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9" r:id="rId5"/>
    <p:sldId id="260" r:id="rId6"/>
    <p:sldId id="261" r:id="rId7"/>
    <p:sldId id="262" r:id="rId8"/>
    <p:sldId id="263" r:id="rId9"/>
    <p:sldId id="277" r:id="rId10"/>
    <p:sldId id="266" r:id="rId11"/>
    <p:sldId id="267" r:id="rId12"/>
    <p:sldId id="269" r:id="rId13"/>
    <p:sldId id="271" r:id="rId14"/>
    <p:sldId id="272" r:id="rId15"/>
    <p:sldId id="273" r:id="rId16"/>
    <p:sldId id="274" r:id="rId17"/>
    <p:sldId id="275" r:id="rId18"/>
    <p:sldId id="276" r:id="rId19"/>
    <p:sldId id="278" r:id="rId20"/>
    <p:sldId id="279" r:id="rId21"/>
    <p:sldId id="281" r:id="rId22"/>
    <p:sldId id="282" r:id="rId23"/>
    <p:sldId id="283" r:id="rId24"/>
    <p:sldId id="284" r:id="rId25"/>
    <p:sldId id="285" r:id="rId26"/>
    <p:sldId id="286" r:id="rId27"/>
    <p:sldId id="28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9" d="100"/>
          <a:sy n="89" d="100"/>
        </p:scale>
        <p:origin x="37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No. of Suggestions Submitted by Office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Suggestions Submitted</c:v>
                </c:pt>
              </c:strCache>
            </c:strRef>
          </c:tx>
          <c:spPr>
            <a:solidFill>
              <a:schemeClr val="accent1"/>
            </a:solidFill>
            <a:ln>
              <a:noFill/>
            </a:ln>
            <a:effectLst/>
          </c:spPr>
          <c:invertIfNegative val="0"/>
          <c:dLbls>
            <c:dLbl>
              <c:idx val="0"/>
              <c:tx>
                <c:rich>
                  <a:bodyPr/>
                  <a:lstStyle/>
                  <a:p>
                    <a:r>
                      <a:rPr lang="en-US" dirty="0" smtClean="0"/>
                      <a:t>19</a:t>
                    </a:r>
                    <a:endParaRPr lang="en-US" dirty="0"/>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ln>
                      <a:noFill/>
                    </a:ln>
                    <a:solidFill>
                      <a:schemeClr val="tx1">
                        <a:lumMod val="95000"/>
                        <a:lumOff val="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210.P</c:v>
                </c:pt>
                <c:pt idx="1">
                  <c:v>210.Y</c:v>
                </c:pt>
                <c:pt idx="2">
                  <c:v>Anonymous</c:v>
                </c:pt>
                <c:pt idx="3">
                  <c:v>210.I</c:v>
                </c:pt>
                <c:pt idx="4">
                  <c:v>210.S</c:v>
                </c:pt>
                <c:pt idx="5">
                  <c:v>210</c:v>
                </c:pt>
                <c:pt idx="6">
                  <c:v>210.M</c:v>
                </c:pt>
                <c:pt idx="7">
                  <c:v>210.H</c:v>
                </c:pt>
              </c:strCache>
            </c:strRef>
          </c:cat>
          <c:val>
            <c:numRef>
              <c:f>Sheet1!$B$2:$B$9</c:f>
              <c:numCache>
                <c:formatCode>General</c:formatCode>
                <c:ptCount val="8"/>
                <c:pt idx="0">
                  <c:v>19</c:v>
                </c:pt>
                <c:pt idx="1">
                  <c:v>13</c:v>
                </c:pt>
                <c:pt idx="2">
                  <c:v>11</c:v>
                </c:pt>
                <c:pt idx="3">
                  <c:v>9</c:v>
                </c:pt>
                <c:pt idx="4">
                  <c:v>7</c:v>
                </c:pt>
                <c:pt idx="5">
                  <c:v>6</c:v>
                </c:pt>
                <c:pt idx="6">
                  <c:v>6</c:v>
                </c:pt>
                <c:pt idx="7">
                  <c:v>4</c:v>
                </c:pt>
              </c:numCache>
            </c:numRef>
          </c:val>
        </c:ser>
        <c:dLbls>
          <c:showLegendKey val="0"/>
          <c:showVal val="0"/>
          <c:showCatName val="0"/>
          <c:showSerName val="0"/>
          <c:showPercent val="0"/>
          <c:showBubbleSize val="0"/>
        </c:dLbls>
        <c:gapWidth val="219"/>
        <c:overlap val="-27"/>
        <c:axId val="288433328"/>
        <c:axId val="288433720"/>
      </c:barChart>
      <c:catAx>
        <c:axId val="28843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88433720"/>
        <c:crosses val="autoZero"/>
        <c:auto val="1"/>
        <c:lblAlgn val="ctr"/>
        <c:lblOffset val="100"/>
        <c:noMultiLvlLbl val="0"/>
      </c:catAx>
      <c:valAx>
        <c:axId val="288433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88433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804784-41FC-41A3-98B6-8959F2FAC5C7}"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41098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04784-41FC-41A3-98B6-8959F2FAC5C7}"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71651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04784-41FC-41A3-98B6-8959F2FAC5C7}"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3911389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04784-41FC-41A3-98B6-8959F2FAC5C7}"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35047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04784-41FC-41A3-98B6-8959F2FAC5C7}"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312106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804784-41FC-41A3-98B6-8959F2FAC5C7}"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423464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804784-41FC-41A3-98B6-8959F2FAC5C7}"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183881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804784-41FC-41A3-98B6-8959F2FAC5C7}"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94954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04784-41FC-41A3-98B6-8959F2FAC5C7}"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284465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04784-41FC-41A3-98B6-8959F2FAC5C7}"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308939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04784-41FC-41A3-98B6-8959F2FAC5C7}"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5F79E-97D2-4B19-8AF3-FB8AC9122972}" type="slidenum">
              <a:rPr lang="en-US" smtClean="0"/>
              <a:t>‹#›</a:t>
            </a:fld>
            <a:endParaRPr lang="en-US"/>
          </a:p>
        </p:txBody>
      </p:sp>
    </p:spTree>
    <p:extLst>
      <p:ext uri="{BB962C8B-B14F-4D97-AF65-F5344CB8AC3E}">
        <p14:creationId xmlns:p14="http://schemas.microsoft.com/office/powerpoint/2010/main" val="135288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04784-41FC-41A3-98B6-8959F2FAC5C7}" type="datetimeFigureOut">
              <a:rPr lang="en-US" smtClean="0"/>
              <a:t>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5F79E-97D2-4B19-8AF3-FB8AC9122972}" type="slidenum">
              <a:rPr lang="en-US" smtClean="0"/>
              <a:t>‹#›</a:t>
            </a:fld>
            <a:endParaRPr lang="en-US"/>
          </a:p>
        </p:txBody>
      </p:sp>
    </p:spTree>
    <p:extLst>
      <p:ext uri="{BB962C8B-B14F-4D97-AF65-F5344CB8AC3E}">
        <p14:creationId xmlns:p14="http://schemas.microsoft.com/office/powerpoint/2010/main" val="606093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ifcon.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rocpolicy.gsfc.nasa.gov/PSMGSFCTool.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Employee Suggestion Box Status</a:t>
            </a:r>
            <a:endParaRPr lang="en-US" dirty="0"/>
          </a:p>
        </p:txBody>
      </p:sp>
      <p:sp>
        <p:nvSpPr>
          <p:cNvPr id="3" name="Subtitle 2"/>
          <p:cNvSpPr>
            <a:spLocks noGrp="1"/>
          </p:cNvSpPr>
          <p:nvPr>
            <p:ph type="subTitle" idx="1"/>
          </p:nvPr>
        </p:nvSpPr>
        <p:spPr/>
        <p:txBody>
          <a:bodyPr/>
          <a:lstStyle/>
          <a:p>
            <a:r>
              <a:rPr lang="en-US" dirty="0" smtClean="0"/>
              <a:t>Last Update</a:t>
            </a:r>
          </a:p>
          <a:p>
            <a:r>
              <a:rPr lang="en-US" dirty="0" smtClean="0"/>
              <a:t>February 1</a:t>
            </a:r>
            <a:r>
              <a:rPr lang="en-US" smtClean="0"/>
              <a:t>, </a:t>
            </a:r>
            <a:r>
              <a:rPr lang="en-US" smtClean="0"/>
              <a:t>2016</a:t>
            </a:r>
            <a:endParaRPr lang="en-US" dirty="0"/>
          </a:p>
        </p:txBody>
      </p:sp>
    </p:spTree>
    <p:extLst>
      <p:ext uri="{BB962C8B-B14F-4D97-AF65-F5344CB8AC3E}">
        <p14:creationId xmlns:p14="http://schemas.microsoft.com/office/powerpoint/2010/main" val="3573650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555333"/>
              </p:ext>
            </p:extLst>
          </p:nvPr>
        </p:nvGraphicFramePr>
        <p:xfrm>
          <a:off x="838200" y="1825625"/>
          <a:ext cx="10509738" cy="4874895"/>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dirty="0" smtClean="0"/>
                        <a:t>Creat</a:t>
                      </a:r>
                      <a:r>
                        <a:rPr lang="en-US" baseline="0" dirty="0" smtClean="0"/>
                        <a:t>e an online procurement forum similar to </a:t>
                      </a:r>
                      <a:r>
                        <a:rPr lang="en-US" baseline="0" dirty="0" smtClean="0">
                          <a:hlinkClick r:id="rId2"/>
                        </a:rPr>
                        <a:t>www.wifcon.com</a:t>
                      </a:r>
                      <a:r>
                        <a:rPr lang="en-US" baseline="0" dirty="0" smtClean="0"/>
                        <a:t> specific for GSFC/HQ procurement to assist with knowledge transfer, questions and answers, etc.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619401">
                <a:tc>
                  <a:txBody>
                    <a:bodyPr/>
                    <a:lstStyle/>
                    <a:p>
                      <a:r>
                        <a:rPr lang="en-US" dirty="0" smtClean="0"/>
                        <a:t>The NF1430A (Delegations) needs to be updated</a:t>
                      </a:r>
                      <a:r>
                        <a:rPr lang="en-US" baseline="0" dirty="0" smtClean="0"/>
                        <a:t> as it is not current with FAR 42.302(a).</a:t>
                      </a:r>
                      <a:endParaRPr lang="en-US" dirty="0"/>
                    </a:p>
                  </a:txBody>
                  <a:tcPr/>
                </a:tc>
                <a:tc>
                  <a:txBody>
                    <a:bodyPr/>
                    <a:lstStyle/>
                    <a:p>
                      <a:r>
                        <a:rPr lang="en-US" b="0" dirty="0" smtClean="0"/>
                        <a:t>Draft revision</a:t>
                      </a:r>
                      <a:r>
                        <a:rPr lang="en-US" b="0" baseline="0" dirty="0" smtClean="0"/>
                        <a:t> has been sent out for review by the centers.  Revisions will be implemented upon completion of the review process.</a:t>
                      </a:r>
                      <a:endParaRPr lang="en-US" b="0" dirty="0"/>
                    </a:p>
                  </a:txBody>
                  <a:tcPr/>
                </a:tc>
              </a:tr>
              <a:tr h="834680">
                <a:tc>
                  <a:txBody>
                    <a:bodyPr/>
                    <a:lstStyle/>
                    <a:p>
                      <a:r>
                        <a:rPr lang="en-US" dirty="0" smtClean="0"/>
                        <a:t>Clause</a:t>
                      </a:r>
                      <a:r>
                        <a:rPr lang="en-US" baseline="0" dirty="0" smtClean="0"/>
                        <a:t> Finder is limited with regarded to reviewing commercial item contracts as it will included more clauses than applicable if other contract types than “Commercial Item” are selected.</a:t>
                      </a:r>
                      <a:endParaRPr lang="en-US" dirty="0"/>
                    </a:p>
                  </a:txBody>
                  <a:tcPr/>
                </a:tc>
                <a:tc>
                  <a:txBody>
                    <a:bodyPr/>
                    <a:lstStyle/>
                    <a:p>
                      <a:r>
                        <a:rPr lang="en-US" b="0" dirty="0" smtClean="0"/>
                        <a:t>Clause Finder was updated to included all clauses/provisions that may be applicable to a CI type contract under the CI selection in Clause Finder.  This means in the future CS/COs will not have to check other contract types (e.g. FPSERV, FPSUP) in addition to CI, only CI is necessary.</a:t>
                      </a:r>
                      <a:endParaRPr lang="en-US" b="0" dirty="0"/>
                    </a:p>
                  </a:txBody>
                  <a:tcPr/>
                </a:tc>
              </a:tr>
              <a:tr h="668655">
                <a:tc>
                  <a:txBody>
                    <a:bodyPr/>
                    <a:lstStyle/>
                    <a:p>
                      <a:r>
                        <a:rPr lang="en-US" dirty="0" smtClean="0"/>
                        <a:t>Assigned a single point of contact for</a:t>
                      </a:r>
                      <a:r>
                        <a:rPr lang="en-US" baseline="0" dirty="0" smtClean="0"/>
                        <a:t> data input into the Award Fee Evaluation System (AFES).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374060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2868098"/>
              </p:ext>
            </p:extLst>
          </p:nvPr>
        </p:nvGraphicFramePr>
        <p:xfrm>
          <a:off x="838200" y="1602342"/>
          <a:ext cx="10509738" cy="502920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dirty="0" smtClean="0"/>
                        <a:t>Develop</a:t>
                      </a:r>
                      <a:r>
                        <a:rPr lang="en-US" baseline="0" dirty="0" smtClean="0"/>
                        <a:t> training/guidance on how to keep a “conformed” contract.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Training and guidance is being developed.  HQ has</a:t>
                      </a:r>
                      <a:r>
                        <a:rPr lang="en-US" b="0" baseline="0" dirty="0" smtClean="0"/>
                        <a:t> confirmed that the CMM replacement software will have the ability to maintain conformed contracts within the system.</a:t>
                      </a:r>
                      <a:endParaRPr lang="en-US" b="0" dirty="0" smtClean="0"/>
                    </a:p>
                  </a:txBody>
                  <a:tcPr/>
                </a:tc>
              </a:tr>
              <a:tr h="1335487">
                <a:tc>
                  <a:txBody>
                    <a:bodyPr/>
                    <a:lstStyle/>
                    <a:p>
                      <a:r>
                        <a:rPr lang="en-US" dirty="0" smtClean="0"/>
                        <a:t>Establish a team dedicated</a:t>
                      </a:r>
                      <a:r>
                        <a:rPr lang="en-US" baseline="0" dirty="0" smtClean="0"/>
                        <a:t> </a:t>
                      </a:r>
                      <a:r>
                        <a:rPr lang="en-US" dirty="0" smtClean="0"/>
                        <a:t>to handle all Contractor</a:t>
                      </a:r>
                      <a:r>
                        <a:rPr lang="en-US" baseline="0" dirty="0" smtClean="0"/>
                        <a:t> Performance Assessment Reporting System (CPARS) actions.  (e.g. submit the request to the COR, conduct the follow-ups with the COR, complete the assessment in the system, forward to the contractor, and finalize the assessments in a timely manner.)</a:t>
                      </a:r>
                      <a:endParaRPr lang="en-US" dirty="0"/>
                    </a:p>
                  </a:txBody>
                  <a:tcPr/>
                </a:tc>
                <a:tc>
                  <a:txBody>
                    <a:bodyPr/>
                    <a:lstStyle/>
                    <a:p>
                      <a:r>
                        <a:rPr lang="en-US" b="0" baseline="0" dirty="0" smtClean="0"/>
                        <a:t>CPARS status is reported to Division management on a monthly basis, and Associates are responsible for managing and performing this activity based on the circumstances of their individual office.  Due to Center FTE ceilings, Center management has not approved any augmentations (i.e., “plus-up”) of procurement staffing for functions such as this.  As a result, this function will need to be performed within existing staffing.</a:t>
                      </a:r>
                      <a:endParaRPr lang="en-US" b="0" dirty="0"/>
                    </a:p>
                  </a:txBody>
                  <a:tcPr/>
                </a:tc>
              </a:tr>
              <a:tr h="834680">
                <a:tc>
                  <a:txBody>
                    <a:bodyPr/>
                    <a:lstStyle/>
                    <a:p>
                      <a:r>
                        <a:rPr lang="en-US" dirty="0" smtClean="0"/>
                        <a:t>Create</a:t>
                      </a:r>
                      <a:r>
                        <a:rPr lang="en-US" baseline="0" dirty="0" smtClean="0"/>
                        <a:t> or prescribe an existing form for use by contractors to submit required information in accordance with clause NFS 1852.245-70.</a:t>
                      </a:r>
                      <a:endParaRPr lang="en-US" dirty="0"/>
                    </a:p>
                  </a:txBody>
                  <a:tcPr/>
                </a:tc>
                <a:tc>
                  <a:txBody>
                    <a:bodyPr/>
                    <a:lstStyle/>
                    <a:p>
                      <a:r>
                        <a:rPr lang="en-US" b="0" dirty="0" smtClean="0"/>
                        <a:t>No</a:t>
                      </a:r>
                      <a:r>
                        <a:rPr lang="en-US" b="0" baseline="0" dirty="0" smtClean="0"/>
                        <a:t> form is required to be used.  Format is left to discretion of contractor/CO.  HQ sent email to let them know 1853.245-70 needs to be updated.</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25321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7044092"/>
              </p:ext>
            </p:extLst>
          </p:nvPr>
        </p:nvGraphicFramePr>
        <p:xfrm>
          <a:off x="838200" y="1729928"/>
          <a:ext cx="10509738" cy="4947315"/>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009015">
                <a:tc>
                  <a:txBody>
                    <a:bodyPr/>
                    <a:lstStyle/>
                    <a:p>
                      <a:r>
                        <a:rPr lang="en-US" dirty="0" smtClean="0"/>
                        <a:t>Develop and</a:t>
                      </a:r>
                      <a:r>
                        <a:rPr lang="en-US" baseline="0" dirty="0" smtClean="0"/>
                        <a:t> </a:t>
                      </a:r>
                      <a:r>
                        <a:rPr lang="en-US" dirty="0" smtClean="0"/>
                        <a:t>implement of a uniform template for recording review comments made by senior staff &amp; legal.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372140">
                <a:tc>
                  <a:txBody>
                    <a:bodyPr/>
                    <a:lstStyle/>
                    <a:p>
                      <a:r>
                        <a:rPr lang="en-US" dirty="0" smtClean="0"/>
                        <a:t>Provide</a:t>
                      </a:r>
                      <a:r>
                        <a:rPr lang="en-US" baseline="0" dirty="0" smtClean="0"/>
                        <a:t> training/guidance on the ratification process.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txBody>
                  <a:tcPr/>
                </a:tc>
              </a:tr>
              <a:tr h="834680">
                <a:tc>
                  <a:txBody>
                    <a:bodyPr/>
                    <a:lstStyle/>
                    <a:p>
                      <a:r>
                        <a:rPr lang="en-US" b="0" dirty="0" smtClean="0"/>
                        <a:t>Ensure</a:t>
                      </a:r>
                      <a:r>
                        <a:rPr lang="en-US" b="0" baseline="0" dirty="0" smtClean="0"/>
                        <a:t> that all contract documents (e.g., SF26, SF33, Model Contracts, SF30s) are generated in CMM as required by the NFS.</a:t>
                      </a:r>
                      <a:endParaRPr lang="en-US" b="0" dirty="0"/>
                    </a:p>
                  </a:txBody>
                  <a:tcPr/>
                </a:tc>
                <a:tc>
                  <a:txBody>
                    <a:bodyPr/>
                    <a:lstStyle/>
                    <a:p>
                      <a:r>
                        <a:rPr lang="en-US" b="0" dirty="0" smtClean="0"/>
                        <a:t>POW issued</a:t>
                      </a:r>
                      <a:r>
                        <a:rPr lang="en-US" b="0" baseline="0" dirty="0" smtClean="0"/>
                        <a:t> reminding 210-ALL that the NFS requires IAW 1804.171(a) that CMM and associated templates are mandatory for all procurement actions, except:  (1) BPA call orders and purchase orders where purchase card is the paying mechanism, (2) training expenditures made using Standard Form 182, and (3) Emergency Acquisitions in accordance with  FAR Part 18.</a:t>
                      </a:r>
                      <a:endParaRPr lang="en-US" b="0" dirty="0"/>
                    </a:p>
                  </a:txBody>
                  <a:tcPr/>
                </a:tc>
              </a:tr>
              <a:tr h="885535">
                <a:tc>
                  <a:txBody>
                    <a:bodyPr/>
                    <a:lstStyle/>
                    <a:p>
                      <a:r>
                        <a:rPr lang="en-US" b="0" dirty="0" smtClean="0"/>
                        <a:t>Provide POCs for sections</a:t>
                      </a:r>
                      <a:r>
                        <a:rPr lang="en-US" b="0" baseline="0" dirty="0" smtClean="0"/>
                        <a:t> of NF1707 for Requirements Offices to contact in order to coordinate issues/ask questions.</a:t>
                      </a:r>
                      <a:endParaRPr lang="en-US" b="0" dirty="0"/>
                    </a:p>
                  </a:txBody>
                  <a:tcPr/>
                </a:tc>
                <a:tc>
                  <a:txBody>
                    <a:bodyPr/>
                    <a:lstStyle/>
                    <a:p>
                      <a:r>
                        <a:rPr lang="en-US" b="0" dirty="0" smtClean="0"/>
                        <a:t>POW issued</a:t>
                      </a:r>
                      <a:r>
                        <a:rPr lang="en-US" b="0" baseline="0" dirty="0" smtClean="0"/>
                        <a:t> to identify POCs for several areas of the NF1707. The Procurement Policy website will be updated to include this information.</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410772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9570657"/>
              </p:ext>
            </p:extLst>
          </p:nvPr>
        </p:nvGraphicFramePr>
        <p:xfrm>
          <a:off x="838200" y="1825625"/>
          <a:ext cx="10509738" cy="4785814"/>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Designate person(s) in each office to complete CPARS and closeout actions.</a:t>
                      </a:r>
                      <a:endParaRPr lang="en-US" b="0" dirty="0"/>
                    </a:p>
                  </a:txBody>
                  <a:tcPr/>
                </a:tc>
                <a:tc>
                  <a:txBody>
                    <a:bodyPr/>
                    <a:lstStyle/>
                    <a:p>
                      <a:r>
                        <a:rPr lang="en-US" b="0" dirty="0" smtClean="0"/>
                        <a:t>See previous</a:t>
                      </a:r>
                      <a:r>
                        <a:rPr lang="en-US" b="0" baseline="0" dirty="0" smtClean="0"/>
                        <a:t> item on CPARS staffing</a:t>
                      </a:r>
                      <a:endParaRPr lang="en-US" b="0" dirty="0"/>
                    </a:p>
                  </a:txBody>
                  <a:tcPr/>
                </a:tc>
              </a:tr>
              <a:tr h="1335487">
                <a:tc>
                  <a:txBody>
                    <a:bodyPr/>
                    <a:lstStyle/>
                    <a:p>
                      <a:r>
                        <a:rPr lang="en-US" b="0" dirty="0" smtClean="0"/>
                        <a:t>Create a Code 210</a:t>
                      </a:r>
                      <a:r>
                        <a:rPr lang="en-US" b="0" baseline="0" dirty="0" smtClean="0"/>
                        <a:t> photo directory by office.</a:t>
                      </a:r>
                      <a:endParaRPr lang="en-US" b="0" dirty="0"/>
                    </a:p>
                  </a:txBody>
                  <a:tcPr/>
                </a:tc>
                <a:tc>
                  <a:txBody>
                    <a:bodyPr/>
                    <a:lstStyle/>
                    <a:p>
                      <a:r>
                        <a:rPr lang="en-US" b="0" dirty="0" smtClean="0"/>
                        <a:t>Currently</a:t>
                      </a:r>
                      <a:r>
                        <a:rPr lang="en-US" b="0" baseline="0" dirty="0" smtClean="0"/>
                        <a:t> under consideration.</a:t>
                      </a:r>
                      <a:endParaRPr lang="en-US" b="0" dirty="0"/>
                    </a:p>
                  </a:txBody>
                  <a:tcPr/>
                </a:tc>
              </a:tr>
              <a:tr h="834680">
                <a:tc>
                  <a:txBody>
                    <a:bodyPr/>
                    <a:lstStyle/>
                    <a:p>
                      <a:r>
                        <a:rPr lang="en-US" b="0" dirty="0" smtClean="0"/>
                        <a:t>Increase the number of telework days to 3.</a:t>
                      </a:r>
                      <a:endParaRPr lang="en-US" b="0" dirty="0"/>
                    </a:p>
                  </a:txBody>
                  <a:tcPr/>
                </a:tc>
                <a:tc>
                  <a:txBody>
                    <a:bodyPr/>
                    <a:lstStyle/>
                    <a:p>
                      <a:r>
                        <a:rPr lang="en-US" b="0" dirty="0" smtClean="0"/>
                        <a:t>Division Management</a:t>
                      </a:r>
                      <a:r>
                        <a:rPr lang="en-US" b="0" baseline="0" dirty="0" smtClean="0"/>
                        <a:t> is in the process of reviewing the policy, working with OHCM, and making recommendations for change as warranted.  </a:t>
                      </a:r>
                      <a:endParaRPr lang="en-US" b="0" dirty="0"/>
                    </a:p>
                  </a:txBody>
                  <a:tcPr/>
                </a:tc>
              </a:tr>
              <a:tr h="1335487">
                <a:tc>
                  <a:txBody>
                    <a:bodyPr/>
                    <a:lstStyle/>
                    <a:p>
                      <a:r>
                        <a:rPr lang="en-US" b="0" dirty="0" smtClean="0"/>
                        <a:t>Revise</a:t>
                      </a:r>
                      <a:r>
                        <a:rPr lang="en-US" b="0" baseline="0" dirty="0" smtClean="0"/>
                        <a:t> the &lt;$150K sole source justification template to make an editable PDF and include definitions for items under section #5.</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1"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65705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4806483"/>
              </p:ext>
            </p:extLst>
          </p:nvPr>
        </p:nvGraphicFramePr>
        <p:xfrm>
          <a:off x="838200" y="1625657"/>
          <a:ext cx="10509738" cy="4639047"/>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Implementation of a mandatory Source Selection Document</a:t>
                      </a:r>
                      <a:r>
                        <a:rPr lang="en-US" b="0" baseline="0" dirty="0" smtClean="0"/>
                        <a:t> QA review check. </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1335487">
                <a:tc>
                  <a:txBody>
                    <a:bodyPr/>
                    <a:lstStyle/>
                    <a:p>
                      <a:r>
                        <a:rPr lang="en-US" b="0" dirty="0" smtClean="0"/>
                        <a:t>Expand functionality of CMM/SAP to print/view a total cumulative "Composite" Purchase Request (to include PR Mods). </a:t>
                      </a:r>
                      <a:endParaRPr lang="en-US" b="0" dirty="0"/>
                    </a:p>
                  </a:txBody>
                  <a:tcPr/>
                </a:tc>
                <a:tc>
                  <a:txBody>
                    <a:bodyPr/>
                    <a:lstStyle/>
                    <a:p>
                      <a:r>
                        <a:rPr lang="en-US" b="0" dirty="0" smtClean="0"/>
                        <a:t>Email sent to HQ to inquire about functionality</a:t>
                      </a:r>
                      <a:r>
                        <a:rPr lang="en-US" b="0" baseline="0" dirty="0" smtClean="0"/>
                        <a:t> of new CMM replacement tool.  DISPOSITION WILL BE UPDATED WHEN RESPONSE RECEIVED FROM HQ.</a:t>
                      </a:r>
                      <a:endParaRPr lang="en-US" b="0" dirty="0"/>
                    </a:p>
                  </a:txBody>
                  <a:tcPr/>
                </a:tc>
              </a:tr>
              <a:tr h="834680">
                <a:tc>
                  <a:txBody>
                    <a:bodyPr/>
                    <a:lstStyle/>
                    <a:p>
                      <a:r>
                        <a:rPr lang="en-US" b="0" dirty="0" smtClean="0"/>
                        <a:t>COs/Procurement</a:t>
                      </a:r>
                      <a:r>
                        <a:rPr lang="en-US" b="0" baseline="0" dirty="0" smtClean="0"/>
                        <a:t> should have more input into the selection of CORs.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Revisions</a:t>
                      </a:r>
                      <a:r>
                        <a:rPr lang="en-US" b="0" baseline="0" dirty="0" smtClean="0"/>
                        <a:t> to </a:t>
                      </a:r>
                      <a:r>
                        <a:rPr lang="en-US" b="0" dirty="0" smtClean="0"/>
                        <a:t>GPR</a:t>
                      </a:r>
                      <a:r>
                        <a:rPr lang="en-US" b="0" baseline="0" dirty="0" smtClean="0"/>
                        <a:t> 5100.1H have been drafted and are being considered to strengthen/clarify role of CO in appointment of the COR. </a:t>
                      </a:r>
                      <a:endParaRPr lang="en-US" b="0" dirty="0"/>
                    </a:p>
                  </a:txBody>
                  <a:tcPr/>
                </a:tc>
              </a:tr>
              <a:tr h="831394">
                <a:tc>
                  <a:txBody>
                    <a:bodyPr/>
                    <a:lstStyle/>
                    <a:p>
                      <a:r>
                        <a:rPr lang="en-US" b="0" dirty="0" smtClean="0"/>
                        <a:t>Identify ways</a:t>
                      </a:r>
                      <a:r>
                        <a:rPr lang="en-US" b="0" baseline="0" dirty="0" smtClean="0"/>
                        <a:t> to improve the formatting and routing of documents that go to Center Director/HQ for approval.</a:t>
                      </a:r>
                      <a:endParaRPr lang="en-US" b="0" dirty="0"/>
                    </a:p>
                  </a:txBody>
                  <a:tcPr/>
                </a:tc>
                <a:tc>
                  <a:txBody>
                    <a:bodyPr/>
                    <a:lstStyle/>
                    <a:p>
                      <a:r>
                        <a:rPr lang="en-US" b="0" dirty="0" smtClean="0"/>
                        <a:t>Information is being gathered based on lessons learned</a:t>
                      </a:r>
                      <a:r>
                        <a:rPr lang="en-US" b="0" baseline="0" dirty="0" smtClean="0"/>
                        <a:t> and other helpful tips on formatting documents.  This information will be posted to the Procurement Policy website.</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426118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8892987"/>
              </p:ext>
            </p:extLst>
          </p:nvPr>
        </p:nvGraphicFramePr>
        <p:xfrm>
          <a:off x="838200" y="1825625"/>
          <a:ext cx="10509738" cy="412652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335487">
                <a:tc>
                  <a:txBody>
                    <a:bodyPr/>
                    <a:lstStyle/>
                    <a:p>
                      <a:r>
                        <a:rPr lang="en-US" b="0" dirty="0" smtClean="0"/>
                        <a:t>In</a:t>
                      </a:r>
                      <a:r>
                        <a:rPr lang="en-US" b="0" baseline="0" dirty="0" smtClean="0"/>
                        <a:t> Outlook color code Civil Servant and Contractor email addresses to assist with avoiding sending sensitive information inadvertently to the wrong person.</a:t>
                      </a:r>
                      <a:endParaRPr lang="en-US" b="0" dirty="0"/>
                    </a:p>
                  </a:txBody>
                  <a:tcPr/>
                </a:tc>
                <a:tc>
                  <a:txBody>
                    <a:bodyPr/>
                    <a:lstStyle/>
                    <a:p>
                      <a:r>
                        <a:rPr lang="en-US" sz="1800" b="0" kern="1200" dirty="0" smtClean="0">
                          <a:solidFill>
                            <a:schemeClr val="dk1"/>
                          </a:solidFill>
                          <a:effectLst/>
                          <a:latin typeface="+mn-lt"/>
                          <a:ea typeface="+mn-ea"/>
                          <a:cs typeface="+mn-cs"/>
                        </a:rPr>
                        <a:t>Per the Agency Postmaster, Annabelle Durand, with the current systems and processes, there’s no way to identify contractors other than via the information shown in the affiliation portion of the display name; however, if the Agency considers changing the email system in the future, this could be looked in to. </a:t>
                      </a:r>
                      <a:endParaRPr lang="en-US" b="0" dirty="0"/>
                    </a:p>
                  </a:txBody>
                  <a:tcPr/>
                </a:tc>
              </a:tr>
              <a:tr h="834680">
                <a:tc>
                  <a:txBody>
                    <a:bodyPr/>
                    <a:lstStyle/>
                    <a:p>
                      <a:r>
                        <a:rPr lang="en-US" b="0" dirty="0" smtClean="0"/>
                        <a:t>Suggest that PSM template for procurements &gt;$50M</a:t>
                      </a:r>
                      <a:r>
                        <a:rPr lang="en-US" b="0" baseline="0" dirty="0" smtClean="0"/>
                        <a:t> be created.</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An</a:t>
                      </a:r>
                      <a:r>
                        <a:rPr lang="en-US" b="0" baseline="0" dirty="0" smtClean="0"/>
                        <a:t> outline currently exists on the Procurement Policy website called the “</a:t>
                      </a:r>
                      <a:r>
                        <a:rPr lang="en-US" b="0" dirty="0" smtClean="0">
                          <a:hlinkClick r:id="rId2"/>
                        </a:rPr>
                        <a:t>GSFC PSM Acquisition Plan Build Tool</a:t>
                      </a:r>
                      <a:r>
                        <a:rPr lang="en-US" b="0" dirty="0" smtClean="0"/>
                        <a:t>”.  Sr. Staff is currently in the process of</a:t>
                      </a:r>
                      <a:r>
                        <a:rPr lang="en-US" b="0" baseline="0" dirty="0" smtClean="0"/>
                        <a:t> reformatting and updating the tool. </a:t>
                      </a:r>
                      <a:endParaRPr lang="en-US" b="0" dirty="0"/>
                    </a:p>
                  </a:txBody>
                  <a:tcPr/>
                </a:tc>
              </a:tr>
              <a:tr h="834680">
                <a:tc>
                  <a:txBody>
                    <a:bodyPr/>
                    <a:lstStyle/>
                    <a:p>
                      <a:r>
                        <a:rPr lang="en-US" b="0" dirty="0" smtClean="0"/>
                        <a:t>Task Monitor training</a:t>
                      </a:r>
                      <a:r>
                        <a:rPr lang="en-US" b="0" baseline="0" dirty="0" smtClean="0"/>
                        <a:t> be developed for writing SOWs.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Under</a:t>
                      </a:r>
                      <a:r>
                        <a:rPr lang="en-US" b="1" baseline="0" dirty="0" smtClean="0"/>
                        <a:t> Review</a:t>
                      </a:r>
                      <a:endParaRPr lang="en-US" b="1" dirty="0" smtClean="0"/>
                    </a:p>
                    <a:p>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975081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6940473"/>
              </p:ext>
            </p:extLst>
          </p:nvPr>
        </p:nvGraphicFramePr>
        <p:xfrm>
          <a:off x="838200" y="1825625"/>
          <a:ext cx="10509738" cy="4821927"/>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335487">
                <a:tc>
                  <a:txBody>
                    <a:bodyPr/>
                    <a:lstStyle/>
                    <a:p>
                      <a:r>
                        <a:rPr lang="en-US" b="0" dirty="0" smtClean="0"/>
                        <a:t>Work with Center Management to address resource</a:t>
                      </a:r>
                      <a:r>
                        <a:rPr lang="en-US" b="0" baseline="0" dirty="0" smtClean="0"/>
                        <a:t> problem within Procurement. The division is stretched thin because of number of actions being processed.</a:t>
                      </a:r>
                      <a:endParaRPr lang="en-US" b="0" dirty="0"/>
                    </a:p>
                  </a:txBody>
                  <a:tcPr/>
                </a:tc>
                <a:tc>
                  <a:txBody>
                    <a:bodyPr/>
                    <a:lstStyle/>
                    <a:p>
                      <a:r>
                        <a:rPr lang="en-US" b="0" dirty="0" smtClean="0"/>
                        <a:t>The Division</a:t>
                      </a:r>
                      <a:r>
                        <a:rPr lang="en-US" b="0" baseline="0" dirty="0" smtClean="0"/>
                        <a:t> has presented data on volume of actions processed and the overall health of procurement staffing.  As of 8/10/15, Center management has provided additional hiring flexibility to allow code 210 to fill staffing vacancies without going through the formal Center approval process.  This will greatly help us to add staff more quickly and provide relief for currently overextended staff. </a:t>
                      </a:r>
                      <a:endParaRPr lang="en-US" b="0" dirty="0"/>
                    </a:p>
                  </a:txBody>
                  <a:tcPr/>
                </a:tc>
              </a:tr>
              <a:tr h="834680">
                <a:tc>
                  <a:txBody>
                    <a:bodyPr/>
                    <a:lstStyle/>
                    <a:p>
                      <a:r>
                        <a:rPr lang="en-US" b="0" dirty="0" smtClean="0"/>
                        <a:t>Revise the Review and Approval Matrix</a:t>
                      </a:r>
                      <a:r>
                        <a:rPr lang="en-US" b="0" baseline="0" dirty="0" smtClean="0"/>
                        <a:t> to include formatting that enables printing of the document.</a:t>
                      </a:r>
                      <a:endParaRPr lang="en-US" b="0" dirty="0"/>
                    </a:p>
                  </a:txBody>
                  <a:tcPr/>
                </a:tc>
                <a:tc>
                  <a:txBody>
                    <a:bodyPr/>
                    <a:lstStyle/>
                    <a:p>
                      <a:r>
                        <a:rPr lang="en-US" b="0" dirty="0" smtClean="0"/>
                        <a:t>Revised Review</a:t>
                      </a:r>
                      <a:r>
                        <a:rPr lang="en-US" b="0" baseline="0" dirty="0" smtClean="0"/>
                        <a:t> and Approval Matrix will be published to address formatting issues.</a:t>
                      </a:r>
                      <a:endParaRPr lang="en-US" b="0" dirty="0"/>
                    </a:p>
                  </a:txBody>
                  <a:tcPr/>
                </a:tc>
              </a:tr>
              <a:tr h="1335487">
                <a:tc>
                  <a:txBody>
                    <a:bodyPr/>
                    <a:lstStyle/>
                    <a:p>
                      <a:r>
                        <a:rPr lang="en-US" b="0" dirty="0" smtClean="0"/>
                        <a:t>Create</a:t>
                      </a:r>
                      <a:r>
                        <a:rPr lang="en-US" b="0" baseline="0" dirty="0" smtClean="0"/>
                        <a:t> guidance and training that places emphasis on obtaining past performance information for competitive procurements from PPIRS instead of using Past Performance Questionnaires.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0928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4137936"/>
              </p:ext>
            </p:extLst>
          </p:nvPr>
        </p:nvGraphicFramePr>
        <p:xfrm>
          <a:off x="838200" y="1825625"/>
          <a:ext cx="10509738" cy="3379036"/>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Revise the</a:t>
                      </a:r>
                      <a:r>
                        <a:rPr lang="en-US" b="0" baseline="0" dirty="0" smtClean="0"/>
                        <a:t> Clause Finder template for GSFC 52.211-90 as it references an old version of the Access to Sensitive Information Clause.</a:t>
                      </a:r>
                      <a:endParaRPr lang="en-US" b="0" dirty="0"/>
                    </a:p>
                  </a:txBody>
                  <a:tcPr/>
                </a:tc>
                <a:tc>
                  <a:txBody>
                    <a:bodyPr/>
                    <a:lstStyle/>
                    <a:p>
                      <a:r>
                        <a:rPr lang="en-US" b="0" dirty="0" smtClean="0"/>
                        <a:t>Clause Finder has been update to reflect that</a:t>
                      </a:r>
                      <a:r>
                        <a:rPr lang="en-US" b="0" baseline="0" dirty="0" smtClean="0"/>
                        <a:t> 1852.237-72 and 1852.237-73 have been reinstated in the NFS by NASA HQ per a technical amendment to the Federal Register.   </a:t>
                      </a:r>
                      <a:endParaRPr lang="en-US" b="0" dirty="0"/>
                    </a:p>
                  </a:txBody>
                  <a:tcPr/>
                </a:tc>
              </a:tr>
              <a:tr h="989876">
                <a:tc>
                  <a:txBody>
                    <a:bodyPr/>
                    <a:lstStyle/>
                    <a:p>
                      <a:r>
                        <a:rPr lang="en-US" b="0" dirty="0" smtClean="0"/>
                        <a:t>Add a link to the procurement policy</a:t>
                      </a:r>
                      <a:r>
                        <a:rPr lang="en-US" b="0" baseline="0" dirty="0" smtClean="0"/>
                        <a:t> website that keeps a running list of the “What’s New” section.</a:t>
                      </a:r>
                      <a:endParaRPr lang="en-US" b="0" dirty="0"/>
                    </a:p>
                  </a:txBody>
                  <a:tcPr/>
                </a:tc>
                <a:tc>
                  <a:txBody>
                    <a:bodyPr/>
                    <a:lstStyle/>
                    <a:p>
                      <a:r>
                        <a:rPr lang="en-US" b="0" dirty="0" smtClean="0"/>
                        <a:t>When</a:t>
                      </a:r>
                      <a:r>
                        <a:rPr lang="en-US" b="0" baseline="0" dirty="0" smtClean="0"/>
                        <a:t> the “What’s New” section is next updated a link will be added under the section to the running list of new additions/revisions from that point forward.</a:t>
                      </a:r>
                      <a:endParaRPr lang="en-US" b="0" dirty="0"/>
                    </a:p>
                  </a:txBody>
                  <a:tcPr/>
                </a:tc>
              </a:tr>
              <a:tr h="834680">
                <a:tc>
                  <a:txBody>
                    <a:bodyPr/>
                    <a:lstStyle/>
                    <a:p>
                      <a:r>
                        <a:rPr lang="en-US" b="0" dirty="0" smtClean="0"/>
                        <a:t>The link to the RFI form on the simplified website is broken.  </a:t>
                      </a:r>
                      <a:endParaRPr lang="en-US" b="0" dirty="0"/>
                    </a:p>
                  </a:txBody>
                  <a:tcPr/>
                </a:tc>
                <a:tc>
                  <a:txBody>
                    <a:bodyPr/>
                    <a:lstStyle/>
                    <a:p>
                      <a:r>
                        <a:rPr lang="en-US" b="0" dirty="0" smtClean="0"/>
                        <a:t>Website is being updated with link</a:t>
                      </a:r>
                      <a:r>
                        <a:rPr lang="en-US" b="0" baseline="0" dirty="0" smtClean="0"/>
                        <a:t> to NF1823.</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3766481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2311689"/>
              </p:ext>
            </p:extLst>
          </p:nvPr>
        </p:nvGraphicFramePr>
        <p:xfrm>
          <a:off x="838200" y="1825625"/>
          <a:ext cx="10509738" cy="493776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sz="1800" b="0" kern="1200" dirty="0" smtClean="0">
                          <a:solidFill>
                            <a:schemeClr val="dk1"/>
                          </a:solidFill>
                          <a:effectLst/>
                          <a:latin typeface="+mn-lt"/>
                          <a:ea typeface="+mn-ea"/>
                          <a:cs typeface="+mn-cs"/>
                        </a:rPr>
                        <a:t>Suggest that all Associates administer one contract from cradle to grave.  Working an active contract would allow them to stay connected with the procurement community and relate to what the Specialist are dealing with on a regular basis.  </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989876">
                <a:tc>
                  <a:txBody>
                    <a:bodyPr/>
                    <a:lstStyle/>
                    <a:p>
                      <a:r>
                        <a:rPr lang="en-US" sz="1800" b="0" kern="1200" dirty="0" smtClean="0">
                          <a:solidFill>
                            <a:schemeClr val="dk1"/>
                          </a:solidFill>
                          <a:effectLst/>
                          <a:latin typeface="+mn-lt"/>
                          <a:ea typeface="+mn-ea"/>
                          <a:cs typeface="+mn-cs"/>
                        </a:rPr>
                        <a:t>Recommend establishing a list of required experiences and expertise in order to be considered for a Procurement Manager assignment/position.  At a minimum, would suggest that potential candidates have experience in the following:  administering both hardware and service contracts (many have service but lack hardware experience); complete an SEB assignment; experience with both cost and fixed price type acquisitions; and management training or training focused on developing people/interpersonal skills.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2272299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941715"/>
              </p:ext>
            </p:extLst>
          </p:nvPr>
        </p:nvGraphicFramePr>
        <p:xfrm>
          <a:off x="838200" y="1825625"/>
          <a:ext cx="10509738" cy="319503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Streamline review process</a:t>
                      </a:r>
                      <a:r>
                        <a:rPr lang="en-US" b="0" baseline="0" dirty="0" smtClean="0"/>
                        <a:t> to be concurrent reviews with all reviewers at the table at one time.</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997295">
                <a:tc>
                  <a:txBody>
                    <a:bodyPr/>
                    <a:lstStyle/>
                    <a:p>
                      <a:r>
                        <a:rPr lang="en-US" b="0" dirty="0" smtClean="0"/>
                        <a:t>To the maximum extent</a:t>
                      </a:r>
                      <a:r>
                        <a:rPr lang="en-US" b="0" baseline="0" dirty="0" smtClean="0"/>
                        <a:t> practicable allow folks to participate in lunch time workshops via </a:t>
                      </a:r>
                      <a:r>
                        <a:rPr lang="en-US" b="0" baseline="0" dirty="0" err="1" smtClean="0"/>
                        <a:t>webex</a:t>
                      </a:r>
                      <a:r>
                        <a:rPr lang="en-US" b="0" baseline="0" dirty="0" smtClean="0"/>
                        <a:t> or </a:t>
                      </a:r>
                      <a:r>
                        <a:rPr lang="en-US" b="0" baseline="0" dirty="0" err="1" smtClean="0"/>
                        <a:t>lync</a:t>
                      </a:r>
                      <a:r>
                        <a:rPr lang="en-US" b="0" baseline="0" dirty="0" smtClean="0"/>
                        <a:t> so they can participate from their desks. </a:t>
                      </a:r>
                      <a:endParaRPr lang="en-US" b="0" dirty="0"/>
                    </a:p>
                  </a:txBody>
                  <a:tcPr/>
                </a:tc>
                <a:tc>
                  <a:txBody>
                    <a:bodyPr/>
                    <a:lstStyle/>
                    <a:p>
                      <a:r>
                        <a:rPr lang="en-US" b="0" dirty="0" smtClean="0"/>
                        <a:t>Will</a:t>
                      </a:r>
                      <a:r>
                        <a:rPr lang="en-US" b="0" baseline="0" dirty="0" smtClean="0"/>
                        <a:t> increase </a:t>
                      </a:r>
                      <a:r>
                        <a:rPr lang="en-US" b="0" dirty="0" smtClean="0"/>
                        <a:t>use of </a:t>
                      </a:r>
                      <a:r>
                        <a:rPr lang="en-US" b="0" dirty="0" err="1" smtClean="0"/>
                        <a:t>lync</a:t>
                      </a:r>
                      <a:r>
                        <a:rPr lang="en-US" b="0" baseline="0" dirty="0" smtClean="0"/>
                        <a:t> and dial-in conference numbers as appropriate for the topic of discussion.</a:t>
                      </a:r>
                      <a:endParaRPr lang="en-US" b="0" dirty="0"/>
                    </a:p>
                  </a:txBody>
                  <a:tcPr/>
                </a:tc>
              </a:tr>
              <a:tr h="997295">
                <a:tc>
                  <a:txBody>
                    <a:bodyPr/>
                    <a:lstStyle/>
                    <a:p>
                      <a:r>
                        <a:rPr lang="en-US" b="0" dirty="0" smtClean="0"/>
                        <a:t>Revise the Contract Historical</a:t>
                      </a:r>
                      <a:r>
                        <a:rPr lang="en-US" b="0" baseline="0" dirty="0" smtClean="0"/>
                        <a:t> Data attachment to clean up redundancy in wording.</a:t>
                      </a:r>
                      <a:endParaRPr lang="en-US" b="0" dirty="0"/>
                    </a:p>
                  </a:txBody>
                  <a:tcPr/>
                </a:tc>
                <a:tc>
                  <a:txBody>
                    <a:bodyPr/>
                    <a:lstStyle/>
                    <a:p>
                      <a:r>
                        <a:rPr lang="en-US" b="0" dirty="0" smtClean="0"/>
                        <a:t>The</a:t>
                      </a:r>
                      <a:r>
                        <a:rPr lang="en-US" b="0" baseline="0" dirty="0" smtClean="0"/>
                        <a:t> attachment has been revised to reduce redundancy and incorporate the language of the clause in an effort to reduce center unique clauses.</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58872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Suggestion Box by the Numbers	</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33845341"/>
              </p:ext>
            </p:extLst>
          </p:nvPr>
        </p:nvGraphicFramePr>
        <p:xfrm>
          <a:off x="838200" y="2177317"/>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1019907" y="1531193"/>
            <a:ext cx="5193323" cy="523220"/>
          </a:xfrm>
          <a:prstGeom prst="rect">
            <a:avLst/>
          </a:prstGeom>
          <a:noFill/>
        </p:spPr>
        <p:txBody>
          <a:bodyPr wrap="square" rtlCol="0">
            <a:spAutoFit/>
          </a:bodyPr>
          <a:lstStyle/>
          <a:p>
            <a:r>
              <a:rPr lang="en-US" b="1" dirty="0" smtClean="0"/>
              <a:t>Total Number of Suggestions Submitted:  </a:t>
            </a:r>
            <a:r>
              <a:rPr lang="en-US" sz="2800" b="1" dirty="0" smtClean="0"/>
              <a:t>75</a:t>
            </a:r>
            <a:r>
              <a:rPr lang="en-US" b="1" dirty="0" smtClean="0"/>
              <a:t> </a:t>
            </a:r>
            <a:endParaRPr lang="en-US" dirty="0"/>
          </a:p>
        </p:txBody>
      </p:sp>
    </p:spTree>
    <p:extLst>
      <p:ext uri="{BB962C8B-B14F-4D97-AF65-F5344CB8AC3E}">
        <p14:creationId xmlns:p14="http://schemas.microsoft.com/office/powerpoint/2010/main" val="2389637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4575239"/>
              </p:ext>
            </p:extLst>
          </p:nvPr>
        </p:nvGraphicFramePr>
        <p:xfrm>
          <a:off x="838200" y="1825625"/>
          <a:ext cx="10509738" cy="484632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997295">
                <a:tc>
                  <a:txBody>
                    <a:bodyPr/>
                    <a:lstStyle/>
                    <a:p>
                      <a:r>
                        <a:rPr lang="en-US" sz="1800" b="0" kern="1200" dirty="0" smtClean="0">
                          <a:solidFill>
                            <a:schemeClr val="dk1"/>
                          </a:solidFill>
                          <a:effectLst/>
                          <a:latin typeface="+mn-lt"/>
                          <a:ea typeface="+mn-ea"/>
                          <a:cs typeface="+mn-cs"/>
                        </a:rPr>
                        <a:t>Regarding the Code 210 Annual Awards, will the awards committee consider selecting an awardee or just even recognizing the nominee if there is no other nomination(s)? </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The 210 Annual Award process is intended to recognize employees that best meet the criteria for each individual award category as determined by their peers.  To ensure fairness in the selection process, the review panel is made up of a diverse group of individuals representing many facets of the organization.  The panel focused on the criteria for each award in its determination of awardees.  If there is an employee that you would like to recognize, consider using the “Thank-You” Program.  This is an on-going initiative that facilitates prompt recognition on an on-going basis.  The nomination form can be accessed via the 210 website.  The combination of these two programs is intended to provide new mechanisms to reward and motivate Code 210 employees.</a:t>
                      </a:r>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343712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3786435"/>
              </p:ext>
            </p:extLst>
          </p:nvPr>
        </p:nvGraphicFramePr>
        <p:xfrm>
          <a:off x="838200" y="1825625"/>
          <a:ext cx="10509738" cy="3740495"/>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In order to assist with the transition of the current buyers, can they be reassigned to</a:t>
                      </a:r>
                      <a:r>
                        <a:rPr lang="en-US" b="0" baseline="0" dirty="0" smtClean="0"/>
                        <a:t> work on CPARS and closeout activities?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997295">
                <a:tc>
                  <a:txBody>
                    <a:bodyPr/>
                    <a:lstStyle/>
                    <a:p>
                      <a:r>
                        <a:rPr lang="en-US" b="0" dirty="0" smtClean="0"/>
                        <a:t>To</a:t>
                      </a:r>
                      <a:r>
                        <a:rPr lang="en-US" b="0" baseline="0" dirty="0" smtClean="0"/>
                        <a:t> assist the technical community with the development of SOW/PWS and QASP, suggest that the division look into recommending tools such as the Automated Requirements Roadmap tool developed by DAU.</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997295">
                <a:tc>
                  <a:txBody>
                    <a:bodyPr/>
                    <a:lstStyle/>
                    <a:p>
                      <a:r>
                        <a:rPr lang="en-US" b="0" dirty="0" smtClean="0"/>
                        <a:t>Is it possible for Code 210/200 to pay for NCMA memberships; or if you are already</a:t>
                      </a:r>
                      <a:r>
                        <a:rPr lang="en-US" b="0" baseline="0" dirty="0" smtClean="0"/>
                        <a:t> a member, pay to travel and attend the NCMA World Congress?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Due to the current budget constraints, the division nor HQ are able to support NCMA activities at this time.</a:t>
                      </a:r>
                    </a:p>
                    <a:p>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2116537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6143844"/>
              </p:ext>
            </p:extLst>
          </p:nvPr>
        </p:nvGraphicFramePr>
        <p:xfrm>
          <a:off x="838200" y="1698625"/>
          <a:ext cx="10509738" cy="438912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To assist</a:t>
                      </a:r>
                      <a:r>
                        <a:rPr lang="en-US" b="0" baseline="0" dirty="0" smtClean="0"/>
                        <a:t> with the transfer of contract files, a checklist needs to be created to ensure that the transition happens in a timely and effective manner.</a:t>
                      </a:r>
                      <a:endParaRPr lang="en-US" b="0" dirty="0"/>
                    </a:p>
                  </a:txBody>
                  <a:tcPr/>
                </a:tc>
                <a:tc>
                  <a:txBody>
                    <a:bodyPr/>
                    <a:lstStyle/>
                    <a:p>
                      <a:r>
                        <a:rPr lang="en-US" b="0" dirty="0" smtClean="0"/>
                        <a:t>A previous</a:t>
                      </a:r>
                      <a:r>
                        <a:rPr lang="en-US" b="0" baseline="0" dirty="0" smtClean="0"/>
                        <a:t> suggestion was made to develop a transition process to be used across the division when individuals are transferred.  The new process is near completion and the process should be rolling out early next year.  </a:t>
                      </a:r>
                    </a:p>
                  </a:txBody>
                  <a:tcPr/>
                </a:tc>
              </a:tr>
              <a:tr h="997295">
                <a:tc>
                  <a:txBody>
                    <a:bodyPr/>
                    <a:lstStyle/>
                    <a:p>
                      <a:r>
                        <a:rPr lang="en-US" b="0" dirty="0" smtClean="0"/>
                        <a:t>Revise "NASA Technical Evaluation Report Template and Guide“ to make the following changes:</a:t>
                      </a:r>
                    </a:p>
                    <a:p>
                      <a:r>
                        <a:rPr lang="en-US" b="0" dirty="0" smtClean="0"/>
                        <a:t>1)  Rename/replace the term Technical Evaluation with Technical Analysis.</a:t>
                      </a:r>
                    </a:p>
                    <a:p>
                      <a:r>
                        <a:rPr lang="en-US" b="0" dirty="0" smtClean="0"/>
                        <a:t>2)  Clarify that in the scenario of "adequate pricing competition" that the form is NOT needed.  </a:t>
                      </a:r>
                    </a:p>
                    <a:p>
                      <a:r>
                        <a:rPr lang="en-US" b="0" dirty="0" smtClean="0"/>
                        <a:t>3)  Provide additional wording that "Adequate Pricing Competition" FAR 15 has nothing to do with "Competition" FAR 6. </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968192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3761838"/>
              </p:ext>
            </p:extLst>
          </p:nvPr>
        </p:nvGraphicFramePr>
        <p:xfrm>
          <a:off x="838200" y="1698625"/>
          <a:ext cx="10509738" cy="438912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Suggest</a:t>
                      </a:r>
                      <a:r>
                        <a:rPr lang="en-US" b="0" baseline="0" dirty="0" smtClean="0"/>
                        <a:t> updating the Cost Volume instructions (GSFC 52.215-221) to provide more clarity regarding WBS levels.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997295">
                <a:tc>
                  <a:txBody>
                    <a:bodyPr/>
                    <a:lstStyle/>
                    <a:p>
                      <a:r>
                        <a:rPr lang="en-US" b="0" dirty="0" smtClean="0"/>
                        <a:t>I have developed a list of informative tips for those doing procurements (SEB) that I thought might be helpful and maybe even worthy of putting out on the 210 policy page under several different stages of the procurement to keep the ideas at the forefront of the mind...or under tabs where the policy folks think it may be useful.  </a:t>
                      </a:r>
                    </a:p>
                    <a:p>
                      <a:r>
                        <a:rPr lang="en-US" b="0" dirty="0" smtClean="0"/>
                        <a:t>A template was also developed to send to </a:t>
                      </a:r>
                      <a:r>
                        <a:rPr lang="en-US" b="0" dirty="0" err="1" smtClean="0"/>
                        <a:t>offeror's</a:t>
                      </a:r>
                      <a:r>
                        <a:rPr lang="en-US" b="0" dirty="0" smtClean="0"/>
                        <a:t> that want a de-brief and I have developed an e-mail of what to say when announcing the de-briefing time to the offerors.</a:t>
                      </a:r>
                      <a:endParaRPr lang="en-US" b="0" dirty="0"/>
                    </a:p>
                  </a:txBody>
                  <a:tcPr/>
                </a:tc>
                <a:tc>
                  <a:txBody>
                    <a:bodyPr/>
                    <a:lstStyle/>
                    <a:p>
                      <a:r>
                        <a:rPr lang="en-US" b="0" dirty="0" smtClean="0"/>
                        <a:t>Lessons</a:t>
                      </a:r>
                      <a:r>
                        <a:rPr lang="en-US" b="0" baseline="0" dirty="0" smtClean="0"/>
                        <a:t> learned from SEB activities should be communicated to the SEB managers (Chris Whyte and Steve Kramer) for inclusion in the SEB repository.  </a:t>
                      </a:r>
                    </a:p>
                    <a:p>
                      <a:endParaRPr lang="en-US" b="0" baseline="0" dirty="0" smtClean="0"/>
                    </a:p>
                    <a:p>
                      <a:r>
                        <a:rPr lang="en-US" b="0" baseline="0" dirty="0" smtClean="0"/>
                        <a:t>All template suggestions can be sent to Billie Smith and Geoff Sage.</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89902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991047"/>
              </p:ext>
            </p:extLst>
          </p:nvPr>
        </p:nvGraphicFramePr>
        <p:xfrm>
          <a:off x="838200" y="1698625"/>
          <a:ext cx="10509738" cy="484632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Add a list of pre-approved alternate/substitute voting members to our PEB Voting Membership documents. </a:t>
                      </a:r>
                      <a:endParaRPr lang="en-US" b="0" dirty="0"/>
                    </a:p>
                  </a:txBody>
                  <a:tcPr/>
                </a:tc>
                <a:tc>
                  <a:txBody>
                    <a:bodyPr/>
                    <a:lstStyle/>
                    <a:p>
                      <a:r>
                        <a:rPr lang="en-US" b="0" dirty="0" smtClean="0"/>
                        <a:t>To the maximum extent possible, PEBs should be scheduled with enough advance notice such that all PEB members can attend.  If a situation does arise where a PEB member cannot attend, they may participate by telephone, if possible, or they may provide written inputs on contractor performance for each individual subfactor in advance of the meeting for review and consideration by the attending board members.  As such the use of substitutes/alternate voting members, should be considered only as a last result.  Creating a pre-approved list would not be consistent with the policy emphasis on the attendance at PEBs by designated board members as documented in the process established by GSFC Circular 00-04, which has been coordinated with center management. </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602811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8053492"/>
              </p:ext>
            </p:extLst>
          </p:nvPr>
        </p:nvGraphicFramePr>
        <p:xfrm>
          <a:off x="838200" y="1825625"/>
          <a:ext cx="10509738" cy="4014815"/>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sz="1800" b="0" kern="1200" dirty="0" smtClean="0">
                          <a:solidFill>
                            <a:schemeClr val="dk1"/>
                          </a:solidFill>
                          <a:latin typeface="+mn-lt"/>
                          <a:ea typeface="+mn-ea"/>
                          <a:cs typeface="+mn-cs"/>
                        </a:rPr>
                        <a:t>Organizational Conflict of Interest (OCI) Avoidance Plan Outline Template  Sample in the "Template Section" does not contain the template.  It links to the Limitation of Future Contracting Memo.</a:t>
                      </a:r>
                      <a:endParaRPr lang="en-US" sz="1800" b="0" kern="1200" dirty="0">
                        <a:solidFill>
                          <a:schemeClr val="dk1"/>
                        </a:solidFill>
                        <a:latin typeface="+mn-lt"/>
                        <a:ea typeface="+mn-ea"/>
                        <a:cs typeface="+mn-cs"/>
                      </a:endParaRPr>
                    </a:p>
                  </a:txBody>
                  <a:tcPr/>
                </a:tc>
                <a:tc>
                  <a:txBody>
                    <a:bodyPr/>
                    <a:lstStyle/>
                    <a:p>
                      <a:r>
                        <a:rPr lang="en-US" b="0" dirty="0" smtClean="0"/>
                        <a:t>The link has been updated.</a:t>
                      </a:r>
                      <a:endParaRPr lang="en-US" b="0" dirty="0"/>
                    </a:p>
                  </a:txBody>
                  <a:tcPr/>
                </a:tc>
              </a:tr>
              <a:tr h="997295">
                <a:tc>
                  <a:txBody>
                    <a:bodyPr/>
                    <a:lstStyle/>
                    <a:p>
                      <a:r>
                        <a:rPr lang="en-US" b="0" dirty="0" smtClean="0"/>
                        <a:t>I suggest that guidance be provided via the code 210 Procurement Operations page on Inter Agency Agreement (IAA). The FAR does not have guidelines on IAA either so Contract Specialist and Contracting Officers can find it difficult at times to award them. </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Under</a:t>
                      </a:r>
                      <a:r>
                        <a:rPr lang="en-US" b="0" baseline="0" dirty="0" smtClean="0"/>
                        <a:t> Review</a:t>
                      </a:r>
                      <a:endParaRPr lang="en-US" b="0" dirty="0" smtClean="0"/>
                    </a:p>
                    <a:p>
                      <a:endParaRPr lang="en-US" b="0" dirty="0"/>
                    </a:p>
                  </a:txBody>
                  <a:tcPr/>
                </a:tc>
              </a:tr>
              <a:tr h="997295">
                <a:tc>
                  <a:txBody>
                    <a:bodyPr/>
                    <a:lstStyle/>
                    <a:p>
                      <a:r>
                        <a:rPr lang="en-US" sz="1800" b="0" kern="1200" dirty="0" smtClean="0">
                          <a:solidFill>
                            <a:schemeClr val="dk1"/>
                          </a:solidFill>
                          <a:latin typeface="+mn-lt"/>
                          <a:ea typeface="+mn-ea"/>
                          <a:cs typeface="+mn-cs"/>
                        </a:rPr>
                        <a:t>Update the NF 1634 to remove reference to the Technical Direction Clause 1852.242-70 which was removed from the NFS effective April 2015</a:t>
                      </a:r>
                      <a:r>
                        <a:rPr lang="en-US" sz="1800" b="0" kern="1200" dirty="0">
                          <a:solidFill>
                            <a:schemeClr val="dk1"/>
                          </a:solidFill>
                          <a:latin typeface="+mn-lt"/>
                          <a:ea typeface="+mn-ea"/>
                          <a:cs typeface="+mn-cs"/>
                        </a:rPr>
                        <a:t>.</a:t>
                      </a:r>
                      <a:endParaRPr lang="en-US" sz="1800" b="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Senior Staff has communicated the issue with HQ.  HQ is in the process of updating the form.  </a:t>
                      </a:r>
                    </a:p>
                    <a:p>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784583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9547497"/>
              </p:ext>
            </p:extLst>
          </p:nvPr>
        </p:nvGraphicFramePr>
        <p:xfrm>
          <a:off x="838200" y="1825625"/>
          <a:ext cx="10509738" cy="475488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sz="1800" b="1" kern="1200" dirty="0" smtClean="0">
                          <a:solidFill>
                            <a:schemeClr val="dk1"/>
                          </a:solidFill>
                          <a:latin typeface="+mn-lt"/>
                          <a:ea typeface="+mn-ea"/>
                          <a:cs typeface="+mn-cs"/>
                        </a:rPr>
                        <a:t>Lead times</a:t>
                      </a:r>
                      <a:r>
                        <a:rPr lang="en-US" sz="1800" b="1" kern="1200" baseline="0" dirty="0" smtClean="0">
                          <a:solidFill>
                            <a:schemeClr val="dk1"/>
                          </a:solidFill>
                          <a:latin typeface="+mn-lt"/>
                          <a:ea typeface="+mn-ea"/>
                          <a:cs typeface="+mn-cs"/>
                        </a:rPr>
                        <a:t> should be established for Senior Staff reviews.  In addition, a pool of senior procurement personnel who are willing and capable should be established to assist senior staff in completing reviews during high volume periods</a:t>
                      </a:r>
                      <a:endParaRPr lang="en-US" sz="1800" b="1"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Under</a:t>
                      </a:r>
                      <a:r>
                        <a:rPr lang="en-US" b="1" baseline="0" dirty="0" smtClean="0"/>
                        <a:t> Review</a:t>
                      </a:r>
                      <a:endParaRPr lang="en-US" b="1" dirty="0" smtClean="0"/>
                    </a:p>
                    <a:p>
                      <a:endParaRPr lang="en-US" b="1" dirty="0"/>
                    </a:p>
                  </a:txBody>
                  <a:tcPr/>
                </a:tc>
              </a:tr>
              <a:tr h="997295">
                <a:tc>
                  <a:txBody>
                    <a:bodyPr/>
                    <a:lstStyle/>
                    <a:p>
                      <a:r>
                        <a:rPr lang="en-US" b="1" dirty="0" smtClean="0"/>
                        <a:t>The process from selection of an interviewee through the on-boarding process needs to be restructured and presented to the entire workforce. Currently there is inconsistency within the process that creates a hardship on not only managers but the new employee as well.</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Under</a:t>
                      </a:r>
                      <a:r>
                        <a:rPr lang="en-US" b="1" baseline="0" dirty="0" smtClean="0"/>
                        <a:t> Review</a:t>
                      </a:r>
                      <a:endParaRPr lang="en-US" b="1" dirty="0" smtClean="0"/>
                    </a:p>
                    <a:p>
                      <a:endParaRPr lang="en-US" b="1" dirty="0"/>
                    </a:p>
                  </a:txBody>
                  <a:tcPr/>
                </a:tc>
              </a:tr>
              <a:tr h="997295">
                <a:tc>
                  <a:txBody>
                    <a:bodyPr/>
                    <a:lstStyle/>
                    <a:p>
                      <a:r>
                        <a:rPr lang="en-US" b="1" dirty="0" smtClean="0"/>
                        <a:t>Make sure that the Termination Contracting Officer (TCO) is the person that actually negotiates the settlement of the contract in accordance with FAR Part 49.101. </a:t>
                      </a:r>
                      <a:endParaRPr lang="en-US" sz="1800" b="1" kern="1200" dirty="0" smtClean="0">
                        <a:solidFill>
                          <a:schemeClr val="dk1"/>
                        </a:solidFill>
                        <a:latin typeface="+mn-lt"/>
                        <a:ea typeface="+mn-ea"/>
                        <a:cs typeface="+mn-cs"/>
                      </a:endParaRPr>
                    </a:p>
                  </a:txBody>
                  <a:tcPr/>
                </a:tc>
                <a:tc>
                  <a:txBody>
                    <a:bodyPr/>
                    <a:lstStyle/>
                    <a:p>
                      <a:r>
                        <a:rPr lang="en-US" b="1" dirty="0" smtClean="0"/>
                        <a:t>Under Review</a:t>
                      </a:r>
                      <a:endParaRPr lang="en-US" b="1"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2598206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3885878"/>
              </p:ext>
            </p:extLst>
          </p:nvPr>
        </p:nvGraphicFramePr>
        <p:xfrm>
          <a:off x="838200" y="1825625"/>
          <a:ext cx="10509738" cy="4114800"/>
        </p:xfrm>
        <a:graphic>
          <a:graphicData uri="http://schemas.openxmlformats.org/drawingml/2006/table">
            <a:tbl>
              <a:tblPr firstRow="1" bandRow="1">
                <a:tableStyleId>{5C22544A-7EE6-4342-B048-85BDC9FD1C3A}</a:tableStyleId>
              </a:tblPr>
              <a:tblGrid>
                <a:gridCol w="5254869"/>
                <a:gridCol w="5254869"/>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1" dirty="0" smtClean="0"/>
                        <a:t>Suggest that Mike's Guiding Principles for Code 210's culture be included in part of our mission and vision statement. Our web page is absent of this information. Also, suggest that as part of the Peer Awards, that an award category be created for the Individual, Manager and Associate that best embodies these attributes.</a:t>
                      </a:r>
                      <a:endParaRPr lang="en-US" sz="1800" b="1" kern="1200" dirty="0">
                        <a:solidFill>
                          <a:schemeClr val="dk1"/>
                        </a:solidFill>
                        <a:latin typeface="+mn-lt"/>
                        <a:ea typeface="+mn-ea"/>
                        <a:cs typeface="+mn-cs"/>
                      </a:endParaRPr>
                    </a:p>
                  </a:txBody>
                  <a:tcPr/>
                </a:tc>
                <a:tc>
                  <a:txBody>
                    <a:bodyPr/>
                    <a:lstStyle/>
                    <a:p>
                      <a:r>
                        <a:rPr lang="en-US" b="1" dirty="0" smtClean="0"/>
                        <a:t>Under Review</a:t>
                      </a:r>
                      <a:endParaRPr lang="en-US" b="1" dirty="0"/>
                    </a:p>
                  </a:txBody>
                  <a:tcPr/>
                </a:tc>
              </a:tr>
              <a:tr h="997295">
                <a:tc>
                  <a:txBody>
                    <a:bodyPr/>
                    <a:lstStyle/>
                    <a:p>
                      <a:r>
                        <a:rPr lang="en-US" b="1" dirty="0" smtClean="0"/>
                        <a:t>210.H has begun an initiative to organize all of our contract folders using a standard template that mirrors the organization of the NF 1098 Form, consistent with the organization of the guidance on the Procurement Policy Page. Suggest</a:t>
                      </a:r>
                      <a:r>
                        <a:rPr lang="en-US" b="1" baseline="0" dirty="0" smtClean="0"/>
                        <a:t> that other office adopt this same practice. </a:t>
                      </a:r>
                      <a:endParaRPr lang="en-US" b="1" dirty="0"/>
                    </a:p>
                  </a:txBody>
                  <a:tcPr/>
                </a:tc>
                <a:tc>
                  <a:txBody>
                    <a:bodyPr/>
                    <a:lstStyle/>
                    <a:p>
                      <a:r>
                        <a:rPr lang="en-US" b="1" dirty="0" smtClean="0"/>
                        <a:t>Under</a:t>
                      </a:r>
                      <a:r>
                        <a:rPr lang="en-US" b="1" baseline="0" dirty="0" smtClean="0"/>
                        <a:t> Review</a:t>
                      </a:r>
                      <a:endParaRPr lang="en-US" b="1"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321026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7988530"/>
              </p:ext>
            </p:extLst>
          </p:nvPr>
        </p:nvGraphicFramePr>
        <p:xfrm>
          <a:off x="838200" y="1825624"/>
          <a:ext cx="10515600" cy="4727575"/>
        </p:xfrm>
        <a:graphic>
          <a:graphicData uri="http://schemas.openxmlformats.org/drawingml/2006/table">
            <a:tbl>
              <a:tblPr firstRow="1" bandRow="1">
                <a:tableStyleId>{5C22544A-7EE6-4342-B048-85BDC9FD1C3A}</a:tableStyleId>
              </a:tblPr>
              <a:tblGrid>
                <a:gridCol w="5257800"/>
                <a:gridCol w="5257800"/>
              </a:tblGrid>
              <a:tr h="382552">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509245">
                <a:tc>
                  <a:txBody>
                    <a:bodyPr/>
                    <a:lstStyle/>
                    <a:p>
                      <a:r>
                        <a:rPr lang="en-US" dirty="0" smtClean="0"/>
                        <a:t>Consider</a:t>
                      </a:r>
                      <a:r>
                        <a:rPr lang="en-US" baseline="0" dirty="0" smtClean="0"/>
                        <a:t> creating a shadowing program for the non-1102 employees in the division.</a:t>
                      </a:r>
                      <a:endParaRPr lang="en-US" dirty="0"/>
                    </a:p>
                  </a:txBody>
                  <a:tcPr/>
                </a:tc>
                <a:tc>
                  <a:txBody>
                    <a:bodyPr/>
                    <a:lstStyle/>
                    <a:p>
                      <a:r>
                        <a:rPr lang="en-US" b="0" dirty="0" smtClean="0"/>
                        <a:t>As part of the Division</a:t>
                      </a:r>
                      <a:r>
                        <a:rPr lang="en-US" b="0" baseline="0" dirty="0" smtClean="0"/>
                        <a:t> Shadowing Program, opportunities will be included that will be beneficial to all employees with the division, not just 1102 series employees</a:t>
                      </a:r>
                      <a:endParaRPr lang="en-US" b="0" dirty="0"/>
                    </a:p>
                  </a:txBody>
                  <a:tcPr/>
                </a:tc>
              </a:tr>
              <a:tr h="1226263">
                <a:tc>
                  <a:txBody>
                    <a:bodyPr/>
                    <a:lstStyle/>
                    <a:p>
                      <a:r>
                        <a:rPr lang="en-US" dirty="0" smtClean="0"/>
                        <a:t>Include info required to exercise options under the Contract Administration tab.  Define all steps necessary to exercise options.  </a:t>
                      </a:r>
                      <a:endParaRPr lang="en-US" dirty="0"/>
                    </a:p>
                  </a:txBody>
                  <a:tcPr/>
                </a:tc>
                <a:tc>
                  <a:txBody>
                    <a:bodyPr/>
                    <a:lstStyle/>
                    <a:p>
                      <a:r>
                        <a:rPr lang="en-US" b="0" dirty="0" smtClean="0"/>
                        <a:t>Senior</a:t>
                      </a:r>
                      <a:r>
                        <a:rPr lang="en-US" b="0" baseline="0" dirty="0" smtClean="0"/>
                        <a:t> Staff updated the templates for Option Exercise Determination and Notification on 9/15/2014.  Updated templates for Option Justification for Services and Supplies on 10/2/2014.</a:t>
                      </a:r>
                      <a:endParaRPr lang="en-US" b="0" dirty="0"/>
                    </a:p>
                  </a:txBody>
                  <a:tcPr/>
                </a:tc>
              </a:tr>
              <a:tr h="943279">
                <a:tc>
                  <a:txBody>
                    <a:bodyPr/>
                    <a:lstStyle/>
                    <a:p>
                      <a:r>
                        <a:rPr lang="en-US" dirty="0" smtClean="0"/>
                        <a:t>Assign</a:t>
                      </a:r>
                      <a:r>
                        <a:rPr lang="en-US" baseline="0" dirty="0" smtClean="0"/>
                        <a:t> the COR as the Assessing Official Rep on all contracts in CPARS.</a:t>
                      </a:r>
                      <a:endParaRPr lang="en-US" dirty="0"/>
                    </a:p>
                  </a:txBody>
                  <a:tcPr/>
                </a:tc>
                <a:tc>
                  <a:txBody>
                    <a:bodyPr/>
                    <a:lstStyle/>
                    <a:p>
                      <a:r>
                        <a:rPr lang="en-US" b="0" dirty="0" smtClean="0"/>
                        <a:t>Working with Suzanne to discuss</a:t>
                      </a:r>
                      <a:r>
                        <a:rPr lang="en-US" b="0" baseline="0" dirty="0" smtClean="0"/>
                        <a:t> pros and cons with Management Team, before rolling out guidance.</a:t>
                      </a:r>
                      <a:endParaRPr lang="en-US" b="0" dirty="0"/>
                    </a:p>
                  </a:txBody>
                  <a:tcPr/>
                </a:tc>
              </a:tr>
              <a:tr h="666236">
                <a:tc>
                  <a:txBody>
                    <a:bodyPr/>
                    <a:lstStyle/>
                    <a:p>
                      <a:r>
                        <a:rPr lang="en-US" dirty="0" smtClean="0"/>
                        <a:t>Update</a:t>
                      </a:r>
                      <a:r>
                        <a:rPr lang="en-US" baseline="0" dirty="0" smtClean="0"/>
                        <a:t> the NF 1634 to change COTR to COR and 1680 to CPARS</a:t>
                      </a:r>
                      <a:endParaRPr lang="en-US" dirty="0"/>
                    </a:p>
                  </a:txBody>
                  <a:tcPr/>
                </a:tc>
                <a:tc>
                  <a:txBody>
                    <a:bodyPr/>
                    <a:lstStyle/>
                    <a:p>
                      <a:r>
                        <a:rPr lang="en-US" b="0" dirty="0" smtClean="0"/>
                        <a:t>HQ</a:t>
                      </a:r>
                      <a:r>
                        <a:rPr lang="en-US" b="0" baseline="0" dirty="0" smtClean="0"/>
                        <a:t> was notified of issue.  New NF1634 was issued on 10/8/2014 correcting the issue.</a:t>
                      </a:r>
                      <a:endParaRPr lang="en-US" b="0" dirty="0"/>
                    </a:p>
                  </a:txBody>
                  <a:tcPr/>
                </a:tc>
              </a:tr>
            </a:tbl>
          </a:graphicData>
        </a:graphic>
      </p:graphicFrame>
      <p:sp>
        <p:nvSpPr>
          <p:cNvPr id="3" name="TextBox 2"/>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3425121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7032845"/>
              </p:ext>
            </p:extLst>
          </p:nvPr>
        </p:nvGraphicFramePr>
        <p:xfrm>
          <a:off x="838200" y="1429383"/>
          <a:ext cx="10515600" cy="5352514"/>
        </p:xfrm>
        <a:graphic>
          <a:graphicData uri="http://schemas.openxmlformats.org/drawingml/2006/table">
            <a:tbl>
              <a:tblPr firstRow="1" bandRow="1">
                <a:tableStyleId>{5C22544A-7EE6-4342-B048-85BDC9FD1C3A}</a:tableStyleId>
              </a:tblPr>
              <a:tblGrid>
                <a:gridCol w="5257800"/>
                <a:gridCol w="5257800"/>
              </a:tblGrid>
              <a:tr h="436279">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075755">
                <a:tc>
                  <a:txBody>
                    <a:bodyPr/>
                    <a:lstStyle/>
                    <a:p>
                      <a:r>
                        <a:rPr lang="en-US" dirty="0" smtClean="0"/>
                        <a:t>Promote</a:t>
                      </a:r>
                      <a:r>
                        <a:rPr lang="en-US" baseline="0" dirty="0" smtClean="0"/>
                        <a:t> consistency across the division in how files are prepared and documented.</a:t>
                      </a:r>
                      <a:endParaRPr lang="en-US" dirty="0"/>
                    </a:p>
                  </a:txBody>
                  <a:tcPr/>
                </a:tc>
                <a:tc>
                  <a:txBody>
                    <a:bodyPr/>
                    <a:lstStyle/>
                    <a:p>
                      <a:r>
                        <a:rPr lang="en-US" b="0" dirty="0" smtClean="0"/>
                        <a:t>Lunch</a:t>
                      </a:r>
                      <a:r>
                        <a:rPr lang="en-US" b="0" baseline="0" dirty="0" smtClean="0"/>
                        <a:t> and Learn topics will be added to discuss these issues.  In addition, simplified file checklist will be updated to include references to additional information.</a:t>
                      </a:r>
                      <a:endParaRPr lang="en-US" b="0" dirty="0"/>
                    </a:p>
                  </a:txBody>
                  <a:tcPr/>
                </a:tc>
              </a:tr>
              <a:tr h="1075755">
                <a:tc>
                  <a:txBody>
                    <a:bodyPr/>
                    <a:lstStyle/>
                    <a:p>
                      <a:r>
                        <a:rPr lang="en-US" dirty="0" smtClean="0"/>
                        <a:t>Create</a:t>
                      </a:r>
                      <a:r>
                        <a:rPr lang="en-US" baseline="0" dirty="0" smtClean="0"/>
                        <a:t> a work transition process  to assist specialists as they move offices or contract workload.</a:t>
                      </a:r>
                      <a:endParaRPr lang="en-US" dirty="0"/>
                    </a:p>
                  </a:txBody>
                  <a:tcPr/>
                </a:tc>
                <a:tc>
                  <a:txBody>
                    <a:bodyPr/>
                    <a:lstStyle/>
                    <a:p>
                      <a:r>
                        <a:rPr lang="en-US" b="0" dirty="0" smtClean="0"/>
                        <a:t>Senior Staff is working with “</a:t>
                      </a:r>
                      <a:r>
                        <a:rPr lang="en-US" b="0" dirty="0" err="1" smtClean="0"/>
                        <a:t>suggestor</a:t>
                      </a:r>
                      <a:r>
                        <a:rPr lang="en-US" b="0" dirty="0" smtClean="0"/>
                        <a:t>” to develop</a:t>
                      </a:r>
                      <a:r>
                        <a:rPr lang="en-US" b="0" baseline="0" dirty="0" smtClean="0"/>
                        <a:t> a transition process to be used across the division when individuals are transferred.</a:t>
                      </a:r>
                      <a:endParaRPr lang="en-US" b="0" dirty="0"/>
                    </a:p>
                  </a:txBody>
                  <a:tcPr/>
                </a:tc>
              </a:tr>
              <a:tr h="1075755">
                <a:tc>
                  <a:txBody>
                    <a:bodyPr/>
                    <a:lstStyle/>
                    <a:p>
                      <a:r>
                        <a:rPr lang="en-US" dirty="0" smtClean="0"/>
                        <a:t>“Real time” appreciation</a:t>
                      </a:r>
                      <a:r>
                        <a:rPr lang="en-US" baseline="0" dirty="0" smtClean="0"/>
                        <a:t> for completing significant procurement actions.</a:t>
                      </a:r>
                      <a:endParaRPr lang="en-US" dirty="0"/>
                    </a:p>
                  </a:txBody>
                  <a:tcPr/>
                </a:tc>
                <a:tc>
                  <a:txBody>
                    <a:bodyPr/>
                    <a:lstStyle/>
                    <a:p>
                      <a:r>
                        <a:rPr lang="en-US" b="0" dirty="0" smtClean="0"/>
                        <a:t>Mike is consistently encouraging the management team to recognize employees when actions are done well, at staff meetings, through emails, through more formal Division recognition programs (e.g., Thank You Program).</a:t>
                      </a:r>
                      <a:endParaRPr lang="en-US" b="0" dirty="0"/>
                    </a:p>
                  </a:txBody>
                  <a:tcPr/>
                </a:tc>
              </a:tr>
              <a:tr h="1075755">
                <a:tc>
                  <a:txBody>
                    <a:bodyPr/>
                    <a:lstStyle/>
                    <a:p>
                      <a:r>
                        <a:rPr lang="en-US" dirty="0" smtClean="0"/>
                        <a:t>Streamlining</a:t>
                      </a:r>
                      <a:r>
                        <a:rPr lang="en-US" baseline="0" dirty="0" smtClean="0"/>
                        <a:t> the review and approval of the In House Cost Estimate (IHCE)</a:t>
                      </a:r>
                      <a:endParaRPr lang="en-US" dirty="0"/>
                    </a:p>
                  </a:txBody>
                  <a:tcPr/>
                </a:tc>
                <a:tc>
                  <a:txBody>
                    <a:bodyPr/>
                    <a:lstStyle/>
                    <a:p>
                      <a:r>
                        <a:rPr lang="en-US" b="0" dirty="0" smtClean="0"/>
                        <a:t>Revised version of GPR 5100.5 was published on 01/16/2015.  It revised the review requirements to remove procurement from the review of the in-house cost estimate.</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22765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3133426"/>
              </p:ext>
            </p:extLst>
          </p:nvPr>
        </p:nvGraphicFramePr>
        <p:xfrm>
          <a:off x="838200" y="1825626"/>
          <a:ext cx="10515600" cy="4813932"/>
        </p:xfrm>
        <a:graphic>
          <a:graphicData uri="http://schemas.openxmlformats.org/drawingml/2006/table">
            <a:tbl>
              <a:tblPr firstRow="1" bandRow="1">
                <a:tableStyleId>{5C22544A-7EE6-4342-B048-85BDC9FD1C3A}</a:tableStyleId>
              </a:tblPr>
              <a:tblGrid>
                <a:gridCol w="5257800"/>
                <a:gridCol w="5257800"/>
              </a:tblGrid>
              <a:tr h="362630">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430652">
                <a:tc>
                  <a:txBody>
                    <a:bodyPr/>
                    <a:lstStyle/>
                    <a:p>
                      <a:r>
                        <a:rPr lang="en-US" dirty="0" smtClean="0"/>
                        <a:t>Request that RAs</a:t>
                      </a:r>
                      <a:r>
                        <a:rPr lang="en-US" baseline="0" dirty="0" smtClean="0"/>
                        <a:t> start inserting “Severable” or “Non-Severable” in PR description box to assist with prioritizing actions during fiscal year end.</a:t>
                      </a:r>
                      <a:endParaRPr lang="en-US" dirty="0"/>
                    </a:p>
                  </a:txBody>
                  <a:tcPr/>
                </a:tc>
                <a:tc>
                  <a:txBody>
                    <a:bodyPr/>
                    <a:lstStyle/>
                    <a:p>
                      <a:r>
                        <a:rPr lang="en-US" b="0" dirty="0" smtClean="0"/>
                        <a:t>OCFO generated guidance for RA community instructing them to make an initial determination of severable or non-severable.  Initial determination is not mandatory, but strongly suggested.</a:t>
                      </a:r>
                      <a:endParaRPr lang="en-US" b="0" dirty="0"/>
                    </a:p>
                  </a:txBody>
                  <a:tcPr/>
                </a:tc>
              </a:tr>
              <a:tr h="894158">
                <a:tc>
                  <a:txBody>
                    <a:bodyPr/>
                    <a:lstStyle/>
                    <a:p>
                      <a:r>
                        <a:rPr lang="en-US" dirty="0" smtClean="0"/>
                        <a:t>Have focused training</a:t>
                      </a:r>
                      <a:r>
                        <a:rPr lang="en-US" baseline="0" dirty="0" smtClean="0"/>
                        <a:t> sessions that get back to the basics of procurement.</a:t>
                      </a:r>
                      <a:endParaRPr lang="en-US" dirty="0"/>
                    </a:p>
                  </a:txBody>
                  <a:tcPr/>
                </a:tc>
                <a:tc>
                  <a:txBody>
                    <a:bodyPr/>
                    <a:lstStyle/>
                    <a:p>
                      <a:r>
                        <a:rPr lang="en-US" b="0" dirty="0" smtClean="0"/>
                        <a:t>Topics</a:t>
                      </a:r>
                      <a:r>
                        <a:rPr lang="en-US" b="0" baseline="0" dirty="0" smtClean="0"/>
                        <a:t> will be added to existing working group schedules to cover a broad range of foundational procurement topics.</a:t>
                      </a:r>
                      <a:endParaRPr lang="en-US" b="0" dirty="0"/>
                    </a:p>
                  </a:txBody>
                  <a:tcPr/>
                </a:tc>
              </a:tr>
              <a:tr h="1131799">
                <a:tc>
                  <a:txBody>
                    <a:bodyPr/>
                    <a:lstStyle/>
                    <a:p>
                      <a:r>
                        <a:rPr lang="en-US" dirty="0" smtClean="0"/>
                        <a:t>Create a Peer Awards process</a:t>
                      </a:r>
                      <a:r>
                        <a:rPr lang="en-US" baseline="0" dirty="0" smtClean="0"/>
                        <a:t> for the division.</a:t>
                      </a:r>
                      <a:endParaRPr lang="en-US" dirty="0"/>
                    </a:p>
                  </a:txBody>
                  <a:tcPr/>
                </a:tc>
                <a:tc>
                  <a:txBody>
                    <a:bodyPr/>
                    <a:lstStyle/>
                    <a:p>
                      <a:r>
                        <a:rPr lang="en-US" b="0" dirty="0" smtClean="0"/>
                        <a:t>Award</a:t>
                      </a:r>
                      <a:r>
                        <a:rPr lang="en-US" b="0" baseline="0" dirty="0" smtClean="0"/>
                        <a:t> program has been established.  Award recipients were honored at a ceremony in February 2015.  Nominations can be submitted on the Code 210 homepage.</a:t>
                      </a:r>
                      <a:endParaRPr lang="en-US" b="0" dirty="0"/>
                    </a:p>
                  </a:txBody>
                  <a:tcPr/>
                </a:tc>
              </a:tr>
              <a:tr h="894158">
                <a:tc>
                  <a:txBody>
                    <a:bodyPr/>
                    <a:lstStyle/>
                    <a:p>
                      <a:r>
                        <a:rPr lang="en-US" dirty="0" smtClean="0"/>
                        <a:t>Provide</a:t>
                      </a:r>
                      <a:r>
                        <a:rPr lang="en-US" baseline="0" dirty="0" smtClean="0"/>
                        <a:t> training on the NF 1707 for the division as well as the technical requirements community.</a:t>
                      </a:r>
                      <a:endParaRPr lang="en-US" dirty="0"/>
                    </a:p>
                  </a:txBody>
                  <a:tcPr/>
                </a:tc>
                <a:tc>
                  <a:txBody>
                    <a:bodyPr/>
                    <a:lstStyle/>
                    <a:p>
                      <a:r>
                        <a:rPr lang="en-US" b="0" dirty="0" smtClean="0"/>
                        <a:t>This will</a:t>
                      </a:r>
                      <a:r>
                        <a:rPr lang="en-US" b="0" baseline="0" dirty="0" smtClean="0"/>
                        <a:t> be covered at an upcoming lunch and learn.  A POW was sent out on 08-14-2015 listing POCs for requirements on the NF1707 and other SMEs.</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252977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5630440"/>
              </p:ext>
            </p:extLst>
          </p:nvPr>
        </p:nvGraphicFramePr>
        <p:xfrm>
          <a:off x="838200" y="1825624"/>
          <a:ext cx="10515600" cy="4896415"/>
        </p:xfrm>
        <a:graphic>
          <a:graphicData uri="http://schemas.openxmlformats.org/drawingml/2006/table">
            <a:tbl>
              <a:tblPr firstRow="1" bandRow="1">
                <a:tableStyleId>{5C22544A-7EE6-4342-B048-85BDC9FD1C3A}</a:tableStyleId>
              </a:tblPr>
              <a:tblGrid>
                <a:gridCol w="5257800"/>
                <a:gridCol w="5257800"/>
              </a:tblGrid>
              <a:tr h="363031">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088206">
                <a:tc>
                  <a:txBody>
                    <a:bodyPr/>
                    <a:lstStyle/>
                    <a:p>
                      <a:r>
                        <a:rPr lang="en-US" dirty="0" smtClean="0"/>
                        <a:t>Update the GSFC Award Fee circular</a:t>
                      </a:r>
                      <a:r>
                        <a:rPr lang="en-US" baseline="0" dirty="0" smtClean="0"/>
                        <a:t> to include more guidance on the mechanics of running the PEB.</a:t>
                      </a:r>
                      <a:endParaRPr lang="en-US" dirty="0"/>
                    </a:p>
                  </a:txBody>
                  <a:tcPr/>
                </a:tc>
                <a:tc>
                  <a:txBody>
                    <a:bodyPr/>
                    <a:lstStyle/>
                    <a:p>
                      <a:r>
                        <a:rPr lang="en-US" b="0" dirty="0" smtClean="0"/>
                        <a:t>GSFC Circular</a:t>
                      </a:r>
                      <a:r>
                        <a:rPr lang="en-US" b="0" baseline="0" dirty="0" smtClean="0"/>
                        <a:t> 00-04 was revised in June 2015 taking this suggestion and other changes into consideration.</a:t>
                      </a:r>
                      <a:endParaRPr lang="en-US" b="0" dirty="0"/>
                    </a:p>
                  </a:txBody>
                  <a:tcPr/>
                </a:tc>
              </a:tr>
              <a:tr h="837081">
                <a:tc>
                  <a:txBody>
                    <a:bodyPr/>
                    <a:lstStyle/>
                    <a:p>
                      <a:r>
                        <a:rPr lang="en-US" dirty="0" smtClean="0"/>
                        <a:t>Consider increasing limitation on PEB membership to</a:t>
                      </a:r>
                      <a:r>
                        <a:rPr lang="en-US" baseline="0" dirty="0" smtClean="0"/>
                        <a:t> avoid the potential for or appearance of bias.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Senior Staff is looking into updating the GSFC circular</a:t>
                      </a:r>
                      <a:r>
                        <a:rPr lang="en-US" b="0" baseline="0" dirty="0" smtClean="0"/>
                        <a:t> with more guidance where necessary.</a:t>
                      </a:r>
                      <a:endParaRPr lang="en-US" b="0" dirty="0" smtClean="0"/>
                    </a:p>
                    <a:p>
                      <a:endParaRPr lang="en-US" b="0" dirty="0"/>
                    </a:p>
                  </a:txBody>
                  <a:tcPr/>
                </a:tc>
              </a:tr>
              <a:tr h="1339329">
                <a:tc>
                  <a:txBody>
                    <a:bodyPr/>
                    <a:lstStyle/>
                    <a:p>
                      <a:r>
                        <a:rPr lang="en-US" dirty="0" smtClean="0"/>
                        <a:t>Hold</a:t>
                      </a:r>
                      <a:r>
                        <a:rPr lang="en-US" baseline="0" dirty="0" smtClean="0"/>
                        <a:t> training on the TOMS tool for both procurement and technical communities.  Increase functionality of TOMS to include error checking on certain fields. </a:t>
                      </a:r>
                      <a:endParaRPr lang="en-US" dirty="0"/>
                    </a:p>
                  </a:txBody>
                  <a:tcPr/>
                </a:tc>
                <a:tc>
                  <a:txBody>
                    <a:bodyPr/>
                    <a:lstStyle/>
                    <a:p>
                      <a:r>
                        <a:rPr lang="en-US" dirty="0" smtClean="0"/>
                        <a:t>Lunch and Learn topic</a:t>
                      </a:r>
                      <a:r>
                        <a:rPr lang="en-US" baseline="0" dirty="0" smtClean="0"/>
                        <a:t> will be added for the training.   Speaking with OCIO folks maintaining the software to explore functionality enhancements.</a:t>
                      </a:r>
                      <a:endParaRPr lang="en-US" dirty="0"/>
                    </a:p>
                  </a:txBody>
                  <a:tcPr/>
                </a:tc>
              </a:tr>
              <a:tr h="1088206">
                <a:tc>
                  <a:txBody>
                    <a:bodyPr/>
                    <a:lstStyle/>
                    <a:p>
                      <a:r>
                        <a:rPr lang="en-US" dirty="0" smtClean="0"/>
                        <a:t>Place increased importance on receiving</a:t>
                      </a:r>
                      <a:r>
                        <a:rPr lang="en-US" baseline="0" dirty="0" smtClean="0"/>
                        <a:t> documentation necessary for closeout to ensure timely closeout of files.</a:t>
                      </a:r>
                      <a:endParaRPr lang="en-US" dirty="0"/>
                    </a:p>
                  </a:txBody>
                  <a:tcPr/>
                </a:tc>
                <a:tc>
                  <a:txBody>
                    <a:bodyPr/>
                    <a:lstStyle/>
                    <a:p>
                      <a:r>
                        <a:rPr lang="en-US" dirty="0" smtClean="0"/>
                        <a:t>Working with Closeout Lead for</a:t>
                      </a:r>
                      <a:r>
                        <a:rPr lang="en-US" baseline="0" dirty="0" smtClean="0"/>
                        <a:t> the division to identify opportunities to strengthen our guidance and requirements with regard to collecting required documentation.</a:t>
                      </a:r>
                      <a:endParaRPr lang="en-US"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38744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9254918"/>
              </p:ext>
            </p:extLst>
          </p:nvPr>
        </p:nvGraphicFramePr>
        <p:xfrm>
          <a:off x="838196" y="1444627"/>
          <a:ext cx="10515604" cy="5113333"/>
        </p:xfrm>
        <a:graphic>
          <a:graphicData uri="http://schemas.openxmlformats.org/drawingml/2006/table">
            <a:tbl>
              <a:tblPr firstRow="1" bandRow="1">
                <a:tableStyleId>{5C22544A-7EE6-4342-B048-85BDC9FD1C3A}</a:tableStyleId>
              </a:tblPr>
              <a:tblGrid>
                <a:gridCol w="5257802"/>
                <a:gridCol w="5257802"/>
              </a:tblGrid>
              <a:tr h="408464">
                <a:tc>
                  <a:txBody>
                    <a:bodyPr/>
                    <a:lstStyle/>
                    <a:p>
                      <a:r>
                        <a:rPr lang="en-US" b="0" dirty="0" smtClean="0"/>
                        <a:t>Suggestion</a:t>
                      </a:r>
                      <a:endParaRPr lang="en-US" b="0" dirty="0"/>
                    </a:p>
                  </a:txBody>
                  <a:tcPr/>
                </a:tc>
                <a:tc>
                  <a:txBody>
                    <a:bodyPr/>
                    <a:lstStyle/>
                    <a:p>
                      <a:r>
                        <a:rPr lang="en-US" b="0" dirty="0" smtClean="0"/>
                        <a:t>Disposition</a:t>
                      </a:r>
                      <a:endParaRPr lang="en-US" b="0" dirty="0"/>
                    </a:p>
                  </a:txBody>
                  <a:tcPr/>
                </a:tc>
              </a:tr>
              <a:tr h="401011">
                <a:tc>
                  <a:txBody>
                    <a:bodyPr/>
                    <a:lstStyle/>
                    <a:p>
                      <a:r>
                        <a:rPr lang="en-US" b="0" dirty="0" smtClean="0"/>
                        <a:t>Create a formal</a:t>
                      </a:r>
                      <a:r>
                        <a:rPr lang="en-US" b="0" baseline="0" dirty="0" smtClean="0"/>
                        <a:t> mentoring program within 210.</a:t>
                      </a:r>
                      <a:endParaRPr lang="en-US" b="0" dirty="0"/>
                    </a:p>
                  </a:txBody>
                  <a:tcPr/>
                </a:tc>
                <a:tc>
                  <a:txBody>
                    <a:bodyPr/>
                    <a:lstStyle/>
                    <a:p>
                      <a:r>
                        <a:rPr lang="en-US" b="0" dirty="0" smtClean="0"/>
                        <a:t>Under</a:t>
                      </a:r>
                      <a:r>
                        <a:rPr lang="en-US" b="0" baseline="0" dirty="0" smtClean="0"/>
                        <a:t> consideration.</a:t>
                      </a:r>
                      <a:endParaRPr lang="en-US" b="0" dirty="0"/>
                    </a:p>
                  </a:txBody>
                  <a:tcPr/>
                </a:tc>
              </a:tr>
              <a:tr h="1309321">
                <a:tc>
                  <a:txBody>
                    <a:bodyPr/>
                    <a:lstStyle/>
                    <a:p>
                      <a:r>
                        <a:rPr lang="en-US" b="0" dirty="0" smtClean="0"/>
                        <a:t>Hir</a:t>
                      </a:r>
                      <a:r>
                        <a:rPr lang="en-US" b="0" baseline="0" dirty="0" smtClean="0"/>
                        <a:t>e Pricing Analyst for every offices to reduce reliance on RA community for SEB and pricing related actions.</a:t>
                      </a:r>
                      <a:endParaRPr lang="en-US" b="0" dirty="0"/>
                    </a:p>
                  </a:txBody>
                  <a:tcPr/>
                </a:tc>
                <a:tc>
                  <a:txBody>
                    <a:bodyPr/>
                    <a:lstStyle/>
                    <a:p>
                      <a:r>
                        <a:rPr lang="en-US" sz="1800" b="0" kern="1200" dirty="0" smtClean="0">
                          <a:solidFill>
                            <a:schemeClr val="dk1"/>
                          </a:solidFill>
                          <a:effectLst/>
                          <a:latin typeface="+mn-lt"/>
                          <a:ea typeface="+mn-ea"/>
                          <a:cs typeface="+mn-cs"/>
                        </a:rPr>
                        <a:t>Including a pricing analyst in every office would be beneficial as a supplement to current procurement or resource analyst staffing.  It is unfortunate that we do not have adequate resources to fully implement this suggestion; however, we are taking steps to increase this expertise.  We now have one dedicated pricing expert in the SEB facility with plans for a second resource in the near term.  We are also exploring other methods to provide guidance and training on specific cost price issues.  We will continually assess our needs in this area and will explore ways to fill this gap within budget and staffing parameters.</a:t>
                      </a:r>
                      <a:endParaRPr lang="en-US" b="0" dirty="0"/>
                    </a:p>
                  </a:txBody>
                  <a:tcPr/>
                </a:tc>
              </a:tr>
              <a:tr h="920578">
                <a:tc>
                  <a:txBody>
                    <a:bodyPr/>
                    <a:lstStyle/>
                    <a:p>
                      <a:r>
                        <a:rPr lang="en-US" dirty="0" smtClean="0"/>
                        <a:t>Increase TOMS</a:t>
                      </a:r>
                      <a:r>
                        <a:rPr lang="en-US" baseline="0" dirty="0" smtClean="0"/>
                        <a:t> functionality to include a step for contractor concurrence with a Task before award is made.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Speaking with OCIO folks maintaining the software to explore functionality enhancements.</a:t>
                      </a:r>
                      <a:endParaRPr lang="en-US" b="0" dirty="0" smtClean="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305261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1660431"/>
              </p:ext>
            </p:extLst>
          </p:nvPr>
        </p:nvGraphicFramePr>
        <p:xfrm>
          <a:off x="381000" y="1304630"/>
          <a:ext cx="11272284" cy="5120640"/>
        </p:xfrm>
        <a:graphic>
          <a:graphicData uri="http://schemas.openxmlformats.org/drawingml/2006/table">
            <a:tbl>
              <a:tblPr firstRow="1" bandRow="1">
                <a:tableStyleId>{5C22544A-7EE6-4342-B048-85BDC9FD1C3A}</a:tableStyleId>
              </a:tblPr>
              <a:tblGrid>
                <a:gridCol w="3191540"/>
                <a:gridCol w="8080744"/>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834680">
                <a:tc>
                  <a:txBody>
                    <a:bodyPr/>
                    <a:lstStyle/>
                    <a:p>
                      <a:r>
                        <a:rPr lang="en-US" b="0" dirty="0" smtClean="0"/>
                        <a:t>Procurement should become</a:t>
                      </a:r>
                      <a:r>
                        <a:rPr lang="en-US" b="0" baseline="0" dirty="0" smtClean="0"/>
                        <a:t> its own organization outside of Code 200.</a:t>
                      </a:r>
                      <a:endParaRPr lang="en-US" b="0" dirty="0"/>
                    </a:p>
                  </a:txBody>
                  <a:tcPr/>
                </a:tc>
                <a:tc>
                  <a:txBody>
                    <a:bodyPr/>
                    <a:lstStyle/>
                    <a:p>
                      <a:r>
                        <a:rPr lang="en-US" b="0" dirty="0" smtClean="0"/>
                        <a:t>In assessing Procurement's position in the current Center organization structure, an analysis of the pro's and con's of the current arrangement vs. a stand-alone organization would be needed.  In our current structure, we do benefit from a direct reporting relationship with Code 100 that is illustrated in several ways; e.g., PO attendance at Code 100 Senior Exec Retreats and Staff Meetings, weekly procurement-only tag-ups with Associate Center Director, frequent tag-ups with Center Director to address specific acquisition issues.  Our position within Code 200 does not hamper our ability to communicate or maintain relevance with Code 100.  Further, while it is possible that a lack of independence could lead to undue influence by internal customers, we maintain very open communications with Code 200 management to ensure that this undue influence is prevented, and that our relationship is no different than with any other Directorate on Center.  In addition, our position within Code 200 has, in many cases, helped us to obtain needed hiring authority to date, because we have been able to perform trade-offs with other Code 200 divisions.   While I believe our organizational position does meet our current needs, this is an area that we will assess periodically, to ensure we continue to perform with optimal effectiveness.</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1019627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and Dispositions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3636837"/>
              </p:ext>
            </p:extLst>
          </p:nvPr>
        </p:nvGraphicFramePr>
        <p:xfrm>
          <a:off x="381000" y="1304630"/>
          <a:ext cx="11272284" cy="4937760"/>
        </p:xfrm>
        <a:graphic>
          <a:graphicData uri="http://schemas.openxmlformats.org/drawingml/2006/table">
            <a:tbl>
              <a:tblPr firstRow="1" bandRow="1">
                <a:tableStyleId>{5C22544A-7EE6-4342-B048-85BDC9FD1C3A}</a:tableStyleId>
              </a:tblPr>
              <a:tblGrid>
                <a:gridCol w="3191540"/>
                <a:gridCol w="8080744"/>
              </a:tblGrid>
              <a:tr h="363794">
                <a:tc>
                  <a:txBody>
                    <a:bodyPr/>
                    <a:lstStyle/>
                    <a:p>
                      <a:r>
                        <a:rPr lang="en-US" dirty="0" smtClean="0"/>
                        <a:t>Suggestion</a:t>
                      </a:r>
                      <a:endParaRPr lang="en-US" dirty="0"/>
                    </a:p>
                  </a:txBody>
                  <a:tcPr/>
                </a:tc>
                <a:tc>
                  <a:txBody>
                    <a:bodyPr/>
                    <a:lstStyle/>
                    <a:p>
                      <a:r>
                        <a:rPr lang="en-US" dirty="0" smtClean="0"/>
                        <a:t>Disposition</a:t>
                      </a:r>
                      <a:endParaRPr lang="en-US" dirty="0"/>
                    </a:p>
                  </a:txBody>
                  <a:tcPr/>
                </a:tc>
              </a:tr>
              <a:tr h="1335487">
                <a:tc>
                  <a:txBody>
                    <a:bodyPr/>
                    <a:lstStyle/>
                    <a:p>
                      <a:r>
                        <a:rPr lang="en-US" dirty="0" smtClean="0"/>
                        <a:t>Suggest that the </a:t>
                      </a:r>
                      <a:r>
                        <a:rPr lang="en-US" baseline="0" dirty="0" smtClean="0"/>
                        <a:t>Procurement Management Team (Mike, Mary and/or Cindy) hold one-on-ones with all employees within the division throughout the year.</a:t>
                      </a:r>
                      <a:endParaRPr lang="en-US" dirty="0"/>
                    </a:p>
                  </a:txBody>
                  <a:tcPr/>
                </a:tc>
                <a:tc>
                  <a:txBody>
                    <a:bodyPr/>
                    <a:lstStyle/>
                    <a:p>
                      <a:r>
                        <a:rPr lang="en-US" b="0" dirty="0" smtClean="0"/>
                        <a:t>Periodic one-on-one meetings with each employee would be beneficial, but given the large number of employees, would be difficult to implement.  In addition, some employees may not be interested in one-on-one meetings for various reasons, so any such opportunity would need to be optional for the employee.  Mike, Mary and Cindy maintain an open door policy, and in fact have already met with several different employees upon their request.  At a future All Hands, Mike will reiterate this open door policy as well as a standing offer to meet with any Division employee who requests a one-on-one meeting.</a:t>
                      </a:r>
                      <a:endParaRPr lang="en-US" b="0" dirty="0"/>
                    </a:p>
                  </a:txBody>
                  <a:tcPr/>
                </a:tc>
              </a:tr>
              <a:tr h="834680">
                <a:tc>
                  <a:txBody>
                    <a:bodyPr/>
                    <a:lstStyle/>
                    <a:p>
                      <a:r>
                        <a:rPr lang="en-US" dirty="0" smtClean="0"/>
                        <a:t>Utilize</a:t>
                      </a:r>
                      <a:r>
                        <a:rPr lang="en-US" baseline="0" dirty="0" smtClean="0"/>
                        <a:t> people within the division based on the aspects of the job they like.</a:t>
                      </a:r>
                      <a:endParaRPr lang="en-US" dirty="0"/>
                    </a:p>
                  </a:txBody>
                  <a:tcPr/>
                </a:tc>
                <a:tc>
                  <a:txBody>
                    <a:bodyPr/>
                    <a:lstStyle/>
                    <a:p>
                      <a:r>
                        <a:rPr lang="en-US" b="0" dirty="0" smtClean="0"/>
                        <a:t>In determining workload assignments, we continually strive to balance the development needs of the employee with the organizational need to provide high quality services to our customers.  In recent months, we have asked supervisors, through one-on-one conversations with employees, to ensure that we capture all of an employee's experiences.  This will help us to make fair and objective decisions on future workload and staffing assignments.  Ideally, employees will be placed in positions that are the best fit for them and the organization, balanced with the need to provide fair opportunities for all to achieve their full potential.</a:t>
                      </a:r>
                      <a:endParaRPr lang="en-US" b="0" dirty="0"/>
                    </a:p>
                  </a:txBody>
                  <a:tcPr/>
                </a:tc>
              </a:tr>
            </a:tbl>
          </a:graphicData>
        </a:graphic>
      </p:graphicFrame>
      <p:sp>
        <p:nvSpPr>
          <p:cNvPr id="5" name="TextBox 4"/>
          <p:cNvSpPr txBox="1"/>
          <p:nvPr/>
        </p:nvSpPr>
        <p:spPr>
          <a:xfrm>
            <a:off x="8496300" y="139700"/>
            <a:ext cx="3390900" cy="523220"/>
          </a:xfrm>
          <a:prstGeom prst="rect">
            <a:avLst/>
          </a:prstGeom>
          <a:noFill/>
        </p:spPr>
        <p:txBody>
          <a:bodyPr wrap="square" rtlCol="0">
            <a:spAutoFit/>
          </a:bodyPr>
          <a:lstStyle/>
          <a:p>
            <a:r>
              <a:rPr lang="en-US" sz="1400" b="1" dirty="0" smtClean="0"/>
              <a:t>BOLD </a:t>
            </a:r>
            <a:r>
              <a:rPr lang="en-US" sz="1400" dirty="0" smtClean="0"/>
              <a:t>indicates update since last posting of this document.</a:t>
            </a:r>
            <a:endParaRPr lang="en-US" sz="1400" b="1" dirty="0"/>
          </a:p>
        </p:txBody>
      </p:sp>
    </p:spTree>
    <p:extLst>
      <p:ext uri="{BB962C8B-B14F-4D97-AF65-F5344CB8AC3E}">
        <p14:creationId xmlns:p14="http://schemas.microsoft.com/office/powerpoint/2010/main" val="855567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6144</TotalTime>
  <Words>3896</Words>
  <Application>Microsoft Office PowerPoint</Application>
  <PresentationFormat>Widescreen</PresentationFormat>
  <Paragraphs>257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Employee Suggestion Box Status</vt:lpstr>
      <vt:lpstr>Employee Suggestion Box by the Numbers </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lpstr>Suggestions and Dispositions</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Sage, Geoffrey S. {Sage} (GSFC-2100)</dc:creator>
  <cp:lastModifiedBy>Behnke, Wanda L. (GSFC-2100)</cp:lastModifiedBy>
  <cp:revision>69</cp:revision>
  <dcterms:created xsi:type="dcterms:W3CDTF">2014-11-06T20:17:15Z</dcterms:created>
  <dcterms:modified xsi:type="dcterms:W3CDTF">2016-02-02T18:15:43Z</dcterms:modified>
</cp:coreProperties>
</file>