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Default Extension="ppt" ContentType="application/vnd.ms-powerpoi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0"/>
  </p:notesMasterIdLst>
  <p:handoutMasterIdLst>
    <p:handoutMasterId r:id="rId31"/>
  </p:handoutMasterIdLst>
  <p:sldIdLst>
    <p:sldId id="579" r:id="rId2"/>
    <p:sldId id="585" r:id="rId3"/>
    <p:sldId id="458" r:id="rId4"/>
    <p:sldId id="603" r:id="rId5"/>
    <p:sldId id="625" r:id="rId6"/>
    <p:sldId id="627" r:id="rId7"/>
    <p:sldId id="649" r:id="rId8"/>
    <p:sldId id="650" r:id="rId9"/>
    <p:sldId id="628" r:id="rId10"/>
    <p:sldId id="630" r:id="rId11"/>
    <p:sldId id="626" r:id="rId12"/>
    <p:sldId id="624" r:id="rId13"/>
    <p:sldId id="621" r:id="rId14"/>
    <p:sldId id="622" r:id="rId15"/>
    <p:sldId id="619" r:id="rId16"/>
    <p:sldId id="620" r:id="rId17"/>
    <p:sldId id="631" r:id="rId18"/>
    <p:sldId id="632" r:id="rId19"/>
    <p:sldId id="636" r:id="rId20"/>
    <p:sldId id="637" r:id="rId21"/>
    <p:sldId id="634" r:id="rId22"/>
    <p:sldId id="635" r:id="rId23"/>
    <p:sldId id="638" r:id="rId24"/>
    <p:sldId id="639" r:id="rId25"/>
    <p:sldId id="640" r:id="rId26"/>
    <p:sldId id="618" r:id="rId27"/>
    <p:sldId id="651" r:id="rId28"/>
    <p:sldId id="652" r:id="rId29"/>
  </p:sldIdLst>
  <p:sldSz cx="9144000" cy="6858000" type="screen4x3"/>
  <p:notesSz cx="6858000" cy="9296400"/>
  <p:defaultTextStyle>
    <a:defPPr>
      <a:defRPr lang="en-US"/>
    </a:defPPr>
    <a:lvl1pPr algn="l" rtl="0" eaLnBrk="0" fontAlgn="base" hangingPunct="0">
      <a:spcBef>
        <a:spcPct val="0"/>
      </a:spcBef>
      <a:spcAft>
        <a:spcPct val="0"/>
      </a:spcAft>
      <a:defRPr sz="1600" kern="1200">
        <a:solidFill>
          <a:srgbClr val="000000"/>
        </a:solidFill>
        <a:latin typeface="Arial" charset="0"/>
        <a:ea typeface="+mn-ea"/>
        <a:cs typeface="+mn-cs"/>
      </a:defRPr>
    </a:lvl1pPr>
    <a:lvl2pPr marL="457200" algn="l" rtl="0" eaLnBrk="0" fontAlgn="base" hangingPunct="0">
      <a:spcBef>
        <a:spcPct val="0"/>
      </a:spcBef>
      <a:spcAft>
        <a:spcPct val="0"/>
      </a:spcAft>
      <a:defRPr sz="1600" kern="1200">
        <a:solidFill>
          <a:srgbClr val="000000"/>
        </a:solidFill>
        <a:latin typeface="Arial" charset="0"/>
        <a:ea typeface="+mn-ea"/>
        <a:cs typeface="+mn-cs"/>
      </a:defRPr>
    </a:lvl2pPr>
    <a:lvl3pPr marL="914400" algn="l" rtl="0" eaLnBrk="0" fontAlgn="base" hangingPunct="0">
      <a:spcBef>
        <a:spcPct val="0"/>
      </a:spcBef>
      <a:spcAft>
        <a:spcPct val="0"/>
      </a:spcAft>
      <a:defRPr sz="1600" kern="1200">
        <a:solidFill>
          <a:srgbClr val="000000"/>
        </a:solidFill>
        <a:latin typeface="Arial" charset="0"/>
        <a:ea typeface="+mn-ea"/>
        <a:cs typeface="+mn-cs"/>
      </a:defRPr>
    </a:lvl3pPr>
    <a:lvl4pPr marL="1371600" algn="l" rtl="0" eaLnBrk="0" fontAlgn="base" hangingPunct="0">
      <a:spcBef>
        <a:spcPct val="0"/>
      </a:spcBef>
      <a:spcAft>
        <a:spcPct val="0"/>
      </a:spcAft>
      <a:defRPr sz="1600" kern="1200">
        <a:solidFill>
          <a:srgbClr val="000000"/>
        </a:solidFill>
        <a:latin typeface="Arial" charset="0"/>
        <a:ea typeface="+mn-ea"/>
        <a:cs typeface="+mn-cs"/>
      </a:defRPr>
    </a:lvl4pPr>
    <a:lvl5pPr marL="1828800" algn="l" rtl="0" eaLnBrk="0" fontAlgn="base" hangingPunct="0">
      <a:spcBef>
        <a:spcPct val="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2FF"/>
    <a:srgbClr val="FF4747"/>
    <a:srgbClr val="00FF00"/>
    <a:srgbClr val="1AD12D"/>
    <a:srgbClr val="CC0000"/>
    <a:srgbClr val="000000"/>
    <a:srgbClr val="009900"/>
    <a:srgbClr val="A6E6EC"/>
    <a:srgbClr val="131DFA"/>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4" autoAdjust="0"/>
    <p:restoredTop sz="99651" autoAdjust="0"/>
  </p:normalViewPr>
  <p:slideViewPr>
    <p:cSldViewPr snapToGrid="0">
      <p:cViewPr>
        <p:scale>
          <a:sx n="71" d="100"/>
          <a:sy n="71" d="100"/>
        </p:scale>
        <p:origin x="-111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02"/>
    </p:cViewPr>
  </p:sorterViewPr>
  <p:notesViewPr>
    <p:cSldViewPr snapToGrid="0">
      <p:cViewPr varScale="1">
        <p:scale>
          <a:sx n="52" d="100"/>
          <a:sy n="52" d="100"/>
        </p:scale>
        <p:origin x="-2634"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0213" cy="465138"/>
          </a:xfrm>
          <a:prstGeom prst="rect">
            <a:avLst/>
          </a:prstGeom>
          <a:noFill/>
          <a:ln w="9525">
            <a:noFill/>
            <a:miter lim="800000"/>
            <a:headEnd/>
            <a:tailEnd/>
          </a:ln>
          <a:effectLst/>
        </p:spPr>
        <p:txBody>
          <a:bodyPr vert="horz" wrap="square" lIns="93858" tIns="46929" rIns="93858" bIns="46929" numCol="1" anchor="t" anchorCtr="0" compatLnSpc="1">
            <a:prstTxWarp prst="textNoShape">
              <a:avLst/>
            </a:prstTxWarp>
          </a:bodyPr>
          <a:lstStyle>
            <a:lvl1pPr defTabSz="939800" eaLnBrk="1" hangingPunct="1">
              <a:defRPr sz="1200">
                <a:solidFill>
                  <a:schemeClr val="tx1"/>
                </a:solidFill>
                <a:latin typeface="Times New Roman" pitchFamily="18" charset="0"/>
              </a:defRPr>
            </a:lvl1pPr>
          </a:lstStyle>
          <a:p>
            <a:pPr>
              <a:defRPr/>
            </a:pPr>
            <a:endParaRPr lang="en-US"/>
          </a:p>
        </p:txBody>
      </p:sp>
      <p:sp>
        <p:nvSpPr>
          <p:cNvPr id="44035" name="Rectangle 3"/>
          <p:cNvSpPr>
            <a:spLocks noGrp="1" noChangeArrowheads="1"/>
          </p:cNvSpPr>
          <p:nvPr>
            <p:ph type="dt" sz="quarter" idx="1"/>
          </p:nvPr>
        </p:nvSpPr>
        <p:spPr bwMode="auto">
          <a:xfrm>
            <a:off x="3887788" y="0"/>
            <a:ext cx="2970212" cy="465138"/>
          </a:xfrm>
          <a:prstGeom prst="rect">
            <a:avLst/>
          </a:prstGeom>
          <a:noFill/>
          <a:ln w="9525">
            <a:noFill/>
            <a:miter lim="800000"/>
            <a:headEnd/>
            <a:tailEnd/>
          </a:ln>
          <a:effectLst/>
        </p:spPr>
        <p:txBody>
          <a:bodyPr vert="horz" wrap="square" lIns="93858" tIns="46929" rIns="93858" bIns="46929" numCol="1" anchor="t" anchorCtr="0" compatLnSpc="1">
            <a:prstTxWarp prst="textNoShape">
              <a:avLst/>
            </a:prstTxWarp>
          </a:bodyPr>
          <a:lstStyle>
            <a:lvl1pPr algn="r" defTabSz="939800" eaLnBrk="1" hangingPunct="1">
              <a:defRPr sz="1200">
                <a:solidFill>
                  <a:schemeClr val="tx1"/>
                </a:solidFill>
                <a:latin typeface="Times New Roman" pitchFamily="18" charset="0"/>
              </a:defRPr>
            </a:lvl1pPr>
          </a:lstStyle>
          <a:p>
            <a:pPr>
              <a:defRPr/>
            </a:pPr>
            <a:endParaRPr lang="en-US"/>
          </a:p>
        </p:txBody>
      </p:sp>
      <p:sp>
        <p:nvSpPr>
          <p:cNvPr id="44036" name="Rectangle 4"/>
          <p:cNvSpPr>
            <a:spLocks noGrp="1" noChangeArrowheads="1"/>
          </p:cNvSpPr>
          <p:nvPr>
            <p:ph type="ftr" sz="quarter" idx="2"/>
          </p:nvPr>
        </p:nvSpPr>
        <p:spPr bwMode="auto">
          <a:xfrm>
            <a:off x="0" y="8831263"/>
            <a:ext cx="2970213" cy="465137"/>
          </a:xfrm>
          <a:prstGeom prst="rect">
            <a:avLst/>
          </a:prstGeom>
          <a:noFill/>
          <a:ln w="9525">
            <a:noFill/>
            <a:miter lim="800000"/>
            <a:headEnd/>
            <a:tailEnd/>
          </a:ln>
          <a:effectLst/>
        </p:spPr>
        <p:txBody>
          <a:bodyPr vert="horz" wrap="square" lIns="93858" tIns="46929" rIns="93858" bIns="46929" numCol="1" anchor="b" anchorCtr="0" compatLnSpc="1">
            <a:prstTxWarp prst="textNoShape">
              <a:avLst/>
            </a:prstTxWarp>
          </a:bodyPr>
          <a:lstStyle>
            <a:lvl1pPr defTabSz="939800" eaLnBrk="1" hangingPunct="1">
              <a:defRPr sz="1200">
                <a:solidFill>
                  <a:schemeClr val="tx1"/>
                </a:solidFill>
                <a:latin typeface="Times New Roman" pitchFamily="18" charset="0"/>
              </a:defRPr>
            </a:lvl1pPr>
          </a:lstStyle>
          <a:p>
            <a:pPr>
              <a:defRPr/>
            </a:pPr>
            <a:endParaRPr lang="en-US"/>
          </a:p>
        </p:txBody>
      </p:sp>
      <p:sp>
        <p:nvSpPr>
          <p:cNvPr id="44037" name="Rectangle 5"/>
          <p:cNvSpPr>
            <a:spLocks noGrp="1" noChangeArrowheads="1"/>
          </p:cNvSpPr>
          <p:nvPr>
            <p:ph type="sldNum" sz="quarter" idx="3"/>
          </p:nvPr>
        </p:nvSpPr>
        <p:spPr bwMode="auto">
          <a:xfrm>
            <a:off x="3887788" y="8831263"/>
            <a:ext cx="2970212" cy="465137"/>
          </a:xfrm>
          <a:prstGeom prst="rect">
            <a:avLst/>
          </a:prstGeom>
          <a:noFill/>
          <a:ln w="9525">
            <a:noFill/>
            <a:miter lim="800000"/>
            <a:headEnd/>
            <a:tailEnd/>
          </a:ln>
          <a:effectLst/>
        </p:spPr>
        <p:txBody>
          <a:bodyPr vert="horz" wrap="square" lIns="93858" tIns="46929" rIns="93858" bIns="46929" numCol="1" anchor="b" anchorCtr="0" compatLnSpc="1">
            <a:prstTxWarp prst="textNoShape">
              <a:avLst/>
            </a:prstTxWarp>
          </a:bodyPr>
          <a:lstStyle>
            <a:lvl1pPr algn="r" defTabSz="939800" eaLnBrk="1" hangingPunct="1">
              <a:defRPr sz="1200">
                <a:solidFill>
                  <a:schemeClr val="tx1"/>
                </a:solidFill>
                <a:latin typeface="Times New Roman" pitchFamily="18" charset="0"/>
              </a:defRPr>
            </a:lvl1pPr>
          </a:lstStyle>
          <a:p>
            <a:pPr>
              <a:defRPr/>
            </a:pPr>
            <a:fld id="{80C2DC22-4F12-4EB0-8A9B-CE1EEA541FB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0213" cy="465138"/>
          </a:xfrm>
          <a:prstGeom prst="rect">
            <a:avLst/>
          </a:prstGeom>
          <a:noFill/>
          <a:ln w="9525">
            <a:noFill/>
            <a:miter lim="800000"/>
            <a:headEnd/>
            <a:tailEnd/>
          </a:ln>
          <a:effectLst/>
        </p:spPr>
        <p:txBody>
          <a:bodyPr vert="horz" wrap="square" lIns="93858" tIns="46929" rIns="93858" bIns="46929" numCol="1" anchor="t" anchorCtr="0" compatLnSpc="1">
            <a:prstTxWarp prst="textNoShape">
              <a:avLst/>
            </a:prstTxWarp>
          </a:bodyPr>
          <a:lstStyle>
            <a:lvl1pPr defTabSz="939800" eaLnBrk="1" hangingPunct="1">
              <a:defRPr sz="1200">
                <a:solidFill>
                  <a:schemeClr val="tx1"/>
                </a:solidFill>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887788" y="0"/>
            <a:ext cx="2970212" cy="465138"/>
          </a:xfrm>
          <a:prstGeom prst="rect">
            <a:avLst/>
          </a:prstGeom>
          <a:noFill/>
          <a:ln w="9525">
            <a:noFill/>
            <a:miter lim="800000"/>
            <a:headEnd/>
            <a:tailEnd/>
          </a:ln>
          <a:effectLst/>
        </p:spPr>
        <p:txBody>
          <a:bodyPr vert="horz" wrap="square" lIns="93858" tIns="46929" rIns="93858" bIns="46929" numCol="1" anchor="t" anchorCtr="0" compatLnSpc="1">
            <a:prstTxWarp prst="textNoShape">
              <a:avLst/>
            </a:prstTxWarp>
          </a:bodyPr>
          <a:lstStyle>
            <a:lvl1pPr algn="r" defTabSz="939800" eaLnBrk="1" hangingPunct="1">
              <a:defRPr sz="120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08075" y="698500"/>
            <a:ext cx="4646613" cy="34845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2813" y="4416425"/>
            <a:ext cx="5032375" cy="4181475"/>
          </a:xfrm>
          <a:prstGeom prst="rect">
            <a:avLst/>
          </a:prstGeom>
          <a:noFill/>
          <a:ln w="9525">
            <a:noFill/>
            <a:miter lim="800000"/>
            <a:headEnd/>
            <a:tailEnd/>
          </a:ln>
          <a:effectLst/>
        </p:spPr>
        <p:txBody>
          <a:bodyPr vert="horz" wrap="square" lIns="93858" tIns="46929" rIns="93858" bIns="469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2970213" cy="465137"/>
          </a:xfrm>
          <a:prstGeom prst="rect">
            <a:avLst/>
          </a:prstGeom>
          <a:noFill/>
          <a:ln w="9525">
            <a:noFill/>
            <a:miter lim="800000"/>
            <a:headEnd/>
            <a:tailEnd/>
          </a:ln>
          <a:effectLst/>
        </p:spPr>
        <p:txBody>
          <a:bodyPr vert="horz" wrap="square" lIns="93858" tIns="46929" rIns="93858" bIns="46929" numCol="1" anchor="b" anchorCtr="0" compatLnSpc="1">
            <a:prstTxWarp prst="textNoShape">
              <a:avLst/>
            </a:prstTxWarp>
          </a:bodyPr>
          <a:lstStyle>
            <a:lvl1pPr defTabSz="939800" eaLnBrk="1" hangingPunct="1">
              <a:defRPr sz="1200">
                <a:solidFill>
                  <a:schemeClr val="tx1"/>
                </a:solidFill>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87788" y="8831263"/>
            <a:ext cx="2970212" cy="465137"/>
          </a:xfrm>
          <a:prstGeom prst="rect">
            <a:avLst/>
          </a:prstGeom>
          <a:noFill/>
          <a:ln w="9525">
            <a:noFill/>
            <a:miter lim="800000"/>
            <a:headEnd/>
            <a:tailEnd/>
          </a:ln>
          <a:effectLst/>
        </p:spPr>
        <p:txBody>
          <a:bodyPr vert="horz" wrap="square" lIns="93858" tIns="46929" rIns="93858" bIns="46929" numCol="1" anchor="b" anchorCtr="0" compatLnSpc="1">
            <a:prstTxWarp prst="textNoShape">
              <a:avLst/>
            </a:prstTxWarp>
          </a:bodyPr>
          <a:lstStyle>
            <a:lvl1pPr algn="r" defTabSz="939800" eaLnBrk="1" hangingPunct="1">
              <a:defRPr sz="1200">
                <a:solidFill>
                  <a:schemeClr val="tx1"/>
                </a:solidFill>
                <a:latin typeface="Times New Roman" pitchFamily="18" charset="0"/>
              </a:defRPr>
            </a:lvl1pPr>
          </a:lstStyle>
          <a:p>
            <a:pPr>
              <a:defRPr/>
            </a:pPr>
            <a:fld id="{9E842DD5-8C61-406F-89AD-3C89B2F08D9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281EC07-3BD9-4DD6-96E6-6C6768941599}" type="slidenum">
              <a:rPr lang="en-US" smtClean="0"/>
              <a:pPr/>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D1CAA23-3C20-4249-BC0D-D7DD011882C4}" type="slidenum">
              <a:rPr lang="en-US" smtClean="0"/>
              <a:pPr/>
              <a:t>2</a:t>
            </a:fld>
            <a:endParaRPr lang="en-US" smtClean="0"/>
          </a:p>
        </p:txBody>
      </p:sp>
      <p:sp>
        <p:nvSpPr>
          <p:cNvPr id="28675" name="Rectangle 2"/>
          <p:cNvSpPr>
            <a:spLocks noGrp="1" noRot="1" noChangeAspect="1" noChangeArrowheads="1" noTextEdit="1"/>
          </p:cNvSpPr>
          <p:nvPr>
            <p:ph type="sldImg"/>
          </p:nvPr>
        </p:nvSpPr>
        <p:spPr>
          <a:xfrm>
            <a:off x="1103313" y="698500"/>
            <a:ext cx="4648200" cy="3486150"/>
          </a:xfrm>
          <a:ln/>
        </p:spPr>
      </p:sp>
      <p:sp>
        <p:nvSpPr>
          <p:cNvPr id="28676" name="Rectangle 3"/>
          <p:cNvSpPr>
            <a:spLocks noGrp="1" noChangeArrowheads="1"/>
          </p:cNvSpPr>
          <p:nvPr>
            <p:ph type="body" idx="1"/>
          </p:nvPr>
        </p:nvSpPr>
        <p:spPr>
          <a:xfrm>
            <a:off x="684213" y="4416425"/>
            <a:ext cx="5489575" cy="418147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27451E3-0568-46EB-BDD2-57FF72AF29B7}" type="slidenum">
              <a:rPr lang="en-US" smtClean="0"/>
              <a:pPr/>
              <a:t>3</a:t>
            </a:fld>
            <a:endParaRPr lang="en-US" smtClean="0"/>
          </a:p>
        </p:txBody>
      </p:sp>
      <p:sp>
        <p:nvSpPr>
          <p:cNvPr id="29699" name="Rectangle 2"/>
          <p:cNvSpPr>
            <a:spLocks noGrp="1" noRot="1" noChangeAspect="1" noChangeArrowheads="1" noTextEdit="1"/>
          </p:cNvSpPr>
          <p:nvPr>
            <p:ph type="sldImg"/>
          </p:nvPr>
        </p:nvSpPr>
        <p:spPr>
          <a:xfrm>
            <a:off x="1109663" y="700088"/>
            <a:ext cx="4643437" cy="3482975"/>
          </a:xfrm>
          <a:ln/>
        </p:spPr>
      </p:sp>
      <p:sp>
        <p:nvSpPr>
          <p:cNvPr id="29700" name="Rectangle 3"/>
          <p:cNvSpPr>
            <a:spLocks noGrp="1" noChangeArrowheads="1"/>
          </p:cNvSpPr>
          <p:nvPr>
            <p:ph type="body" idx="1"/>
          </p:nvPr>
        </p:nvSpPr>
        <p:spPr>
          <a:xfrm>
            <a:off x="685800" y="4416425"/>
            <a:ext cx="5486400" cy="4179888"/>
          </a:xfrm>
          <a:noFill/>
          <a:ln/>
        </p:spPr>
        <p:txBody>
          <a:bodyPr lIns="92248" tIns="46122" rIns="92248" bIns="46122"/>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883D11A-3DF7-48D7-906C-B8780BEB2E6D}" type="slidenum">
              <a:rPr lang="en-US" smtClean="0"/>
              <a:pPr/>
              <a:t>4</a:t>
            </a:fld>
            <a:endParaRPr lang="en-US" smtClean="0"/>
          </a:p>
        </p:txBody>
      </p:sp>
      <p:sp>
        <p:nvSpPr>
          <p:cNvPr id="30723" name="Rectangle 2"/>
          <p:cNvSpPr>
            <a:spLocks noGrp="1" noRot="1" noChangeAspect="1" noChangeArrowheads="1" noTextEdit="1"/>
          </p:cNvSpPr>
          <p:nvPr>
            <p:ph type="sldImg"/>
          </p:nvPr>
        </p:nvSpPr>
        <p:spPr>
          <a:xfrm>
            <a:off x="1117600" y="701675"/>
            <a:ext cx="4646613" cy="3484563"/>
          </a:xfrm>
          <a:ln/>
        </p:spPr>
      </p:sp>
      <p:sp>
        <p:nvSpPr>
          <p:cNvPr id="30724" name="Rectangle 3"/>
          <p:cNvSpPr>
            <a:spLocks noGrp="1" noChangeArrowheads="1"/>
          </p:cNvSpPr>
          <p:nvPr>
            <p:ph type="body" idx="1"/>
          </p:nvPr>
        </p:nvSpPr>
        <p:spPr>
          <a:xfrm>
            <a:off x="915988" y="4419600"/>
            <a:ext cx="5026025" cy="4175125"/>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3CA3F15-7A8B-4241-8106-50817272AE5F}" type="slidenum">
              <a:rPr lang="en-US" smtClean="0"/>
              <a:pPr/>
              <a:t>27</a:t>
            </a:fld>
            <a:endParaRPr lang="en-US" smtClean="0"/>
          </a:p>
        </p:txBody>
      </p:sp>
      <p:sp>
        <p:nvSpPr>
          <p:cNvPr id="43011" name="Rectangle 2"/>
          <p:cNvSpPr>
            <a:spLocks noGrp="1" noRot="1" noChangeAspect="1" noChangeArrowheads="1" noTextEdit="1"/>
          </p:cNvSpPr>
          <p:nvPr>
            <p:ph type="sldImg"/>
          </p:nvPr>
        </p:nvSpPr>
        <p:spPr>
          <a:xfrm>
            <a:off x="1104900" y="696913"/>
            <a:ext cx="4648200" cy="3486150"/>
          </a:xfrm>
          <a:ln/>
        </p:spPr>
      </p:sp>
      <p:sp>
        <p:nvSpPr>
          <p:cNvPr id="43012" name="Rectangle 3"/>
          <p:cNvSpPr>
            <a:spLocks noGrp="1" noChangeArrowheads="1"/>
          </p:cNvSpPr>
          <p:nvPr>
            <p:ph type="body" idx="1"/>
          </p:nvPr>
        </p:nvSpPr>
        <p:spPr>
          <a:xfrm>
            <a:off x="685800" y="4416427"/>
            <a:ext cx="5486400" cy="4183063"/>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C803791-7D9A-420F-9987-C7FE97FDDB0A}" type="slidenum">
              <a:rPr lang="en-US" smtClean="0"/>
              <a:pPr/>
              <a:t>28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acintosh%20HD:Users:kagammage:Documents:Customer%20work:JOBS%20ON%20REVIEW:B1999-simms:Diversity_templates:PowerPoint:Meatball_CMYK_1inch.gif"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42"/>
          <p:cNvSpPr txBox="1">
            <a:spLocks noChangeArrowheads="1"/>
          </p:cNvSpPr>
          <p:nvPr userDrawn="1"/>
        </p:nvSpPr>
        <p:spPr bwMode="auto">
          <a:xfrm>
            <a:off x="304800" y="534988"/>
            <a:ext cx="3830638" cy="244475"/>
          </a:xfrm>
          <a:prstGeom prst="rect">
            <a:avLst/>
          </a:prstGeom>
          <a:noFill/>
          <a:ln w="9525">
            <a:noFill/>
            <a:miter lim="800000"/>
            <a:headEnd/>
            <a:tailEnd/>
          </a:ln>
        </p:spPr>
        <p:txBody>
          <a:bodyPr>
            <a:spAutoFit/>
          </a:bodyPr>
          <a:lstStyle/>
          <a:p>
            <a:pPr>
              <a:spcBef>
                <a:spcPct val="50000"/>
              </a:spcBef>
              <a:defRPr/>
            </a:pPr>
            <a:r>
              <a:rPr lang="en-US" sz="1000">
                <a:ea typeface="ＭＳ Ｐゴシック" pitchFamily="31" charset="-128"/>
              </a:rPr>
              <a:t>National Aeronautics and Space Administration</a:t>
            </a:r>
          </a:p>
        </p:txBody>
      </p:sp>
      <p:pic>
        <p:nvPicPr>
          <p:cNvPr id="5" name="Picture 143" descr="Macintosh HD:Users:kagammage:Documents:Customer work:JOBS ON REVIEW:B1999-simms:Diversity_templates:PowerPoint:Meatball_CMYK_1inch.gif"/>
          <p:cNvPicPr>
            <a:picLocks noChangeAspect="1" noChangeArrowheads="1"/>
          </p:cNvPicPr>
          <p:nvPr userDrawn="1"/>
        </p:nvPicPr>
        <p:blipFill>
          <a:blip r:embed="rId3" r:link="rId4" cstate="print"/>
          <a:srcRect/>
          <a:stretch>
            <a:fillRect/>
          </a:stretch>
        </p:blipFill>
        <p:spPr bwMode="auto">
          <a:xfrm>
            <a:off x="7902575" y="276225"/>
            <a:ext cx="874713" cy="712788"/>
          </a:xfrm>
          <a:prstGeom prst="rect">
            <a:avLst/>
          </a:prstGeom>
          <a:noFill/>
          <a:ln w="9525">
            <a:noFill/>
            <a:miter lim="800000"/>
            <a:headEnd/>
            <a:tailEnd/>
          </a:ln>
        </p:spPr>
      </p:pic>
      <p:sp>
        <p:nvSpPr>
          <p:cNvPr id="167038" name="Rectangle 126"/>
          <p:cNvSpPr>
            <a:spLocks noGrp="1" noChangeArrowheads="1"/>
          </p:cNvSpPr>
          <p:nvPr>
            <p:ph type="ctrTitle" sz="quarter"/>
          </p:nvPr>
        </p:nvSpPr>
        <p:spPr>
          <a:xfrm>
            <a:off x="685800" y="1600200"/>
            <a:ext cx="7772400" cy="1973263"/>
          </a:xfrm>
        </p:spPr>
        <p:txBody>
          <a:bodyPr/>
          <a:lstStyle>
            <a:lvl1pPr algn="ctr">
              <a:defRPr sz="3400"/>
            </a:lvl1pPr>
          </a:lstStyle>
          <a:p>
            <a:r>
              <a:rPr lang="en-US"/>
              <a:t>Click to edit Master title style</a:t>
            </a:r>
          </a:p>
        </p:txBody>
      </p:sp>
      <p:sp>
        <p:nvSpPr>
          <p:cNvPr id="167039" name="Rectangle 127"/>
          <p:cNvSpPr>
            <a:spLocks noGrp="1" noChangeArrowheads="1"/>
          </p:cNvSpPr>
          <p:nvPr>
            <p:ph type="subTitle" sz="quarter" idx="1"/>
          </p:nvPr>
        </p:nvSpPr>
        <p:spPr>
          <a:xfrm>
            <a:off x="1371600" y="3886200"/>
            <a:ext cx="6400800" cy="1752600"/>
          </a:xfrm>
        </p:spPr>
        <p:txBody>
          <a:bodyPr/>
          <a:lstStyle>
            <a:lvl1pPr marL="0" indent="0" algn="ctr">
              <a:buFont typeface="Times" pitchFamily="18" charset="0"/>
              <a:buNone/>
              <a:defRPr/>
            </a:lvl1pPr>
          </a:lstStyle>
          <a:p>
            <a:r>
              <a:rPr lang="en-US"/>
              <a:t>Click to edit Master subtitle style</a:t>
            </a:r>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6"/>
          <p:cNvSpPr>
            <a:spLocks noGrp="1" noChangeArrowheads="1"/>
          </p:cNvSpPr>
          <p:nvPr>
            <p:ph type="sldNum" sz="quarter" idx="10"/>
          </p:nvPr>
        </p:nvSpPr>
        <p:spPr>
          <a:ln/>
        </p:spPr>
        <p:txBody>
          <a:bodyPr/>
          <a:lstStyle>
            <a:lvl1pPr>
              <a:defRPr/>
            </a:lvl1pPr>
          </a:lstStyle>
          <a:p>
            <a:pPr>
              <a:defRPr/>
            </a:pPr>
            <a:fld id="{ADDCBA76-4EF3-4863-BD98-CAB295F96B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327025"/>
            <a:ext cx="21383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4475" y="327025"/>
            <a:ext cx="626745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6"/>
          <p:cNvSpPr>
            <a:spLocks noGrp="1" noChangeArrowheads="1"/>
          </p:cNvSpPr>
          <p:nvPr>
            <p:ph type="sldNum" sz="quarter" idx="10"/>
          </p:nvPr>
        </p:nvSpPr>
        <p:spPr>
          <a:ln/>
        </p:spPr>
        <p:txBody>
          <a:bodyPr/>
          <a:lstStyle>
            <a:lvl1pPr>
              <a:defRPr/>
            </a:lvl1pPr>
          </a:lstStyle>
          <a:p>
            <a:pPr>
              <a:defRPr/>
            </a:pPr>
            <a:fld id="{392509FE-6982-4C5B-9AF9-F8B8127613A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4475" y="327025"/>
            <a:ext cx="7591425" cy="5699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4588"/>
            <a:ext cx="8497888" cy="4986337"/>
          </a:xfrm>
        </p:spPr>
        <p:txBody>
          <a:bodyPr/>
          <a:lstStyle/>
          <a:p>
            <a:pPr lvl="0"/>
            <a:endParaRPr lang="en-US" noProof="0" smtClean="0"/>
          </a:p>
        </p:txBody>
      </p:sp>
      <p:sp>
        <p:nvSpPr>
          <p:cNvPr id="4" name="Rectangle 136"/>
          <p:cNvSpPr>
            <a:spLocks noGrp="1" noChangeArrowheads="1"/>
          </p:cNvSpPr>
          <p:nvPr>
            <p:ph type="sldNum" sz="quarter" idx="10"/>
          </p:nvPr>
        </p:nvSpPr>
        <p:spPr>
          <a:ln/>
        </p:spPr>
        <p:txBody>
          <a:bodyPr/>
          <a:lstStyle>
            <a:lvl1pPr>
              <a:defRPr/>
            </a:lvl1pPr>
          </a:lstStyle>
          <a:p>
            <a:pPr>
              <a:defRPr/>
            </a:pPr>
            <a:fld id="{3F9CD739-4201-4FC5-876A-08C1B598B57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4475" y="327025"/>
            <a:ext cx="7591425" cy="5699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4588"/>
            <a:ext cx="4171950" cy="4986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9150" y="1144588"/>
            <a:ext cx="4173538"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9150" y="3713163"/>
            <a:ext cx="4173538"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6"/>
          <p:cNvSpPr>
            <a:spLocks noGrp="1" noChangeArrowheads="1"/>
          </p:cNvSpPr>
          <p:nvPr>
            <p:ph type="sldNum" sz="quarter" idx="10"/>
          </p:nvPr>
        </p:nvSpPr>
        <p:spPr>
          <a:ln/>
        </p:spPr>
        <p:txBody>
          <a:bodyPr/>
          <a:lstStyle>
            <a:lvl1pPr>
              <a:defRPr/>
            </a:lvl1pPr>
          </a:lstStyle>
          <a:p>
            <a:pPr>
              <a:defRPr/>
            </a:pPr>
            <a:fld id="{8DF5C092-EC46-4196-8D4B-672F5E7014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6"/>
          <p:cNvSpPr>
            <a:spLocks noGrp="1" noChangeArrowheads="1"/>
          </p:cNvSpPr>
          <p:nvPr>
            <p:ph type="sldNum" sz="quarter" idx="10"/>
          </p:nvPr>
        </p:nvSpPr>
        <p:spPr>
          <a:ln/>
        </p:spPr>
        <p:txBody>
          <a:bodyPr/>
          <a:lstStyle>
            <a:lvl1pPr>
              <a:defRPr/>
            </a:lvl1pPr>
          </a:lstStyle>
          <a:p>
            <a:pPr>
              <a:defRPr/>
            </a:pPr>
            <a:fld id="{07AA0A2A-6228-4A1C-9A9E-D0215AA414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6"/>
          <p:cNvSpPr>
            <a:spLocks noGrp="1" noChangeArrowheads="1"/>
          </p:cNvSpPr>
          <p:nvPr>
            <p:ph type="sldNum" sz="quarter" idx="10"/>
          </p:nvPr>
        </p:nvSpPr>
        <p:spPr>
          <a:ln/>
        </p:spPr>
        <p:txBody>
          <a:bodyPr/>
          <a:lstStyle>
            <a:lvl1pPr>
              <a:defRPr/>
            </a:lvl1pPr>
          </a:lstStyle>
          <a:p>
            <a:pPr>
              <a:defRPr/>
            </a:pPr>
            <a:fld id="{6712EC17-8144-40C3-9487-8842A60FCD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4588"/>
            <a:ext cx="4171950" cy="4986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44588"/>
            <a:ext cx="4173538" cy="4986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6"/>
          <p:cNvSpPr>
            <a:spLocks noGrp="1" noChangeArrowheads="1"/>
          </p:cNvSpPr>
          <p:nvPr>
            <p:ph type="sldNum" sz="quarter" idx="10"/>
          </p:nvPr>
        </p:nvSpPr>
        <p:spPr>
          <a:ln/>
        </p:spPr>
        <p:txBody>
          <a:bodyPr/>
          <a:lstStyle>
            <a:lvl1pPr>
              <a:defRPr/>
            </a:lvl1pPr>
          </a:lstStyle>
          <a:p>
            <a:pPr>
              <a:defRPr/>
            </a:pPr>
            <a:fld id="{3785E337-1FCB-4E7C-9DC0-F58D8F3B5F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6"/>
          <p:cNvSpPr>
            <a:spLocks noGrp="1" noChangeArrowheads="1"/>
          </p:cNvSpPr>
          <p:nvPr>
            <p:ph type="sldNum" sz="quarter" idx="10"/>
          </p:nvPr>
        </p:nvSpPr>
        <p:spPr>
          <a:ln/>
        </p:spPr>
        <p:txBody>
          <a:bodyPr/>
          <a:lstStyle>
            <a:lvl1pPr>
              <a:defRPr/>
            </a:lvl1pPr>
          </a:lstStyle>
          <a:p>
            <a:pPr>
              <a:defRPr/>
            </a:pPr>
            <a:fld id="{3C670C27-E03B-4157-8A5F-BC686A80D2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6"/>
          <p:cNvSpPr>
            <a:spLocks noGrp="1" noChangeArrowheads="1"/>
          </p:cNvSpPr>
          <p:nvPr>
            <p:ph type="sldNum" sz="quarter" idx="10"/>
          </p:nvPr>
        </p:nvSpPr>
        <p:spPr>
          <a:ln/>
        </p:spPr>
        <p:txBody>
          <a:bodyPr/>
          <a:lstStyle>
            <a:lvl1pPr>
              <a:defRPr/>
            </a:lvl1pPr>
          </a:lstStyle>
          <a:p>
            <a:pPr>
              <a:defRPr/>
            </a:pPr>
            <a:fld id="{51EDB46A-C667-4676-B135-9ED8E5C003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6"/>
          <p:cNvSpPr>
            <a:spLocks noGrp="1" noChangeArrowheads="1"/>
          </p:cNvSpPr>
          <p:nvPr>
            <p:ph type="sldNum" sz="quarter" idx="10"/>
          </p:nvPr>
        </p:nvSpPr>
        <p:spPr>
          <a:ln/>
        </p:spPr>
        <p:txBody>
          <a:bodyPr/>
          <a:lstStyle>
            <a:lvl1pPr>
              <a:defRPr/>
            </a:lvl1pPr>
          </a:lstStyle>
          <a:p>
            <a:pPr>
              <a:defRPr/>
            </a:pPr>
            <a:fld id="{193DA455-51CF-47F8-A5F4-07615B2151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6"/>
          <p:cNvSpPr>
            <a:spLocks noGrp="1" noChangeArrowheads="1"/>
          </p:cNvSpPr>
          <p:nvPr>
            <p:ph type="sldNum" sz="quarter" idx="10"/>
          </p:nvPr>
        </p:nvSpPr>
        <p:spPr>
          <a:ln/>
        </p:spPr>
        <p:txBody>
          <a:bodyPr/>
          <a:lstStyle>
            <a:lvl1pPr>
              <a:defRPr/>
            </a:lvl1pPr>
          </a:lstStyle>
          <a:p>
            <a:pPr>
              <a:defRPr/>
            </a:pPr>
            <a:fld id="{31022909-165C-4793-91A1-EF5FC41E67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6"/>
          <p:cNvSpPr>
            <a:spLocks noGrp="1" noChangeArrowheads="1"/>
          </p:cNvSpPr>
          <p:nvPr>
            <p:ph type="sldNum" sz="quarter" idx="10"/>
          </p:nvPr>
        </p:nvSpPr>
        <p:spPr>
          <a:ln/>
        </p:spPr>
        <p:txBody>
          <a:bodyPr/>
          <a:lstStyle>
            <a:lvl1pPr>
              <a:defRPr/>
            </a:lvl1pPr>
          </a:lstStyle>
          <a:p>
            <a:pPr>
              <a:defRPr/>
            </a:pPr>
            <a:fld id="{12F4A7C1-842A-4B0B-A1B4-91E71939E6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acintosh%20HD:Users:kagammage:Documents:Customer%20work:JOBS%20ON%20REVIEW:B1999-simms:Diversity_templates:PowerPoint:Meatball_CMYK_1inch.gi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5D5D5"/>
            </a:gs>
            <a:gs pos="100000">
              <a:srgbClr val="EAEAEA"/>
            </a:gs>
          </a:gsLst>
          <a:lin ang="18900000" scaled="1"/>
        </a:gradFill>
        <a:effectLst/>
      </p:bgPr>
    </p:bg>
    <p:spTree>
      <p:nvGrpSpPr>
        <p:cNvPr id="1" name=""/>
        <p:cNvGrpSpPr/>
        <p:nvPr/>
      </p:nvGrpSpPr>
      <p:grpSpPr>
        <a:xfrm>
          <a:off x="0" y="0"/>
          <a:ext cx="0" cy="0"/>
          <a:chOff x="0" y="0"/>
          <a:chExt cx="0" cy="0"/>
        </a:xfrm>
      </p:grpSpPr>
      <p:sp>
        <p:nvSpPr>
          <p:cNvPr id="1026" name="Rectangle 128"/>
          <p:cNvSpPr>
            <a:spLocks noGrp="1" noChangeArrowheads="1"/>
          </p:cNvSpPr>
          <p:nvPr>
            <p:ph type="body" idx="1"/>
          </p:nvPr>
        </p:nvSpPr>
        <p:spPr bwMode="auto">
          <a:xfrm>
            <a:off x="304800" y="1144588"/>
            <a:ext cx="8497888" cy="4986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129"/>
          <p:cNvSpPr>
            <a:spLocks noGrp="1" noChangeArrowheads="1"/>
          </p:cNvSpPr>
          <p:nvPr>
            <p:ph type="title"/>
          </p:nvPr>
        </p:nvSpPr>
        <p:spPr bwMode="auto">
          <a:xfrm>
            <a:off x="244475" y="327025"/>
            <a:ext cx="7591425" cy="569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6024" name="Rectangle 136"/>
          <p:cNvSpPr>
            <a:spLocks noGrp="1" noChangeArrowheads="1"/>
          </p:cNvSpPr>
          <p:nvPr>
            <p:ph type="sldNum" sz="quarter" idx="4"/>
          </p:nvPr>
        </p:nvSpPr>
        <p:spPr bwMode="auto">
          <a:xfrm>
            <a:off x="8153400" y="6172200"/>
            <a:ext cx="604838"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2000"/>
            </a:lvl1pPr>
          </a:lstStyle>
          <a:p>
            <a:pPr>
              <a:defRPr/>
            </a:pPr>
            <a:fld id="{B366E01A-A78A-44AC-BB34-274130D3BBDD}" type="slidenum">
              <a:rPr lang="en-US"/>
              <a:pPr>
                <a:defRPr/>
              </a:pPr>
              <a:t>‹#›</a:t>
            </a:fld>
            <a:endParaRPr lang="en-US"/>
          </a:p>
        </p:txBody>
      </p:sp>
      <p:sp>
        <p:nvSpPr>
          <p:cNvPr id="166030" name="Text Box 142"/>
          <p:cNvSpPr txBox="1">
            <a:spLocks noChangeArrowheads="1"/>
          </p:cNvSpPr>
          <p:nvPr userDrawn="1"/>
        </p:nvSpPr>
        <p:spPr bwMode="auto">
          <a:xfrm>
            <a:off x="304800" y="6248400"/>
            <a:ext cx="5192713" cy="396875"/>
          </a:xfrm>
          <a:prstGeom prst="rect">
            <a:avLst/>
          </a:prstGeom>
          <a:noFill/>
          <a:ln w="9525">
            <a:noFill/>
            <a:miter lim="800000"/>
            <a:headEnd/>
            <a:tailEnd/>
          </a:ln>
          <a:effectLst/>
        </p:spPr>
        <p:txBody>
          <a:bodyPr lIns="45720" rIns="45720">
            <a:spAutoFit/>
          </a:bodyPr>
          <a:lstStyle/>
          <a:p>
            <a:pPr>
              <a:defRPr/>
            </a:pPr>
            <a:r>
              <a:rPr lang="en-US" sz="1000" dirty="0">
                <a:solidFill>
                  <a:srgbClr val="257986"/>
                </a:solidFill>
              </a:rPr>
              <a:t>NASA’s Goddard Mission Services Evolution Center (GMSEC)</a:t>
            </a:r>
          </a:p>
          <a:p>
            <a:pPr>
              <a:defRPr/>
            </a:pPr>
            <a:r>
              <a:rPr lang="en-US" sz="1000" dirty="0">
                <a:solidFill>
                  <a:srgbClr val="257986"/>
                </a:solidFill>
              </a:rPr>
              <a:t>NASA Goddard Space Flight Center                    </a:t>
            </a:r>
            <a:r>
              <a:rPr lang="en-US" sz="1000" dirty="0" smtClean="0">
                <a:solidFill>
                  <a:srgbClr val="257986"/>
                </a:solidFill>
              </a:rPr>
              <a:t>May </a:t>
            </a:r>
            <a:r>
              <a:rPr lang="en-US" sz="1000" dirty="0">
                <a:solidFill>
                  <a:srgbClr val="257986"/>
                </a:solidFill>
              </a:rPr>
              <a:t>2010</a:t>
            </a:r>
          </a:p>
        </p:txBody>
      </p:sp>
      <p:pic>
        <p:nvPicPr>
          <p:cNvPr id="1030" name="Picture 145" descr="Macintosh HD:Users:kagammage:Documents:Customer work:JOBS ON REVIEW:B1999-simms:Diversity_templates:PowerPoint:Meatball_CMYK_1inch.gif"/>
          <p:cNvPicPr>
            <a:picLocks noChangeAspect="1" noChangeArrowheads="1"/>
          </p:cNvPicPr>
          <p:nvPr userDrawn="1"/>
        </p:nvPicPr>
        <p:blipFill>
          <a:blip r:embed="rId15" r:link="rId16" cstate="print"/>
          <a:srcRect/>
          <a:stretch>
            <a:fillRect/>
          </a:stretch>
        </p:blipFill>
        <p:spPr bwMode="auto">
          <a:xfrm>
            <a:off x="7902575" y="276225"/>
            <a:ext cx="874713" cy="712788"/>
          </a:xfrm>
          <a:prstGeom prst="rect">
            <a:avLst/>
          </a:prstGeom>
          <a:noFill/>
          <a:ln w="9525">
            <a:noFill/>
            <a:miter lim="800000"/>
            <a:headEnd/>
            <a:tailEnd/>
          </a:ln>
        </p:spPr>
      </p:pic>
      <p:sp>
        <p:nvSpPr>
          <p:cNvPr id="166034" name="Line 146"/>
          <p:cNvSpPr>
            <a:spLocks noChangeShapeType="1"/>
          </p:cNvSpPr>
          <p:nvPr userDrawn="1"/>
        </p:nvSpPr>
        <p:spPr bwMode="auto">
          <a:xfrm flipV="1">
            <a:off x="225425" y="939800"/>
            <a:ext cx="7623175" cy="0"/>
          </a:xfrm>
          <a:prstGeom prst="line">
            <a:avLst/>
          </a:prstGeom>
          <a:noFill/>
          <a:ln w="28575">
            <a:solidFill>
              <a:srgbClr val="990000"/>
            </a:solidFill>
            <a:round/>
            <a:headEnd/>
            <a:tailEnd/>
          </a:ln>
          <a:effectLst/>
        </p:spPr>
        <p:txBody>
          <a:bodyPr>
            <a:spAutoFit/>
          </a:bodyPr>
          <a:lstStyle/>
          <a:p>
            <a:pPr>
              <a:defRPr/>
            </a:pPr>
            <a:endParaRPr lang="en-US"/>
          </a:p>
        </p:txBody>
      </p:sp>
      <p:sp>
        <p:nvSpPr>
          <p:cNvPr id="166036" name="Line 148"/>
          <p:cNvSpPr>
            <a:spLocks noChangeShapeType="1"/>
          </p:cNvSpPr>
          <p:nvPr userDrawn="1"/>
        </p:nvSpPr>
        <p:spPr bwMode="auto">
          <a:xfrm>
            <a:off x="330200" y="6210300"/>
            <a:ext cx="8432800" cy="0"/>
          </a:xfrm>
          <a:prstGeom prst="line">
            <a:avLst/>
          </a:prstGeom>
          <a:noFill/>
          <a:ln w="12700">
            <a:solidFill>
              <a:srgbClr val="000000"/>
            </a:solidFill>
            <a:round/>
            <a:headEnd/>
            <a:tailEnd/>
          </a:ln>
          <a:effectLst/>
        </p:spPr>
        <p:txBody>
          <a:bodyPr>
            <a:spAutoFit/>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3829"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800" b="1">
          <a:solidFill>
            <a:srgbClr val="2D4E86"/>
          </a:solidFill>
          <a:latin typeface="+mj-lt"/>
          <a:ea typeface="+mj-ea"/>
          <a:cs typeface="+mj-cs"/>
        </a:defRPr>
      </a:lvl1pPr>
      <a:lvl2pPr algn="l" rtl="0" eaLnBrk="0" fontAlgn="base" hangingPunct="0">
        <a:lnSpc>
          <a:spcPct val="85000"/>
        </a:lnSpc>
        <a:spcBef>
          <a:spcPct val="0"/>
        </a:spcBef>
        <a:spcAft>
          <a:spcPct val="0"/>
        </a:spcAft>
        <a:defRPr sz="2800" b="1">
          <a:solidFill>
            <a:srgbClr val="2D4E86"/>
          </a:solidFill>
          <a:latin typeface="Arial" charset="0"/>
        </a:defRPr>
      </a:lvl2pPr>
      <a:lvl3pPr algn="l" rtl="0" eaLnBrk="0" fontAlgn="base" hangingPunct="0">
        <a:lnSpc>
          <a:spcPct val="85000"/>
        </a:lnSpc>
        <a:spcBef>
          <a:spcPct val="0"/>
        </a:spcBef>
        <a:spcAft>
          <a:spcPct val="0"/>
        </a:spcAft>
        <a:defRPr sz="2800" b="1">
          <a:solidFill>
            <a:srgbClr val="2D4E86"/>
          </a:solidFill>
          <a:latin typeface="Arial" charset="0"/>
        </a:defRPr>
      </a:lvl3pPr>
      <a:lvl4pPr algn="l" rtl="0" eaLnBrk="0" fontAlgn="base" hangingPunct="0">
        <a:lnSpc>
          <a:spcPct val="85000"/>
        </a:lnSpc>
        <a:spcBef>
          <a:spcPct val="0"/>
        </a:spcBef>
        <a:spcAft>
          <a:spcPct val="0"/>
        </a:spcAft>
        <a:defRPr sz="2800" b="1">
          <a:solidFill>
            <a:srgbClr val="2D4E86"/>
          </a:solidFill>
          <a:latin typeface="Arial" charset="0"/>
        </a:defRPr>
      </a:lvl4pPr>
      <a:lvl5pPr algn="l" rtl="0" eaLnBrk="0" fontAlgn="base" hangingPunct="0">
        <a:lnSpc>
          <a:spcPct val="85000"/>
        </a:lnSpc>
        <a:spcBef>
          <a:spcPct val="0"/>
        </a:spcBef>
        <a:spcAft>
          <a:spcPct val="0"/>
        </a:spcAft>
        <a:defRPr sz="2800" b="1">
          <a:solidFill>
            <a:srgbClr val="2D4E86"/>
          </a:solidFill>
          <a:latin typeface="Arial" charset="0"/>
        </a:defRPr>
      </a:lvl5pPr>
      <a:lvl6pPr marL="457200" algn="l" rtl="0" fontAlgn="base">
        <a:lnSpc>
          <a:spcPct val="85000"/>
        </a:lnSpc>
        <a:spcBef>
          <a:spcPct val="0"/>
        </a:spcBef>
        <a:spcAft>
          <a:spcPct val="0"/>
        </a:spcAft>
        <a:defRPr sz="2800" b="1">
          <a:solidFill>
            <a:srgbClr val="2D4E86"/>
          </a:solidFill>
          <a:latin typeface="Arial" charset="0"/>
        </a:defRPr>
      </a:lvl6pPr>
      <a:lvl7pPr marL="914400" algn="l" rtl="0" fontAlgn="base">
        <a:lnSpc>
          <a:spcPct val="85000"/>
        </a:lnSpc>
        <a:spcBef>
          <a:spcPct val="0"/>
        </a:spcBef>
        <a:spcAft>
          <a:spcPct val="0"/>
        </a:spcAft>
        <a:defRPr sz="2800" b="1">
          <a:solidFill>
            <a:srgbClr val="2D4E86"/>
          </a:solidFill>
          <a:latin typeface="Arial" charset="0"/>
        </a:defRPr>
      </a:lvl7pPr>
      <a:lvl8pPr marL="1371600" algn="l" rtl="0" fontAlgn="base">
        <a:lnSpc>
          <a:spcPct val="85000"/>
        </a:lnSpc>
        <a:spcBef>
          <a:spcPct val="0"/>
        </a:spcBef>
        <a:spcAft>
          <a:spcPct val="0"/>
        </a:spcAft>
        <a:defRPr sz="2800" b="1">
          <a:solidFill>
            <a:srgbClr val="2D4E86"/>
          </a:solidFill>
          <a:latin typeface="Arial" charset="0"/>
        </a:defRPr>
      </a:lvl8pPr>
      <a:lvl9pPr marL="1828800" algn="l" rtl="0" fontAlgn="base">
        <a:lnSpc>
          <a:spcPct val="85000"/>
        </a:lnSpc>
        <a:spcBef>
          <a:spcPct val="0"/>
        </a:spcBef>
        <a:spcAft>
          <a:spcPct val="0"/>
        </a:spcAft>
        <a:defRPr sz="2800" b="1">
          <a:solidFill>
            <a:srgbClr val="2D4E86"/>
          </a:solidFill>
          <a:latin typeface="Arial" charset="0"/>
        </a:defRPr>
      </a:lvl9pPr>
    </p:titleStyle>
    <p:bodyStyle>
      <a:lvl1pPr marL="16827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ea typeface="+mn-ea"/>
          <a:cs typeface="+mn-cs"/>
        </a:defRPr>
      </a:lvl1pPr>
      <a:lvl2pPr marL="514350" indent="-2317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2pPr>
      <a:lvl3pPr marL="796925" indent="-1682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3pPr>
      <a:lvl4pPr marL="1146175" indent="-234950"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4pPr>
      <a:lvl5pPr marL="1441450" indent="-180975" algn="l" rtl="0" eaLnBrk="0" fontAlgn="base" hangingPunct="0">
        <a:spcBef>
          <a:spcPct val="20000"/>
        </a:spcBef>
        <a:spcAft>
          <a:spcPct val="0"/>
        </a:spcAft>
        <a:buClr>
          <a:srgbClr val="2D4E86"/>
        </a:buClr>
        <a:buFont typeface="Times" pitchFamily="18" charset="0"/>
        <a:buChar char="•"/>
        <a:defRPr sz="2000">
          <a:solidFill>
            <a:srgbClr val="000000"/>
          </a:solidFill>
          <a:latin typeface="+mn-lt"/>
        </a:defRPr>
      </a:lvl5pPr>
      <a:lvl6pPr marL="18986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6pPr>
      <a:lvl7pPr marL="23558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7pPr>
      <a:lvl8pPr marL="28130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8pPr>
      <a:lvl9pPr marL="3270250" indent="-180975" algn="l" rtl="0" fontAlgn="base">
        <a:spcBef>
          <a:spcPct val="20000"/>
        </a:spcBef>
        <a:spcAft>
          <a:spcPct val="0"/>
        </a:spcAft>
        <a:buClr>
          <a:srgbClr val="2D4E86"/>
        </a:buClr>
        <a:buFont typeface="Times"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PowerPoint_97-2003_Presentation2.ppt"/><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tibco.com/resources/software/messaging/smartsockets_ds.pdf" TargetMode="External"/><Relationship Id="rId3" Type="http://schemas.openxmlformats.org/officeDocument/2006/relationships/image" Target="../media/image30.wmf"/><Relationship Id="rId7" Type="http://schemas.openxmlformats.org/officeDocument/2006/relationships/hyperlink" Target="http://www.tibco.com/software/messaging/rendezvou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mailto:LaMont.T.Ruley@nasa.gov" TargetMode="External"/><Relationship Id="rId5" Type="http://schemas.openxmlformats.org/officeDocument/2006/relationships/hyperlink" Target="http://www.zeroc.com/ice.html" TargetMode="External"/><Relationship Id="rId10" Type="http://schemas.openxmlformats.org/officeDocument/2006/relationships/image" Target="../media/image32.wmf"/><Relationship Id="rId4" Type="http://schemas.openxmlformats.org/officeDocument/2006/relationships/hyperlink" Target="mailto:Lamont.t.ruley@nasa.gov" TargetMode="External"/><Relationship Id="rId9" Type="http://schemas.openxmlformats.org/officeDocument/2006/relationships/image" Target="../media/image31.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www.harris.com/" TargetMode="External"/><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image" Target="../media/image6.jpeg"/><Relationship Id="rId21" Type="http://schemas.openxmlformats.org/officeDocument/2006/relationships/image" Target="../media/image20.png"/><Relationship Id="rId7" Type="http://schemas.openxmlformats.org/officeDocument/2006/relationships/image" Target="../media/image10.png"/><Relationship Id="rId12" Type="http://schemas.openxmlformats.org/officeDocument/2006/relationships/hyperlink" Target="http://www.stk.com/" TargetMode="External"/><Relationship Id="rId17" Type="http://schemas.openxmlformats.org/officeDocument/2006/relationships/image" Target="Macintosh%20HD:Users:mpkeith:Desktop:Kane:" TargetMode="External"/><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wmf"/><Relationship Id="rId15" Type="http://schemas.openxmlformats.org/officeDocument/2006/relationships/image" Target="../media/image15.jpeg"/><Relationship Id="rId23" Type="http://schemas.openxmlformats.org/officeDocument/2006/relationships/image" Target="../media/image22.jpeg"/><Relationship Id="rId10" Type="http://schemas.openxmlformats.org/officeDocument/2006/relationships/hyperlink" Target="http://www.ai-solutions.com/" TargetMode="External"/><Relationship Id="rId19" Type="http://schemas.openxmlformats.org/officeDocument/2006/relationships/image" Target="../media/image18.emf"/><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4.png"/><Relationship Id="rId22"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gmsec.gsfc.nasa.gov/trmm/latest/timer.sw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581" name="Picture 5" descr="69112main_GSFCbanner10_18_04"/>
          <p:cNvPicPr>
            <a:picLocks noChangeAspect="1" noChangeArrowheads="1"/>
          </p:cNvPicPr>
          <p:nvPr/>
        </p:nvPicPr>
        <p:blipFill>
          <a:blip r:embed="rId3" cstate="print"/>
          <a:srcRect/>
          <a:stretch>
            <a:fillRect/>
          </a:stretch>
        </p:blipFill>
        <p:spPr bwMode="auto">
          <a:xfrm>
            <a:off x="2716213" y="923925"/>
            <a:ext cx="3786187" cy="1281113"/>
          </a:xfrm>
          <a:prstGeom prst="rect">
            <a:avLst/>
          </a:prstGeom>
          <a:noFill/>
          <a:ln w="38100">
            <a:noFill/>
            <a:miter lim="800000"/>
            <a:headEnd/>
            <a:tailEnd/>
          </a:ln>
          <a:effectLst>
            <a:outerShdw dist="35921" dir="2700000" algn="ctr" rotWithShape="0">
              <a:srgbClr val="808080"/>
            </a:outerShdw>
          </a:effectLst>
        </p:spPr>
      </p:pic>
      <p:pic>
        <p:nvPicPr>
          <p:cNvPr id="664582" name="Picture 6" descr="DSC00168"/>
          <p:cNvPicPr>
            <a:picLocks noChangeAspect="1" noChangeArrowheads="1"/>
          </p:cNvPicPr>
          <p:nvPr/>
        </p:nvPicPr>
        <p:blipFill>
          <a:blip r:embed="rId4" cstate="print"/>
          <a:srcRect/>
          <a:stretch>
            <a:fillRect/>
          </a:stretch>
        </p:blipFill>
        <p:spPr bwMode="auto">
          <a:xfrm>
            <a:off x="4808538" y="4856163"/>
            <a:ext cx="1808162" cy="1379537"/>
          </a:xfrm>
          <a:prstGeom prst="rect">
            <a:avLst/>
          </a:prstGeom>
          <a:noFill/>
          <a:ln w="19050">
            <a:solidFill>
              <a:srgbClr val="000000"/>
            </a:solidFill>
            <a:miter lim="800000"/>
            <a:headEnd/>
            <a:tailEnd/>
          </a:ln>
          <a:effectLst>
            <a:outerShdw dist="35921" dir="2700000" algn="ctr" rotWithShape="0">
              <a:srgbClr val="808080"/>
            </a:outerShdw>
          </a:effectLst>
        </p:spPr>
      </p:pic>
      <p:sp>
        <p:nvSpPr>
          <p:cNvPr id="3076" name="Rectangle 8"/>
          <p:cNvSpPr>
            <a:spLocks noGrp="1" noChangeArrowheads="1"/>
          </p:cNvSpPr>
          <p:nvPr>
            <p:ph type="ctrTitle"/>
          </p:nvPr>
        </p:nvSpPr>
        <p:spPr>
          <a:xfrm>
            <a:off x="317500" y="2776538"/>
            <a:ext cx="8509000" cy="873125"/>
          </a:xfrm>
        </p:spPr>
        <p:txBody>
          <a:bodyPr/>
          <a:lstStyle/>
          <a:p>
            <a:pPr eaLnBrk="1" hangingPunct="1">
              <a:lnSpc>
                <a:spcPct val="80000"/>
              </a:lnSpc>
            </a:pPr>
            <a:r>
              <a:rPr lang="en-US" sz="3000" smtClean="0"/>
              <a:t>Goddard Mission Services Evolution Center (GMSEC) </a:t>
            </a:r>
            <a:br>
              <a:rPr lang="en-US" sz="3000" smtClean="0"/>
            </a:br>
            <a:r>
              <a:rPr lang="en-US" sz="3000" smtClean="0"/>
              <a:t/>
            </a:r>
            <a:br>
              <a:rPr lang="en-US" sz="3000" smtClean="0"/>
            </a:br>
            <a:r>
              <a:rPr lang="en-US" sz="3000" smtClean="0"/>
              <a:t>Overview</a:t>
            </a:r>
            <a:endParaRPr lang="en-US" smtClean="0"/>
          </a:p>
        </p:txBody>
      </p:sp>
      <p:sp>
        <p:nvSpPr>
          <p:cNvPr id="3077" name="Rectangle 9"/>
          <p:cNvSpPr>
            <a:spLocks noGrp="1" noChangeArrowheads="1"/>
          </p:cNvSpPr>
          <p:nvPr>
            <p:ph type="subTitle" idx="1"/>
          </p:nvPr>
        </p:nvSpPr>
        <p:spPr>
          <a:xfrm>
            <a:off x="1209675" y="4873625"/>
            <a:ext cx="3168650" cy="1566863"/>
          </a:xfrm>
        </p:spPr>
        <p:txBody>
          <a:bodyPr/>
          <a:lstStyle/>
          <a:p>
            <a:pPr algn="r" eaLnBrk="1" hangingPunct="1">
              <a:lnSpc>
                <a:spcPct val="110000"/>
              </a:lnSpc>
            </a:pPr>
            <a:r>
              <a:rPr lang="en-US" sz="1800" dirty="0" smtClean="0"/>
              <a:t>Ryan Detter</a:t>
            </a:r>
          </a:p>
          <a:p>
            <a:pPr algn="r" eaLnBrk="1" hangingPunct="1">
              <a:lnSpc>
                <a:spcPct val="110000"/>
              </a:lnSpc>
            </a:pPr>
            <a:r>
              <a:rPr lang="en-US" sz="1200" dirty="0" smtClean="0"/>
              <a:t>NASA Goddard Space Flight Center</a:t>
            </a:r>
          </a:p>
          <a:p>
            <a:pPr algn="r" eaLnBrk="1" hangingPunct="1">
              <a:lnSpc>
                <a:spcPct val="110000"/>
              </a:lnSpc>
            </a:pPr>
            <a:r>
              <a:rPr lang="en-US" sz="1200" dirty="0" smtClean="0"/>
              <a:t>Software Engineering Division</a:t>
            </a:r>
          </a:p>
          <a:p>
            <a:pPr algn="r" eaLnBrk="1" hangingPunct="1">
              <a:lnSpc>
                <a:spcPct val="110000"/>
              </a:lnSpc>
            </a:pPr>
            <a:r>
              <a:rPr lang="en-US" sz="1200" dirty="0" smtClean="0"/>
              <a:t>GMSEC-Support@lists.nasa.gov</a:t>
            </a:r>
          </a:p>
          <a:p>
            <a:pPr algn="r" eaLnBrk="1" hangingPunct="1">
              <a:lnSpc>
                <a:spcPct val="110000"/>
              </a:lnSpc>
            </a:pPr>
            <a:r>
              <a:rPr lang="en-US" sz="1200" dirty="0" smtClean="0"/>
              <a:t>301-286-7325</a:t>
            </a:r>
            <a:r>
              <a:rPr lang="en-US" sz="1600" dirty="0" smtClean="0"/>
              <a:t> </a:t>
            </a:r>
          </a:p>
        </p:txBody>
      </p:sp>
      <p:sp>
        <p:nvSpPr>
          <p:cNvPr id="3078" name="Text Box 10"/>
          <p:cNvSpPr txBox="1">
            <a:spLocks noChangeArrowheads="1"/>
          </p:cNvSpPr>
          <p:nvPr/>
        </p:nvSpPr>
        <p:spPr bwMode="auto">
          <a:xfrm>
            <a:off x="3957837" y="3352800"/>
            <a:ext cx="1160061" cy="1077218"/>
          </a:xfrm>
          <a:prstGeom prst="rect">
            <a:avLst/>
          </a:prstGeom>
          <a:noFill/>
          <a:ln w="28575">
            <a:noFill/>
            <a:miter lim="800000"/>
            <a:headEnd/>
            <a:tailEnd/>
          </a:ln>
        </p:spPr>
        <p:txBody>
          <a:bodyPr wrap="none">
            <a:spAutoFit/>
          </a:bodyPr>
          <a:lstStyle/>
          <a:p>
            <a:pPr algn="ctr"/>
            <a:r>
              <a:rPr lang="en-US" b="1" i="1" dirty="0">
                <a:solidFill>
                  <a:srgbClr val="2D4E86"/>
                </a:solidFill>
              </a:rPr>
              <a:t> </a:t>
            </a:r>
          </a:p>
          <a:p>
            <a:pPr algn="ctr"/>
            <a:endParaRPr lang="en-US" b="1" i="1" dirty="0">
              <a:solidFill>
                <a:srgbClr val="2D4E86"/>
              </a:solidFill>
            </a:endParaRPr>
          </a:p>
          <a:p>
            <a:pPr algn="ctr"/>
            <a:endParaRPr lang="en-US" b="1" i="1" dirty="0">
              <a:solidFill>
                <a:srgbClr val="2D4E86"/>
              </a:solidFill>
            </a:endParaRPr>
          </a:p>
          <a:p>
            <a:pPr algn="ctr"/>
            <a:r>
              <a:rPr lang="en-US" b="1" i="1" dirty="0" smtClean="0">
                <a:solidFill>
                  <a:srgbClr val="2D4E86"/>
                </a:solidFill>
              </a:rPr>
              <a:t>June 2011</a:t>
            </a:r>
            <a:endParaRPr lang="en-US" b="1" i="1" dirty="0">
              <a:solidFill>
                <a:srgbClr val="2D4E8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(cont)</a:t>
            </a:r>
            <a:endParaRPr lang="en-US" dirty="0"/>
          </a:p>
        </p:txBody>
      </p:sp>
      <p:sp>
        <p:nvSpPr>
          <p:cNvPr id="3" name="Content Placeholder 2"/>
          <p:cNvSpPr>
            <a:spLocks noGrp="1"/>
          </p:cNvSpPr>
          <p:nvPr>
            <p:ph idx="1"/>
          </p:nvPr>
        </p:nvSpPr>
        <p:spPr>
          <a:xfrm>
            <a:off x="210670" y="1090800"/>
            <a:ext cx="8497888" cy="2042364"/>
          </a:xfrm>
        </p:spPr>
        <p:txBody>
          <a:bodyPr/>
          <a:lstStyle/>
          <a:p>
            <a:r>
              <a:rPr lang="en-US" sz="1800" b="1" dirty="0" smtClean="0"/>
              <a:t>Event Report (ERP) </a:t>
            </a:r>
            <a:r>
              <a:rPr lang="en-US" sz="1800" dirty="0" smtClean="0"/>
              <a:t>provides the capability to create and/or edit customized report template(s) and accepts directives over the middleware to generate reports.  The process of report generation involves data retrieval from the database and populates the database field in the template</a:t>
            </a:r>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10</a:t>
            </a:fld>
            <a:endParaRPr lang="en-US"/>
          </a:p>
        </p:txBody>
      </p:sp>
      <p:grpSp>
        <p:nvGrpSpPr>
          <p:cNvPr id="38963" name="Group 51"/>
          <p:cNvGrpSpPr>
            <a:grpSpLocks/>
          </p:cNvGrpSpPr>
          <p:nvPr/>
        </p:nvGrpSpPr>
        <p:grpSpPr bwMode="auto">
          <a:xfrm>
            <a:off x="1304528" y="2501152"/>
            <a:ext cx="6091355" cy="3509653"/>
            <a:chOff x="3829" y="1691"/>
            <a:chExt cx="6953" cy="3777"/>
          </a:xfrm>
        </p:grpSpPr>
        <p:sp>
          <p:nvSpPr>
            <p:cNvPr id="38964" name="AutoShape 52"/>
            <p:cNvSpPr>
              <a:spLocks noChangeAspect="1" noChangeArrowheads="1"/>
            </p:cNvSpPr>
            <p:nvPr/>
          </p:nvSpPr>
          <p:spPr bwMode="auto">
            <a:xfrm>
              <a:off x="3829" y="1691"/>
              <a:ext cx="6953" cy="377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65" name="Rectangle 53"/>
            <p:cNvSpPr>
              <a:spLocks noChangeArrowheads="1"/>
            </p:cNvSpPr>
            <p:nvPr/>
          </p:nvSpPr>
          <p:spPr bwMode="auto">
            <a:xfrm>
              <a:off x="4252" y="3235"/>
              <a:ext cx="6269" cy="1221"/>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66" name="Text Box 54"/>
            <p:cNvSpPr txBox="1">
              <a:spLocks noChangeArrowheads="1"/>
            </p:cNvSpPr>
            <p:nvPr/>
          </p:nvSpPr>
          <p:spPr bwMode="auto">
            <a:xfrm>
              <a:off x="9171" y="3525"/>
              <a:ext cx="1221" cy="577"/>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accent3">
                      <a:lumMod val="10000"/>
                    </a:schemeClr>
                  </a:solidFill>
                  <a:effectLst/>
                  <a:latin typeface="Calibri" pitchFamily="34" charset="0"/>
                </a:rPr>
                <a:t>GREAT</a:t>
              </a:r>
              <a:br>
                <a:rPr kumimoji="0" lang="en-US" sz="1200" b="1" i="0" u="none" strike="noStrike" cap="none" normalizeH="0" baseline="0" dirty="0" smtClean="0">
                  <a:ln>
                    <a:noFill/>
                  </a:ln>
                  <a:solidFill>
                    <a:schemeClr val="accent3">
                      <a:lumMod val="10000"/>
                    </a:schemeClr>
                  </a:solidFill>
                  <a:effectLst/>
                  <a:latin typeface="Calibri" pitchFamily="34" charset="0"/>
                </a:rPr>
              </a:br>
              <a:r>
                <a:rPr kumimoji="0" lang="en-US" sz="1200" b="1" i="0" u="none" strike="noStrike" cap="none" normalizeH="0" baseline="0" dirty="0" smtClean="0">
                  <a:ln>
                    <a:noFill/>
                  </a:ln>
                  <a:solidFill>
                    <a:schemeClr val="accent3">
                      <a:lumMod val="10000"/>
                    </a:schemeClr>
                  </a:solidFill>
                  <a:effectLst/>
                  <a:latin typeface="Calibri" pitchFamily="34" charset="0"/>
                </a:rPr>
                <a:t>components</a:t>
              </a:r>
              <a:endParaRPr kumimoji="0" lang="en-US" sz="1200" b="1" i="0" u="none" strike="noStrike" cap="none" normalizeH="0" baseline="0" dirty="0" smtClean="0">
                <a:ln>
                  <a:noFill/>
                </a:ln>
                <a:solidFill>
                  <a:schemeClr val="accent3">
                    <a:lumMod val="10000"/>
                  </a:schemeClr>
                </a:solidFill>
                <a:effectLst/>
                <a:latin typeface="Arial" pitchFamily="34" charset="0"/>
              </a:endParaRPr>
            </a:p>
          </p:txBody>
        </p:sp>
        <p:sp>
          <p:nvSpPr>
            <p:cNvPr id="38968" name="Text Box 56"/>
            <p:cNvSpPr txBox="1">
              <a:spLocks noChangeArrowheads="1"/>
            </p:cNvSpPr>
            <p:nvPr/>
          </p:nvSpPr>
          <p:spPr bwMode="auto">
            <a:xfrm>
              <a:off x="8519" y="1864"/>
              <a:ext cx="936" cy="37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accent3">
                      <a:lumMod val="10000"/>
                    </a:schemeClr>
                  </a:solidFill>
                  <a:effectLst/>
                  <a:latin typeface="Calibri" pitchFamily="34" charset="0"/>
                </a:rPr>
                <a:t>report</a:t>
              </a:r>
              <a:endParaRPr kumimoji="0" lang="en-US" sz="1200" b="1" i="0" u="none" strike="noStrike" cap="none" normalizeH="0" baseline="0" dirty="0" smtClean="0">
                <a:ln>
                  <a:noFill/>
                </a:ln>
                <a:solidFill>
                  <a:schemeClr val="accent3">
                    <a:lumMod val="10000"/>
                  </a:schemeClr>
                </a:solidFill>
                <a:effectLst/>
                <a:latin typeface="Arial" pitchFamily="34" charset="0"/>
              </a:endParaRPr>
            </a:p>
          </p:txBody>
        </p:sp>
        <p:sp>
          <p:nvSpPr>
            <p:cNvPr id="38969" name="Text Box 57"/>
            <p:cNvSpPr txBox="1">
              <a:spLocks noChangeArrowheads="1"/>
            </p:cNvSpPr>
            <p:nvPr/>
          </p:nvSpPr>
          <p:spPr bwMode="auto">
            <a:xfrm>
              <a:off x="4966" y="1864"/>
              <a:ext cx="1122" cy="37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accent3">
                      <a:lumMod val="10000"/>
                    </a:schemeClr>
                  </a:solidFill>
                  <a:effectLst/>
                  <a:latin typeface="Calibri" pitchFamily="34" charset="0"/>
                </a:rPr>
                <a:t>database</a:t>
              </a:r>
              <a:endParaRPr kumimoji="0" lang="en-US" sz="1200" b="1" i="0" u="none" strike="noStrike" cap="none" normalizeH="0" baseline="0" dirty="0" smtClean="0">
                <a:ln>
                  <a:noFill/>
                </a:ln>
                <a:solidFill>
                  <a:schemeClr val="accent3">
                    <a:lumMod val="10000"/>
                  </a:schemeClr>
                </a:solidFill>
                <a:effectLst/>
                <a:latin typeface="Arial" pitchFamily="34" charset="0"/>
              </a:endParaRPr>
            </a:p>
          </p:txBody>
        </p:sp>
        <p:sp>
          <p:nvSpPr>
            <p:cNvPr id="38970" name="Text Box 58"/>
            <p:cNvSpPr txBox="1">
              <a:spLocks noChangeArrowheads="1"/>
            </p:cNvSpPr>
            <p:nvPr/>
          </p:nvSpPr>
          <p:spPr bwMode="auto">
            <a:xfrm>
              <a:off x="7522" y="5015"/>
              <a:ext cx="2330" cy="3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accent3">
                      <a:lumMod val="10000"/>
                    </a:schemeClr>
                  </a:solidFill>
                  <a:effectLst/>
                  <a:latin typeface="Calibri" pitchFamily="34" charset="0"/>
                </a:rPr>
                <a:t>GMSEC Middleware</a:t>
              </a:r>
              <a:endParaRPr kumimoji="0" lang="en-US" sz="1800" b="1" i="0" u="none" strike="noStrike" cap="none" normalizeH="0" baseline="0" dirty="0" smtClean="0">
                <a:ln>
                  <a:noFill/>
                </a:ln>
                <a:solidFill>
                  <a:schemeClr val="accent3">
                    <a:lumMod val="10000"/>
                  </a:schemeClr>
                </a:solidFill>
                <a:effectLst/>
                <a:latin typeface="Arial" pitchFamily="34" charset="0"/>
              </a:endParaRPr>
            </a:p>
          </p:txBody>
        </p:sp>
        <p:grpSp>
          <p:nvGrpSpPr>
            <p:cNvPr id="38971" name="Group 59"/>
            <p:cNvGrpSpPr>
              <a:grpSpLocks/>
            </p:cNvGrpSpPr>
            <p:nvPr/>
          </p:nvGrpSpPr>
          <p:grpSpPr bwMode="auto">
            <a:xfrm>
              <a:off x="6459" y="3490"/>
              <a:ext cx="937" cy="721"/>
              <a:chOff x="6414" y="7875"/>
              <a:chExt cx="781" cy="618"/>
            </a:xfrm>
          </p:grpSpPr>
          <p:sp>
            <p:nvSpPr>
              <p:cNvPr id="38972" name="Rectangle 60"/>
              <p:cNvSpPr>
                <a:spLocks noChangeArrowheads="1"/>
              </p:cNvSpPr>
              <p:nvPr/>
            </p:nvSpPr>
            <p:spPr bwMode="auto">
              <a:xfrm>
                <a:off x="6414" y="7875"/>
                <a:ext cx="779" cy="618"/>
              </a:xfrm>
              <a:prstGeom prst="rect">
                <a:avLst/>
              </a:prstGeom>
              <a:solidFill>
                <a:srgbClr val="CC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73" name="Text Box 61"/>
              <p:cNvSpPr txBox="1">
                <a:spLocks noChangeArrowheads="1"/>
              </p:cNvSpPr>
              <p:nvPr/>
            </p:nvSpPr>
            <p:spPr bwMode="auto">
              <a:xfrm>
                <a:off x="6427" y="8029"/>
                <a:ext cx="768" cy="46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accent3">
                        <a:lumMod val="10000"/>
                      </a:schemeClr>
                    </a:solidFill>
                    <a:effectLst/>
                    <a:latin typeface="Calibri" pitchFamily="34" charset="0"/>
                  </a:rPr>
                  <a:t>EAN</a:t>
                </a:r>
                <a:endParaRPr kumimoji="0" lang="en-US" sz="1800" b="1" i="0" u="none" strike="noStrike" cap="none" normalizeH="0" baseline="0" dirty="0" smtClean="0">
                  <a:ln>
                    <a:noFill/>
                  </a:ln>
                  <a:solidFill>
                    <a:schemeClr val="accent3">
                      <a:lumMod val="10000"/>
                    </a:schemeClr>
                  </a:solidFill>
                  <a:effectLst/>
                  <a:latin typeface="Arial" pitchFamily="34" charset="0"/>
                </a:endParaRPr>
              </a:p>
            </p:txBody>
          </p:sp>
        </p:grpSp>
        <p:sp>
          <p:nvSpPr>
            <p:cNvPr id="38974" name="Rectangle 62"/>
            <p:cNvSpPr>
              <a:spLocks noChangeArrowheads="1"/>
            </p:cNvSpPr>
            <p:nvPr/>
          </p:nvSpPr>
          <p:spPr bwMode="auto">
            <a:xfrm>
              <a:off x="4271" y="4726"/>
              <a:ext cx="5650" cy="210"/>
            </a:xfrm>
            <a:prstGeom prst="rect">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75" name="Line 63"/>
            <p:cNvSpPr>
              <a:spLocks noChangeShapeType="1"/>
            </p:cNvSpPr>
            <p:nvPr/>
          </p:nvSpPr>
          <p:spPr bwMode="auto">
            <a:xfrm>
              <a:off x="6922" y="2598"/>
              <a:ext cx="3" cy="913"/>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976" name="Line 64"/>
            <p:cNvSpPr>
              <a:spLocks noChangeShapeType="1"/>
            </p:cNvSpPr>
            <p:nvPr/>
          </p:nvSpPr>
          <p:spPr bwMode="auto">
            <a:xfrm flipV="1">
              <a:off x="8719" y="2957"/>
              <a:ext cx="1" cy="54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nvGrpSpPr>
            <p:cNvPr id="38982" name="Group 70"/>
            <p:cNvGrpSpPr>
              <a:grpSpLocks/>
            </p:cNvGrpSpPr>
            <p:nvPr/>
          </p:nvGrpSpPr>
          <p:grpSpPr bwMode="auto">
            <a:xfrm>
              <a:off x="4765" y="2223"/>
              <a:ext cx="732" cy="723"/>
              <a:chOff x="8509" y="8023"/>
              <a:chExt cx="609" cy="618"/>
            </a:xfrm>
          </p:grpSpPr>
          <p:sp>
            <p:nvSpPr>
              <p:cNvPr id="38983" name="Oval 71"/>
              <p:cNvSpPr>
                <a:spLocks noChangeArrowheads="1"/>
              </p:cNvSpPr>
              <p:nvPr/>
            </p:nvSpPr>
            <p:spPr bwMode="auto">
              <a:xfrm>
                <a:off x="8518" y="8023"/>
                <a:ext cx="600" cy="15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84" name="Oval 72"/>
              <p:cNvSpPr>
                <a:spLocks noChangeArrowheads="1"/>
              </p:cNvSpPr>
              <p:nvPr/>
            </p:nvSpPr>
            <p:spPr bwMode="auto">
              <a:xfrm>
                <a:off x="8518" y="8485"/>
                <a:ext cx="600" cy="15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85" name="Line 73"/>
              <p:cNvSpPr>
                <a:spLocks noChangeShapeType="1"/>
              </p:cNvSpPr>
              <p:nvPr/>
            </p:nvSpPr>
            <p:spPr bwMode="auto">
              <a:xfrm flipV="1">
                <a:off x="8509" y="8103"/>
                <a:ext cx="1" cy="46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86" name="Line 74"/>
              <p:cNvSpPr>
                <a:spLocks noChangeShapeType="1"/>
              </p:cNvSpPr>
              <p:nvPr/>
            </p:nvSpPr>
            <p:spPr bwMode="auto">
              <a:xfrm flipV="1">
                <a:off x="9109" y="8078"/>
                <a:ext cx="1" cy="46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987" name="Group 75"/>
            <p:cNvGrpSpPr>
              <a:grpSpLocks/>
            </p:cNvGrpSpPr>
            <p:nvPr/>
          </p:nvGrpSpPr>
          <p:grpSpPr bwMode="auto">
            <a:xfrm>
              <a:off x="4694" y="3486"/>
              <a:ext cx="936" cy="725"/>
              <a:chOff x="6414" y="7875"/>
              <a:chExt cx="779" cy="620"/>
            </a:xfrm>
          </p:grpSpPr>
          <p:sp>
            <p:nvSpPr>
              <p:cNvPr id="38988" name="Rectangle 76"/>
              <p:cNvSpPr>
                <a:spLocks noChangeArrowheads="1"/>
              </p:cNvSpPr>
              <p:nvPr/>
            </p:nvSpPr>
            <p:spPr bwMode="auto">
              <a:xfrm>
                <a:off x="6414" y="7875"/>
                <a:ext cx="779" cy="618"/>
              </a:xfrm>
              <a:prstGeom prst="rect">
                <a:avLst/>
              </a:prstGeom>
              <a:solidFill>
                <a:srgbClr val="CC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89" name="Text Box 77"/>
              <p:cNvSpPr txBox="1">
                <a:spLocks noChangeArrowheads="1"/>
              </p:cNvSpPr>
              <p:nvPr/>
            </p:nvSpPr>
            <p:spPr bwMode="auto">
              <a:xfrm>
                <a:off x="6424" y="8031"/>
                <a:ext cx="768" cy="46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accent3">
                        <a:lumMod val="10000"/>
                      </a:schemeClr>
                    </a:solidFill>
                    <a:effectLst/>
                    <a:latin typeface="Calibri" pitchFamily="34" charset="0"/>
                  </a:rPr>
                  <a:t>EAR</a:t>
                </a:r>
                <a:endParaRPr kumimoji="0" lang="en-US" sz="1800" b="1" i="0" u="none" strike="noStrike" cap="none" normalizeH="0" baseline="0" dirty="0" smtClean="0">
                  <a:ln>
                    <a:noFill/>
                  </a:ln>
                  <a:solidFill>
                    <a:schemeClr val="accent3">
                      <a:lumMod val="10000"/>
                    </a:schemeClr>
                  </a:solidFill>
                  <a:effectLst/>
                  <a:latin typeface="Arial" pitchFamily="34" charset="0"/>
                </a:endParaRPr>
              </a:p>
            </p:txBody>
          </p:sp>
        </p:grpSp>
        <p:grpSp>
          <p:nvGrpSpPr>
            <p:cNvPr id="38990" name="Group 78"/>
            <p:cNvGrpSpPr>
              <a:grpSpLocks/>
            </p:cNvGrpSpPr>
            <p:nvPr/>
          </p:nvGrpSpPr>
          <p:grpSpPr bwMode="auto">
            <a:xfrm>
              <a:off x="7955" y="3497"/>
              <a:ext cx="937" cy="727"/>
              <a:chOff x="6414" y="7875"/>
              <a:chExt cx="781" cy="621"/>
            </a:xfrm>
          </p:grpSpPr>
          <p:sp>
            <p:nvSpPr>
              <p:cNvPr id="38991" name="Rectangle 79"/>
              <p:cNvSpPr>
                <a:spLocks noChangeArrowheads="1"/>
              </p:cNvSpPr>
              <p:nvPr/>
            </p:nvSpPr>
            <p:spPr bwMode="auto">
              <a:xfrm>
                <a:off x="6414" y="7875"/>
                <a:ext cx="779" cy="618"/>
              </a:xfrm>
              <a:prstGeom prst="rect">
                <a:avLst/>
              </a:prstGeom>
              <a:solidFill>
                <a:srgbClr val="CC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92" name="Text Box 80"/>
              <p:cNvSpPr txBox="1">
                <a:spLocks noChangeArrowheads="1"/>
              </p:cNvSpPr>
              <p:nvPr/>
            </p:nvSpPr>
            <p:spPr bwMode="auto">
              <a:xfrm>
                <a:off x="6427" y="8032"/>
                <a:ext cx="768" cy="46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accent3">
                        <a:lumMod val="10000"/>
                      </a:schemeClr>
                    </a:solidFill>
                    <a:effectLst/>
                    <a:latin typeface="Calibri" pitchFamily="34" charset="0"/>
                  </a:rPr>
                  <a:t>ERP</a:t>
                </a:r>
                <a:endParaRPr kumimoji="0" lang="en-US" sz="1800" b="1" i="0" u="none" strike="noStrike" cap="none" normalizeH="0" baseline="0" dirty="0" smtClean="0">
                  <a:ln>
                    <a:noFill/>
                  </a:ln>
                  <a:solidFill>
                    <a:schemeClr val="accent3">
                      <a:lumMod val="10000"/>
                    </a:schemeClr>
                  </a:solidFill>
                  <a:effectLst/>
                  <a:latin typeface="Arial" pitchFamily="34" charset="0"/>
                </a:endParaRPr>
              </a:p>
            </p:txBody>
          </p:sp>
        </p:grpSp>
        <p:grpSp>
          <p:nvGrpSpPr>
            <p:cNvPr id="38998" name="Group 86"/>
            <p:cNvGrpSpPr>
              <a:grpSpLocks/>
            </p:cNvGrpSpPr>
            <p:nvPr/>
          </p:nvGrpSpPr>
          <p:grpSpPr bwMode="auto">
            <a:xfrm>
              <a:off x="8332" y="2236"/>
              <a:ext cx="731" cy="723"/>
              <a:chOff x="8509" y="8023"/>
              <a:chExt cx="609" cy="618"/>
            </a:xfrm>
          </p:grpSpPr>
          <p:sp>
            <p:nvSpPr>
              <p:cNvPr id="38999" name="Oval 87"/>
              <p:cNvSpPr>
                <a:spLocks noChangeArrowheads="1"/>
              </p:cNvSpPr>
              <p:nvPr/>
            </p:nvSpPr>
            <p:spPr bwMode="auto">
              <a:xfrm>
                <a:off x="8518" y="8023"/>
                <a:ext cx="600" cy="15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00" name="Oval 88"/>
              <p:cNvSpPr>
                <a:spLocks noChangeArrowheads="1"/>
              </p:cNvSpPr>
              <p:nvPr/>
            </p:nvSpPr>
            <p:spPr bwMode="auto">
              <a:xfrm>
                <a:off x="8518" y="8485"/>
                <a:ext cx="600" cy="15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01" name="Line 89"/>
              <p:cNvSpPr>
                <a:spLocks noChangeShapeType="1"/>
              </p:cNvSpPr>
              <p:nvPr/>
            </p:nvSpPr>
            <p:spPr bwMode="auto">
              <a:xfrm flipV="1">
                <a:off x="8509" y="8103"/>
                <a:ext cx="1" cy="46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02" name="Line 90"/>
              <p:cNvSpPr>
                <a:spLocks noChangeShapeType="1"/>
              </p:cNvSpPr>
              <p:nvPr/>
            </p:nvSpPr>
            <p:spPr bwMode="auto">
              <a:xfrm flipV="1">
                <a:off x="9109" y="8078"/>
                <a:ext cx="1" cy="46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003" name="Line 91"/>
            <p:cNvSpPr>
              <a:spLocks noChangeShapeType="1"/>
            </p:cNvSpPr>
            <p:nvPr/>
          </p:nvSpPr>
          <p:spPr bwMode="auto">
            <a:xfrm flipV="1">
              <a:off x="6943" y="4209"/>
              <a:ext cx="1" cy="54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004" name="Line 92"/>
            <p:cNvSpPr>
              <a:spLocks noChangeShapeType="1"/>
            </p:cNvSpPr>
            <p:nvPr/>
          </p:nvSpPr>
          <p:spPr bwMode="auto">
            <a:xfrm flipV="1">
              <a:off x="5166" y="2957"/>
              <a:ext cx="1" cy="5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005" name="Line 93"/>
            <p:cNvSpPr>
              <a:spLocks noChangeShapeType="1"/>
            </p:cNvSpPr>
            <p:nvPr/>
          </p:nvSpPr>
          <p:spPr bwMode="auto">
            <a:xfrm>
              <a:off x="5529" y="2598"/>
              <a:ext cx="1420" cy="1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06" name="Freeform 94"/>
            <p:cNvSpPr>
              <a:spLocks/>
            </p:cNvSpPr>
            <p:nvPr/>
          </p:nvSpPr>
          <p:spPr bwMode="auto">
            <a:xfrm>
              <a:off x="8134" y="2388"/>
              <a:ext cx="1" cy="1172"/>
            </a:xfrm>
            <a:custGeom>
              <a:avLst/>
              <a:gdLst/>
              <a:ahLst/>
              <a:cxnLst>
                <a:cxn ang="0">
                  <a:pos x="0" y="0"/>
                </a:cxn>
                <a:cxn ang="0">
                  <a:pos x="0" y="1012"/>
                </a:cxn>
              </a:cxnLst>
              <a:rect l="0" t="0" r="r" b="b"/>
              <a:pathLst>
                <a:path w="1" h="1012">
                  <a:moveTo>
                    <a:pt x="0" y="0"/>
                  </a:moveTo>
                  <a:lnTo>
                    <a:pt x="0" y="1012"/>
                  </a:lnTo>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009" name="Line 97"/>
            <p:cNvSpPr>
              <a:spLocks noChangeShapeType="1"/>
            </p:cNvSpPr>
            <p:nvPr/>
          </p:nvSpPr>
          <p:spPr bwMode="auto">
            <a:xfrm flipV="1">
              <a:off x="8459" y="4209"/>
              <a:ext cx="1" cy="54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010" name="Line 98"/>
            <p:cNvSpPr>
              <a:spLocks noChangeShapeType="1"/>
            </p:cNvSpPr>
            <p:nvPr/>
          </p:nvSpPr>
          <p:spPr bwMode="auto">
            <a:xfrm flipV="1">
              <a:off x="5167" y="4193"/>
              <a:ext cx="1" cy="54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011" name="Freeform 99"/>
            <p:cNvSpPr>
              <a:spLocks/>
            </p:cNvSpPr>
            <p:nvPr/>
          </p:nvSpPr>
          <p:spPr bwMode="auto">
            <a:xfrm>
              <a:off x="5467" y="2374"/>
              <a:ext cx="2640" cy="1"/>
            </a:xfrm>
            <a:custGeom>
              <a:avLst/>
              <a:gdLst/>
              <a:ahLst/>
              <a:cxnLst>
                <a:cxn ang="0">
                  <a:pos x="0" y="0"/>
                </a:cxn>
                <a:cxn ang="0">
                  <a:pos x="2640" y="1"/>
                </a:cxn>
              </a:cxnLst>
              <a:rect l="0" t="0" r="r" b="b"/>
              <a:pathLst>
                <a:path w="2640" h="1">
                  <a:moveTo>
                    <a:pt x="0" y="0"/>
                  </a:moveTo>
                  <a:lnTo>
                    <a:pt x="2640" y="1"/>
                  </a:lnTo>
                </a:path>
              </a:pathLst>
            </a:custGeom>
            <a:noFill/>
            <a:ln w="9525">
              <a:solidFill>
                <a:srgbClr val="000000"/>
              </a:solidFill>
              <a:round/>
              <a:headEnd type="triangle" w="med" len="med"/>
              <a:tailEnd/>
            </a:ln>
            <a:effectLst/>
          </p:spPr>
          <p:txBody>
            <a:bodyPr vert="horz" wrap="square" lIns="0" tIns="0" rIns="0" bIns="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GMSEC Environmental Diagnostics Analysis Tool</a:t>
            </a:r>
            <a:br>
              <a:rPr lang="en-US" sz="2400" dirty="0" smtClean="0"/>
            </a:br>
            <a:r>
              <a:rPr lang="en-US" sz="2400" dirty="0" smtClean="0"/>
              <a:t>(GEDAT)</a:t>
            </a:r>
            <a:endParaRPr lang="en-US" sz="2400"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11</a:t>
            </a:fld>
            <a:endParaRPr lang="en-US"/>
          </a:p>
        </p:txBody>
      </p:sp>
      <p:sp>
        <p:nvSpPr>
          <p:cNvPr id="7" name="TextBox 4"/>
          <p:cNvSpPr txBox="1">
            <a:spLocks noChangeArrowheads="1"/>
          </p:cNvSpPr>
          <p:nvPr/>
        </p:nvSpPr>
        <p:spPr bwMode="auto">
          <a:xfrm>
            <a:off x="367553" y="1362637"/>
            <a:ext cx="7848600" cy="2769989"/>
          </a:xfrm>
          <a:prstGeom prst="rect">
            <a:avLst/>
          </a:prstGeom>
          <a:noFill/>
          <a:ln w="9525">
            <a:noFill/>
            <a:miter lim="800000"/>
            <a:headEnd/>
            <a:tailEnd/>
          </a:ln>
        </p:spPr>
        <p:txBody>
          <a:bodyPr wrap="square">
            <a:spAutoFit/>
          </a:bodyPr>
          <a:lstStyle/>
          <a:p>
            <a:r>
              <a:rPr lang="en-US" b="1" dirty="0">
                <a:latin typeface="Calibri" pitchFamily="34" charset="0"/>
              </a:rPr>
              <a:t>Overview</a:t>
            </a:r>
          </a:p>
          <a:p>
            <a:r>
              <a:rPr lang="en-US" sz="1800" dirty="0" smtClean="0">
                <a:latin typeface="Calibri" pitchFamily="34" charset="0"/>
              </a:rPr>
              <a:t>The GMSEC Environment Diagnostic Tool (GEDAT) provides a visual representation of the GMSEC environment.  The display shows numerous network components performing message-based publish/subscribe communications via one or more GMSEC message buses.  The display is intended to be a common software application capable of displaying data system activity at any level within the network.  </a:t>
            </a:r>
          </a:p>
          <a:p>
            <a:endParaRPr lang="en-US" sz="1800" dirty="0" smtClean="0">
              <a:latin typeface="Calibri" pitchFamily="34" charset="0"/>
            </a:endParaRPr>
          </a:p>
          <a:p>
            <a:endParaRPr lang="en-US" dirty="0">
              <a:solidFill>
                <a:srgbClr val="000000"/>
              </a:solidFill>
              <a:latin typeface="Calibri" pitchFamily="34" charset="0"/>
              <a:cs typeface="Times New Roman" pitchFamily="18" charset="0"/>
            </a:endParaRPr>
          </a:p>
          <a:p>
            <a:endParaRPr lang="en-US" dirty="0">
              <a:latin typeface="Calibri" pitchFamily="34" charset="0"/>
            </a:endParaRPr>
          </a:p>
        </p:txBody>
      </p:sp>
      <p:sp>
        <p:nvSpPr>
          <p:cNvPr id="8" name="TextBox 3"/>
          <p:cNvSpPr txBox="1">
            <a:spLocks noChangeArrowheads="1"/>
          </p:cNvSpPr>
          <p:nvPr/>
        </p:nvSpPr>
        <p:spPr bwMode="auto">
          <a:xfrm>
            <a:off x="416859" y="3336270"/>
            <a:ext cx="7140575" cy="3140075"/>
          </a:xfrm>
          <a:prstGeom prst="rect">
            <a:avLst/>
          </a:prstGeom>
          <a:noFill/>
          <a:ln w="9525">
            <a:noFill/>
            <a:miter lim="800000"/>
            <a:headEnd/>
            <a:tailEnd/>
          </a:ln>
        </p:spPr>
        <p:txBody>
          <a:bodyPr>
            <a:spAutoFit/>
          </a:bodyPr>
          <a:lstStyle/>
          <a:p>
            <a:r>
              <a:rPr lang="en-US" sz="1800" b="1" dirty="0">
                <a:latin typeface="Calibri" pitchFamily="34" charset="0"/>
              </a:rPr>
              <a:t>Key Features</a:t>
            </a:r>
          </a:p>
          <a:p>
            <a:pPr lvl="1">
              <a:buFont typeface="Arial" charset="0"/>
              <a:buChar char="•"/>
            </a:pPr>
            <a:r>
              <a:rPr lang="en-US" sz="1800" dirty="0">
                <a:latin typeface="Calibri" pitchFamily="34" charset="0"/>
              </a:rPr>
              <a:t> Identifies components and tracks status by monitoring heartbeat messages</a:t>
            </a:r>
          </a:p>
          <a:p>
            <a:pPr lvl="1">
              <a:buFont typeface="Arial" charset="0"/>
              <a:buChar char="•"/>
            </a:pPr>
            <a:r>
              <a:rPr lang="en-US" sz="1800" dirty="0">
                <a:latin typeface="Calibri" pitchFamily="34" charset="0"/>
              </a:rPr>
              <a:t> Provides drill down access to detailed component information</a:t>
            </a:r>
          </a:p>
          <a:p>
            <a:pPr lvl="1">
              <a:buFont typeface="Arial" charset="0"/>
              <a:buChar char="•"/>
            </a:pPr>
            <a:r>
              <a:rPr lang="en-US" sz="1800" dirty="0">
                <a:latin typeface="Calibri" pitchFamily="34" charset="0"/>
              </a:rPr>
              <a:t> Display can be initialized with an expected environment</a:t>
            </a:r>
          </a:p>
          <a:p>
            <a:pPr lvl="1">
              <a:buFont typeface="Arial" charset="0"/>
              <a:buChar char="•"/>
            </a:pPr>
            <a:r>
              <a:rPr lang="en-US" sz="1800" dirty="0">
                <a:latin typeface="Calibri" pitchFamily="34" charset="0"/>
              </a:rPr>
              <a:t> Collects and plots node resource information (CPU, memory, network, disk utilization)</a:t>
            </a:r>
          </a:p>
          <a:p>
            <a:pPr lvl="1">
              <a:buFont typeface="Arial" charset="0"/>
              <a:buChar char="•"/>
            </a:pPr>
            <a:r>
              <a:rPr lang="en-US" sz="1800" dirty="0">
                <a:latin typeface="Calibri" pitchFamily="34" charset="0"/>
              </a:rPr>
              <a:t> Brings attention (audible/visual) to key events such as spacecraft passes, telemetry downlinks, alert notifications</a:t>
            </a:r>
          </a:p>
          <a:p>
            <a:pPr lvl="1">
              <a:buFont typeface="Arial" charset="0"/>
              <a:buChar char="•"/>
            </a:pPr>
            <a:r>
              <a:rPr lang="en-US" sz="1800" dirty="0">
                <a:latin typeface="Calibri" pitchFamily="34" charset="0"/>
              </a:rPr>
              <a:t> Provides user configurable buttons to publish messages </a:t>
            </a:r>
          </a:p>
          <a:p>
            <a:pPr lvl="1">
              <a:buFont typeface="Arial" charset="0"/>
              <a:buChar char="•"/>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GEDATResourceSnapshot.PNG"/>
          <p:cNvPicPr>
            <a:picLocks noChangeAspect="1"/>
          </p:cNvPicPr>
          <p:nvPr/>
        </p:nvPicPr>
        <p:blipFill>
          <a:blip r:embed="rId2" cstate="print"/>
          <a:srcRect/>
          <a:stretch>
            <a:fillRect/>
          </a:stretch>
        </p:blipFill>
        <p:spPr bwMode="auto">
          <a:xfrm>
            <a:off x="182939" y="1435472"/>
            <a:ext cx="4046602" cy="3862668"/>
          </a:xfrm>
          <a:prstGeom prst="rect">
            <a:avLst/>
          </a:prstGeom>
          <a:noFill/>
          <a:ln w="9525">
            <a:noFill/>
            <a:miter lim="800000"/>
            <a:headEnd/>
            <a:tailEnd/>
          </a:ln>
        </p:spPr>
      </p:pic>
      <p:pic>
        <p:nvPicPr>
          <p:cNvPr id="14340" name="Picture 5" descr="GEDAT2_0Screenshot.png"/>
          <p:cNvPicPr>
            <a:picLocks noChangeAspect="1"/>
          </p:cNvPicPr>
          <p:nvPr/>
        </p:nvPicPr>
        <p:blipFill>
          <a:blip r:embed="rId3" cstate="print"/>
          <a:srcRect/>
          <a:stretch>
            <a:fillRect/>
          </a:stretch>
        </p:blipFill>
        <p:spPr bwMode="auto">
          <a:xfrm>
            <a:off x="4476936" y="1435940"/>
            <a:ext cx="4355109" cy="3875647"/>
          </a:xfrm>
          <a:prstGeom prst="rect">
            <a:avLst/>
          </a:prstGeom>
          <a:noFill/>
          <a:ln w="9525">
            <a:noFill/>
            <a:miter lim="800000"/>
            <a:headEnd/>
            <a:tailEnd/>
          </a:ln>
        </p:spPr>
      </p:pic>
      <p:sp>
        <p:nvSpPr>
          <p:cNvPr id="5" name="Title 1"/>
          <p:cNvSpPr>
            <a:spLocks noGrp="1"/>
          </p:cNvSpPr>
          <p:nvPr>
            <p:ph type="title"/>
          </p:nvPr>
        </p:nvSpPr>
        <p:spPr>
          <a:xfrm>
            <a:off x="244475" y="327025"/>
            <a:ext cx="7591425" cy="569913"/>
          </a:xfrm>
        </p:spPr>
        <p:txBody>
          <a:bodyPr/>
          <a:lstStyle/>
          <a:p>
            <a:r>
              <a:rPr lang="en-US" sz="2400" dirty="0" smtClean="0"/>
              <a:t>GEDAT (cont)</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dirty="0" smtClean="0"/>
              <a:t>System Agent (SA)</a:t>
            </a:r>
          </a:p>
        </p:txBody>
      </p:sp>
      <p:sp>
        <p:nvSpPr>
          <p:cNvPr id="2051" name="TextBox 4"/>
          <p:cNvSpPr txBox="1">
            <a:spLocks noChangeArrowheads="1"/>
          </p:cNvSpPr>
          <p:nvPr/>
        </p:nvSpPr>
        <p:spPr bwMode="auto">
          <a:xfrm>
            <a:off x="609600" y="1062318"/>
            <a:ext cx="7848600" cy="2554545"/>
          </a:xfrm>
          <a:prstGeom prst="rect">
            <a:avLst/>
          </a:prstGeom>
          <a:noFill/>
          <a:ln w="9525">
            <a:noFill/>
            <a:miter lim="800000"/>
            <a:headEnd/>
            <a:tailEnd/>
          </a:ln>
        </p:spPr>
        <p:txBody>
          <a:bodyPr wrap="square">
            <a:spAutoFit/>
          </a:bodyPr>
          <a:lstStyle/>
          <a:p>
            <a:r>
              <a:rPr lang="en-US" sz="1800" b="1" dirty="0">
                <a:latin typeface="Calibri" pitchFamily="34" charset="0"/>
              </a:rPr>
              <a:t>Overview</a:t>
            </a:r>
          </a:p>
          <a:p>
            <a:r>
              <a:rPr lang="en-US" sz="1800" dirty="0">
                <a:latin typeface="Calibri" pitchFamily="34" charset="0"/>
              </a:rPr>
              <a:t>The GMSEC System Agent (SA) is a GMSEC-compliant software component that provides health information about the computer hosting the agent to other GMSEC components utilizing a middleware-based architecture. Monitoring more than one workstation can quickly turn into a tedious and expensive task.  Having an agent that reports a machine’s health status using the middleware paradigm can support a more generic, automated, and centralized monitoring tool for the entire GMSEC system.</a:t>
            </a:r>
            <a:endParaRPr lang="en-US" sz="1800" dirty="0">
              <a:solidFill>
                <a:srgbClr val="000000"/>
              </a:solidFill>
              <a:latin typeface="Calibri" pitchFamily="34" charset="0"/>
              <a:cs typeface="Times New Roman" pitchFamily="18" charset="0"/>
            </a:endParaRPr>
          </a:p>
          <a:p>
            <a:endParaRPr lang="en-US" dirty="0">
              <a:latin typeface="Calibri" pitchFamily="34" charset="0"/>
            </a:endParaRPr>
          </a:p>
        </p:txBody>
      </p:sp>
      <p:sp>
        <p:nvSpPr>
          <p:cNvPr id="6" name="TextBox 5"/>
          <p:cNvSpPr txBox="1"/>
          <p:nvPr/>
        </p:nvSpPr>
        <p:spPr>
          <a:xfrm>
            <a:off x="569259" y="3384177"/>
            <a:ext cx="7467600" cy="3140075"/>
          </a:xfrm>
          <a:prstGeom prst="rect">
            <a:avLst/>
          </a:prstGeom>
          <a:noFill/>
        </p:spPr>
        <p:txBody>
          <a:bodyPr>
            <a:spAutoFit/>
          </a:bodyPr>
          <a:lstStyle/>
          <a:p>
            <a:pPr fontAlgn="auto">
              <a:spcBef>
                <a:spcPts val="0"/>
              </a:spcBef>
              <a:spcAft>
                <a:spcPts val="0"/>
              </a:spcAft>
              <a:defRPr/>
            </a:pPr>
            <a:r>
              <a:rPr lang="en-US" b="1" dirty="0">
                <a:latin typeface="+mn-lt"/>
                <a:cs typeface="+mn-cs"/>
              </a:rPr>
              <a:t>GMSEC Features</a:t>
            </a:r>
          </a:p>
          <a:p>
            <a:pPr marL="342900" indent="-342900" fontAlgn="auto">
              <a:spcBef>
                <a:spcPts val="0"/>
              </a:spcBef>
              <a:spcAft>
                <a:spcPts val="0"/>
              </a:spcAft>
              <a:buFont typeface="+mj-lt"/>
              <a:buAutoNum type="arabicPeriod"/>
              <a:defRPr/>
            </a:pPr>
            <a:r>
              <a:rPr lang="en-US" dirty="0">
                <a:latin typeface="+mn-lt"/>
                <a:cs typeface="+mn-cs"/>
              </a:rPr>
              <a:t>Messages can be displayed using GMSEC Environment Diagnostic Tool (GEDAT) allowing Flight Operations Teams (FOT)s to monitor the health of the entire GMSEC system in one centralized location. </a:t>
            </a:r>
          </a:p>
          <a:p>
            <a:pPr marL="342900" indent="-342900" fontAlgn="auto">
              <a:spcBef>
                <a:spcPts val="0"/>
              </a:spcBef>
              <a:spcAft>
                <a:spcPts val="0"/>
              </a:spcAft>
              <a:buFont typeface="+mj-lt"/>
              <a:buAutoNum type="arabicPeriod"/>
              <a:defRPr/>
            </a:pPr>
            <a:r>
              <a:rPr lang="en-US" dirty="0">
                <a:latin typeface="+mn-lt"/>
                <a:cs typeface="+mn-cs"/>
              </a:rPr>
              <a:t>Resource messages contain information such as:  Percentage of CPU utilized, Amount of total physical memory, Percentage of each disk space among others.</a:t>
            </a:r>
          </a:p>
          <a:p>
            <a:pPr marL="342900" indent="-342900" fontAlgn="auto">
              <a:spcBef>
                <a:spcPts val="0"/>
              </a:spcBef>
              <a:spcAft>
                <a:spcPts val="0"/>
              </a:spcAft>
              <a:buFont typeface="+mj-lt"/>
              <a:buAutoNum type="arabicPeriod"/>
              <a:defRPr/>
            </a:pPr>
            <a:r>
              <a:rPr lang="en-US" dirty="0">
                <a:latin typeface="+mn-lt"/>
                <a:cs typeface="+mn-cs"/>
              </a:rPr>
              <a:t>Criteria Action Table (CAT) rules can be used to send commands to SA for error detection and correction. Ex. If the CPU usage is too high, CAT will send a Directive Request to the SA, and the agent will take a corrective action such as rebooting the machine.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System Agent</a:t>
            </a:r>
          </a:p>
        </p:txBody>
      </p:sp>
      <p:sp>
        <p:nvSpPr>
          <p:cNvPr id="3075" name="TextBox 3"/>
          <p:cNvSpPr txBox="1">
            <a:spLocks noChangeArrowheads="1"/>
          </p:cNvSpPr>
          <p:nvPr/>
        </p:nvSpPr>
        <p:spPr bwMode="auto">
          <a:xfrm>
            <a:off x="2667000" y="4953000"/>
            <a:ext cx="4800600" cy="369888"/>
          </a:xfrm>
          <a:prstGeom prst="rect">
            <a:avLst/>
          </a:prstGeom>
          <a:noFill/>
          <a:ln w="9525">
            <a:noFill/>
            <a:miter lim="800000"/>
            <a:headEnd/>
            <a:tailEnd/>
          </a:ln>
        </p:spPr>
        <p:txBody>
          <a:bodyPr>
            <a:spAutoFit/>
          </a:bodyPr>
          <a:lstStyle/>
          <a:p>
            <a:pPr algn="just"/>
            <a:r>
              <a:rPr lang="en-US">
                <a:latin typeface="Calibri" pitchFamily="34" charset="0"/>
              </a:rPr>
              <a:t>GMSEC system using SystemAgent</a:t>
            </a:r>
          </a:p>
        </p:txBody>
      </p:sp>
      <p:sp>
        <p:nvSpPr>
          <p:cNvPr id="3076"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 name="Group 6"/>
          <p:cNvGrpSpPr>
            <a:grpSpLocks noChangeAspect="1"/>
          </p:cNvGrpSpPr>
          <p:nvPr/>
        </p:nvGrpSpPr>
        <p:grpSpPr bwMode="auto">
          <a:xfrm>
            <a:off x="1600200" y="1676400"/>
            <a:ext cx="5719763" cy="3200400"/>
            <a:chOff x="1800" y="4062"/>
            <a:chExt cx="9008" cy="5040"/>
          </a:xfrm>
        </p:grpSpPr>
        <p:sp>
          <p:nvSpPr>
            <p:cNvPr id="3078" name="AutoShape 26"/>
            <p:cNvSpPr>
              <a:spLocks noChangeAspect="1" noChangeArrowheads="1" noTextEdit="1"/>
            </p:cNvSpPr>
            <p:nvPr/>
          </p:nvSpPr>
          <p:spPr bwMode="auto">
            <a:xfrm>
              <a:off x="1800" y="4062"/>
              <a:ext cx="9008" cy="5040"/>
            </a:xfrm>
            <a:prstGeom prst="rect">
              <a:avLst/>
            </a:prstGeom>
            <a:noFill/>
            <a:ln w="9525">
              <a:noFill/>
              <a:miter lim="800000"/>
              <a:headEnd/>
              <a:tailEnd/>
            </a:ln>
          </p:spPr>
          <p:txBody>
            <a:bodyPr/>
            <a:lstStyle/>
            <a:p>
              <a:endParaRPr lang="en-US"/>
            </a:p>
          </p:txBody>
        </p:sp>
        <p:sp>
          <p:nvSpPr>
            <p:cNvPr id="3079" name="Rectangle 25"/>
            <p:cNvSpPr>
              <a:spLocks noChangeArrowheads="1"/>
            </p:cNvSpPr>
            <p:nvPr/>
          </p:nvSpPr>
          <p:spPr bwMode="auto">
            <a:xfrm>
              <a:off x="2040" y="4062"/>
              <a:ext cx="8640" cy="4860"/>
            </a:xfrm>
            <a:prstGeom prst="rect">
              <a:avLst/>
            </a:prstGeom>
            <a:solidFill>
              <a:srgbClr val="FFFFFF"/>
            </a:solidFill>
            <a:ln w="9525">
              <a:solidFill>
                <a:srgbClr val="000000"/>
              </a:solidFill>
              <a:miter lim="800000"/>
              <a:headEnd/>
              <a:tailEnd/>
            </a:ln>
          </p:spPr>
          <p:txBody>
            <a:bodyPr/>
            <a:lstStyle/>
            <a:p>
              <a:endParaRPr lang="en-US"/>
            </a:p>
          </p:txBody>
        </p:sp>
        <p:sp>
          <p:nvSpPr>
            <p:cNvPr id="3080" name="Text Box 24"/>
            <p:cNvSpPr txBox="1">
              <a:spLocks noChangeArrowheads="1"/>
            </p:cNvSpPr>
            <p:nvPr/>
          </p:nvSpPr>
          <p:spPr bwMode="auto">
            <a:xfrm>
              <a:off x="7740" y="6222"/>
              <a:ext cx="2880" cy="540"/>
            </a:xfrm>
            <a:prstGeom prst="rect">
              <a:avLst/>
            </a:prstGeom>
            <a:solidFill>
              <a:srgbClr val="FFFFFF"/>
            </a:solidFill>
            <a:ln w="9525">
              <a:noFill/>
              <a:miter lim="800000"/>
              <a:headEnd/>
              <a:tailEnd/>
            </a:ln>
          </p:spPr>
          <p:txBody>
            <a:bodyPr/>
            <a:lstStyle/>
            <a:p>
              <a:r>
                <a:rPr lang="en-US" sz="1200">
                  <a:latin typeface="Calibri" pitchFamily="34" charset="0"/>
                  <a:cs typeface="Times New Roman" pitchFamily="18" charset="0"/>
                </a:rPr>
                <a:t>GMSEC Message Bus</a:t>
              </a:r>
              <a:endParaRPr lang="en-US">
                <a:latin typeface="Calibri" pitchFamily="34" charset="0"/>
              </a:endParaRPr>
            </a:p>
          </p:txBody>
        </p:sp>
        <p:sp>
          <p:nvSpPr>
            <p:cNvPr id="3081" name="Rectangle 23"/>
            <p:cNvSpPr>
              <a:spLocks noChangeArrowheads="1"/>
            </p:cNvSpPr>
            <p:nvPr/>
          </p:nvSpPr>
          <p:spPr bwMode="auto">
            <a:xfrm>
              <a:off x="3608" y="4609"/>
              <a:ext cx="2152" cy="1433"/>
            </a:xfrm>
            <a:prstGeom prst="rect">
              <a:avLst/>
            </a:prstGeom>
            <a:solidFill>
              <a:srgbClr val="CCFFFF"/>
            </a:solidFill>
            <a:ln w="9525">
              <a:solidFill>
                <a:srgbClr val="000000"/>
              </a:solidFill>
              <a:miter lim="800000"/>
              <a:headEnd/>
              <a:tailEnd/>
            </a:ln>
          </p:spPr>
          <p:txBody>
            <a:bodyPr/>
            <a:lstStyle/>
            <a:p>
              <a:endParaRPr lang="en-US"/>
            </a:p>
          </p:txBody>
        </p:sp>
        <p:sp>
          <p:nvSpPr>
            <p:cNvPr id="3082" name="Text Box 22"/>
            <p:cNvSpPr txBox="1">
              <a:spLocks noChangeArrowheads="1"/>
            </p:cNvSpPr>
            <p:nvPr/>
          </p:nvSpPr>
          <p:spPr bwMode="auto">
            <a:xfrm>
              <a:off x="3420" y="4782"/>
              <a:ext cx="2512" cy="720"/>
            </a:xfrm>
            <a:prstGeom prst="rect">
              <a:avLst/>
            </a:prstGeom>
            <a:noFill/>
            <a:ln w="12700">
              <a:noFill/>
              <a:miter lim="800000"/>
              <a:headEnd/>
              <a:tailEnd/>
            </a:ln>
          </p:spPr>
          <p:txBody>
            <a:bodyPr/>
            <a:lstStyle/>
            <a:p>
              <a:pPr algn="ctr"/>
              <a:r>
                <a:rPr lang="en-US" sz="1200">
                  <a:latin typeface="Calibri" pitchFamily="34" charset="0"/>
                  <a:cs typeface="Times New Roman" pitchFamily="18" charset="0"/>
                </a:rPr>
                <a:t>SA, GEDAT, other GMSEC components</a:t>
              </a:r>
              <a:endParaRPr lang="en-US">
                <a:latin typeface="Calibri" pitchFamily="34" charset="0"/>
              </a:endParaRPr>
            </a:p>
          </p:txBody>
        </p:sp>
        <p:sp>
          <p:nvSpPr>
            <p:cNvPr id="3083" name="Rectangle 21"/>
            <p:cNvSpPr>
              <a:spLocks noChangeArrowheads="1"/>
            </p:cNvSpPr>
            <p:nvPr/>
          </p:nvSpPr>
          <p:spPr bwMode="auto">
            <a:xfrm>
              <a:off x="6488" y="4609"/>
              <a:ext cx="2692" cy="1073"/>
            </a:xfrm>
            <a:prstGeom prst="rect">
              <a:avLst/>
            </a:prstGeom>
            <a:solidFill>
              <a:srgbClr val="CCFFFF"/>
            </a:solidFill>
            <a:ln w="9525">
              <a:solidFill>
                <a:srgbClr val="000000"/>
              </a:solidFill>
              <a:miter lim="800000"/>
              <a:headEnd/>
              <a:tailEnd/>
            </a:ln>
          </p:spPr>
          <p:txBody>
            <a:bodyPr/>
            <a:lstStyle/>
            <a:p>
              <a:endParaRPr lang="en-US"/>
            </a:p>
          </p:txBody>
        </p:sp>
        <p:sp>
          <p:nvSpPr>
            <p:cNvPr id="3084" name="Text Box 20"/>
            <p:cNvSpPr txBox="1">
              <a:spLocks noChangeArrowheads="1"/>
            </p:cNvSpPr>
            <p:nvPr/>
          </p:nvSpPr>
          <p:spPr bwMode="auto">
            <a:xfrm>
              <a:off x="6488" y="4789"/>
              <a:ext cx="2692" cy="1073"/>
            </a:xfrm>
            <a:prstGeom prst="rect">
              <a:avLst/>
            </a:prstGeom>
            <a:noFill/>
            <a:ln w="12700">
              <a:noFill/>
              <a:miter lim="800000"/>
              <a:headEnd/>
              <a:tailEnd/>
            </a:ln>
          </p:spPr>
          <p:txBody>
            <a:bodyPr/>
            <a:lstStyle/>
            <a:p>
              <a:pPr algn="ctr"/>
              <a:r>
                <a:rPr lang="en-US" sz="1200">
                  <a:latin typeface="Calibri" pitchFamily="34" charset="0"/>
                  <a:cs typeface="Times New Roman" pitchFamily="18" charset="0"/>
                </a:rPr>
                <a:t>SA, GREAT, other GMSEC components</a:t>
              </a:r>
              <a:endParaRPr lang="en-US">
                <a:latin typeface="Calibri" pitchFamily="34" charset="0"/>
              </a:endParaRPr>
            </a:p>
          </p:txBody>
        </p:sp>
        <p:sp>
          <p:nvSpPr>
            <p:cNvPr id="3085" name="Rectangle 19"/>
            <p:cNvSpPr>
              <a:spLocks noChangeArrowheads="1"/>
            </p:cNvSpPr>
            <p:nvPr/>
          </p:nvSpPr>
          <p:spPr bwMode="auto">
            <a:xfrm>
              <a:off x="6660" y="7302"/>
              <a:ext cx="2340" cy="1260"/>
            </a:xfrm>
            <a:prstGeom prst="rect">
              <a:avLst/>
            </a:prstGeom>
            <a:solidFill>
              <a:srgbClr val="CCFFFF"/>
            </a:solidFill>
            <a:ln w="9525">
              <a:solidFill>
                <a:srgbClr val="000000"/>
              </a:solidFill>
              <a:miter lim="800000"/>
              <a:headEnd/>
              <a:tailEnd/>
            </a:ln>
          </p:spPr>
          <p:txBody>
            <a:bodyPr/>
            <a:lstStyle/>
            <a:p>
              <a:endParaRPr lang="en-US"/>
            </a:p>
          </p:txBody>
        </p:sp>
        <p:sp>
          <p:nvSpPr>
            <p:cNvPr id="3086" name="Text Box 18"/>
            <p:cNvSpPr txBox="1">
              <a:spLocks noChangeArrowheads="1"/>
            </p:cNvSpPr>
            <p:nvPr/>
          </p:nvSpPr>
          <p:spPr bwMode="auto">
            <a:xfrm>
              <a:off x="6660" y="7482"/>
              <a:ext cx="2160" cy="1080"/>
            </a:xfrm>
            <a:prstGeom prst="rect">
              <a:avLst/>
            </a:prstGeom>
            <a:noFill/>
            <a:ln w="12700">
              <a:noFill/>
              <a:miter lim="800000"/>
              <a:headEnd/>
              <a:tailEnd/>
            </a:ln>
          </p:spPr>
          <p:txBody>
            <a:bodyPr/>
            <a:lstStyle/>
            <a:p>
              <a:pPr algn="ctr"/>
              <a:r>
                <a:rPr lang="en-US" sz="1200">
                  <a:latin typeface="Calibri" pitchFamily="34" charset="0"/>
                  <a:cs typeface="Times New Roman" pitchFamily="18" charset="0"/>
                </a:rPr>
                <a:t>SA, ANSR, other GMSEC components</a:t>
              </a:r>
              <a:endParaRPr lang="en-US">
                <a:latin typeface="Calibri" pitchFamily="34" charset="0"/>
              </a:endParaRPr>
            </a:p>
          </p:txBody>
        </p:sp>
        <p:sp>
          <p:nvSpPr>
            <p:cNvPr id="3087" name="Rectangle 17"/>
            <p:cNvSpPr>
              <a:spLocks noChangeArrowheads="1"/>
            </p:cNvSpPr>
            <p:nvPr/>
          </p:nvSpPr>
          <p:spPr bwMode="auto">
            <a:xfrm>
              <a:off x="2888" y="7482"/>
              <a:ext cx="2512" cy="1080"/>
            </a:xfrm>
            <a:prstGeom prst="rect">
              <a:avLst/>
            </a:prstGeom>
            <a:solidFill>
              <a:srgbClr val="CCFFFF"/>
            </a:solidFill>
            <a:ln w="9525">
              <a:solidFill>
                <a:srgbClr val="000000"/>
              </a:solidFill>
              <a:miter lim="800000"/>
              <a:headEnd/>
              <a:tailEnd/>
            </a:ln>
          </p:spPr>
          <p:txBody>
            <a:bodyPr/>
            <a:lstStyle/>
            <a:p>
              <a:endParaRPr lang="en-US"/>
            </a:p>
          </p:txBody>
        </p:sp>
        <p:sp>
          <p:nvSpPr>
            <p:cNvPr id="3088" name="Text Box 16"/>
            <p:cNvSpPr txBox="1">
              <a:spLocks noChangeArrowheads="1"/>
            </p:cNvSpPr>
            <p:nvPr/>
          </p:nvSpPr>
          <p:spPr bwMode="auto">
            <a:xfrm>
              <a:off x="3240" y="7482"/>
              <a:ext cx="1980" cy="1080"/>
            </a:xfrm>
            <a:prstGeom prst="rect">
              <a:avLst/>
            </a:prstGeom>
            <a:noFill/>
            <a:ln w="12700">
              <a:noFill/>
              <a:miter lim="800000"/>
              <a:headEnd/>
              <a:tailEnd/>
            </a:ln>
          </p:spPr>
          <p:txBody>
            <a:bodyPr/>
            <a:lstStyle/>
            <a:p>
              <a:pPr>
                <a:tabLst>
                  <a:tab pos="457200" algn="l"/>
                </a:tabLst>
              </a:pPr>
              <a:r>
                <a:rPr lang="en-US" sz="1200">
                  <a:latin typeface="Calibri" pitchFamily="34" charset="0"/>
                  <a:cs typeface="Times New Roman" pitchFamily="18" charset="0"/>
                </a:rPr>
                <a:t>SA, CAT, other GMSEC components</a:t>
              </a:r>
              <a:endParaRPr lang="en-US" sz="900">
                <a:latin typeface="Calibri" pitchFamily="34" charset="0"/>
              </a:endParaRPr>
            </a:p>
            <a:p>
              <a:pPr eaLnBrk="0" hangingPunct="0">
                <a:tabLst>
                  <a:tab pos="457200" algn="l"/>
                </a:tabLst>
              </a:pPr>
              <a:endParaRPr lang="en-US">
                <a:latin typeface="Calibri" pitchFamily="34" charset="0"/>
              </a:endParaRPr>
            </a:p>
          </p:txBody>
        </p:sp>
        <p:sp>
          <p:nvSpPr>
            <p:cNvPr id="3089" name="Rectangle 15"/>
            <p:cNvSpPr>
              <a:spLocks noChangeArrowheads="1"/>
            </p:cNvSpPr>
            <p:nvPr/>
          </p:nvSpPr>
          <p:spPr bwMode="auto">
            <a:xfrm>
              <a:off x="2700" y="6582"/>
              <a:ext cx="7560" cy="180"/>
            </a:xfrm>
            <a:prstGeom prst="rect">
              <a:avLst/>
            </a:prstGeom>
            <a:solidFill>
              <a:srgbClr val="CCFFCC"/>
            </a:solidFill>
            <a:ln w="9525">
              <a:solidFill>
                <a:srgbClr val="000000"/>
              </a:solidFill>
              <a:miter lim="800000"/>
              <a:headEnd/>
              <a:tailEnd/>
            </a:ln>
          </p:spPr>
          <p:txBody>
            <a:bodyPr/>
            <a:lstStyle/>
            <a:p>
              <a:endParaRPr lang="en-US"/>
            </a:p>
          </p:txBody>
        </p:sp>
        <p:sp>
          <p:nvSpPr>
            <p:cNvPr id="3090" name="Line 14"/>
            <p:cNvSpPr>
              <a:spLocks noChangeShapeType="1"/>
            </p:cNvSpPr>
            <p:nvPr/>
          </p:nvSpPr>
          <p:spPr bwMode="auto">
            <a:xfrm flipV="1">
              <a:off x="3960" y="6762"/>
              <a:ext cx="1" cy="720"/>
            </a:xfrm>
            <a:prstGeom prst="line">
              <a:avLst/>
            </a:prstGeom>
            <a:noFill/>
            <a:ln w="9525">
              <a:solidFill>
                <a:srgbClr val="000000"/>
              </a:solidFill>
              <a:round/>
              <a:headEnd/>
              <a:tailEnd type="triangle" w="med" len="med"/>
            </a:ln>
          </p:spPr>
          <p:txBody>
            <a:bodyPr/>
            <a:lstStyle/>
            <a:p>
              <a:endParaRPr lang="en-US"/>
            </a:p>
          </p:txBody>
        </p:sp>
        <p:sp>
          <p:nvSpPr>
            <p:cNvPr id="3091" name="Line 13"/>
            <p:cNvSpPr>
              <a:spLocks noChangeShapeType="1"/>
            </p:cNvSpPr>
            <p:nvPr/>
          </p:nvSpPr>
          <p:spPr bwMode="auto">
            <a:xfrm>
              <a:off x="7200" y="5682"/>
              <a:ext cx="1" cy="900"/>
            </a:xfrm>
            <a:prstGeom prst="line">
              <a:avLst/>
            </a:prstGeom>
            <a:noFill/>
            <a:ln w="9525">
              <a:solidFill>
                <a:srgbClr val="000000"/>
              </a:solidFill>
              <a:round/>
              <a:headEnd/>
              <a:tailEnd type="triangle" w="med" len="med"/>
            </a:ln>
          </p:spPr>
          <p:txBody>
            <a:bodyPr/>
            <a:lstStyle/>
            <a:p>
              <a:endParaRPr lang="en-US"/>
            </a:p>
          </p:txBody>
        </p:sp>
        <p:sp>
          <p:nvSpPr>
            <p:cNvPr id="3092" name="Line 12"/>
            <p:cNvSpPr>
              <a:spLocks noChangeShapeType="1"/>
            </p:cNvSpPr>
            <p:nvPr/>
          </p:nvSpPr>
          <p:spPr bwMode="auto">
            <a:xfrm flipV="1">
              <a:off x="7380" y="5682"/>
              <a:ext cx="1" cy="900"/>
            </a:xfrm>
            <a:prstGeom prst="line">
              <a:avLst/>
            </a:prstGeom>
            <a:noFill/>
            <a:ln w="9525">
              <a:solidFill>
                <a:srgbClr val="000000"/>
              </a:solidFill>
              <a:round/>
              <a:headEnd/>
              <a:tailEnd type="triangle" w="med" len="med"/>
            </a:ln>
          </p:spPr>
          <p:txBody>
            <a:bodyPr/>
            <a:lstStyle/>
            <a:p>
              <a:endParaRPr lang="en-US"/>
            </a:p>
          </p:txBody>
        </p:sp>
        <p:sp>
          <p:nvSpPr>
            <p:cNvPr id="3093" name="Line 11"/>
            <p:cNvSpPr>
              <a:spLocks noChangeShapeType="1"/>
            </p:cNvSpPr>
            <p:nvPr/>
          </p:nvSpPr>
          <p:spPr bwMode="auto">
            <a:xfrm flipV="1">
              <a:off x="4320" y="6042"/>
              <a:ext cx="2" cy="541"/>
            </a:xfrm>
            <a:prstGeom prst="line">
              <a:avLst/>
            </a:prstGeom>
            <a:noFill/>
            <a:ln w="9525">
              <a:solidFill>
                <a:srgbClr val="000000"/>
              </a:solidFill>
              <a:round/>
              <a:headEnd/>
              <a:tailEnd type="triangle" w="med" len="med"/>
            </a:ln>
          </p:spPr>
          <p:txBody>
            <a:bodyPr/>
            <a:lstStyle/>
            <a:p>
              <a:endParaRPr lang="en-US"/>
            </a:p>
          </p:txBody>
        </p:sp>
        <p:sp>
          <p:nvSpPr>
            <p:cNvPr id="3094" name="Line 10"/>
            <p:cNvSpPr>
              <a:spLocks noChangeShapeType="1"/>
            </p:cNvSpPr>
            <p:nvPr/>
          </p:nvSpPr>
          <p:spPr bwMode="auto">
            <a:xfrm flipV="1">
              <a:off x="4680" y="6042"/>
              <a:ext cx="2" cy="541"/>
            </a:xfrm>
            <a:prstGeom prst="line">
              <a:avLst/>
            </a:prstGeom>
            <a:noFill/>
            <a:ln w="9525">
              <a:solidFill>
                <a:srgbClr val="000000"/>
              </a:solidFill>
              <a:round/>
              <a:headEnd type="triangle" w="med" len="med"/>
              <a:tailEnd/>
            </a:ln>
          </p:spPr>
          <p:txBody>
            <a:bodyPr/>
            <a:lstStyle/>
            <a:p>
              <a:endParaRPr lang="en-US"/>
            </a:p>
          </p:txBody>
        </p:sp>
        <p:sp>
          <p:nvSpPr>
            <p:cNvPr id="3095" name="Line 9"/>
            <p:cNvSpPr>
              <a:spLocks noChangeShapeType="1"/>
            </p:cNvSpPr>
            <p:nvPr/>
          </p:nvSpPr>
          <p:spPr bwMode="auto">
            <a:xfrm flipV="1">
              <a:off x="4140" y="6762"/>
              <a:ext cx="2" cy="720"/>
            </a:xfrm>
            <a:prstGeom prst="line">
              <a:avLst/>
            </a:prstGeom>
            <a:noFill/>
            <a:ln w="9525">
              <a:solidFill>
                <a:srgbClr val="000000"/>
              </a:solidFill>
              <a:round/>
              <a:headEnd type="triangle" w="med" len="med"/>
              <a:tailEnd/>
            </a:ln>
          </p:spPr>
          <p:txBody>
            <a:bodyPr/>
            <a:lstStyle/>
            <a:p>
              <a:endParaRPr lang="en-US"/>
            </a:p>
          </p:txBody>
        </p:sp>
        <p:sp>
          <p:nvSpPr>
            <p:cNvPr id="3096" name="Line 8"/>
            <p:cNvSpPr>
              <a:spLocks noChangeShapeType="1"/>
            </p:cNvSpPr>
            <p:nvPr/>
          </p:nvSpPr>
          <p:spPr bwMode="auto">
            <a:xfrm flipV="1">
              <a:off x="8100" y="6762"/>
              <a:ext cx="2" cy="540"/>
            </a:xfrm>
            <a:prstGeom prst="line">
              <a:avLst/>
            </a:prstGeom>
            <a:noFill/>
            <a:ln w="9525">
              <a:solidFill>
                <a:srgbClr val="000000"/>
              </a:solidFill>
              <a:round/>
              <a:headEnd type="triangle" w="med" len="med"/>
              <a:tailEnd/>
            </a:ln>
          </p:spPr>
          <p:txBody>
            <a:bodyPr/>
            <a:lstStyle/>
            <a:p>
              <a:endParaRPr lang="en-US"/>
            </a:p>
          </p:txBody>
        </p:sp>
        <p:sp>
          <p:nvSpPr>
            <p:cNvPr id="3097" name="Line 7"/>
            <p:cNvSpPr>
              <a:spLocks noChangeShapeType="1"/>
            </p:cNvSpPr>
            <p:nvPr/>
          </p:nvSpPr>
          <p:spPr bwMode="auto">
            <a:xfrm flipV="1">
              <a:off x="7920" y="6762"/>
              <a:ext cx="1" cy="54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Room Alert Adapter (RAA)</a:t>
            </a:r>
          </a:p>
        </p:txBody>
      </p:sp>
      <p:sp>
        <p:nvSpPr>
          <p:cNvPr id="3075" name="TextBox 4"/>
          <p:cNvSpPr txBox="1">
            <a:spLocks noChangeArrowheads="1"/>
          </p:cNvSpPr>
          <p:nvPr/>
        </p:nvSpPr>
        <p:spPr bwMode="auto">
          <a:xfrm>
            <a:off x="623047" y="1335741"/>
            <a:ext cx="7848600" cy="2800767"/>
          </a:xfrm>
          <a:prstGeom prst="rect">
            <a:avLst/>
          </a:prstGeom>
          <a:noFill/>
          <a:ln w="9525">
            <a:noFill/>
            <a:miter lim="800000"/>
            <a:headEnd/>
            <a:tailEnd/>
          </a:ln>
        </p:spPr>
        <p:txBody>
          <a:bodyPr>
            <a:spAutoFit/>
          </a:bodyPr>
          <a:lstStyle/>
          <a:p>
            <a:r>
              <a:rPr lang="en-US" sz="1800" b="1" dirty="0">
                <a:latin typeface="Calibri" pitchFamily="34" charset="0"/>
              </a:rPr>
              <a:t>Overview</a:t>
            </a:r>
          </a:p>
          <a:p>
            <a:r>
              <a:rPr lang="en-US" sz="1800" dirty="0">
                <a:latin typeface="Calibri" pitchFamily="34" charset="0"/>
              </a:rPr>
              <a:t>The GMSEC Room Alert Adapter is a GMSEC-compliant software component that provides an interface between AVTECH Room Alert™ environmental devices and the GMSEC message bus. The Room Alert™ device supports  various sensors including: temperature, humidity, power, flood, etc. The devices </a:t>
            </a:r>
            <a:r>
              <a:rPr lang="en-US" sz="1800" dirty="0">
                <a:latin typeface="Calibri" pitchFamily="34" charset="0"/>
                <a:cs typeface="Times New Roman" pitchFamily="18" charset="0"/>
              </a:rPr>
              <a:t>enables </a:t>
            </a:r>
            <a:r>
              <a:rPr lang="en-US" sz="1800" dirty="0">
                <a:solidFill>
                  <a:srgbClr val="000000"/>
                </a:solidFill>
                <a:latin typeface="Calibri" pitchFamily="34" charset="0"/>
                <a:cs typeface="Times New Roman" pitchFamily="18" charset="0"/>
              </a:rPr>
              <a:t>24/7 remote situational awareness of environment conditions, as well as </a:t>
            </a:r>
            <a:r>
              <a:rPr lang="en-US" sz="1800" dirty="0">
                <a:latin typeface="Calibri" pitchFamily="34" charset="0"/>
                <a:cs typeface="Times New Roman" pitchFamily="18" charset="0"/>
              </a:rPr>
              <a:t>detects and reports anomalous conditions  with immediate alert notifications (</a:t>
            </a:r>
            <a:r>
              <a:rPr lang="en-US" sz="1800" dirty="0">
                <a:latin typeface="Calibri" pitchFamily="34" charset="0"/>
              </a:rPr>
              <a:t>email, email-to-SMS, SNMP, web page</a:t>
            </a:r>
            <a:r>
              <a:rPr lang="en-US" sz="1800" dirty="0">
                <a:latin typeface="Calibri" pitchFamily="34" charset="0"/>
                <a:cs typeface="Times New Roman" pitchFamily="18" charset="0"/>
              </a:rPr>
              <a:t>).</a:t>
            </a:r>
          </a:p>
          <a:p>
            <a:endParaRPr lang="en-US" dirty="0">
              <a:solidFill>
                <a:srgbClr val="000000"/>
              </a:solidFill>
              <a:latin typeface="Calibri" pitchFamily="34" charset="0"/>
              <a:cs typeface="Times New Roman" pitchFamily="18" charset="0"/>
            </a:endParaRPr>
          </a:p>
          <a:p>
            <a:endParaRPr lang="en-US" dirty="0">
              <a:latin typeface="Calibri" pitchFamily="34" charset="0"/>
            </a:endParaRPr>
          </a:p>
        </p:txBody>
      </p:sp>
      <p:sp>
        <p:nvSpPr>
          <p:cNvPr id="6" name="TextBox 5"/>
          <p:cNvSpPr txBox="1"/>
          <p:nvPr/>
        </p:nvSpPr>
        <p:spPr>
          <a:xfrm>
            <a:off x="685800" y="3733800"/>
            <a:ext cx="7467600" cy="2586038"/>
          </a:xfrm>
          <a:prstGeom prst="rect">
            <a:avLst/>
          </a:prstGeom>
          <a:noFill/>
        </p:spPr>
        <p:txBody>
          <a:bodyPr>
            <a:spAutoFit/>
          </a:bodyPr>
          <a:lstStyle/>
          <a:p>
            <a:pPr fontAlgn="auto">
              <a:spcBef>
                <a:spcPts val="0"/>
              </a:spcBef>
              <a:spcAft>
                <a:spcPts val="0"/>
              </a:spcAft>
              <a:defRPr/>
            </a:pPr>
            <a:r>
              <a:rPr lang="en-US" b="1" dirty="0">
                <a:latin typeface="+mn-lt"/>
                <a:cs typeface="+mn-cs"/>
              </a:rPr>
              <a:t>GMSEC Features</a:t>
            </a:r>
          </a:p>
          <a:p>
            <a:pPr marL="342900" indent="-342900" fontAlgn="auto">
              <a:spcBef>
                <a:spcPts val="0"/>
              </a:spcBef>
              <a:spcAft>
                <a:spcPts val="0"/>
              </a:spcAft>
              <a:buFont typeface="+mj-lt"/>
              <a:buAutoNum type="arabicPeriod"/>
              <a:defRPr/>
            </a:pPr>
            <a:r>
              <a:rPr lang="en-US" dirty="0">
                <a:latin typeface="+mn-lt"/>
                <a:cs typeface="+mn-cs"/>
              </a:rPr>
              <a:t>Parameters from each Room Alert device can be shown on a local display (GEDAT, GPD).</a:t>
            </a:r>
          </a:p>
          <a:p>
            <a:pPr marL="342900" indent="-342900" fontAlgn="auto">
              <a:spcBef>
                <a:spcPts val="0"/>
              </a:spcBef>
              <a:spcAft>
                <a:spcPts val="0"/>
              </a:spcAft>
              <a:buFont typeface="+mj-lt"/>
              <a:buAutoNum type="arabicPeriod"/>
              <a:defRPr/>
            </a:pPr>
            <a:r>
              <a:rPr lang="en-US" dirty="0">
                <a:latin typeface="+mn-lt"/>
                <a:cs typeface="+mn-cs"/>
              </a:rPr>
              <a:t>Alerts and status can be archived &amp; retrieved using a GMSEC-compliant event analysis toolkit (e.g. GREAT).</a:t>
            </a:r>
          </a:p>
          <a:p>
            <a:pPr marL="342900" indent="-342900" fontAlgn="auto">
              <a:spcBef>
                <a:spcPts val="0"/>
              </a:spcBef>
              <a:spcAft>
                <a:spcPts val="0"/>
              </a:spcAft>
              <a:buFont typeface="+mj-lt"/>
              <a:buAutoNum type="arabicPeriod"/>
              <a:defRPr/>
            </a:pPr>
            <a:r>
              <a:rPr lang="en-US" dirty="0">
                <a:latin typeface="+mn-lt"/>
                <a:cs typeface="+mn-cs"/>
              </a:rPr>
              <a:t>Automatic corrective action, such as failovers, can be defined and implemented with a configurable rule-based component (e.g. CAT).</a:t>
            </a:r>
          </a:p>
          <a:p>
            <a:pPr marL="342900" indent="-342900" fontAlgn="auto">
              <a:spcBef>
                <a:spcPts val="0"/>
              </a:spcBef>
              <a:spcAft>
                <a:spcPts val="0"/>
              </a:spcAft>
              <a:buFont typeface="+mj-lt"/>
              <a:buAutoNum type="arabicPeriod"/>
              <a:defRPr/>
            </a:pPr>
            <a:r>
              <a:rPr lang="en-US" dirty="0">
                <a:latin typeface="+mn-lt"/>
                <a:cs typeface="+mn-cs"/>
              </a:rPr>
              <a:t>Comprehensive paging and notification capabilities are available using the GMSEC ANSR or Attention Software.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Room Alert Adapter</a:t>
            </a:r>
          </a:p>
        </p:txBody>
      </p:sp>
      <p:sp>
        <p:nvSpPr>
          <p:cNvPr id="1028" name="TextBox 3"/>
          <p:cNvSpPr txBox="1">
            <a:spLocks noChangeArrowheads="1"/>
          </p:cNvSpPr>
          <p:nvPr/>
        </p:nvSpPr>
        <p:spPr bwMode="auto">
          <a:xfrm>
            <a:off x="2514600" y="5105400"/>
            <a:ext cx="4800600" cy="369888"/>
          </a:xfrm>
          <a:prstGeom prst="rect">
            <a:avLst/>
          </a:prstGeom>
          <a:noFill/>
          <a:ln w="9525">
            <a:noFill/>
            <a:miter lim="800000"/>
            <a:headEnd/>
            <a:tailEnd/>
          </a:ln>
        </p:spPr>
        <p:txBody>
          <a:bodyPr>
            <a:spAutoFit/>
          </a:bodyPr>
          <a:lstStyle/>
          <a:p>
            <a:pPr algn="just"/>
            <a:r>
              <a:rPr lang="en-US">
                <a:latin typeface="Calibri" pitchFamily="34" charset="0"/>
              </a:rPr>
              <a:t>Room Alert Adapter Architecture Diagram</a:t>
            </a:r>
          </a:p>
        </p:txBody>
      </p:sp>
      <p:graphicFrame>
        <p:nvGraphicFramePr>
          <p:cNvPr id="1026" name="Object 2"/>
          <p:cNvGraphicFramePr>
            <a:graphicFrameLocks noChangeAspect="1"/>
          </p:cNvGraphicFramePr>
          <p:nvPr/>
        </p:nvGraphicFramePr>
        <p:xfrm>
          <a:off x="1447800" y="1295400"/>
          <a:ext cx="6799263" cy="3733800"/>
        </p:xfrm>
        <a:graphic>
          <a:graphicData uri="http://schemas.openxmlformats.org/presentationml/2006/ole">
            <p:oleObj spid="_x0000_s1026" r:id="rId3" imgW="6081423" imgH="2579867"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dirty="0" smtClean="0"/>
              <a:t>GMSEC Parameter Display (GPD)</a:t>
            </a:r>
          </a:p>
        </p:txBody>
      </p:sp>
      <p:sp>
        <p:nvSpPr>
          <p:cNvPr id="2051" name="TextBox 4"/>
          <p:cNvSpPr txBox="1">
            <a:spLocks noChangeArrowheads="1"/>
          </p:cNvSpPr>
          <p:nvPr/>
        </p:nvSpPr>
        <p:spPr bwMode="auto">
          <a:xfrm>
            <a:off x="609600" y="1295400"/>
            <a:ext cx="7848600" cy="4524375"/>
          </a:xfrm>
          <a:prstGeom prst="rect">
            <a:avLst/>
          </a:prstGeom>
          <a:noFill/>
          <a:ln w="9525">
            <a:noFill/>
            <a:miter lim="800000"/>
            <a:headEnd/>
            <a:tailEnd/>
          </a:ln>
        </p:spPr>
        <p:txBody>
          <a:bodyPr>
            <a:spAutoFit/>
          </a:bodyPr>
          <a:lstStyle/>
          <a:p>
            <a:r>
              <a:rPr lang="en-US" sz="1800" b="1" dirty="0">
                <a:latin typeface="Calibri" pitchFamily="34" charset="0"/>
              </a:rPr>
              <a:t>Overview</a:t>
            </a:r>
          </a:p>
          <a:p>
            <a:endParaRPr lang="en-US" sz="1800" b="1" dirty="0">
              <a:latin typeface="Calibri" pitchFamily="34" charset="0"/>
            </a:endParaRPr>
          </a:p>
          <a:p>
            <a:r>
              <a:rPr lang="en-US" sz="1800" dirty="0">
                <a:latin typeface="Calibri" pitchFamily="34" charset="0"/>
              </a:rPr>
              <a:t>The GMSEC Parameter Display is a GMSEC-compliant software component that enables the users to quickly create and view a display page consisting of parameter and telemetry mnemonic values.  The GPD operates within a GMSEC architecture-based system.  As such, it utilizes standard GMSEC messages to request the user-defined parameters from various data providers.  The parameters and their values received from the data providers will be displayed, as is, to the display pages. </a:t>
            </a:r>
          </a:p>
          <a:p>
            <a:endParaRPr lang="en-US" sz="1800" dirty="0">
              <a:latin typeface="Calibri" pitchFamily="34" charset="0"/>
            </a:endParaRPr>
          </a:p>
          <a:p>
            <a:r>
              <a:rPr lang="en-US" sz="1800" dirty="0">
                <a:latin typeface="Calibri" pitchFamily="34" charset="0"/>
              </a:rPr>
              <a:t>In addition to displaying the telemetry values, the GPD also displays the attributes associated with the telemetry mnemonic values.  Both text and color are used to show the mnemonic attributes and provide a visual delineation of their status.  From the display, the user can quickly assess the value and state of the displayed parameters.</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GMSEC Parameter Display</a:t>
            </a:r>
          </a:p>
        </p:txBody>
      </p:sp>
      <p:pic>
        <p:nvPicPr>
          <p:cNvPr id="3075" name="Picture 5" descr="Picture 2"/>
          <p:cNvPicPr>
            <a:picLocks noChangeAspect="1" noChangeArrowheads="1"/>
          </p:cNvPicPr>
          <p:nvPr/>
        </p:nvPicPr>
        <p:blipFill>
          <a:blip r:embed="rId2" cstate="print"/>
          <a:srcRect/>
          <a:stretch>
            <a:fillRect/>
          </a:stretch>
        </p:blipFill>
        <p:spPr bwMode="auto">
          <a:xfrm>
            <a:off x="838200" y="1828800"/>
            <a:ext cx="7442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Action Tool (CAT)</a:t>
            </a:r>
            <a:endParaRPr lang="en-US"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19</a:t>
            </a:fld>
            <a:endParaRPr lang="en-US"/>
          </a:p>
        </p:txBody>
      </p:sp>
      <p:sp>
        <p:nvSpPr>
          <p:cNvPr id="5" name="TextBox 4"/>
          <p:cNvSpPr txBox="1">
            <a:spLocks noChangeArrowheads="1"/>
          </p:cNvSpPr>
          <p:nvPr/>
        </p:nvSpPr>
        <p:spPr bwMode="auto">
          <a:xfrm>
            <a:off x="515471" y="1080248"/>
            <a:ext cx="7848600" cy="3077766"/>
          </a:xfrm>
          <a:prstGeom prst="rect">
            <a:avLst/>
          </a:prstGeom>
          <a:noFill/>
          <a:ln w="9525">
            <a:noFill/>
            <a:miter lim="800000"/>
            <a:headEnd/>
            <a:tailEnd/>
          </a:ln>
        </p:spPr>
        <p:txBody>
          <a:bodyPr>
            <a:spAutoFit/>
          </a:bodyPr>
          <a:lstStyle/>
          <a:p>
            <a:r>
              <a:rPr lang="en-US" sz="1800" b="1" dirty="0">
                <a:latin typeface="Calibri" pitchFamily="34" charset="0"/>
              </a:rPr>
              <a:t>Overview</a:t>
            </a:r>
          </a:p>
          <a:p>
            <a:r>
              <a:rPr lang="en-US" sz="1800" dirty="0" smtClean="0">
                <a:latin typeface="Calibri" pitchFamily="34" charset="0"/>
              </a:rPr>
              <a:t>The Criteria Action Table (CAT) is an autonomic computing tool for spacecraft ground systems under the GMSEC architecture.  CAT captures data from its managed elements and environment, performs the data analyses to generate the actionable data, and makes decisions based on the combination of the actionable data and the rules or policies from the management.  This results in actions being sent as either GMSEC standard Directive messages or event Log messages to the relevant component.</a:t>
            </a:r>
          </a:p>
          <a:p>
            <a:r>
              <a:rPr lang="en-US" sz="1800" dirty="0" smtClean="0">
                <a:latin typeface="Calibri" pitchFamily="34" charset="0"/>
              </a:rPr>
              <a:t> </a:t>
            </a:r>
          </a:p>
          <a:p>
            <a:endParaRPr lang="en-US" dirty="0">
              <a:solidFill>
                <a:srgbClr val="000000"/>
              </a:solidFill>
              <a:latin typeface="Calibri" pitchFamily="34" charset="0"/>
              <a:cs typeface="Times New Roman" pitchFamily="18" charset="0"/>
            </a:endParaRPr>
          </a:p>
          <a:p>
            <a:endParaRPr lang="en-US" dirty="0">
              <a:latin typeface="Calibri" pitchFamily="34" charset="0"/>
            </a:endParaRPr>
          </a:p>
        </p:txBody>
      </p:sp>
      <p:sp>
        <p:nvSpPr>
          <p:cNvPr id="6" name="TextBox 5"/>
          <p:cNvSpPr txBox="1"/>
          <p:nvPr/>
        </p:nvSpPr>
        <p:spPr>
          <a:xfrm>
            <a:off x="578224" y="3639671"/>
            <a:ext cx="7467600" cy="2554545"/>
          </a:xfrm>
          <a:prstGeom prst="rect">
            <a:avLst/>
          </a:prstGeom>
          <a:noFill/>
        </p:spPr>
        <p:txBody>
          <a:bodyPr>
            <a:spAutoFit/>
          </a:bodyPr>
          <a:lstStyle/>
          <a:p>
            <a:pPr fontAlgn="auto">
              <a:spcBef>
                <a:spcPts val="0"/>
              </a:spcBef>
              <a:spcAft>
                <a:spcPts val="0"/>
              </a:spcAft>
              <a:defRPr/>
            </a:pPr>
            <a:r>
              <a:rPr lang="en-US" b="1" dirty="0">
                <a:latin typeface="+mn-lt"/>
                <a:cs typeface="+mn-cs"/>
              </a:rPr>
              <a:t>GMSEC Features</a:t>
            </a:r>
          </a:p>
          <a:p>
            <a:pPr marL="114300" indent="-114300">
              <a:spcBef>
                <a:spcPct val="50000"/>
              </a:spcBef>
              <a:buFontTx/>
              <a:buChar char="•"/>
            </a:pPr>
            <a:r>
              <a:rPr lang="en-US" dirty="0" smtClean="0">
                <a:cs typeface="Times New Roman" pitchFamily="18" charset="0"/>
              </a:rPr>
              <a:t>Automates detection of anomalous conditions</a:t>
            </a:r>
          </a:p>
          <a:p>
            <a:pPr marL="114300" indent="-114300">
              <a:spcBef>
                <a:spcPct val="50000"/>
              </a:spcBef>
              <a:buFontTx/>
              <a:buChar char="•"/>
            </a:pPr>
            <a:r>
              <a:rPr lang="en-US" dirty="0" smtClean="0">
                <a:cs typeface="Times New Roman" pitchFamily="18" charset="0"/>
              </a:rPr>
              <a:t>Provides more automation and autonomy to mission operations</a:t>
            </a:r>
          </a:p>
          <a:p>
            <a:pPr marL="114300" indent="-114300">
              <a:spcBef>
                <a:spcPct val="50000"/>
              </a:spcBef>
              <a:buFontTx/>
              <a:buChar char="•"/>
            </a:pPr>
            <a:r>
              <a:rPr lang="en-US" dirty="0" smtClean="0">
                <a:cs typeface="Times New Roman" pitchFamily="18" charset="0"/>
              </a:rPr>
              <a:t>Assists in efficient ground system operations </a:t>
            </a:r>
          </a:p>
          <a:p>
            <a:pPr marL="114300" indent="-114300">
              <a:spcBef>
                <a:spcPct val="50000"/>
              </a:spcBef>
              <a:buFontTx/>
              <a:buChar char="•"/>
            </a:pPr>
            <a:r>
              <a:rPr lang="en-US" dirty="0" smtClean="0">
                <a:cs typeface="Times New Roman" pitchFamily="18" charset="0"/>
              </a:rPr>
              <a:t>Non-Intrusive to Current Missions (monitor only mode)</a:t>
            </a:r>
          </a:p>
          <a:p>
            <a:pPr marL="114300" indent="-114300">
              <a:spcBef>
                <a:spcPct val="50000"/>
              </a:spcBef>
              <a:buFontTx/>
              <a:buChar char="•"/>
            </a:pPr>
            <a:r>
              <a:rPr lang="en-US" dirty="0" smtClean="0">
                <a:cs typeface="Times New Roman" pitchFamily="18" charset="0"/>
              </a:rPr>
              <a:t>Simple to complex monitoring criteria are user  configurable</a:t>
            </a:r>
          </a:p>
          <a:p>
            <a:pPr marL="114300" indent="-114300">
              <a:spcBef>
                <a:spcPct val="50000"/>
              </a:spcBef>
              <a:buFontTx/>
              <a:buChar char="•"/>
            </a:pPr>
            <a:r>
              <a:rPr lang="en-US" dirty="0" smtClean="0">
                <a:cs typeface="Times New Roman" pitchFamily="18" charset="0"/>
              </a:rPr>
              <a:t>GUI rule editor to allow easy creation of rules and monitors</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p:txBody>
          <a:bodyPr/>
          <a:lstStyle/>
          <a:p>
            <a:pPr eaLnBrk="1" hangingPunct="1"/>
            <a:r>
              <a:rPr lang="en-US" smtClean="0"/>
              <a:t>GMSEC Background and Introduction</a:t>
            </a:r>
          </a:p>
        </p:txBody>
      </p:sp>
      <p:sp>
        <p:nvSpPr>
          <p:cNvPr id="4099" name="Rectangle 10"/>
          <p:cNvSpPr>
            <a:spLocks noGrp="1" noChangeArrowheads="1"/>
          </p:cNvSpPr>
          <p:nvPr>
            <p:ph type="body" idx="1"/>
          </p:nvPr>
        </p:nvSpPr>
        <p:spPr/>
        <p:txBody>
          <a:bodyPr/>
          <a:lstStyle/>
          <a:p>
            <a:pPr eaLnBrk="1" hangingPunct="1">
              <a:lnSpc>
                <a:spcPct val="90000"/>
              </a:lnSpc>
              <a:buFont typeface="Times" pitchFamily="18" charset="0"/>
              <a:buNone/>
            </a:pPr>
            <a:r>
              <a:rPr lang="en-US" smtClean="0"/>
              <a:t>GMSEC was established in 2001 to coordinate ground and flight data systems development and services at GSFC</a:t>
            </a:r>
          </a:p>
          <a:p>
            <a:pPr eaLnBrk="1" hangingPunct="1">
              <a:lnSpc>
                <a:spcPct val="90000"/>
              </a:lnSpc>
            </a:pPr>
            <a:endParaRPr lang="en-US" sz="800" smtClean="0"/>
          </a:p>
          <a:p>
            <a:pPr lvl="1" eaLnBrk="1" hangingPunct="1">
              <a:lnSpc>
                <a:spcPct val="90000"/>
              </a:lnSpc>
            </a:pPr>
            <a:r>
              <a:rPr lang="en-US" smtClean="0"/>
              <a:t>Goals</a:t>
            </a:r>
          </a:p>
          <a:p>
            <a:pPr lvl="2" eaLnBrk="1" hangingPunct="1">
              <a:lnSpc>
                <a:spcPct val="90000"/>
              </a:lnSpc>
            </a:pPr>
            <a:r>
              <a:rPr lang="en-US" smtClean="0"/>
              <a:t>Simplify development, integration and testing</a:t>
            </a:r>
          </a:p>
          <a:p>
            <a:pPr lvl="2" eaLnBrk="1" hangingPunct="1">
              <a:lnSpc>
                <a:spcPct val="90000"/>
              </a:lnSpc>
            </a:pPr>
            <a:r>
              <a:rPr lang="en-US" smtClean="0"/>
              <a:t>Facilitate technology infusion over time</a:t>
            </a:r>
          </a:p>
          <a:p>
            <a:pPr lvl="2" eaLnBrk="1" hangingPunct="1">
              <a:lnSpc>
                <a:spcPct val="90000"/>
              </a:lnSpc>
            </a:pPr>
            <a:r>
              <a:rPr lang="en-US" smtClean="0"/>
              <a:t>Support evolving development and operational concepts</a:t>
            </a:r>
          </a:p>
          <a:p>
            <a:pPr lvl="2" eaLnBrk="1" hangingPunct="1">
              <a:lnSpc>
                <a:spcPct val="90000"/>
              </a:lnSpc>
            </a:pPr>
            <a:r>
              <a:rPr lang="en-US" smtClean="0"/>
              <a:t>Allow for mix of heritage, COTS and new components while avoiding vendor lock-in</a:t>
            </a:r>
          </a:p>
          <a:p>
            <a:pPr lvl="2" eaLnBrk="1" hangingPunct="1">
              <a:lnSpc>
                <a:spcPct val="90000"/>
              </a:lnSpc>
            </a:pPr>
            <a:endParaRPr lang="en-US" sz="1000" smtClean="0"/>
          </a:p>
          <a:p>
            <a:pPr lvl="1" eaLnBrk="1" hangingPunct="1">
              <a:lnSpc>
                <a:spcPct val="90000"/>
              </a:lnSpc>
            </a:pPr>
            <a:r>
              <a:rPr lang="en-US" smtClean="0"/>
              <a:t>Concepts</a:t>
            </a:r>
          </a:p>
          <a:p>
            <a:pPr lvl="2" eaLnBrk="1" hangingPunct="1">
              <a:lnSpc>
                <a:spcPct val="90000"/>
              </a:lnSpc>
            </a:pPr>
            <a:r>
              <a:rPr lang="en-US" smtClean="0"/>
              <a:t>Standardize interfaces – not components</a:t>
            </a:r>
          </a:p>
          <a:p>
            <a:pPr lvl="2" eaLnBrk="1" hangingPunct="1">
              <a:lnSpc>
                <a:spcPct val="90000"/>
              </a:lnSpc>
            </a:pPr>
            <a:r>
              <a:rPr lang="en-US" smtClean="0"/>
              <a:t>Provide a middleware infrastructure</a:t>
            </a:r>
          </a:p>
          <a:p>
            <a:pPr lvl="2" eaLnBrk="1" hangingPunct="1">
              <a:lnSpc>
                <a:spcPct val="90000"/>
              </a:lnSpc>
            </a:pPr>
            <a:r>
              <a:rPr lang="en-US" smtClean="0"/>
              <a:t>Allow users to choose – GMSEC doesn’t decide which components are best or dictate which components a mission must use. It’s the mission/user’s choice!</a:t>
            </a:r>
          </a:p>
        </p:txBody>
      </p:sp>
      <p:sp>
        <p:nvSpPr>
          <p:cNvPr id="4100" name="Slide Number Placeholder 4"/>
          <p:cNvSpPr>
            <a:spLocks noGrp="1"/>
          </p:cNvSpPr>
          <p:nvPr>
            <p:ph type="sldNum" sz="quarter" idx="10"/>
          </p:nvPr>
        </p:nvSpPr>
        <p:spPr>
          <a:noFill/>
        </p:spPr>
        <p:txBody>
          <a:bodyPr/>
          <a:lstStyle/>
          <a:p>
            <a:fld id="{467C0428-FD7C-4618-AF72-C2D9A9AF27E8}" type="slidenum">
              <a:rPr lang="en-US" smtClean="0"/>
              <a:pPr/>
              <a:t>2</a:t>
            </a:fld>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Diagram</a:t>
            </a:r>
            <a:endParaRPr lang="en-US"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20</a:t>
            </a:fld>
            <a:endParaRPr lang="en-US"/>
          </a:p>
        </p:txBody>
      </p:sp>
      <p:graphicFrame>
        <p:nvGraphicFramePr>
          <p:cNvPr id="43010" name="Object 2">
            <a:hlinkClick r:id="" action="ppaction://ole?verb=0"/>
          </p:cNvPr>
          <p:cNvGraphicFramePr>
            <a:graphicFrameLocks noChangeAspect="1"/>
          </p:cNvGraphicFramePr>
          <p:nvPr/>
        </p:nvGraphicFramePr>
        <p:xfrm>
          <a:off x="1089211" y="1093694"/>
          <a:ext cx="6777318" cy="5082989"/>
        </p:xfrm>
        <a:graphic>
          <a:graphicData uri="http://schemas.openxmlformats.org/presentationml/2006/ole">
            <p:oleObj spid="_x0000_s43010" name="Presentation" r:id="rId3" imgW="4572180" imgH="3428962" progId="PowerPoint.Show.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Alert System Notification Router (ANSR)</a:t>
            </a:r>
          </a:p>
        </p:txBody>
      </p:sp>
      <p:sp>
        <p:nvSpPr>
          <p:cNvPr id="3075" name="TextBox 4"/>
          <p:cNvSpPr txBox="1">
            <a:spLocks noChangeArrowheads="1"/>
          </p:cNvSpPr>
          <p:nvPr/>
        </p:nvSpPr>
        <p:spPr bwMode="auto">
          <a:xfrm>
            <a:off x="367554" y="1156448"/>
            <a:ext cx="7848600" cy="1754188"/>
          </a:xfrm>
          <a:prstGeom prst="rect">
            <a:avLst/>
          </a:prstGeom>
          <a:noFill/>
          <a:ln w="9525">
            <a:noFill/>
            <a:miter lim="800000"/>
            <a:headEnd/>
            <a:tailEnd/>
          </a:ln>
        </p:spPr>
        <p:txBody>
          <a:bodyPr>
            <a:spAutoFit/>
          </a:bodyPr>
          <a:lstStyle/>
          <a:p>
            <a:r>
              <a:rPr lang="en-US" sz="1800" b="1" dirty="0">
                <a:latin typeface="Calibri" pitchFamily="34" charset="0"/>
              </a:rPr>
              <a:t>Overview</a:t>
            </a:r>
          </a:p>
          <a:p>
            <a:r>
              <a:rPr lang="en-US" sz="1800" dirty="0">
                <a:latin typeface="Calibri" pitchFamily="34" charset="0"/>
              </a:rPr>
              <a:t>The GMSEC Alert Notification System Router (ANSR) is a GMSEC-compliant software component used in mission operations for operator notification and paging. Notifications are done through standard devices, such as pagers and emails.  ANSR is commonly used in GMSEC supported ground systems as the notification gateway between an automated system and the operators. </a:t>
            </a:r>
          </a:p>
        </p:txBody>
      </p:sp>
      <p:sp>
        <p:nvSpPr>
          <p:cNvPr id="6" name="TextBox 5"/>
          <p:cNvSpPr txBox="1"/>
          <p:nvPr/>
        </p:nvSpPr>
        <p:spPr>
          <a:xfrm>
            <a:off x="461683" y="3142130"/>
            <a:ext cx="7543800" cy="2862263"/>
          </a:xfrm>
          <a:prstGeom prst="rect">
            <a:avLst/>
          </a:prstGeom>
          <a:noFill/>
        </p:spPr>
        <p:txBody>
          <a:bodyPr>
            <a:spAutoFit/>
          </a:bodyPr>
          <a:lstStyle/>
          <a:p>
            <a:pPr fontAlgn="auto">
              <a:spcBef>
                <a:spcPts val="0"/>
              </a:spcBef>
              <a:spcAft>
                <a:spcPts val="0"/>
              </a:spcAft>
              <a:defRPr/>
            </a:pPr>
            <a:r>
              <a:rPr lang="en-US" sz="1800" b="1" dirty="0">
                <a:latin typeface="Calibri" pitchFamily="34" charset="0"/>
                <a:cs typeface="+mn-cs"/>
              </a:rPr>
              <a:t>GMSEC Features</a:t>
            </a:r>
          </a:p>
          <a:p>
            <a:pPr marL="342900" indent="-342900" fontAlgn="auto">
              <a:spcBef>
                <a:spcPts val="0"/>
              </a:spcBef>
              <a:spcAft>
                <a:spcPts val="0"/>
              </a:spcAft>
              <a:buFont typeface="+mj-lt"/>
              <a:buAutoNum type="arabicPeriod"/>
              <a:defRPr/>
            </a:pPr>
            <a:r>
              <a:rPr lang="en-US" sz="1800" dirty="0">
                <a:latin typeface="Calibri" pitchFamily="34" charset="0"/>
                <a:cs typeface="Arial" charset="0"/>
              </a:rPr>
              <a:t>ANSR can be instructed to send pages by other GMSEC-compliant components, for example, using the Criteria Action Table (CAT)</a:t>
            </a:r>
            <a:endParaRPr lang="en-US" sz="1800" dirty="0">
              <a:latin typeface="Calibri" pitchFamily="34" charset="0"/>
              <a:cs typeface="+mn-cs"/>
            </a:endParaRPr>
          </a:p>
          <a:p>
            <a:pPr marL="342900" indent="-342900" fontAlgn="auto">
              <a:spcBef>
                <a:spcPts val="0"/>
              </a:spcBef>
              <a:spcAft>
                <a:spcPts val="0"/>
              </a:spcAft>
              <a:buFont typeface="+mj-lt"/>
              <a:buAutoNum type="arabicPeriod"/>
              <a:defRPr/>
            </a:pPr>
            <a:r>
              <a:rPr lang="en-US" sz="1800" dirty="0">
                <a:latin typeface="Calibri" pitchFamily="34" charset="0"/>
                <a:cs typeface="+mn-cs"/>
              </a:rPr>
              <a:t>ANSR broadcasts the status of pages to the entire GMSEC system, but does not require any component to listen or react to these messages. Other components, such as the GMSEC Reusable Event Analyzer Toolkit (GREAT), can collect and archive the messages.</a:t>
            </a:r>
          </a:p>
          <a:p>
            <a:pPr marL="342900" indent="-342900" fontAlgn="auto">
              <a:spcBef>
                <a:spcPts val="0"/>
              </a:spcBef>
              <a:spcAft>
                <a:spcPts val="0"/>
              </a:spcAft>
              <a:buFont typeface="+mj-lt"/>
              <a:buAutoNum type="arabicPeriod"/>
              <a:defRPr/>
            </a:pPr>
            <a:r>
              <a:rPr lang="en-US" sz="1800" dirty="0">
                <a:latin typeface="Calibri" pitchFamily="34" charset="0"/>
                <a:cs typeface="+mn-cs"/>
              </a:rPr>
              <a:t>ANSR can be configured to select which operators to be paged and e-mailed, as well as configuring if the messages need to be acknowledged or not, among other options.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dirty="0" smtClean="0"/>
              <a:t>Alert System Notification Router (ANSR)</a:t>
            </a:r>
          </a:p>
        </p:txBody>
      </p:sp>
      <p:sp>
        <p:nvSpPr>
          <p:cNvPr id="1029"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30"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63" name="Object 3">
            <a:hlinkClick r:id="" action="ppaction://ole?verb=0"/>
          </p:cNvPr>
          <p:cNvGraphicFramePr>
            <a:graphicFrameLocks noChangeAspect="1"/>
          </p:cNvGraphicFramePr>
          <p:nvPr/>
        </p:nvGraphicFramePr>
        <p:xfrm>
          <a:off x="972671" y="1048868"/>
          <a:ext cx="6732494" cy="5046949"/>
        </p:xfrm>
        <a:graphic>
          <a:graphicData uri="http://schemas.openxmlformats.org/presentationml/2006/ole">
            <p:oleObj spid="_x0000_s40963" name="Presentation" r:id="rId3" imgW="7449989" imgH="5587639" progId="PowerPoint.Show.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GMSEC Remote Application Service Provider (GRASP)</a:t>
            </a:r>
          </a:p>
        </p:txBody>
      </p:sp>
      <p:sp>
        <p:nvSpPr>
          <p:cNvPr id="3075" name="TextBox 4"/>
          <p:cNvSpPr txBox="1">
            <a:spLocks noChangeArrowheads="1"/>
          </p:cNvSpPr>
          <p:nvPr/>
        </p:nvSpPr>
        <p:spPr bwMode="auto">
          <a:xfrm>
            <a:off x="367554" y="1156448"/>
            <a:ext cx="7848600" cy="1754326"/>
          </a:xfrm>
          <a:prstGeom prst="rect">
            <a:avLst/>
          </a:prstGeom>
          <a:noFill/>
          <a:ln w="9525">
            <a:noFill/>
            <a:miter lim="800000"/>
            <a:headEnd/>
            <a:tailEnd/>
          </a:ln>
        </p:spPr>
        <p:txBody>
          <a:bodyPr>
            <a:spAutoFit/>
          </a:bodyPr>
          <a:lstStyle/>
          <a:p>
            <a:r>
              <a:rPr lang="en-US" sz="1800" b="1" dirty="0">
                <a:latin typeface="Calibri" pitchFamily="34" charset="0"/>
              </a:rPr>
              <a:t>Overview</a:t>
            </a:r>
          </a:p>
          <a:p>
            <a:r>
              <a:rPr lang="en-US" sz="1800" dirty="0" smtClean="0">
                <a:latin typeface="Calibri" pitchFamily="34" charset="0"/>
              </a:rPr>
              <a:t>The GMSEC Remote Access Service Provider (GRASP) is a GMSEC-compliant software component that provides the capability for users to access selected GMSEC messages from a web server operating in an unsecure space without risk of contamination to the secure GMSEC network. It also provides access to selected functional capabilities via the GMSEC Directive Request message. </a:t>
            </a:r>
          </a:p>
        </p:txBody>
      </p:sp>
      <p:sp>
        <p:nvSpPr>
          <p:cNvPr id="6" name="TextBox 5"/>
          <p:cNvSpPr txBox="1"/>
          <p:nvPr/>
        </p:nvSpPr>
        <p:spPr>
          <a:xfrm>
            <a:off x="381001" y="3101789"/>
            <a:ext cx="7543800" cy="3139321"/>
          </a:xfrm>
          <a:prstGeom prst="rect">
            <a:avLst/>
          </a:prstGeom>
          <a:noFill/>
        </p:spPr>
        <p:txBody>
          <a:bodyPr>
            <a:spAutoFit/>
          </a:bodyPr>
          <a:lstStyle/>
          <a:p>
            <a:pPr fontAlgn="auto">
              <a:spcBef>
                <a:spcPts val="0"/>
              </a:spcBef>
              <a:spcAft>
                <a:spcPts val="0"/>
              </a:spcAft>
              <a:defRPr/>
            </a:pPr>
            <a:r>
              <a:rPr lang="en-US" sz="1800" b="1" dirty="0">
                <a:latin typeface="Calibri" pitchFamily="34" charset="0"/>
                <a:cs typeface="+mn-cs"/>
              </a:rPr>
              <a:t>GMSEC Features</a:t>
            </a:r>
          </a:p>
          <a:p>
            <a:pPr marL="342900" lvl="0" indent="-342900">
              <a:buFont typeface="+mj-lt"/>
              <a:buAutoNum type="arabicPeriod"/>
            </a:pPr>
            <a:r>
              <a:rPr lang="en-US" sz="1800" dirty="0" smtClean="0">
                <a:latin typeface="Calibri" pitchFamily="34" charset="0"/>
              </a:rPr>
              <a:t>Provide a means for messages to be sent from a secure GMSEC network to a web server, ensuring that the messages are encrypted and signed, if GRASP is configured to encrypt and sign.</a:t>
            </a:r>
          </a:p>
          <a:p>
            <a:pPr marL="342900" lvl="0" indent="-342900">
              <a:buFont typeface="+mj-lt"/>
              <a:buAutoNum type="arabicPeriod"/>
            </a:pPr>
            <a:r>
              <a:rPr lang="en-US" sz="1800" dirty="0" smtClean="0">
                <a:latin typeface="Calibri" pitchFamily="34" charset="0"/>
              </a:rPr>
              <a:t>Provide the administrators of the secure GMSEC network the ability to control by subject which messages are pushed to the web server.</a:t>
            </a:r>
          </a:p>
          <a:p>
            <a:pPr marL="342900" lvl="0" indent="-342900">
              <a:buFont typeface="+mj-lt"/>
              <a:buAutoNum type="arabicPeriod"/>
            </a:pPr>
            <a:r>
              <a:rPr lang="en-US" sz="1800" dirty="0" smtClean="0">
                <a:latin typeface="Calibri" pitchFamily="34" charset="0"/>
              </a:rPr>
              <a:t>Provide assurance that no information from the web server shall be placed in the secure GMSEC network.</a:t>
            </a:r>
          </a:p>
          <a:p>
            <a:pPr marL="342900" lvl="0" indent="-342900">
              <a:buFont typeface="+mj-lt"/>
              <a:buAutoNum type="arabicPeriod"/>
            </a:pPr>
            <a:r>
              <a:rPr lang="en-US" sz="1800" dirty="0" smtClean="0">
                <a:latin typeface="Calibri" pitchFamily="34" charset="0"/>
              </a:rPr>
              <a:t>Provide a general-purpose capability for messages to be available to web applications. The messages must be available in such a way that they can be accessed by any Java based web application framework. </a:t>
            </a:r>
            <a:endParaRPr lang="en-US" sz="1800"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dirty="0" smtClean="0"/>
              <a:t>GRASP Diagram</a:t>
            </a:r>
          </a:p>
        </p:txBody>
      </p:sp>
      <p:sp>
        <p:nvSpPr>
          <p:cNvPr id="1029"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30"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29" name="Group 28"/>
          <p:cNvGrpSpPr/>
          <p:nvPr/>
        </p:nvGrpSpPr>
        <p:grpSpPr>
          <a:xfrm>
            <a:off x="174814" y="1506074"/>
            <a:ext cx="8801007" cy="4008439"/>
            <a:chOff x="392113" y="1951038"/>
            <a:chExt cx="9296400" cy="4800600"/>
          </a:xfrm>
        </p:grpSpPr>
        <p:sp>
          <p:nvSpPr>
            <p:cNvPr id="30" name="Rectangle 29"/>
            <p:cNvSpPr/>
            <p:nvPr/>
          </p:nvSpPr>
          <p:spPr bwMode="auto">
            <a:xfrm>
              <a:off x="392113" y="1951038"/>
              <a:ext cx="9296400" cy="4800600"/>
            </a:xfrm>
            <a:prstGeom prst="rect">
              <a:avLst/>
            </a:prstGeom>
            <a:solidFill>
              <a:schemeClr val="accent1">
                <a:lumMod val="20000"/>
                <a:lumOff val="80000"/>
              </a:schemeClr>
            </a:solidFill>
            <a:ln w="9525" cap="flat" cmpd="sng" algn="ctr">
              <a:solidFill>
                <a:schemeClr val="accent3">
                  <a:lumMod val="10000"/>
                </a:schemeClr>
              </a:solidFill>
              <a:prstDash val="solid"/>
              <a:round/>
              <a:headEnd type="none" w="med" len="med"/>
              <a:tailEnd type="none" w="med" len="med"/>
            </a:ln>
            <a:effectLst/>
          </p:spPr>
          <p:txBody>
            <a:bodyPr/>
            <a:lstStyle/>
            <a:p>
              <a:pPr>
                <a:buFont typeface="Times New Roman" pitchFamily="16" charset="0"/>
                <a:buNone/>
                <a:defRPr/>
              </a:pPr>
              <a:endParaRPr lang="en-US">
                <a:latin typeface="Arial" charset="0"/>
                <a:cs typeface="Lucida Sans Unicode" charset="0"/>
              </a:endParaRPr>
            </a:p>
          </p:txBody>
        </p:sp>
        <p:sp>
          <p:nvSpPr>
            <p:cNvPr id="31" name="Rectangle 30"/>
            <p:cNvSpPr/>
            <p:nvPr/>
          </p:nvSpPr>
          <p:spPr bwMode="auto">
            <a:xfrm>
              <a:off x="620713" y="2103438"/>
              <a:ext cx="5029200" cy="4495800"/>
            </a:xfrm>
            <a:prstGeom prst="rect">
              <a:avLst/>
            </a:prstGeom>
            <a:solidFill>
              <a:schemeClr val="accent1">
                <a:lumMod val="60000"/>
                <a:lumOff val="40000"/>
              </a:schemeClr>
            </a:solidFill>
            <a:ln w="9525" cap="flat" cmpd="sng" algn="ctr">
              <a:solidFill>
                <a:schemeClr val="accent3">
                  <a:lumMod val="10000"/>
                </a:schemeClr>
              </a:solidFill>
              <a:prstDash val="solid"/>
              <a:round/>
              <a:headEnd type="none" w="med" len="med"/>
              <a:tailEnd type="none" w="med" len="med"/>
            </a:ln>
            <a:effectLst/>
          </p:spPr>
          <p:txBody>
            <a:bodyPr/>
            <a:lstStyle/>
            <a:p>
              <a:pPr algn="ctr">
                <a:buFont typeface="Times New Roman" pitchFamily="16" charset="0"/>
                <a:buNone/>
                <a:defRPr/>
              </a:pPr>
              <a:r>
                <a:rPr lang="en-US" dirty="0">
                  <a:solidFill>
                    <a:schemeClr val="accent3">
                      <a:lumMod val="10000"/>
                    </a:schemeClr>
                  </a:solidFill>
                  <a:latin typeface="Arial" charset="0"/>
                  <a:cs typeface="Lucida Sans Unicode" charset="0"/>
                </a:rPr>
                <a:t>Secure Environment</a:t>
              </a:r>
            </a:p>
          </p:txBody>
        </p:sp>
        <p:sp>
          <p:nvSpPr>
            <p:cNvPr id="32" name="Rectangle 11"/>
            <p:cNvSpPr>
              <a:spLocks noChangeArrowheads="1"/>
            </p:cNvSpPr>
            <p:nvPr/>
          </p:nvSpPr>
          <p:spPr bwMode="auto">
            <a:xfrm>
              <a:off x="1458913" y="4618038"/>
              <a:ext cx="2209800" cy="1524000"/>
            </a:xfrm>
            <a:prstGeom prst="rect">
              <a:avLst/>
            </a:prstGeom>
            <a:solidFill>
              <a:srgbClr val="4BB2FF"/>
            </a:solidFill>
            <a:ln w="9525" algn="ctr">
              <a:solidFill>
                <a:schemeClr val="accent3">
                  <a:lumMod val="10000"/>
                </a:schemeClr>
              </a:solidFill>
              <a:round/>
              <a:headEnd/>
              <a:tailEnd/>
            </a:ln>
          </p:spPr>
          <p:txBody>
            <a:bodyPr/>
            <a:lstStyle/>
            <a:p>
              <a:r>
                <a:rPr lang="en-US" dirty="0">
                  <a:solidFill>
                    <a:schemeClr val="accent3">
                      <a:lumMod val="10000"/>
                    </a:schemeClr>
                  </a:solidFill>
                </a:rPr>
                <a:t>Message Provider (MP)</a:t>
              </a:r>
            </a:p>
          </p:txBody>
        </p:sp>
        <p:sp>
          <p:nvSpPr>
            <p:cNvPr id="33" name="Rectangle 12"/>
            <p:cNvSpPr>
              <a:spLocks noChangeArrowheads="1"/>
            </p:cNvSpPr>
            <p:nvPr/>
          </p:nvSpPr>
          <p:spPr bwMode="auto">
            <a:xfrm>
              <a:off x="1092117" y="2484438"/>
              <a:ext cx="3429000" cy="914400"/>
            </a:xfrm>
            <a:prstGeom prst="rect">
              <a:avLst/>
            </a:prstGeom>
            <a:solidFill>
              <a:srgbClr val="FFC000"/>
            </a:solidFill>
            <a:ln w="9525" algn="ctr">
              <a:solidFill>
                <a:schemeClr val="accent3">
                  <a:lumMod val="10000"/>
                </a:schemeClr>
              </a:solidFill>
              <a:round/>
              <a:headEnd/>
              <a:tailEnd/>
            </a:ln>
          </p:spPr>
          <p:txBody>
            <a:bodyPr/>
            <a:lstStyle/>
            <a:p>
              <a:r>
                <a:rPr lang="en-US" dirty="0">
                  <a:solidFill>
                    <a:schemeClr val="accent3">
                      <a:lumMod val="10000"/>
                    </a:schemeClr>
                  </a:solidFill>
                </a:rPr>
                <a:t>GMSEC Bus</a:t>
              </a:r>
            </a:p>
          </p:txBody>
        </p:sp>
        <p:cxnSp>
          <p:nvCxnSpPr>
            <p:cNvPr id="34" name="Straight Arrow Connector 15"/>
            <p:cNvCxnSpPr>
              <a:cxnSpLocks noChangeShapeType="1"/>
            </p:cNvCxnSpPr>
            <p:nvPr/>
          </p:nvCxnSpPr>
          <p:spPr bwMode="auto">
            <a:xfrm rot="5400000" flipH="1" flipV="1">
              <a:off x="2753519" y="4007644"/>
              <a:ext cx="1219200" cy="1588"/>
            </a:xfrm>
            <a:prstGeom prst="straightConnector1">
              <a:avLst/>
            </a:prstGeom>
            <a:noFill/>
            <a:ln w="9525" algn="ctr">
              <a:solidFill>
                <a:schemeClr val="accent3">
                  <a:lumMod val="10000"/>
                </a:schemeClr>
              </a:solidFill>
              <a:round/>
              <a:headEnd/>
              <a:tailEnd type="arrow" w="med" len="med"/>
            </a:ln>
          </p:spPr>
        </p:cxnSp>
        <p:cxnSp>
          <p:nvCxnSpPr>
            <p:cNvPr id="35" name="Straight Arrow Connector 17"/>
            <p:cNvCxnSpPr>
              <a:cxnSpLocks noChangeShapeType="1"/>
            </p:cNvCxnSpPr>
            <p:nvPr/>
          </p:nvCxnSpPr>
          <p:spPr bwMode="auto">
            <a:xfrm rot="5400000">
              <a:off x="2982119" y="4007644"/>
              <a:ext cx="1219200" cy="1588"/>
            </a:xfrm>
            <a:prstGeom prst="straightConnector1">
              <a:avLst/>
            </a:prstGeom>
            <a:noFill/>
            <a:ln w="9525" algn="ctr">
              <a:solidFill>
                <a:schemeClr val="accent3">
                  <a:lumMod val="10000"/>
                </a:schemeClr>
              </a:solidFill>
              <a:round/>
              <a:headEnd/>
              <a:tailEnd type="arrow" w="med" len="med"/>
            </a:ln>
          </p:spPr>
        </p:cxnSp>
        <p:sp>
          <p:nvSpPr>
            <p:cNvPr id="36" name="TextBox 18"/>
            <p:cNvSpPr txBox="1">
              <a:spLocks noChangeArrowheads="1"/>
            </p:cNvSpPr>
            <p:nvPr/>
          </p:nvSpPr>
          <p:spPr bwMode="auto">
            <a:xfrm>
              <a:off x="1793458" y="3627438"/>
              <a:ext cx="1447800" cy="700340"/>
            </a:xfrm>
            <a:prstGeom prst="rect">
              <a:avLst/>
            </a:prstGeom>
            <a:noFill/>
            <a:ln w="9525">
              <a:solidFill>
                <a:schemeClr val="accent3">
                  <a:lumMod val="10000"/>
                </a:schemeClr>
              </a:solidFill>
              <a:miter lim="800000"/>
              <a:headEnd/>
              <a:tailEnd/>
            </a:ln>
          </p:spPr>
          <p:txBody>
            <a:bodyPr>
              <a:spAutoFit/>
            </a:bodyPr>
            <a:lstStyle/>
            <a:p>
              <a:r>
                <a:rPr lang="en-US" dirty="0">
                  <a:solidFill>
                    <a:schemeClr val="accent3">
                      <a:lumMod val="10000"/>
                    </a:schemeClr>
                  </a:solidFill>
                </a:rPr>
                <a:t>Heartbeat &amp; Log</a:t>
              </a:r>
            </a:p>
          </p:txBody>
        </p:sp>
        <p:sp>
          <p:nvSpPr>
            <p:cNvPr id="37" name="TextBox 19"/>
            <p:cNvSpPr txBox="1">
              <a:spLocks noChangeArrowheads="1"/>
            </p:cNvSpPr>
            <p:nvPr/>
          </p:nvSpPr>
          <p:spPr bwMode="auto">
            <a:xfrm>
              <a:off x="3691940" y="3627438"/>
              <a:ext cx="1600200" cy="700340"/>
            </a:xfrm>
            <a:prstGeom prst="rect">
              <a:avLst/>
            </a:prstGeom>
            <a:noFill/>
            <a:ln w="9525">
              <a:solidFill>
                <a:schemeClr val="accent3">
                  <a:lumMod val="10000"/>
                </a:schemeClr>
              </a:solidFill>
              <a:miter lim="800000"/>
              <a:headEnd/>
              <a:tailEnd/>
            </a:ln>
          </p:spPr>
          <p:txBody>
            <a:bodyPr>
              <a:spAutoFit/>
            </a:bodyPr>
            <a:lstStyle/>
            <a:p>
              <a:r>
                <a:rPr lang="en-US" dirty="0">
                  <a:solidFill>
                    <a:schemeClr val="accent3">
                      <a:lumMod val="10000"/>
                    </a:schemeClr>
                  </a:solidFill>
                </a:rPr>
                <a:t>Data &amp; Directive</a:t>
              </a:r>
            </a:p>
          </p:txBody>
        </p:sp>
        <p:sp>
          <p:nvSpPr>
            <p:cNvPr id="38" name="Rectangle 37"/>
            <p:cNvSpPr/>
            <p:nvPr/>
          </p:nvSpPr>
          <p:spPr bwMode="auto">
            <a:xfrm>
              <a:off x="5878513" y="2789238"/>
              <a:ext cx="3581400" cy="2819400"/>
            </a:xfrm>
            <a:prstGeom prst="rect">
              <a:avLst/>
            </a:prstGeom>
            <a:solidFill>
              <a:schemeClr val="accent1">
                <a:lumMod val="60000"/>
                <a:lumOff val="40000"/>
              </a:schemeClr>
            </a:solidFill>
            <a:ln w="9525" cap="flat" cmpd="sng" algn="ctr">
              <a:solidFill>
                <a:schemeClr val="accent3">
                  <a:lumMod val="10000"/>
                </a:schemeClr>
              </a:solidFill>
              <a:prstDash val="solid"/>
              <a:round/>
              <a:headEnd type="none" w="med" len="med"/>
              <a:tailEnd type="none" w="med" len="med"/>
            </a:ln>
            <a:effectLst/>
          </p:spPr>
          <p:txBody>
            <a:bodyPr/>
            <a:lstStyle/>
            <a:p>
              <a:pPr algn="ctr">
                <a:buFont typeface="Times New Roman" pitchFamily="16" charset="0"/>
                <a:buNone/>
                <a:defRPr/>
              </a:pPr>
              <a:r>
                <a:rPr lang="en-US" dirty="0">
                  <a:solidFill>
                    <a:schemeClr val="accent3">
                      <a:lumMod val="10000"/>
                    </a:schemeClr>
                  </a:solidFill>
                  <a:latin typeface="Arial" charset="0"/>
                  <a:cs typeface="Lucida Sans Unicode" charset="0"/>
                </a:rPr>
                <a:t>WASP Environment</a:t>
              </a:r>
            </a:p>
          </p:txBody>
        </p:sp>
        <p:sp>
          <p:nvSpPr>
            <p:cNvPr id="39" name="Rectangle 21"/>
            <p:cNvSpPr>
              <a:spLocks noChangeArrowheads="1"/>
            </p:cNvSpPr>
            <p:nvPr/>
          </p:nvSpPr>
          <p:spPr bwMode="auto">
            <a:xfrm>
              <a:off x="6107113" y="4389438"/>
              <a:ext cx="3048000" cy="990600"/>
            </a:xfrm>
            <a:prstGeom prst="rect">
              <a:avLst/>
            </a:prstGeom>
            <a:solidFill>
              <a:srgbClr val="4BB2FF"/>
            </a:solidFill>
            <a:ln w="9525" algn="ctr">
              <a:solidFill>
                <a:schemeClr val="accent3">
                  <a:lumMod val="10000"/>
                </a:schemeClr>
              </a:solidFill>
              <a:round/>
              <a:headEnd/>
              <a:tailEnd/>
            </a:ln>
          </p:spPr>
          <p:txBody>
            <a:bodyPr/>
            <a:lstStyle/>
            <a:p>
              <a:r>
                <a:rPr lang="en-US" dirty="0">
                  <a:solidFill>
                    <a:schemeClr val="accent3">
                      <a:lumMod val="10000"/>
                    </a:schemeClr>
                  </a:solidFill>
                </a:rPr>
                <a:t>Web Application Service Provider (WASP)</a:t>
              </a:r>
            </a:p>
          </p:txBody>
        </p:sp>
        <p:cxnSp>
          <p:nvCxnSpPr>
            <p:cNvPr id="40" name="Straight Arrow Connector 23"/>
            <p:cNvCxnSpPr>
              <a:cxnSpLocks noChangeShapeType="1"/>
            </p:cNvCxnSpPr>
            <p:nvPr/>
          </p:nvCxnSpPr>
          <p:spPr bwMode="auto">
            <a:xfrm>
              <a:off x="3668713" y="4846638"/>
              <a:ext cx="2438400" cy="1587"/>
            </a:xfrm>
            <a:prstGeom prst="straightConnector1">
              <a:avLst/>
            </a:prstGeom>
            <a:noFill/>
            <a:ln w="9525" algn="ctr">
              <a:solidFill>
                <a:schemeClr val="accent3">
                  <a:lumMod val="10000"/>
                </a:schemeClr>
              </a:solidFill>
              <a:round/>
              <a:headEnd/>
              <a:tailEnd type="arrow" w="med" len="med"/>
            </a:ln>
          </p:spPr>
        </p:cxnSp>
        <p:sp>
          <p:nvSpPr>
            <p:cNvPr id="41" name="TextBox 24"/>
            <p:cNvSpPr txBox="1">
              <a:spLocks noChangeArrowheads="1"/>
            </p:cNvSpPr>
            <p:nvPr/>
          </p:nvSpPr>
          <p:spPr bwMode="auto">
            <a:xfrm>
              <a:off x="3744913" y="4922838"/>
              <a:ext cx="1828800" cy="700340"/>
            </a:xfrm>
            <a:prstGeom prst="rect">
              <a:avLst/>
            </a:prstGeom>
            <a:noFill/>
            <a:ln w="9525">
              <a:solidFill>
                <a:schemeClr val="accent3">
                  <a:lumMod val="10000"/>
                </a:schemeClr>
              </a:solidFill>
              <a:miter lim="800000"/>
              <a:headEnd/>
              <a:tailEnd/>
            </a:ln>
          </p:spPr>
          <p:txBody>
            <a:bodyPr>
              <a:spAutoFit/>
            </a:bodyPr>
            <a:lstStyle/>
            <a:p>
              <a:r>
                <a:rPr lang="en-US" dirty="0">
                  <a:solidFill>
                    <a:schemeClr val="accent3">
                      <a:lumMod val="10000"/>
                    </a:schemeClr>
                  </a:solidFill>
                </a:rPr>
                <a:t>Intercomponent Communication</a:t>
              </a:r>
            </a:p>
          </p:txBody>
        </p:sp>
        <p:sp>
          <p:nvSpPr>
            <p:cNvPr id="42" name="Rectangle 25"/>
            <p:cNvSpPr>
              <a:spLocks noChangeArrowheads="1"/>
            </p:cNvSpPr>
            <p:nvPr/>
          </p:nvSpPr>
          <p:spPr bwMode="auto">
            <a:xfrm>
              <a:off x="6107113" y="3170238"/>
              <a:ext cx="1447800" cy="838200"/>
            </a:xfrm>
            <a:prstGeom prst="rect">
              <a:avLst/>
            </a:prstGeom>
            <a:solidFill>
              <a:srgbClr val="FF4747"/>
            </a:solidFill>
            <a:ln w="9525" algn="ctr">
              <a:solidFill>
                <a:schemeClr val="accent3">
                  <a:lumMod val="10000"/>
                </a:schemeClr>
              </a:solidFill>
              <a:round/>
              <a:headEnd/>
              <a:tailEnd/>
            </a:ln>
          </p:spPr>
          <p:txBody>
            <a:bodyPr/>
            <a:lstStyle/>
            <a:p>
              <a:r>
                <a:rPr lang="en-US" dirty="0">
                  <a:solidFill>
                    <a:schemeClr val="accent3">
                      <a:lumMod val="10000"/>
                    </a:schemeClr>
                  </a:solidFill>
                </a:rPr>
                <a:t>Web Application</a:t>
              </a:r>
            </a:p>
          </p:txBody>
        </p:sp>
        <p:sp>
          <p:nvSpPr>
            <p:cNvPr id="43" name="Rectangle 26"/>
            <p:cNvSpPr>
              <a:spLocks noChangeArrowheads="1"/>
            </p:cNvSpPr>
            <p:nvPr/>
          </p:nvSpPr>
          <p:spPr bwMode="auto">
            <a:xfrm>
              <a:off x="7707313" y="3170238"/>
              <a:ext cx="1447800" cy="838200"/>
            </a:xfrm>
            <a:prstGeom prst="rect">
              <a:avLst/>
            </a:prstGeom>
            <a:solidFill>
              <a:srgbClr val="FF4747"/>
            </a:solidFill>
            <a:ln w="9525" algn="ctr">
              <a:solidFill>
                <a:schemeClr val="accent3">
                  <a:lumMod val="10000"/>
                </a:schemeClr>
              </a:solidFill>
              <a:round/>
              <a:headEnd/>
              <a:tailEnd/>
            </a:ln>
          </p:spPr>
          <p:txBody>
            <a:bodyPr/>
            <a:lstStyle/>
            <a:p>
              <a:r>
                <a:rPr lang="en-US" dirty="0">
                  <a:solidFill>
                    <a:schemeClr val="accent3">
                      <a:lumMod val="10000"/>
                    </a:schemeClr>
                  </a:solidFill>
                </a:rPr>
                <a:t>Web Application</a:t>
              </a:r>
            </a:p>
          </p:txBody>
        </p:sp>
        <p:cxnSp>
          <p:nvCxnSpPr>
            <p:cNvPr id="44" name="Straight Arrow Connector 28"/>
            <p:cNvCxnSpPr>
              <a:cxnSpLocks noChangeShapeType="1"/>
            </p:cNvCxnSpPr>
            <p:nvPr/>
          </p:nvCxnSpPr>
          <p:spPr bwMode="auto">
            <a:xfrm rot="5400000" flipH="1" flipV="1">
              <a:off x="6374607" y="4198144"/>
              <a:ext cx="381000" cy="1587"/>
            </a:xfrm>
            <a:prstGeom prst="straightConnector1">
              <a:avLst/>
            </a:prstGeom>
            <a:noFill/>
            <a:ln w="9525" algn="ctr">
              <a:solidFill>
                <a:schemeClr val="accent3">
                  <a:lumMod val="10000"/>
                </a:schemeClr>
              </a:solidFill>
              <a:round/>
              <a:headEnd/>
              <a:tailEnd type="arrow" w="med" len="med"/>
            </a:ln>
          </p:spPr>
        </p:cxnSp>
        <p:cxnSp>
          <p:nvCxnSpPr>
            <p:cNvPr id="45" name="Straight Arrow Connector 30"/>
            <p:cNvCxnSpPr>
              <a:cxnSpLocks noChangeShapeType="1"/>
            </p:cNvCxnSpPr>
            <p:nvPr/>
          </p:nvCxnSpPr>
          <p:spPr bwMode="auto">
            <a:xfrm rot="5400000" flipH="1" flipV="1">
              <a:off x="8735219" y="4198144"/>
              <a:ext cx="381000" cy="1588"/>
            </a:xfrm>
            <a:prstGeom prst="straightConnector1">
              <a:avLst/>
            </a:prstGeom>
            <a:noFill/>
            <a:ln w="9525" algn="ctr">
              <a:solidFill>
                <a:schemeClr val="accent3">
                  <a:lumMod val="10000"/>
                </a:schemeClr>
              </a:solidFill>
              <a:round/>
              <a:headEnd/>
              <a:tailEnd type="arrow" w="med" len="med"/>
            </a:ln>
          </p:spPr>
        </p:cxnSp>
        <p:sp>
          <p:nvSpPr>
            <p:cNvPr id="46" name="Rectangle 31"/>
            <p:cNvSpPr>
              <a:spLocks noChangeArrowheads="1"/>
            </p:cNvSpPr>
            <p:nvPr/>
          </p:nvSpPr>
          <p:spPr bwMode="auto">
            <a:xfrm>
              <a:off x="5878513" y="2027238"/>
              <a:ext cx="1676400" cy="533400"/>
            </a:xfrm>
            <a:prstGeom prst="rect">
              <a:avLst/>
            </a:prstGeom>
            <a:solidFill>
              <a:srgbClr val="92D050"/>
            </a:solidFill>
            <a:ln w="9525" algn="ctr">
              <a:solidFill>
                <a:schemeClr val="accent3">
                  <a:lumMod val="10000"/>
                </a:schemeClr>
              </a:solidFill>
              <a:round/>
              <a:headEnd/>
              <a:tailEnd/>
            </a:ln>
          </p:spPr>
          <p:txBody>
            <a:bodyPr/>
            <a:lstStyle/>
            <a:p>
              <a:r>
                <a:rPr lang="en-US" dirty="0">
                  <a:solidFill>
                    <a:schemeClr val="accent3">
                      <a:lumMod val="10000"/>
                    </a:schemeClr>
                  </a:solidFill>
                </a:rPr>
                <a:t>Remote Device</a:t>
              </a:r>
            </a:p>
          </p:txBody>
        </p:sp>
        <p:sp>
          <p:nvSpPr>
            <p:cNvPr id="47" name="Rectangle 32"/>
            <p:cNvSpPr>
              <a:spLocks noChangeArrowheads="1"/>
            </p:cNvSpPr>
            <p:nvPr/>
          </p:nvSpPr>
          <p:spPr bwMode="auto">
            <a:xfrm>
              <a:off x="7783513" y="2027238"/>
              <a:ext cx="1676400" cy="533400"/>
            </a:xfrm>
            <a:prstGeom prst="rect">
              <a:avLst/>
            </a:prstGeom>
            <a:solidFill>
              <a:srgbClr val="92D050"/>
            </a:solidFill>
            <a:ln w="9525" algn="ctr">
              <a:solidFill>
                <a:schemeClr val="accent3">
                  <a:lumMod val="10000"/>
                </a:schemeClr>
              </a:solidFill>
              <a:round/>
              <a:headEnd/>
              <a:tailEnd/>
            </a:ln>
          </p:spPr>
          <p:txBody>
            <a:bodyPr/>
            <a:lstStyle/>
            <a:p>
              <a:r>
                <a:rPr lang="en-US" dirty="0">
                  <a:solidFill>
                    <a:schemeClr val="accent3">
                      <a:lumMod val="10000"/>
                    </a:schemeClr>
                  </a:solidFill>
                </a:rPr>
                <a:t>Remote Device</a:t>
              </a:r>
            </a:p>
          </p:txBody>
        </p:sp>
        <p:cxnSp>
          <p:nvCxnSpPr>
            <p:cNvPr id="48" name="Straight Arrow Connector 65"/>
            <p:cNvCxnSpPr>
              <a:cxnSpLocks noChangeShapeType="1"/>
            </p:cNvCxnSpPr>
            <p:nvPr/>
          </p:nvCxnSpPr>
          <p:spPr bwMode="auto">
            <a:xfrm rot="5400000" flipH="1" flipV="1">
              <a:off x="5877719" y="2864644"/>
              <a:ext cx="609600" cy="1588"/>
            </a:xfrm>
            <a:prstGeom prst="straightConnector1">
              <a:avLst/>
            </a:prstGeom>
            <a:noFill/>
            <a:ln w="9525" algn="ctr">
              <a:solidFill>
                <a:schemeClr val="accent3">
                  <a:lumMod val="10000"/>
                </a:schemeClr>
              </a:solidFill>
              <a:round/>
              <a:headEnd/>
              <a:tailEnd type="arrow" w="med" len="med"/>
            </a:ln>
          </p:spPr>
        </p:cxnSp>
        <p:cxnSp>
          <p:nvCxnSpPr>
            <p:cNvPr id="49" name="Straight Arrow Connector 67"/>
            <p:cNvCxnSpPr>
              <a:cxnSpLocks noChangeShapeType="1"/>
            </p:cNvCxnSpPr>
            <p:nvPr/>
          </p:nvCxnSpPr>
          <p:spPr bwMode="auto">
            <a:xfrm rot="5400000">
              <a:off x="6030119" y="2864644"/>
              <a:ext cx="609600" cy="1588"/>
            </a:xfrm>
            <a:prstGeom prst="straightConnector1">
              <a:avLst/>
            </a:prstGeom>
            <a:noFill/>
            <a:ln w="9525" algn="ctr">
              <a:solidFill>
                <a:schemeClr val="accent3">
                  <a:lumMod val="10000"/>
                </a:schemeClr>
              </a:solidFill>
              <a:round/>
              <a:headEnd/>
              <a:tailEnd type="arrow" w="med" len="med"/>
            </a:ln>
          </p:spPr>
        </p:cxnSp>
        <p:cxnSp>
          <p:nvCxnSpPr>
            <p:cNvPr id="50" name="Straight Arrow Connector 70"/>
            <p:cNvCxnSpPr>
              <a:cxnSpLocks noChangeShapeType="1"/>
            </p:cNvCxnSpPr>
            <p:nvPr/>
          </p:nvCxnSpPr>
          <p:spPr bwMode="auto">
            <a:xfrm rot="5400000" flipH="1" flipV="1">
              <a:off x="8622507" y="2864644"/>
              <a:ext cx="609600" cy="1587"/>
            </a:xfrm>
            <a:prstGeom prst="straightConnector1">
              <a:avLst/>
            </a:prstGeom>
            <a:noFill/>
            <a:ln w="9525" algn="ctr">
              <a:solidFill>
                <a:schemeClr val="accent3">
                  <a:lumMod val="10000"/>
                </a:schemeClr>
              </a:solidFill>
              <a:round/>
              <a:headEnd/>
              <a:tailEnd type="arrow" w="med" len="med"/>
            </a:ln>
          </p:spPr>
        </p:cxnSp>
        <p:cxnSp>
          <p:nvCxnSpPr>
            <p:cNvPr id="51" name="Straight Arrow Connector 71"/>
            <p:cNvCxnSpPr>
              <a:cxnSpLocks noChangeShapeType="1"/>
            </p:cNvCxnSpPr>
            <p:nvPr/>
          </p:nvCxnSpPr>
          <p:spPr bwMode="auto">
            <a:xfrm rot="5400000">
              <a:off x="8774907" y="2864644"/>
              <a:ext cx="609600" cy="1587"/>
            </a:xfrm>
            <a:prstGeom prst="straightConnector1">
              <a:avLst/>
            </a:prstGeom>
            <a:noFill/>
            <a:ln w="9525" algn="ctr">
              <a:solidFill>
                <a:schemeClr val="accent3">
                  <a:lumMod val="10000"/>
                </a:schemeClr>
              </a:solidFill>
              <a:round/>
              <a:headEnd/>
              <a:tailEnd type="arrow" w="med" len="med"/>
            </a:ln>
          </p:spPr>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GMSEC Multi-Component Synergy</a:t>
            </a:r>
            <a:endParaRPr lang="en-US" dirty="0"/>
          </a:p>
        </p:txBody>
      </p:sp>
      <p:sp>
        <p:nvSpPr>
          <p:cNvPr id="5" name="Content Placeholder 4"/>
          <p:cNvSpPr>
            <a:spLocks noGrp="1"/>
          </p:cNvSpPr>
          <p:nvPr>
            <p:ph idx="1"/>
          </p:nvPr>
        </p:nvSpPr>
        <p:spPr>
          <a:xfrm>
            <a:off x="304800" y="1978303"/>
            <a:ext cx="8497888" cy="2943318"/>
          </a:xfrm>
        </p:spPr>
        <p:txBody>
          <a:bodyPr/>
          <a:lstStyle/>
          <a:p>
            <a:r>
              <a:rPr lang="en-US" sz="2400" dirty="0" smtClean="0"/>
              <a:t>Environmental Alert Scenario</a:t>
            </a:r>
          </a:p>
          <a:p>
            <a:endParaRPr lang="en-US" sz="2400" dirty="0" smtClean="0"/>
          </a:p>
          <a:p>
            <a:r>
              <a:rPr lang="en-US" sz="2400" dirty="0" smtClean="0"/>
              <a:t>Red Limit Exceeded Scenario</a:t>
            </a:r>
          </a:p>
          <a:p>
            <a:endParaRPr lang="en-US" sz="2400" dirty="0" smtClean="0"/>
          </a:p>
          <a:p>
            <a:r>
              <a:rPr lang="en-US" sz="2400" dirty="0" smtClean="0"/>
              <a:t>Component Failover Scenario</a:t>
            </a:r>
          </a:p>
          <a:p>
            <a:endParaRPr lang="en-US" sz="2400" dirty="0" smtClean="0"/>
          </a:p>
          <a:p>
            <a:r>
              <a:rPr lang="en-US" sz="2400" dirty="0" smtClean="0"/>
              <a:t>Middleware Failover Scenario</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Final Notes </a:t>
            </a:r>
          </a:p>
        </p:txBody>
      </p:sp>
      <p:sp>
        <p:nvSpPr>
          <p:cNvPr id="22531" name="Content Placeholder 2"/>
          <p:cNvSpPr>
            <a:spLocks noGrp="1"/>
          </p:cNvSpPr>
          <p:nvPr>
            <p:ph idx="1"/>
          </p:nvPr>
        </p:nvSpPr>
        <p:spPr/>
        <p:txBody>
          <a:bodyPr/>
          <a:lstStyle/>
          <a:p>
            <a:r>
              <a:rPr lang="en-US" sz="1800" dirty="0" smtClean="0"/>
              <a:t>GMSEC is not a radical technology</a:t>
            </a:r>
          </a:p>
          <a:p>
            <a:pPr>
              <a:buNone/>
            </a:pPr>
            <a:endParaRPr lang="en-US" sz="1800" dirty="0" smtClean="0"/>
          </a:p>
          <a:p>
            <a:r>
              <a:rPr lang="en-US" sz="1800" dirty="0" smtClean="0"/>
              <a:t>GMSEC currently being used by many operational missions</a:t>
            </a:r>
          </a:p>
          <a:p>
            <a:pPr>
              <a:buNone/>
            </a:pPr>
            <a:endParaRPr lang="en-US" sz="1800" dirty="0" smtClean="0"/>
          </a:p>
          <a:p>
            <a:r>
              <a:rPr lang="en-US" sz="1800" dirty="0" smtClean="0"/>
              <a:t>Many in-house and out-of-house components that are GMSEC compliant to meet mission requirements</a:t>
            </a:r>
          </a:p>
          <a:p>
            <a:pPr>
              <a:buNone/>
            </a:pPr>
            <a:endParaRPr lang="en-US" sz="1000" dirty="0" smtClean="0"/>
          </a:p>
          <a:p>
            <a:r>
              <a:rPr lang="en-US" sz="1800" dirty="0" smtClean="0"/>
              <a:t>The value is that it addresses key issues for a certain class of users</a:t>
            </a:r>
          </a:p>
          <a:p>
            <a:pPr lvl="1"/>
            <a:r>
              <a:rPr lang="en-US" sz="1800" dirty="0" smtClean="0"/>
              <a:t>Allows for use or mix of heritage or COTS software</a:t>
            </a:r>
          </a:p>
          <a:p>
            <a:pPr lvl="1"/>
            <a:r>
              <a:rPr lang="en-US" sz="1800" dirty="0" smtClean="0"/>
              <a:t>Evolvable over time</a:t>
            </a:r>
          </a:p>
          <a:p>
            <a:pPr lvl="1"/>
            <a:r>
              <a:rPr lang="en-US" sz="1800" dirty="0" smtClean="0"/>
              <a:t>Does not assume “one size fits all” will work</a:t>
            </a:r>
          </a:p>
          <a:p>
            <a:pPr lvl="1"/>
            <a:r>
              <a:rPr lang="en-US" sz="1800" dirty="0" smtClean="0"/>
              <a:t>Does not enforce a specific operations concept</a:t>
            </a:r>
          </a:p>
          <a:p>
            <a:pPr lvl="1"/>
            <a:r>
              <a:rPr lang="en-US" sz="1800" dirty="0" smtClean="0"/>
              <a:t>Simple enough for vendors to invest in </a:t>
            </a:r>
          </a:p>
          <a:p>
            <a:pPr lvl="2"/>
            <a:endParaRPr lang="en-US" sz="800" dirty="0" smtClean="0"/>
          </a:p>
          <a:p>
            <a:r>
              <a:rPr lang="en-US" sz="1800" dirty="0" smtClean="0"/>
              <a:t>Air Force, NRO, ORS are moving in this direction</a:t>
            </a:r>
            <a:endParaRPr lang="en-US" sz="800" dirty="0" smtClean="0"/>
          </a:p>
          <a:p>
            <a:pPr lvl="1"/>
            <a:endParaRPr lang="en-US" sz="800" dirty="0" smtClean="0"/>
          </a:p>
          <a:p>
            <a:r>
              <a:rPr lang="en-US" sz="1800" dirty="0" smtClean="0"/>
              <a:t>Appropriate architecture for more than just satellite control</a:t>
            </a:r>
            <a:endParaRPr lang="en-US" dirty="0" smtClean="0"/>
          </a:p>
        </p:txBody>
      </p:sp>
      <p:sp>
        <p:nvSpPr>
          <p:cNvPr id="22532" name="Slide Number Placeholder 3"/>
          <p:cNvSpPr>
            <a:spLocks noGrp="1"/>
          </p:cNvSpPr>
          <p:nvPr>
            <p:ph type="sldNum" sz="quarter" idx="10"/>
          </p:nvPr>
        </p:nvSpPr>
        <p:spPr>
          <a:noFill/>
        </p:spPr>
        <p:txBody>
          <a:bodyPr/>
          <a:lstStyle/>
          <a:p>
            <a:fld id="{5807CC59-130C-487C-8732-5D35291DC790}"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j0200261"/>
          <p:cNvPicPr>
            <a:picLocks noChangeAspect="1" noChangeArrowheads="1"/>
          </p:cNvPicPr>
          <p:nvPr/>
        </p:nvPicPr>
        <p:blipFill>
          <a:blip r:embed="rId3" cstate="print"/>
          <a:srcRect/>
          <a:stretch>
            <a:fillRect/>
          </a:stretch>
        </p:blipFill>
        <p:spPr bwMode="auto">
          <a:xfrm>
            <a:off x="5791200" y="1422400"/>
            <a:ext cx="1439863" cy="1281113"/>
          </a:xfrm>
          <a:prstGeom prst="rect">
            <a:avLst/>
          </a:prstGeom>
          <a:noFill/>
          <a:ln w="9525">
            <a:noFill/>
            <a:miter lim="800000"/>
            <a:headEnd/>
            <a:tailEnd/>
          </a:ln>
        </p:spPr>
      </p:pic>
      <p:sp>
        <p:nvSpPr>
          <p:cNvPr id="24579" name="Rectangle 3"/>
          <p:cNvSpPr>
            <a:spLocks noGrp="1" noChangeArrowheads="1"/>
          </p:cNvSpPr>
          <p:nvPr>
            <p:ph type="title"/>
          </p:nvPr>
        </p:nvSpPr>
        <p:spPr/>
        <p:txBody>
          <a:bodyPr/>
          <a:lstStyle/>
          <a:p>
            <a:pPr eaLnBrk="1" hangingPunct="1"/>
            <a:r>
              <a:rPr lang="en-US" sz="2400" smtClean="0"/>
              <a:t>Additional GMSEC Information</a:t>
            </a:r>
          </a:p>
        </p:txBody>
      </p:sp>
      <p:sp>
        <p:nvSpPr>
          <p:cNvPr id="24580" name="Rectangle 4"/>
          <p:cNvSpPr>
            <a:spLocks noGrp="1" noChangeArrowheads="1"/>
          </p:cNvSpPr>
          <p:nvPr>
            <p:ph type="body" sz="half" idx="1"/>
          </p:nvPr>
        </p:nvSpPr>
        <p:spPr>
          <a:xfrm>
            <a:off x="914400" y="1181100"/>
            <a:ext cx="7848600" cy="4876800"/>
          </a:xfrm>
        </p:spPr>
        <p:txBody>
          <a:bodyPr/>
          <a:lstStyle/>
          <a:p>
            <a:pPr marL="342900" indent="-342900" eaLnBrk="1" hangingPunct="1">
              <a:lnSpc>
                <a:spcPct val="85000"/>
              </a:lnSpc>
              <a:buFont typeface="Times" pitchFamily="18" charset="0"/>
              <a:buNone/>
            </a:pPr>
            <a:r>
              <a:rPr lang="en-US" sz="1400" b="1" dirty="0" smtClean="0"/>
              <a:t>Dan Smith, Project Manager			</a:t>
            </a:r>
          </a:p>
          <a:p>
            <a:pPr marL="342900" indent="-342900" eaLnBrk="1" hangingPunct="1">
              <a:lnSpc>
                <a:spcPct val="85000"/>
              </a:lnSpc>
              <a:spcBef>
                <a:spcPct val="25000"/>
              </a:spcBef>
              <a:buFont typeface="Times" pitchFamily="18" charset="0"/>
              <a:buNone/>
            </a:pPr>
            <a:r>
              <a:rPr lang="en-US" sz="1200" b="1" dirty="0" smtClean="0"/>
              <a:t>NASA Goddard Space Flight Center		</a:t>
            </a:r>
          </a:p>
          <a:p>
            <a:pPr marL="342900" indent="-342900" eaLnBrk="1" hangingPunct="1">
              <a:lnSpc>
                <a:spcPct val="85000"/>
              </a:lnSpc>
              <a:spcBef>
                <a:spcPct val="25000"/>
              </a:spcBef>
              <a:buFont typeface="Times" pitchFamily="18" charset="0"/>
              <a:buNone/>
            </a:pPr>
            <a:r>
              <a:rPr lang="en-US" sz="1200" b="1" dirty="0" smtClean="0"/>
              <a:t>Code 580			</a:t>
            </a:r>
          </a:p>
          <a:p>
            <a:pPr marL="342900" indent="-342900" eaLnBrk="1" hangingPunct="1">
              <a:lnSpc>
                <a:spcPct val="85000"/>
              </a:lnSpc>
              <a:spcBef>
                <a:spcPct val="25000"/>
              </a:spcBef>
              <a:buFont typeface="Times" pitchFamily="18" charset="0"/>
              <a:buNone/>
            </a:pPr>
            <a:r>
              <a:rPr lang="en-US" sz="1200" b="1" dirty="0" smtClean="0"/>
              <a:t>Greenbelt, Maryland  20771 		</a:t>
            </a:r>
          </a:p>
          <a:p>
            <a:pPr marL="342900" indent="-342900" eaLnBrk="1" hangingPunct="1">
              <a:lnSpc>
                <a:spcPct val="85000"/>
              </a:lnSpc>
              <a:spcBef>
                <a:spcPct val="25000"/>
              </a:spcBef>
              <a:buFont typeface="Times" pitchFamily="18" charset="0"/>
              <a:buNone/>
            </a:pPr>
            <a:r>
              <a:rPr lang="en-US" sz="1200" b="1" dirty="0" smtClean="0"/>
              <a:t>301-286-2230			</a:t>
            </a:r>
            <a:endParaRPr lang="en-US" sz="1200" b="1" dirty="0" smtClean="0">
              <a:hlinkClick r:id="rId4"/>
            </a:endParaRPr>
          </a:p>
          <a:p>
            <a:pPr marL="342900" indent="-342900" eaLnBrk="1" hangingPunct="1">
              <a:lnSpc>
                <a:spcPct val="85000"/>
              </a:lnSpc>
              <a:spcBef>
                <a:spcPct val="25000"/>
              </a:spcBef>
              <a:buFont typeface="Times" pitchFamily="18" charset="0"/>
              <a:buNone/>
            </a:pPr>
            <a:r>
              <a:rPr lang="en-US" sz="1200" b="1" dirty="0" smtClean="0">
                <a:hlinkClick r:id="rId5"/>
              </a:rPr>
              <a:t>dan.smith@nasa.gov</a:t>
            </a:r>
            <a:r>
              <a:rPr lang="en-US" sz="1200" b="1" dirty="0" smtClean="0"/>
              <a:t> 			</a:t>
            </a:r>
          </a:p>
          <a:p>
            <a:pPr marL="342900" indent="-342900" eaLnBrk="1" hangingPunct="1">
              <a:lnSpc>
                <a:spcPct val="85000"/>
              </a:lnSpc>
              <a:spcBef>
                <a:spcPct val="25000"/>
              </a:spcBef>
              <a:buFont typeface="Times" pitchFamily="18" charset="0"/>
              <a:buNone/>
            </a:pPr>
            <a:endParaRPr lang="en-US" sz="1200" b="1" dirty="0" smtClean="0"/>
          </a:p>
          <a:p>
            <a:pPr marL="342900" indent="-342900" eaLnBrk="1" hangingPunct="1">
              <a:lnSpc>
                <a:spcPct val="85000"/>
              </a:lnSpc>
              <a:spcBef>
                <a:spcPct val="25000"/>
              </a:spcBef>
              <a:buFont typeface="Times" pitchFamily="18" charset="0"/>
              <a:buNone/>
            </a:pPr>
            <a:r>
              <a:rPr lang="en-US" sz="1400" b="1" dirty="0" err="1" smtClean="0"/>
              <a:t>LaMont</a:t>
            </a:r>
            <a:r>
              <a:rPr lang="en-US" sz="1400" b="1" dirty="0" smtClean="0"/>
              <a:t> Ruley, Product Development Lead</a:t>
            </a:r>
          </a:p>
          <a:p>
            <a:pPr marL="342900" indent="-342900" eaLnBrk="1" hangingPunct="1">
              <a:lnSpc>
                <a:spcPct val="85000"/>
              </a:lnSpc>
              <a:spcBef>
                <a:spcPct val="25000"/>
              </a:spcBef>
              <a:buFont typeface="Times" pitchFamily="18" charset="0"/>
              <a:buNone/>
            </a:pPr>
            <a:r>
              <a:rPr lang="en-US" sz="1200" b="1" dirty="0" smtClean="0"/>
              <a:t>NASA Goddard Space Flight Center</a:t>
            </a:r>
          </a:p>
          <a:p>
            <a:pPr marL="342900" indent="-342900" eaLnBrk="1" hangingPunct="1">
              <a:lnSpc>
                <a:spcPct val="85000"/>
              </a:lnSpc>
              <a:spcBef>
                <a:spcPct val="25000"/>
              </a:spcBef>
              <a:buFont typeface="Times" pitchFamily="18" charset="0"/>
              <a:buNone/>
            </a:pPr>
            <a:r>
              <a:rPr lang="en-US" sz="1200" b="1" dirty="0" smtClean="0"/>
              <a:t>Code 583</a:t>
            </a:r>
          </a:p>
          <a:p>
            <a:pPr marL="342900" indent="-342900" eaLnBrk="1" hangingPunct="1">
              <a:lnSpc>
                <a:spcPct val="85000"/>
              </a:lnSpc>
              <a:spcBef>
                <a:spcPct val="25000"/>
              </a:spcBef>
              <a:buFont typeface="Times" pitchFamily="18" charset="0"/>
              <a:buNone/>
            </a:pPr>
            <a:r>
              <a:rPr lang="en-US" sz="1200" b="1" dirty="0" smtClean="0"/>
              <a:t>Greenbelt, Maryland 20771</a:t>
            </a:r>
          </a:p>
          <a:p>
            <a:pPr marL="342900" indent="-342900" eaLnBrk="1" hangingPunct="1">
              <a:lnSpc>
                <a:spcPct val="85000"/>
              </a:lnSpc>
              <a:spcBef>
                <a:spcPct val="25000"/>
              </a:spcBef>
              <a:buFont typeface="Times" pitchFamily="18" charset="0"/>
              <a:buNone/>
            </a:pPr>
            <a:r>
              <a:rPr lang="en-US" sz="1200" b="1" dirty="0" smtClean="0"/>
              <a:t>301-286-5805</a:t>
            </a:r>
          </a:p>
          <a:p>
            <a:pPr marL="342900" indent="-342900" eaLnBrk="1" hangingPunct="1">
              <a:lnSpc>
                <a:spcPct val="85000"/>
              </a:lnSpc>
              <a:spcBef>
                <a:spcPct val="25000"/>
              </a:spcBef>
              <a:buFont typeface="Times" pitchFamily="18" charset="0"/>
              <a:buNone/>
            </a:pPr>
            <a:r>
              <a:rPr lang="en-US" sz="1200" b="1" dirty="0" smtClean="0">
                <a:hlinkClick r:id="rId6"/>
              </a:rPr>
              <a:t>LaMont.T.Ruley@nasa.gov</a:t>
            </a:r>
            <a:r>
              <a:rPr lang="en-US" sz="1200" b="1" dirty="0" smtClean="0"/>
              <a:t> </a:t>
            </a:r>
            <a:endParaRPr lang="en-US" sz="1400" b="1" dirty="0" smtClean="0"/>
          </a:p>
          <a:p>
            <a:pPr marL="342900" indent="-342900" eaLnBrk="1" hangingPunct="1">
              <a:lnSpc>
                <a:spcPct val="85000"/>
              </a:lnSpc>
              <a:spcBef>
                <a:spcPct val="25000"/>
              </a:spcBef>
              <a:buFont typeface="Times" pitchFamily="18" charset="0"/>
              <a:buNone/>
            </a:pPr>
            <a:endParaRPr lang="en-US" sz="1400" b="1" dirty="0" smtClean="0"/>
          </a:p>
          <a:p>
            <a:pPr marL="342900" indent="-342900" eaLnBrk="1" hangingPunct="1">
              <a:lnSpc>
                <a:spcPct val="85000"/>
              </a:lnSpc>
              <a:spcBef>
                <a:spcPct val="25000"/>
              </a:spcBef>
              <a:buFont typeface="Times" pitchFamily="18" charset="0"/>
              <a:buNone/>
            </a:pPr>
            <a:r>
              <a:rPr lang="en-US" sz="1400" b="1" dirty="0" smtClean="0"/>
              <a:t>GMSEC e-mail:  </a:t>
            </a:r>
            <a:r>
              <a:rPr lang="en-US" sz="1400" b="1" dirty="0" smtClean="0">
                <a:hlinkClick r:id="rId7"/>
              </a:rPr>
              <a:t>GMSEC@nasa.gov</a:t>
            </a:r>
            <a:endParaRPr lang="en-US" sz="1400" b="1" dirty="0" smtClean="0"/>
          </a:p>
          <a:p>
            <a:pPr marL="342900" indent="-342900" eaLnBrk="1" hangingPunct="1">
              <a:lnSpc>
                <a:spcPct val="85000"/>
              </a:lnSpc>
              <a:spcBef>
                <a:spcPct val="25000"/>
              </a:spcBef>
              <a:buFont typeface="Times" pitchFamily="18" charset="0"/>
              <a:buNone/>
            </a:pPr>
            <a:endParaRPr lang="en-US" sz="1400" b="1" dirty="0" smtClean="0"/>
          </a:p>
          <a:p>
            <a:pPr marL="342900" indent="-342900" eaLnBrk="1" hangingPunct="1">
              <a:lnSpc>
                <a:spcPct val="85000"/>
              </a:lnSpc>
              <a:spcBef>
                <a:spcPct val="25000"/>
              </a:spcBef>
              <a:buFont typeface="Times" pitchFamily="18" charset="0"/>
              <a:buNone/>
            </a:pPr>
            <a:r>
              <a:rPr lang="en-US" sz="1400" b="1" dirty="0" smtClean="0"/>
              <a:t>GMSEC Public Website:  </a:t>
            </a:r>
            <a:r>
              <a:rPr lang="en-US" sz="1400" b="1" dirty="0" smtClean="0">
                <a:hlinkClick r:id="rId8"/>
              </a:rPr>
              <a:t>http://gmsec.gsfc.nasa.gov</a:t>
            </a:r>
            <a:endParaRPr lang="en-US" sz="1400" b="1" dirty="0" smtClean="0"/>
          </a:p>
          <a:p>
            <a:pPr marL="742950" lvl="1" indent="-285750" eaLnBrk="1" hangingPunct="1">
              <a:lnSpc>
                <a:spcPct val="85000"/>
              </a:lnSpc>
              <a:spcBef>
                <a:spcPct val="25000"/>
              </a:spcBef>
              <a:buFont typeface="Times" pitchFamily="18" charset="0"/>
              <a:buNone/>
            </a:pPr>
            <a:r>
              <a:rPr lang="en-US" sz="1400" b="1" dirty="0" smtClean="0"/>
              <a:t>General, high level, copies of component fact sheets</a:t>
            </a:r>
          </a:p>
          <a:p>
            <a:pPr marL="742950" lvl="1" indent="-285750" eaLnBrk="1" hangingPunct="1">
              <a:buFont typeface="Times" pitchFamily="18" charset="0"/>
              <a:buNone/>
            </a:pPr>
            <a:endParaRPr lang="en-US" sz="1400" b="1" dirty="0" smtClean="0"/>
          </a:p>
          <a:p>
            <a:pPr marL="342900" indent="-342900" eaLnBrk="1" hangingPunct="1">
              <a:buFont typeface="Times" pitchFamily="18" charset="0"/>
              <a:buNone/>
            </a:pPr>
            <a:r>
              <a:rPr lang="en-US" sz="1400" b="1" dirty="0" smtClean="0"/>
              <a:t>Other materials available on request.</a:t>
            </a:r>
            <a:endParaRPr lang="en-US" sz="1800" b="1" dirty="0" smtClean="0"/>
          </a:p>
        </p:txBody>
      </p:sp>
      <p:pic>
        <p:nvPicPr>
          <p:cNvPr id="24581" name="Picture 5" descr="MCj01345390000[1]"/>
          <p:cNvPicPr>
            <a:picLocks noChangeAspect="1" noChangeArrowheads="1"/>
          </p:cNvPicPr>
          <p:nvPr/>
        </p:nvPicPr>
        <p:blipFill>
          <a:blip r:embed="rId9" cstate="print"/>
          <a:srcRect/>
          <a:stretch>
            <a:fillRect/>
          </a:stretch>
        </p:blipFill>
        <p:spPr bwMode="auto">
          <a:xfrm>
            <a:off x="6324600" y="3022600"/>
            <a:ext cx="1160463" cy="1687513"/>
          </a:xfrm>
          <a:prstGeom prst="rect">
            <a:avLst/>
          </a:prstGeom>
          <a:noFill/>
          <a:ln w="9525">
            <a:noFill/>
            <a:miter lim="800000"/>
            <a:headEnd/>
            <a:tailEnd/>
          </a:ln>
        </p:spPr>
      </p:pic>
      <p:pic>
        <p:nvPicPr>
          <p:cNvPr id="24582" name="Picture 6" descr="j0199613"/>
          <p:cNvPicPr>
            <a:picLocks noChangeAspect="1" noChangeArrowheads="1"/>
          </p:cNvPicPr>
          <p:nvPr/>
        </p:nvPicPr>
        <p:blipFill>
          <a:blip r:embed="rId10" cstate="print"/>
          <a:srcRect/>
          <a:stretch>
            <a:fillRect/>
          </a:stretch>
        </p:blipFill>
        <p:spPr bwMode="auto">
          <a:xfrm>
            <a:off x="6781800" y="2184400"/>
            <a:ext cx="1371600" cy="1219200"/>
          </a:xfrm>
          <a:prstGeom prst="rect">
            <a:avLst/>
          </a:prstGeom>
          <a:noFill/>
          <a:ln w="9525">
            <a:noFill/>
            <a:miter lim="800000"/>
            <a:headEnd/>
            <a:tailEnd/>
          </a:ln>
        </p:spPr>
      </p:pic>
      <p:sp>
        <p:nvSpPr>
          <p:cNvPr id="24583" name="Slide Number Placeholder 7"/>
          <p:cNvSpPr>
            <a:spLocks noGrp="1"/>
          </p:cNvSpPr>
          <p:nvPr>
            <p:ph type="sldNum" sz="quarter" idx="10"/>
          </p:nvPr>
        </p:nvSpPr>
        <p:spPr>
          <a:noFill/>
        </p:spPr>
        <p:txBody>
          <a:bodyPr/>
          <a:lstStyle/>
          <a:p>
            <a:fld id="{5DB181F1-4534-4F48-83C6-8F528661CECA}"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Acronym List</a:t>
            </a:r>
          </a:p>
        </p:txBody>
      </p:sp>
      <p:graphicFrame>
        <p:nvGraphicFramePr>
          <p:cNvPr id="717086" name="Group 1310"/>
          <p:cNvGraphicFramePr>
            <a:graphicFrameLocks noGrp="1"/>
          </p:cNvGraphicFramePr>
          <p:nvPr>
            <p:ph idx="1"/>
          </p:nvPr>
        </p:nvGraphicFramePr>
        <p:xfrm>
          <a:off x="984250" y="1306513"/>
          <a:ext cx="7466330" cy="4630744"/>
        </p:xfrm>
        <a:graphic>
          <a:graphicData uri="http://schemas.openxmlformats.org/drawingml/2006/table">
            <a:tbl>
              <a:tblPr/>
              <a:tblGrid>
                <a:gridCol w="577850"/>
                <a:gridCol w="2771775"/>
                <a:gridCol w="208280"/>
                <a:gridCol w="741362"/>
                <a:gridCol w="3167063"/>
              </a:tblGrid>
              <a:tr h="203200">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API </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Application Programming Interface</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MSFC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Marshall Space Flight Center</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APL</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Applied Physics Laboratory</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NASA</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National Aeronautics and Space Administration</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3200">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CCB</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Configuration Control Board</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NOAA</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National Oceanic and Atmospheric Administration</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3200">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CMMI </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Capability Maturity Model Integrated</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NRO</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National Reconnaissance Office</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COTS </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Commercial Off The Shelf</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OGA</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Other Government Agencies</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CSTL</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Communications, Standards, and Technology Laboratory</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OPS</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Operations</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3200">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Cx</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Constellation</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ORS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Operationally Responsive Space</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ESA</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European Space Agency</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OS</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Operating System</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ESTO</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Earth Science Technology Office</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OTF</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Operations Technology Facility</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3200">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FDF</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Flight Dynamics Facility</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RBSP</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Radiation Belt Storm Probes</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GLAST</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Gamma-ray Large Area Space Telescope</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RFP</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Request For Proposal</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GMSEC </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 Goddard Mission Services Evolution Center</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SAMPEX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Solar Anomalous and Magnetospheric Particle Explorer</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GOES</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Geostationary Operational Environmental Satellites</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SDO</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Solar Dynamics Observatory</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3200">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GOTS </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Government Off The Shelf</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SMEX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Small Explorer</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GPM</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Global Precipitation Measurement</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SOA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Service Oriented Architecture</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GSFC </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Goddard Space Flight Center</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ST-5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Space Technology 5</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3200">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ISS</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International Space Station</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SWAS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Submillimeter Wave Astronomy Satellite</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JSC</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Johnson Space Center</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TLM/CMD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Telemetry and Command</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LDCM</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Landsat Data Continuity Mission</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TRACE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Transition Region and Coronal Explorer</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3200">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LRO</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Lunar Reconnaissance Orbiter</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TRL</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Technology Readiness Level</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3200">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MMOC</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Multi-mission Operations Center</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TRMM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Tropical Rainfall Mapping Mission</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01613">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MMS</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Magnetospheric MultiScale</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USGS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United States Geological Survey</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80975">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charset="0"/>
                          <a:cs typeface="Times New Roman" pitchFamily="18" charset="0"/>
                        </a:rPr>
                        <a:t>MOC</a:t>
                      </a:r>
                      <a:endParaRPr kumimoji="0" lang="en-US" sz="800" b="1"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Mission Operations Center</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30000"/>
                        </a:lnSpc>
                        <a:spcBef>
                          <a:spcPct val="20000"/>
                        </a:spcBef>
                        <a:spcAft>
                          <a:spcPct val="0"/>
                        </a:spcAft>
                        <a:buClr>
                          <a:srgbClr val="2D4E86"/>
                        </a:buClr>
                        <a:buSzTx/>
                        <a:buFont typeface="Times" pitchFamily="18" charset="0"/>
                        <a:buNone/>
                        <a:tabLst/>
                      </a:pP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WIRE </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168275" marR="0" lvl="0" indent="-168275" algn="l" defTabSz="914400" rtl="0" eaLnBrk="1" fontAlgn="base" latinLnBrk="0" hangingPunct="1">
                        <a:lnSpc>
                          <a:spcPct val="3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charset="0"/>
                          <a:cs typeface="Times New Roman" pitchFamily="18" charset="0"/>
                        </a:rPr>
                        <a:t>Wide-Field Infrared Explorer</a:t>
                      </a:r>
                      <a:endParaRPr kumimoji="0" lang="en-US" sz="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25749" name="Slide Number Placeholder 149"/>
          <p:cNvSpPr>
            <a:spLocks noGrp="1"/>
          </p:cNvSpPr>
          <p:nvPr>
            <p:ph type="sldNum" sz="quarter" idx="10"/>
          </p:nvPr>
        </p:nvSpPr>
        <p:spPr>
          <a:noFill/>
        </p:spPr>
        <p:txBody>
          <a:bodyPr/>
          <a:lstStyle/>
          <a:p>
            <a:fld id="{C525E08E-D089-4983-91CC-876F8EF346BB}" type="slidenum">
              <a:rPr lang="en-US" smtClean="0"/>
              <a:pPr/>
              <a:t>28</a:t>
            </a:fld>
            <a:endParaRPr lang="en-US" smtClean="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875088" y="1344613"/>
            <a:ext cx="1765300" cy="517525"/>
          </a:xfrm>
          <a:prstGeom prst="rect">
            <a:avLst/>
          </a:prstGeom>
          <a:noFill/>
          <a:ln w="12700" cap="sq">
            <a:noFill/>
            <a:miter lim="800000"/>
            <a:headEnd type="none" w="sm" len="sm"/>
            <a:tailEnd type="none" w="sm" len="sm"/>
          </a:ln>
        </p:spPr>
        <p:txBody>
          <a:bodyPr wrap="none">
            <a:spAutoFit/>
          </a:bodyPr>
          <a:lstStyle/>
          <a:p>
            <a:pPr algn="ctr" eaLnBrk="1" hangingPunct="1"/>
            <a:r>
              <a:rPr lang="en-US" sz="1400"/>
              <a:t>Traditional Design</a:t>
            </a:r>
          </a:p>
          <a:p>
            <a:pPr algn="ctr" eaLnBrk="1" hangingPunct="1"/>
            <a:r>
              <a:rPr lang="en-US" sz="1400"/>
              <a:t>Socket Connections</a:t>
            </a:r>
          </a:p>
        </p:txBody>
      </p:sp>
      <p:pic>
        <p:nvPicPr>
          <p:cNvPr id="408581" name="Picture 5" descr="spag_new"/>
          <p:cNvPicPr>
            <a:picLocks noChangeAspect="1" noChangeArrowheads="1"/>
          </p:cNvPicPr>
          <p:nvPr/>
        </p:nvPicPr>
        <p:blipFill>
          <a:blip r:embed="rId3" cstate="print"/>
          <a:srcRect/>
          <a:stretch>
            <a:fillRect/>
          </a:stretch>
        </p:blipFill>
        <p:spPr bwMode="auto">
          <a:xfrm>
            <a:off x="3340100" y="1917700"/>
            <a:ext cx="2971800" cy="2511425"/>
          </a:xfrm>
          <a:prstGeom prst="rect">
            <a:avLst/>
          </a:prstGeom>
          <a:noFill/>
          <a:effectLst>
            <a:outerShdw dist="35921" dir="2700000" algn="ctr" rotWithShape="0">
              <a:srgbClr val="808080"/>
            </a:outerShdw>
          </a:effectLst>
        </p:spPr>
      </p:pic>
      <p:sp>
        <p:nvSpPr>
          <p:cNvPr id="5124" name="Text Box 6"/>
          <p:cNvSpPr txBox="1">
            <a:spLocks noChangeArrowheads="1"/>
          </p:cNvSpPr>
          <p:nvPr/>
        </p:nvSpPr>
        <p:spPr bwMode="auto">
          <a:xfrm>
            <a:off x="6507163" y="1371600"/>
            <a:ext cx="2308225" cy="517525"/>
          </a:xfrm>
          <a:prstGeom prst="rect">
            <a:avLst/>
          </a:prstGeom>
          <a:noFill/>
          <a:ln w="12700" cap="sq">
            <a:noFill/>
            <a:miter lim="800000"/>
            <a:headEnd type="none" w="sm" len="sm"/>
            <a:tailEnd type="none" w="sm" len="sm"/>
          </a:ln>
        </p:spPr>
        <p:txBody>
          <a:bodyPr wrap="none">
            <a:spAutoFit/>
          </a:bodyPr>
          <a:lstStyle/>
          <a:p>
            <a:pPr algn="ctr" eaLnBrk="1" hangingPunct="1"/>
            <a:r>
              <a:rPr lang="en-US" sz="1400"/>
              <a:t>Current Advanced Designs</a:t>
            </a:r>
          </a:p>
          <a:p>
            <a:pPr algn="ctr" eaLnBrk="1" hangingPunct="1"/>
            <a:r>
              <a:rPr lang="en-US" sz="1400"/>
              <a:t>Middleware Connections</a:t>
            </a:r>
          </a:p>
        </p:txBody>
      </p:sp>
      <p:pic>
        <p:nvPicPr>
          <p:cNvPr id="408584" name="Picture 8" descr="swb_flow_2"/>
          <p:cNvPicPr>
            <a:picLocks noChangeAspect="1" noChangeArrowheads="1"/>
          </p:cNvPicPr>
          <p:nvPr/>
        </p:nvPicPr>
        <p:blipFill>
          <a:blip r:embed="rId4" cstate="print"/>
          <a:srcRect/>
          <a:stretch>
            <a:fillRect/>
          </a:stretch>
        </p:blipFill>
        <p:spPr bwMode="auto">
          <a:xfrm>
            <a:off x="6424613" y="1930400"/>
            <a:ext cx="2605087" cy="2492375"/>
          </a:xfrm>
          <a:prstGeom prst="rect">
            <a:avLst/>
          </a:prstGeom>
          <a:noFill/>
          <a:effectLst>
            <a:outerShdw dist="35921" dir="2700000" algn="ctr" rotWithShape="0">
              <a:srgbClr val="808080"/>
            </a:outerShdw>
          </a:effectLst>
        </p:spPr>
      </p:pic>
      <p:sp>
        <p:nvSpPr>
          <p:cNvPr id="5126" name="Text Box 9"/>
          <p:cNvSpPr txBox="1">
            <a:spLocks noChangeArrowheads="1"/>
          </p:cNvSpPr>
          <p:nvPr/>
        </p:nvSpPr>
        <p:spPr bwMode="auto">
          <a:xfrm>
            <a:off x="7239000" y="3124200"/>
            <a:ext cx="1206500" cy="228600"/>
          </a:xfrm>
          <a:prstGeom prst="rect">
            <a:avLst/>
          </a:prstGeom>
          <a:noFill/>
          <a:ln w="9525">
            <a:noFill/>
            <a:miter lim="800000"/>
            <a:headEnd/>
            <a:tailEnd/>
          </a:ln>
        </p:spPr>
        <p:txBody>
          <a:bodyPr wrap="none">
            <a:spAutoFit/>
          </a:bodyPr>
          <a:lstStyle/>
          <a:p>
            <a:pPr eaLnBrk="1" hangingPunct="1"/>
            <a:r>
              <a:rPr lang="en-US" sz="900"/>
              <a:t>API and Middleware</a:t>
            </a:r>
          </a:p>
        </p:txBody>
      </p:sp>
      <p:grpSp>
        <p:nvGrpSpPr>
          <p:cNvPr id="5127" name="Group 46"/>
          <p:cNvGrpSpPr>
            <a:grpSpLocks/>
          </p:cNvGrpSpPr>
          <p:nvPr/>
        </p:nvGrpSpPr>
        <p:grpSpPr bwMode="auto">
          <a:xfrm>
            <a:off x="130175" y="1912938"/>
            <a:ext cx="3048000" cy="2514600"/>
            <a:chOff x="82" y="1205"/>
            <a:chExt cx="1920" cy="1584"/>
          </a:xfrm>
        </p:grpSpPr>
        <p:sp>
          <p:nvSpPr>
            <p:cNvPr id="408578" name="Rectangle 2"/>
            <p:cNvSpPr>
              <a:spLocks noChangeArrowheads="1"/>
            </p:cNvSpPr>
            <p:nvPr/>
          </p:nvSpPr>
          <p:spPr bwMode="auto">
            <a:xfrm>
              <a:off x="82" y="1205"/>
              <a:ext cx="1920" cy="1584"/>
            </a:xfrm>
            <a:prstGeom prst="rect">
              <a:avLst/>
            </a:prstGeom>
            <a:solidFill>
              <a:srgbClr val="00006C"/>
            </a:solidFill>
            <a:ln w="9525" algn="ctr">
              <a:noFill/>
              <a:miter lim="800000"/>
              <a:headEnd/>
              <a:tailEnd/>
            </a:ln>
            <a:effectLst>
              <a:outerShdw dist="35921" dir="2700000" algn="ctr" rotWithShape="0">
                <a:schemeClr val="bg2"/>
              </a:outerShdw>
            </a:effectLst>
          </p:spPr>
          <p:txBody>
            <a:bodyPr wrap="none" anchor="ctr"/>
            <a:lstStyle/>
            <a:p>
              <a:pPr>
                <a:defRPr/>
              </a:pPr>
              <a:endParaRPr lang="en-US"/>
            </a:p>
          </p:txBody>
        </p:sp>
        <p:grpSp>
          <p:nvGrpSpPr>
            <p:cNvPr id="5134" name="Group 10"/>
            <p:cNvGrpSpPr>
              <a:grpSpLocks/>
            </p:cNvGrpSpPr>
            <p:nvPr/>
          </p:nvGrpSpPr>
          <p:grpSpPr bwMode="auto">
            <a:xfrm>
              <a:off x="760" y="1640"/>
              <a:ext cx="576" cy="624"/>
              <a:chOff x="912" y="1968"/>
              <a:chExt cx="912" cy="864"/>
            </a:xfrm>
          </p:grpSpPr>
          <p:sp>
            <p:nvSpPr>
              <p:cNvPr id="408587" name="Rectangle 11"/>
              <p:cNvSpPr>
                <a:spLocks noChangeArrowheads="1"/>
              </p:cNvSpPr>
              <p:nvPr/>
            </p:nvSpPr>
            <p:spPr bwMode="auto">
              <a:xfrm>
                <a:off x="1058" y="2266"/>
                <a:ext cx="719" cy="414"/>
              </a:xfrm>
              <a:prstGeom prst="rect">
                <a:avLst/>
              </a:prstGeom>
              <a:gradFill rotWithShape="1">
                <a:gsLst>
                  <a:gs pos="0">
                    <a:srgbClr val="336600"/>
                  </a:gs>
                  <a:gs pos="100000">
                    <a:srgbClr val="336600">
                      <a:gamma/>
                      <a:shade val="46275"/>
                      <a:invGamma/>
                    </a:srgbClr>
                  </a:gs>
                </a:gsLst>
                <a:path path="shape">
                  <a:fillToRect l="50000" t="50000" r="50000" b="50000"/>
                </a:path>
              </a:gradFill>
              <a:ln w="9525" algn="ctr">
                <a:noFill/>
                <a:miter lim="800000"/>
                <a:headEnd/>
                <a:tailEnd/>
              </a:ln>
              <a:effectLst>
                <a:outerShdw dist="35921" dir="2700000" algn="ctr" rotWithShape="0">
                  <a:schemeClr val="bg2"/>
                </a:outerShdw>
              </a:effectLst>
            </p:spPr>
            <p:txBody>
              <a:bodyPr anchor="ctr">
                <a:spAutoFit/>
              </a:bodyPr>
              <a:lstStyle/>
              <a:p>
                <a:pPr algn="ctr" eaLnBrk="1" hangingPunct="1">
                  <a:lnSpc>
                    <a:spcPct val="80000"/>
                  </a:lnSpc>
                  <a:spcBef>
                    <a:spcPct val="20000"/>
                  </a:spcBef>
                  <a:defRPr/>
                </a:pPr>
                <a:r>
                  <a:rPr lang="en-US" sz="900">
                    <a:latin typeface="Verdana" pitchFamily="34" charset="0"/>
                  </a:rPr>
                  <a:t>Shared</a:t>
                </a:r>
              </a:p>
              <a:p>
                <a:pPr algn="ctr" eaLnBrk="1" hangingPunct="1">
                  <a:lnSpc>
                    <a:spcPct val="80000"/>
                  </a:lnSpc>
                  <a:spcBef>
                    <a:spcPct val="20000"/>
                  </a:spcBef>
                  <a:defRPr/>
                </a:pPr>
                <a:r>
                  <a:rPr lang="en-US" sz="900">
                    <a:latin typeface="Verdana" pitchFamily="34" charset="0"/>
                  </a:rPr>
                  <a:t>Global</a:t>
                </a:r>
              </a:p>
              <a:p>
                <a:pPr algn="ctr" eaLnBrk="1" hangingPunct="1">
                  <a:lnSpc>
                    <a:spcPct val="80000"/>
                  </a:lnSpc>
                  <a:spcBef>
                    <a:spcPct val="20000"/>
                  </a:spcBef>
                  <a:defRPr/>
                </a:pPr>
                <a:r>
                  <a:rPr lang="en-US" sz="900">
                    <a:latin typeface="Verdana" pitchFamily="34" charset="0"/>
                  </a:rPr>
                  <a:t>Common</a:t>
                </a:r>
              </a:p>
            </p:txBody>
          </p:sp>
          <p:sp>
            <p:nvSpPr>
              <p:cNvPr id="408588" name="AutoShape 12"/>
              <p:cNvSpPr>
                <a:spLocks noChangeArrowheads="1"/>
              </p:cNvSpPr>
              <p:nvPr/>
            </p:nvSpPr>
            <p:spPr bwMode="auto">
              <a:xfrm>
                <a:off x="912" y="1968"/>
                <a:ext cx="912" cy="864"/>
              </a:xfrm>
              <a:prstGeom prst="flowChartInternalStorag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miter lim="800000"/>
                <a:headEnd/>
                <a:tailEnd/>
              </a:ln>
              <a:effectLst>
                <a:outerShdw dist="35921" dir="2700000" algn="ctr" rotWithShape="0">
                  <a:schemeClr val="bg2"/>
                </a:outerShdw>
              </a:effectLst>
            </p:spPr>
            <p:txBody>
              <a:bodyPr wrap="none" anchor="ctr"/>
              <a:lstStyle/>
              <a:p>
                <a:pPr algn="ctr" eaLnBrk="1" hangingPunct="1">
                  <a:lnSpc>
                    <a:spcPct val="80000"/>
                  </a:lnSpc>
                  <a:spcBef>
                    <a:spcPct val="20000"/>
                  </a:spcBef>
                  <a:defRPr/>
                </a:pPr>
                <a:r>
                  <a:rPr lang="en-US" sz="1000" b="1">
                    <a:latin typeface="Verdana" pitchFamily="34" charset="0"/>
                  </a:rPr>
                  <a:t>Shared</a:t>
                </a:r>
              </a:p>
              <a:p>
                <a:pPr algn="ctr" eaLnBrk="1" hangingPunct="1">
                  <a:lnSpc>
                    <a:spcPct val="80000"/>
                  </a:lnSpc>
                  <a:spcBef>
                    <a:spcPct val="20000"/>
                  </a:spcBef>
                  <a:defRPr/>
                </a:pPr>
                <a:r>
                  <a:rPr lang="en-US" sz="1000" b="1">
                    <a:latin typeface="Verdana" pitchFamily="34" charset="0"/>
                  </a:rPr>
                  <a:t>Commons</a:t>
                </a:r>
              </a:p>
            </p:txBody>
          </p:sp>
        </p:grpSp>
        <p:grpSp>
          <p:nvGrpSpPr>
            <p:cNvPr id="5135" name="Group 13"/>
            <p:cNvGrpSpPr>
              <a:grpSpLocks/>
            </p:cNvGrpSpPr>
            <p:nvPr/>
          </p:nvGrpSpPr>
          <p:grpSpPr bwMode="auto">
            <a:xfrm>
              <a:off x="188" y="1433"/>
              <a:ext cx="433" cy="1083"/>
              <a:chOff x="148" y="1665"/>
              <a:chExt cx="433" cy="1083"/>
            </a:xfrm>
          </p:grpSpPr>
          <p:grpSp>
            <p:nvGrpSpPr>
              <p:cNvPr id="5152" name="Group 14"/>
              <p:cNvGrpSpPr>
                <a:grpSpLocks/>
              </p:cNvGrpSpPr>
              <p:nvPr/>
            </p:nvGrpSpPr>
            <p:grpSpPr bwMode="auto">
              <a:xfrm>
                <a:off x="149" y="2086"/>
                <a:ext cx="432" cy="240"/>
                <a:chOff x="336" y="768"/>
                <a:chExt cx="432" cy="240"/>
              </a:xfrm>
            </p:grpSpPr>
            <p:sp>
              <p:nvSpPr>
                <p:cNvPr id="408591" name="AutoShape 15"/>
                <p:cNvSpPr>
                  <a:spLocks noChangeArrowheads="1"/>
                </p:cNvSpPr>
                <p:nvPr/>
              </p:nvSpPr>
              <p:spPr bwMode="auto">
                <a:xfrm>
                  <a:off x="336" y="768"/>
                  <a:ext cx="432" cy="240"/>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08592" name="Text Box 16"/>
                <p:cNvSpPr txBox="1">
                  <a:spLocks noChangeArrowheads="1"/>
                </p:cNvSpPr>
                <p:nvPr/>
              </p:nvSpPr>
              <p:spPr bwMode="auto">
                <a:xfrm>
                  <a:off x="336" y="816"/>
                  <a:ext cx="432" cy="12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noFill/>
                  <a:miter lim="800000"/>
                  <a:headEnd/>
                  <a:tailEnd/>
                </a:ln>
                <a:effectLst>
                  <a:outerShdw dist="35921" dir="2700000" algn="ctr" rotWithShape="0">
                    <a:schemeClr val="bg2"/>
                  </a:outerShdw>
                </a:effectLst>
              </p:spPr>
              <p:txBody>
                <a:bodyPr>
                  <a:spAutoFit/>
                </a:bodyPr>
                <a:lstStyle/>
                <a:p>
                  <a:pPr eaLnBrk="1" hangingPunct="1">
                    <a:lnSpc>
                      <a:spcPct val="80000"/>
                    </a:lnSpc>
                    <a:spcBef>
                      <a:spcPct val="50000"/>
                    </a:spcBef>
                    <a:defRPr/>
                  </a:pPr>
                  <a:r>
                    <a:rPr lang="en-US" sz="900">
                      <a:latin typeface="Verdana" pitchFamily="34" charset="0"/>
                    </a:rPr>
                    <a:t>Process</a:t>
                  </a:r>
                </a:p>
              </p:txBody>
            </p:sp>
          </p:grpSp>
          <p:grpSp>
            <p:nvGrpSpPr>
              <p:cNvPr id="5153" name="Group 17"/>
              <p:cNvGrpSpPr>
                <a:grpSpLocks/>
              </p:cNvGrpSpPr>
              <p:nvPr/>
            </p:nvGrpSpPr>
            <p:grpSpPr bwMode="auto">
              <a:xfrm>
                <a:off x="149" y="1665"/>
                <a:ext cx="432" cy="240"/>
                <a:chOff x="336" y="768"/>
                <a:chExt cx="432" cy="240"/>
              </a:xfrm>
            </p:grpSpPr>
            <p:sp>
              <p:nvSpPr>
                <p:cNvPr id="408594" name="AutoShape 18"/>
                <p:cNvSpPr>
                  <a:spLocks noChangeArrowheads="1"/>
                </p:cNvSpPr>
                <p:nvPr/>
              </p:nvSpPr>
              <p:spPr bwMode="auto">
                <a:xfrm>
                  <a:off x="336" y="768"/>
                  <a:ext cx="432" cy="240"/>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08595" name="Text Box 19"/>
                <p:cNvSpPr txBox="1">
                  <a:spLocks noChangeArrowheads="1"/>
                </p:cNvSpPr>
                <p:nvPr/>
              </p:nvSpPr>
              <p:spPr bwMode="auto">
                <a:xfrm>
                  <a:off x="336" y="816"/>
                  <a:ext cx="432" cy="12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noFill/>
                  <a:miter lim="800000"/>
                  <a:headEnd/>
                  <a:tailEnd/>
                </a:ln>
                <a:effectLst>
                  <a:outerShdw dist="35921" dir="2700000" algn="ctr" rotWithShape="0">
                    <a:schemeClr val="bg2"/>
                  </a:outerShdw>
                </a:effectLst>
              </p:spPr>
              <p:txBody>
                <a:bodyPr>
                  <a:spAutoFit/>
                </a:bodyPr>
                <a:lstStyle/>
                <a:p>
                  <a:pPr eaLnBrk="1" hangingPunct="1">
                    <a:lnSpc>
                      <a:spcPct val="80000"/>
                    </a:lnSpc>
                    <a:spcBef>
                      <a:spcPct val="50000"/>
                    </a:spcBef>
                    <a:defRPr/>
                  </a:pPr>
                  <a:r>
                    <a:rPr lang="en-US" sz="900">
                      <a:latin typeface="Verdana" pitchFamily="34" charset="0"/>
                    </a:rPr>
                    <a:t>Process</a:t>
                  </a:r>
                </a:p>
              </p:txBody>
            </p:sp>
          </p:grpSp>
          <p:grpSp>
            <p:nvGrpSpPr>
              <p:cNvPr id="5154" name="Group 20"/>
              <p:cNvGrpSpPr>
                <a:grpSpLocks/>
              </p:cNvGrpSpPr>
              <p:nvPr/>
            </p:nvGrpSpPr>
            <p:grpSpPr bwMode="auto">
              <a:xfrm>
                <a:off x="148" y="2508"/>
                <a:ext cx="432" cy="240"/>
                <a:chOff x="336" y="768"/>
                <a:chExt cx="432" cy="240"/>
              </a:xfrm>
            </p:grpSpPr>
            <p:sp>
              <p:nvSpPr>
                <p:cNvPr id="408597" name="AutoShape 21"/>
                <p:cNvSpPr>
                  <a:spLocks noChangeArrowheads="1"/>
                </p:cNvSpPr>
                <p:nvPr/>
              </p:nvSpPr>
              <p:spPr bwMode="auto">
                <a:xfrm>
                  <a:off x="336" y="768"/>
                  <a:ext cx="432" cy="240"/>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08598" name="Text Box 22"/>
                <p:cNvSpPr txBox="1">
                  <a:spLocks noChangeArrowheads="1"/>
                </p:cNvSpPr>
                <p:nvPr/>
              </p:nvSpPr>
              <p:spPr bwMode="auto">
                <a:xfrm>
                  <a:off x="336" y="816"/>
                  <a:ext cx="432" cy="12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noFill/>
                  <a:miter lim="800000"/>
                  <a:headEnd/>
                  <a:tailEnd/>
                </a:ln>
                <a:effectLst>
                  <a:outerShdw dist="35921" dir="2700000" algn="ctr" rotWithShape="0">
                    <a:schemeClr val="bg2"/>
                  </a:outerShdw>
                </a:effectLst>
              </p:spPr>
              <p:txBody>
                <a:bodyPr>
                  <a:spAutoFit/>
                </a:bodyPr>
                <a:lstStyle/>
                <a:p>
                  <a:pPr eaLnBrk="1" hangingPunct="1">
                    <a:lnSpc>
                      <a:spcPct val="80000"/>
                    </a:lnSpc>
                    <a:spcBef>
                      <a:spcPct val="50000"/>
                    </a:spcBef>
                    <a:defRPr/>
                  </a:pPr>
                  <a:r>
                    <a:rPr lang="en-US" sz="900">
                      <a:latin typeface="Verdana" pitchFamily="34" charset="0"/>
                    </a:rPr>
                    <a:t>Process</a:t>
                  </a:r>
                </a:p>
              </p:txBody>
            </p:sp>
          </p:grpSp>
        </p:grpSp>
        <p:grpSp>
          <p:nvGrpSpPr>
            <p:cNvPr id="5136" name="Group 23"/>
            <p:cNvGrpSpPr>
              <a:grpSpLocks/>
            </p:cNvGrpSpPr>
            <p:nvPr/>
          </p:nvGrpSpPr>
          <p:grpSpPr bwMode="auto">
            <a:xfrm>
              <a:off x="1490" y="1445"/>
              <a:ext cx="433" cy="1083"/>
              <a:chOff x="148" y="1665"/>
              <a:chExt cx="433" cy="1083"/>
            </a:xfrm>
          </p:grpSpPr>
          <p:grpSp>
            <p:nvGrpSpPr>
              <p:cNvPr id="5143" name="Group 24"/>
              <p:cNvGrpSpPr>
                <a:grpSpLocks/>
              </p:cNvGrpSpPr>
              <p:nvPr/>
            </p:nvGrpSpPr>
            <p:grpSpPr bwMode="auto">
              <a:xfrm>
                <a:off x="149" y="2086"/>
                <a:ext cx="432" cy="240"/>
                <a:chOff x="336" y="768"/>
                <a:chExt cx="432" cy="240"/>
              </a:xfrm>
            </p:grpSpPr>
            <p:sp>
              <p:nvSpPr>
                <p:cNvPr id="408601" name="AutoShape 25"/>
                <p:cNvSpPr>
                  <a:spLocks noChangeArrowheads="1"/>
                </p:cNvSpPr>
                <p:nvPr/>
              </p:nvSpPr>
              <p:spPr bwMode="auto">
                <a:xfrm>
                  <a:off x="336" y="768"/>
                  <a:ext cx="432" cy="240"/>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08602" name="Text Box 26"/>
                <p:cNvSpPr txBox="1">
                  <a:spLocks noChangeArrowheads="1"/>
                </p:cNvSpPr>
                <p:nvPr/>
              </p:nvSpPr>
              <p:spPr bwMode="auto">
                <a:xfrm>
                  <a:off x="336" y="816"/>
                  <a:ext cx="432" cy="12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noFill/>
                  <a:miter lim="800000"/>
                  <a:headEnd/>
                  <a:tailEnd/>
                </a:ln>
                <a:effectLst>
                  <a:outerShdw dist="35921" dir="2700000" algn="ctr" rotWithShape="0">
                    <a:schemeClr val="bg2"/>
                  </a:outerShdw>
                </a:effectLst>
              </p:spPr>
              <p:txBody>
                <a:bodyPr>
                  <a:spAutoFit/>
                </a:bodyPr>
                <a:lstStyle/>
                <a:p>
                  <a:pPr eaLnBrk="1" hangingPunct="1">
                    <a:lnSpc>
                      <a:spcPct val="80000"/>
                    </a:lnSpc>
                    <a:spcBef>
                      <a:spcPct val="50000"/>
                    </a:spcBef>
                    <a:defRPr/>
                  </a:pPr>
                  <a:r>
                    <a:rPr lang="en-US" sz="900">
                      <a:latin typeface="Verdana" pitchFamily="34" charset="0"/>
                    </a:rPr>
                    <a:t>Process</a:t>
                  </a:r>
                </a:p>
              </p:txBody>
            </p:sp>
          </p:grpSp>
          <p:grpSp>
            <p:nvGrpSpPr>
              <p:cNvPr id="5144" name="Group 27"/>
              <p:cNvGrpSpPr>
                <a:grpSpLocks/>
              </p:cNvGrpSpPr>
              <p:nvPr/>
            </p:nvGrpSpPr>
            <p:grpSpPr bwMode="auto">
              <a:xfrm>
                <a:off x="149" y="1665"/>
                <a:ext cx="432" cy="240"/>
                <a:chOff x="336" y="768"/>
                <a:chExt cx="432" cy="240"/>
              </a:xfrm>
            </p:grpSpPr>
            <p:sp>
              <p:nvSpPr>
                <p:cNvPr id="408604" name="AutoShape 28"/>
                <p:cNvSpPr>
                  <a:spLocks noChangeArrowheads="1"/>
                </p:cNvSpPr>
                <p:nvPr/>
              </p:nvSpPr>
              <p:spPr bwMode="auto">
                <a:xfrm>
                  <a:off x="336" y="768"/>
                  <a:ext cx="432" cy="240"/>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08605" name="Text Box 29"/>
                <p:cNvSpPr txBox="1">
                  <a:spLocks noChangeArrowheads="1"/>
                </p:cNvSpPr>
                <p:nvPr/>
              </p:nvSpPr>
              <p:spPr bwMode="auto">
                <a:xfrm>
                  <a:off x="336" y="816"/>
                  <a:ext cx="432" cy="12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noFill/>
                  <a:miter lim="800000"/>
                  <a:headEnd/>
                  <a:tailEnd/>
                </a:ln>
                <a:effectLst>
                  <a:outerShdw dist="35921" dir="2700000" algn="ctr" rotWithShape="0">
                    <a:schemeClr val="bg2"/>
                  </a:outerShdw>
                </a:effectLst>
              </p:spPr>
              <p:txBody>
                <a:bodyPr>
                  <a:spAutoFit/>
                </a:bodyPr>
                <a:lstStyle/>
                <a:p>
                  <a:pPr eaLnBrk="1" hangingPunct="1">
                    <a:lnSpc>
                      <a:spcPct val="80000"/>
                    </a:lnSpc>
                    <a:spcBef>
                      <a:spcPct val="50000"/>
                    </a:spcBef>
                    <a:defRPr/>
                  </a:pPr>
                  <a:r>
                    <a:rPr lang="en-US" sz="900">
                      <a:latin typeface="Verdana" pitchFamily="34" charset="0"/>
                    </a:rPr>
                    <a:t>Process</a:t>
                  </a:r>
                </a:p>
              </p:txBody>
            </p:sp>
          </p:grpSp>
          <p:grpSp>
            <p:nvGrpSpPr>
              <p:cNvPr id="5145" name="Group 30"/>
              <p:cNvGrpSpPr>
                <a:grpSpLocks/>
              </p:cNvGrpSpPr>
              <p:nvPr/>
            </p:nvGrpSpPr>
            <p:grpSpPr bwMode="auto">
              <a:xfrm>
                <a:off x="148" y="2508"/>
                <a:ext cx="432" cy="240"/>
                <a:chOff x="336" y="768"/>
                <a:chExt cx="432" cy="240"/>
              </a:xfrm>
            </p:grpSpPr>
            <p:sp>
              <p:nvSpPr>
                <p:cNvPr id="408607" name="AutoShape 31"/>
                <p:cNvSpPr>
                  <a:spLocks noChangeArrowheads="1"/>
                </p:cNvSpPr>
                <p:nvPr/>
              </p:nvSpPr>
              <p:spPr bwMode="auto">
                <a:xfrm>
                  <a:off x="336" y="768"/>
                  <a:ext cx="432" cy="240"/>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08608" name="Text Box 32"/>
                <p:cNvSpPr txBox="1">
                  <a:spLocks noChangeArrowheads="1"/>
                </p:cNvSpPr>
                <p:nvPr/>
              </p:nvSpPr>
              <p:spPr bwMode="auto">
                <a:xfrm>
                  <a:off x="336" y="816"/>
                  <a:ext cx="432" cy="12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noFill/>
                  <a:miter lim="800000"/>
                  <a:headEnd/>
                  <a:tailEnd/>
                </a:ln>
                <a:effectLst>
                  <a:outerShdw dist="35921" dir="2700000" algn="ctr" rotWithShape="0">
                    <a:schemeClr val="bg2"/>
                  </a:outerShdw>
                </a:effectLst>
              </p:spPr>
              <p:txBody>
                <a:bodyPr>
                  <a:spAutoFit/>
                </a:bodyPr>
                <a:lstStyle/>
                <a:p>
                  <a:pPr eaLnBrk="1" hangingPunct="1">
                    <a:lnSpc>
                      <a:spcPct val="80000"/>
                    </a:lnSpc>
                    <a:spcBef>
                      <a:spcPct val="50000"/>
                    </a:spcBef>
                    <a:defRPr/>
                  </a:pPr>
                  <a:r>
                    <a:rPr lang="en-US" sz="900">
                      <a:latin typeface="Verdana" pitchFamily="34" charset="0"/>
                    </a:rPr>
                    <a:t>Process</a:t>
                  </a:r>
                </a:p>
              </p:txBody>
            </p:sp>
          </p:grpSp>
        </p:grpSp>
        <p:sp>
          <p:nvSpPr>
            <p:cNvPr id="408609" name="Line 33"/>
            <p:cNvSpPr>
              <a:spLocks noChangeShapeType="1"/>
            </p:cNvSpPr>
            <p:nvPr/>
          </p:nvSpPr>
          <p:spPr bwMode="auto">
            <a:xfrm>
              <a:off x="616" y="1976"/>
              <a:ext cx="273" cy="0"/>
            </a:xfrm>
            <a:prstGeom prst="line">
              <a:avLst/>
            </a:prstGeom>
            <a:noFill/>
            <a:ln w="28575">
              <a:solidFill>
                <a:schemeClr val="tx1"/>
              </a:solidFill>
              <a:round/>
              <a:headEnd type="triangle" w="med" len="med"/>
              <a:tailEnd type="triangle" w="med" len="med"/>
            </a:ln>
            <a:effectLst>
              <a:outerShdw dist="35921" dir="2700000" algn="ctr" rotWithShape="0">
                <a:schemeClr val="bg2"/>
              </a:outerShdw>
            </a:effectLst>
          </p:spPr>
          <p:txBody>
            <a:bodyPr/>
            <a:lstStyle/>
            <a:p>
              <a:pPr>
                <a:defRPr/>
              </a:pPr>
              <a:endParaRPr lang="en-US"/>
            </a:p>
          </p:txBody>
        </p:sp>
        <p:sp>
          <p:nvSpPr>
            <p:cNvPr id="408610" name="Line 34"/>
            <p:cNvSpPr>
              <a:spLocks noChangeShapeType="1"/>
            </p:cNvSpPr>
            <p:nvPr/>
          </p:nvSpPr>
          <p:spPr bwMode="auto">
            <a:xfrm flipV="1">
              <a:off x="628" y="2105"/>
              <a:ext cx="381" cy="288"/>
            </a:xfrm>
            <a:prstGeom prst="line">
              <a:avLst/>
            </a:prstGeom>
            <a:noFill/>
            <a:ln w="28575">
              <a:solidFill>
                <a:schemeClr val="tx1"/>
              </a:solidFill>
              <a:round/>
              <a:headEnd type="triangle" w="med" len="med"/>
              <a:tailEnd type="triangle" w="med" len="med"/>
            </a:ln>
            <a:effectLst>
              <a:outerShdw dist="35921" dir="2700000" algn="ctr" rotWithShape="0">
                <a:schemeClr val="bg2"/>
              </a:outerShdw>
            </a:effectLst>
          </p:spPr>
          <p:txBody>
            <a:bodyPr/>
            <a:lstStyle/>
            <a:p>
              <a:pPr>
                <a:defRPr/>
              </a:pPr>
              <a:endParaRPr lang="en-US"/>
            </a:p>
          </p:txBody>
        </p:sp>
        <p:sp>
          <p:nvSpPr>
            <p:cNvPr id="408611" name="Line 35"/>
            <p:cNvSpPr>
              <a:spLocks noChangeShapeType="1"/>
            </p:cNvSpPr>
            <p:nvPr/>
          </p:nvSpPr>
          <p:spPr bwMode="auto">
            <a:xfrm>
              <a:off x="631" y="1556"/>
              <a:ext cx="344" cy="316"/>
            </a:xfrm>
            <a:prstGeom prst="line">
              <a:avLst/>
            </a:prstGeom>
            <a:noFill/>
            <a:ln w="28575">
              <a:solidFill>
                <a:schemeClr val="tx1"/>
              </a:solidFill>
              <a:round/>
              <a:headEnd type="triangle" w="med" len="med"/>
              <a:tailEnd type="triangle" w="med" len="med"/>
            </a:ln>
            <a:effectLst>
              <a:outerShdw dist="35921" dir="2700000" algn="ctr" rotWithShape="0">
                <a:schemeClr val="bg2"/>
              </a:outerShdw>
            </a:effectLst>
          </p:spPr>
          <p:txBody>
            <a:bodyPr/>
            <a:lstStyle/>
            <a:p>
              <a:pPr>
                <a:defRPr/>
              </a:pPr>
              <a:endParaRPr lang="en-US"/>
            </a:p>
          </p:txBody>
        </p:sp>
        <p:sp>
          <p:nvSpPr>
            <p:cNvPr id="408612" name="Line 36"/>
            <p:cNvSpPr>
              <a:spLocks noChangeShapeType="1"/>
            </p:cNvSpPr>
            <p:nvPr/>
          </p:nvSpPr>
          <p:spPr bwMode="auto">
            <a:xfrm>
              <a:off x="1183" y="2108"/>
              <a:ext cx="315" cy="315"/>
            </a:xfrm>
            <a:prstGeom prst="line">
              <a:avLst/>
            </a:prstGeom>
            <a:noFill/>
            <a:ln w="28575">
              <a:solidFill>
                <a:schemeClr val="tx1"/>
              </a:solidFill>
              <a:round/>
              <a:headEnd type="triangle" w="med" len="med"/>
              <a:tailEnd type="triangle" w="med" len="med"/>
            </a:ln>
            <a:effectLst>
              <a:outerShdw dist="35921" dir="2700000" algn="ctr" rotWithShape="0">
                <a:schemeClr val="bg2"/>
              </a:outerShdw>
            </a:effectLst>
          </p:spPr>
          <p:txBody>
            <a:bodyPr/>
            <a:lstStyle/>
            <a:p>
              <a:pPr>
                <a:defRPr/>
              </a:pPr>
              <a:endParaRPr lang="en-US"/>
            </a:p>
          </p:txBody>
        </p:sp>
        <p:sp>
          <p:nvSpPr>
            <p:cNvPr id="408613" name="Line 37"/>
            <p:cNvSpPr>
              <a:spLocks noChangeShapeType="1"/>
            </p:cNvSpPr>
            <p:nvPr/>
          </p:nvSpPr>
          <p:spPr bwMode="auto">
            <a:xfrm flipV="1">
              <a:off x="1167" y="1565"/>
              <a:ext cx="319" cy="298"/>
            </a:xfrm>
            <a:prstGeom prst="line">
              <a:avLst/>
            </a:prstGeom>
            <a:noFill/>
            <a:ln w="28575">
              <a:solidFill>
                <a:schemeClr val="tx1"/>
              </a:solidFill>
              <a:round/>
              <a:headEnd type="triangle" w="med" len="med"/>
              <a:tailEnd type="triangle" w="med" len="med"/>
            </a:ln>
            <a:effectLst>
              <a:outerShdw dist="35921" dir="2700000" algn="ctr" rotWithShape="0">
                <a:schemeClr val="bg2"/>
              </a:outerShdw>
            </a:effectLst>
          </p:spPr>
          <p:txBody>
            <a:bodyPr/>
            <a:lstStyle/>
            <a:p>
              <a:pPr>
                <a:defRPr/>
              </a:pPr>
              <a:endParaRPr lang="en-US"/>
            </a:p>
          </p:txBody>
        </p:sp>
        <p:sp>
          <p:nvSpPr>
            <p:cNvPr id="408614" name="Line 38"/>
            <p:cNvSpPr>
              <a:spLocks noChangeShapeType="1"/>
            </p:cNvSpPr>
            <p:nvPr/>
          </p:nvSpPr>
          <p:spPr bwMode="auto">
            <a:xfrm>
              <a:off x="1285" y="1991"/>
              <a:ext cx="204" cy="0"/>
            </a:xfrm>
            <a:prstGeom prst="line">
              <a:avLst/>
            </a:prstGeom>
            <a:noFill/>
            <a:ln w="28575">
              <a:solidFill>
                <a:schemeClr val="tx1"/>
              </a:solidFill>
              <a:round/>
              <a:headEnd type="triangle" w="med" len="med"/>
              <a:tailEnd type="triangle" w="med" len="med"/>
            </a:ln>
            <a:effectLst>
              <a:outerShdw dist="35921" dir="2700000" algn="ctr" rotWithShape="0">
                <a:schemeClr val="bg2"/>
              </a:outerShdw>
            </a:effectLst>
          </p:spPr>
          <p:txBody>
            <a:bodyPr/>
            <a:lstStyle/>
            <a:p>
              <a:pPr>
                <a:defRPr/>
              </a:pPr>
              <a:endParaRPr lang="en-US"/>
            </a:p>
          </p:txBody>
        </p:sp>
      </p:grpSp>
      <p:sp>
        <p:nvSpPr>
          <p:cNvPr id="5128" name="Text Box 39"/>
          <p:cNvSpPr txBox="1">
            <a:spLocks noChangeArrowheads="1"/>
          </p:cNvSpPr>
          <p:nvPr/>
        </p:nvSpPr>
        <p:spPr bwMode="auto">
          <a:xfrm>
            <a:off x="801688" y="1346200"/>
            <a:ext cx="1617662" cy="517525"/>
          </a:xfrm>
          <a:prstGeom prst="rect">
            <a:avLst/>
          </a:prstGeom>
          <a:noFill/>
          <a:ln w="12700" cap="sq">
            <a:noFill/>
            <a:miter lim="800000"/>
            <a:headEnd type="none" w="sm" len="sm"/>
            <a:tailEnd type="none" w="sm" len="sm"/>
          </a:ln>
        </p:spPr>
        <p:txBody>
          <a:bodyPr wrap="none">
            <a:spAutoFit/>
          </a:bodyPr>
          <a:lstStyle/>
          <a:p>
            <a:pPr algn="ctr" eaLnBrk="1" hangingPunct="1"/>
            <a:r>
              <a:rPr lang="en-US" sz="1400"/>
              <a:t>Shared Commons</a:t>
            </a:r>
          </a:p>
          <a:p>
            <a:pPr algn="ctr" eaLnBrk="1" hangingPunct="1"/>
            <a:r>
              <a:rPr lang="en-US" sz="1400"/>
              <a:t>(1970’s -1980’s)</a:t>
            </a:r>
          </a:p>
        </p:txBody>
      </p:sp>
      <p:sp>
        <p:nvSpPr>
          <p:cNvPr id="5129" name="AutoShape 44"/>
          <p:cNvSpPr>
            <a:spLocks noChangeArrowheads="1"/>
          </p:cNvSpPr>
          <p:nvPr/>
        </p:nvSpPr>
        <p:spPr bwMode="auto">
          <a:xfrm>
            <a:off x="981075" y="4800600"/>
            <a:ext cx="6804025" cy="730250"/>
          </a:xfrm>
          <a:prstGeom prst="roundRect">
            <a:avLst>
              <a:gd name="adj" fmla="val 16667"/>
            </a:avLst>
          </a:prstGeom>
          <a:solidFill>
            <a:srgbClr val="FFFFCC"/>
          </a:solidFill>
          <a:ln w="38100">
            <a:solidFill>
              <a:srgbClr val="FFCC00"/>
            </a:solidFill>
            <a:round/>
            <a:headEnd/>
            <a:tailEnd/>
          </a:ln>
        </p:spPr>
        <p:txBody>
          <a:bodyPr wrap="none" lIns="45720" rIns="45720" anchor="ctr"/>
          <a:lstStyle/>
          <a:p>
            <a:pPr algn="ctr"/>
            <a:endParaRPr lang="en-US" b="1">
              <a:solidFill>
                <a:schemeClr val="bg1"/>
              </a:solidFill>
            </a:endParaRPr>
          </a:p>
        </p:txBody>
      </p:sp>
      <p:sp>
        <p:nvSpPr>
          <p:cNvPr id="5130" name="Text Box 45"/>
          <p:cNvSpPr txBox="1">
            <a:spLocks noChangeArrowheads="1"/>
          </p:cNvSpPr>
          <p:nvPr/>
        </p:nvSpPr>
        <p:spPr bwMode="auto">
          <a:xfrm>
            <a:off x="1049338" y="4895850"/>
            <a:ext cx="6777037" cy="584200"/>
          </a:xfrm>
          <a:prstGeom prst="rect">
            <a:avLst/>
          </a:prstGeom>
          <a:solidFill>
            <a:srgbClr val="FFFFCC"/>
          </a:solidFill>
          <a:ln w="9525">
            <a:noFill/>
            <a:miter lim="800000"/>
            <a:headEnd/>
            <a:tailEnd/>
          </a:ln>
        </p:spPr>
        <p:txBody>
          <a:bodyPr>
            <a:spAutoFit/>
          </a:bodyPr>
          <a:lstStyle/>
          <a:p>
            <a:pPr algn="ctr" eaLnBrk="1" hangingPunct="1">
              <a:lnSpc>
                <a:spcPct val="80000"/>
              </a:lnSpc>
              <a:spcBef>
                <a:spcPct val="50000"/>
              </a:spcBef>
            </a:pPr>
            <a:r>
              <a:rPr lang="en-US" sz="2000" b="1" i="1">
                <a:solidFill>
                  <a:srgbClr val="080808"/>
                </a:solidFill>
              </a:rPr>
              <a:t>GMSEC software applies modern development approaches to ground system applications.</a:t>
            </a:r>
          </a:p>
        </p:txBody>
      </p:sp>
      <p:sp>
        <p:nvSpPr>
          <p:cNvPr id="5131" name="Rectangle 47"/>
          <p:cNvSpPr>
            <a:spLocks noGrp="1" noChangeArrowheads="1"/>
          </p:cNvSpPr>
          <p:nvPr>
            <p:ph type="title"/>
          </p:nvPr>
        </p:nvSpPr>
        <p:spPr/>
        <p:txBody>
          <a:bodyPr/>
          <a:lstStyle/>
          <a:p>
            <a:pPr eaLnBrk="1" hangingPunct="1"/>
            <a:r>
              <a:rPr lang="en-US" smtClean="0"/>
              <a:t>History of Software System Architectures</a:t>
            </a:r>
          </a:p>
        </p:txBody>
      </p:sp>
      <p:sp>
        <p:nvSpPr>
          <p:cNvPr id="5132" name="Slide Number Placeholder 42"/>
          <p:cNvSpPr>
            <a:spLocks noGrp="1"/>
          </p:cNvSpPr>
          <p:nvPr>
            <p:ph type="sldNum" sz="quarter" idx="10"/>
          </p:nvPr>
        </p:nvSpPr>
        <p:spPr>
          <a:noFill/>
        </p:spPr>
        <p:txBody>
          <a:bodyPr/>
          <a:lstStyle/>
          <a:p>
            <a:fld id="{C97EA49C-87DA-45DD-BC79-B98622756AD7}" type="slidenum">
              <a:rPr lang="en-US" smtClean="0"/>
              <a:pPr/>
              <a:t>3</a:t>
            </a:fld>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32500" y="1193800"/>
            <a:ext cx="2819400" cy="4013200"/>
          </a:xfrm>
          <a:prstGeom prst="rect">
            <a:avLst/>
          </a:prstGeom>
          <a:solidFill>
            <a:srgbClr val="1AD12D"/>
          </a:solidFill>
          <a:ln w="28575" algn="ctr">
            <a:noFill/>
            <a:miter lim="800000"/>
            <a:headEnd/>
            <a:tailEnd/>
          </a:ln>
        </p:spPr>
        <p:txBody>
          <a:bodyPr anchor="ctr">
            <a:spAutoFit/>
          </a:bodyPr>
          <a:lstStyle/>
          <a:p>
            <a:endParaRPr lang="en-US"/>
          </a:p>
        </p:txBody>
      </p:sp>
      <p:sp>
        <p:nvSpPr>
          <p:cNvPr id="6147" name="Rectangle 3"/>
          <p:cNvSpPr>
            <a:spLocks noChangeArrowheads="1"/>
          </p:cNvSpPr>
          <p:nvPr/>
        </p:nvSpPr>
        <p:spPr bwMode="auto">
          <a:xfrm>
            <a:off x="533400" y="1041400"/>
            <a:ext cx="8318500" cy="990600"/>
          </a:xfrm>
          <a:prstGeom prst="rect">
            <a:avLst/>
          </a:prstGeom>
          <a:solidFill>
            <a:srgbClr val="1AD12D"/>
          </a:solidFill>
          <a:ln w="28575" algn="ctr">
            <a:noFill/>
            <a:miter lim="800000"/>
            <a:headEnd/>
            <a:tailEnd/>
          </a:ln>
        </p:spPr>
        <p:txBody>
          <a:bodyPr anchor="ctr">
            <a:spAutoFit/>
          </a:bodyPr>
          <a:lstStyle/>
          <a:p>
            <a:endParaRPr lang="en-US"/>
          </a:p>
        </p:txBody>
      </p:sp>
      <p:pic>
        <p:nvPicPr>
          <p:cNvPr id="6148" name="Picture 4" descr="GMV logo"/>
          <p:cNvPicPr>
            <a:picLocks noChangeAspect="1" noChangeArrowheads="1"/>
          </p:cNvPicPr>
          <p:nvPr/>
        </p:nvPicPr>
        <p:blipFill>
          <a:blip r:embed="rId3" cstate="print"/>
          <a:srcRect/>
          <a:stretch>
            <a:fillRect/>
          </a:stretch>
        </p:blipFill>
        <p:spPr bwMode="auto">
          <a:xfrm>
            <a:off x="6178550" y="2709863"/>
            <a:ext cx="857250" cy="492125"/>
          </a:xfrm>
          <a:prstGeom prst="rect">
            <a:avLst/>
          </a:prstGeom>
          <a:noFill/>
          <a:ln w="9525">
            <a:noFill/>
            <a:miter lim="800000"/>
            <a:headEnd/>
            <a:tailEnd/>
          </a:ln>
        </p:spPr>
      </p:pic>
      <p:pic>
        <p:nvPicPr>
          <p:cNvPr id="6149" name="Picture 5" descr="TIBCO Logo"/>
          <p:cNvPicPr>
            <a:picLocks noChangeAspect="1" noChangeArrowheads="1"/>
          </p:cNvPicPr>
          <p:nvPr/>
        </p:nvPicPr>
        <p:blipFill>
          <a:blip r:embed="rId4" cstate="print"/>
          <a:srcRect/>
          <a:stretch>
            <a:fillRect/>
          </a:stretch>
        </p:blipFill>
        <p:spPr bwMode="auto">
          <a:xfrm>
            <a:off x="6457950" y="3860800"/>
            <a:ext cx="1946275" cy="547688"/>
          </a:xfrm>
          <a:prstGeom prst="rect">
            <a:avLst/>
          </a:prstGeom>
          <a:noFill/>
          <a:ln w="9525">
            <a:noFill/>
            <a:miter lim="800000"/>
            <a:headEnd/>
            <a:tailEnd/>
          </a:ln>
        </p:spPr>
      </p:pic>
      <p:grpSp>
        <p:nvGrpSpPr>
          <p:cNvPr id="6150" name="Group 6"/>
          <p:cNvGrpSpPr>
            <a:grpSpLocks/>
          </p:cNvGrpSpPr>
          <p:nvPr/>
        </p:nvGrpSpPr>
        <p:grpSpPr bwMode="auto">
          <a:xfrm>
            <a:off x="3384550" y="1336675"/>
            <a:ext cx="1495425" cy="476250"/>
            <a:chOff x="2598" y="3759"/>
            <a:chExt cx="1159" cy="434"/>
          </a:xfrm>
        </p:grpSpPr>
        <p:pic>
          <p:nvPicPr>
            <p:cNvPr id="6175" name="Picture 7" descr="pr36rgb"/>
            <p:cNvPicPr>
              <a:picLocks noChangeAspect="1" noChangeArrowheads="1"/>
            </p:cNvPicPr>
            <p:nvPr/>
          </p:nvPicPr>
          <p:blipFill>
            <a:blip r:embed="rId5" cstate="print"/>
            <a:srcRect/>
            <a:stretch>
              <a:fillRect/>
            </a:stretch>
          </p:blipFill>
          <p:spPr bwMode="auto">
            <a:xfrm>
              <a:off x="2598" y="3759"/>
              <a:ext cx="1142" cy="216"/>
            </a:xfrm>
            <a:prstGeom prst="rect">
              <a:avLst/>
            </a:prstGeom>
            <a:noFill/>
            <a:ln w="9525">
              <a:noFill/>
              <a:miter lim="800000"/>
              <a:headEnd/>
              <a:tailEnd/>
            </a:ln>
          </p:spPr>
        </p:pic>
        <p:pic>
          <p:nvPicPr>
            <p:cNvPr id="6176" name="Picture 8"/>
            <p:cNvPicPr>
              <a:picLocks noChangeAspect="1" noChangeArrowheads="1"/>
            </p:cNvPicPr>
            <p:nvPr/>
          </p:nvPicPr>
          <p:blipFill>
            <a:blip r:embed="rId6" cstate="print"/>
            <a:srcRect/>
            <a:stretch>
              <a:fillRect/>
            </a:stretch>
          </p:blipFill>
          <p:spPr bwMode="auto">
            <a:xfrm>
              <a:off x="2621" y="3955"/>
              <a:ext cx="1136" cy="238"/>
            </a:xfrm>
            <a:prstGeom prst="rect">
              <a:avLst/>
            </a:prstGeom>
            <a:noFill/>
            <a:ln w="9525">
              <a:noFill/>
              <a:miter lim="800000"/>
              <a:headEnd/>
              <a:tailEnd/>
            </a:ln>
          </p:spPr>
        </p:pic>
      </p:grpSp>
      <p:pic>
        <p:nvPicPr>
          <p:cNvPr id="6151" name="Picture 9"/>
          <p:cNvPicPr>
            <a:picLocks noChangeAspect="1" noChangeArrowheads="1"/>
          </p:cNvPicPr>
          <p:nvPr/>
        </p:nvPicPr>
        <p:blipFill>
          <a:blip r:embed="rId7" cstate="print"/>
          <a:srcRect/>
          <a:stretch>
            <a:fillRect/>
          </a:stretch>
        </p:blipFill>
        <p:spPr bwMode="auto">
          <a:xfrm>
            <a:off x="2044700" y="1336675"/>
            <a:ext cx="1143000" cy="541338"/>
          </a:xfrm>
          <a:prstGeom prst="rect">
            <a:avLst/>
          </a:prstGeom>
          <a:noFill/>
          <a:ln w="9525">
            <a:noFill/>
            <a:miter lim="800000"/>
            <a:headEnd/>
            <a:tailEnd/>
          </a:ln>
        </p:spPr>
      </p:pic>
      <p:pic>
        <p:nvPicPr>
          <p:cNvPr id="6152" name="Picture 10" descr="harris">
            <a:hlinkClick r:id="rId8"/>
          </p:cNvPr>
          <p:cNvPicPr>
            <a:picLocks noChangeAspect="1" noChangeArrowheads="1"/>
          </p:cNvPicPr>
          <p:nvPr/>
        </p:nvPicPr>
        <p:blipFill>
          <a:blip r:embed="rId9" cstate="print"/>
          <a:srcRect/>
          <a:stretch>
            <a:fillRect/>
          </a:stretch>
        </p:blipFill>
        <p:spPr bwMode="auto">
          <a:xfrm>
            <a:off x="5102225" y="1397000"/>
            <a:ext cx="1476375" cy="403225"/>
          </a:xfrm>
          <a:prstGeom prst="rect">
            <a:avLst/>
          </a:prstGeom>
          <a:noFill/>
          <a:ln w="9525">
            <a:noFill/>
            <a:miter lim="800000"/>
            <a:headEnd/>
            <a:tailEnd/>
          </a:ln>
        </p:spPr>
      </p:pic>
      <p:pic>
        <p:nvPicPr>
          <p:cNvPr id="6153" name="Picture 11" descr="logo">
            <a:hlinkClick r:id="rId10"/>
          </p:cNvPr>
          <p:cNvPicPr>
            <a:picLocks noChangeAspect="1" noChangeArrowheads="1"/>
          </p:cNvPicPr>
          <p:nvPr/>
        </p:nvPicPr>
        <p:blipFill>
          <a:blip r:embed="rId11" cstate="print"/>
          <a:srcRect/>
          <a:stretch>
            <a:fillRect/>
          </a:stretch>
        </p:blipFill>
        <p:spPr bwMode="auto">
          <a:xfrm>
            <a:off x="6096000" y="1928813"/>
            <a:ext cx="1838325" cy="588962"/>
          </a:xfrm>
          <a:prstGeom prst="rect">
            <a:avLst/>
          </a:prstGeom>
          <a:noFill/>
          <a:ln w="9525">
            <a:noFill/>
            <a:miter lim="800000"/>
            <a:headEnd/>
            <a:tailEnd/>
          </a:ln>
        </p:spPr>
      </p:pic>
      <p:grpSp>
        <p:nvGrpSpPr>
          <p:cNvPr id="6154" name="Group 12"/>
          <p:cNvGrpSpPr>
            <a:grpSpLocks/>
          </p:cNvGrpSpPr>
          <p:nvPr/>
        </p:nvGrpSpPr>
        <p:grpSpPr bwMode="auto">
          <a:xfrm>
            <a:off x="6175375" y="4552950"/>
            <a:ext cx="1504950" cy="571500"/>
            <a:chOff x="2208" y="1968"/>
            <a:chExt cx="948" cy="360"/>
          </a:xfrm>
        </p:grpSpPr>
        <p:pic>
          <p:nvPicPr>
            <p:cNvPr id="6173" name="Picture 13" descr="agi.com">
              <a:hlinkClick r:id="rId12"/>
            </p:cNvPr>
            <p:cNvPicPr>
              <a:picLocks noChangeAspect="1" noChangeArrowheads="1"/>
            </p:cNvPicPr>
            <p:nvPr/>
          </p:nvPicPr>
          <p:blipFill>
            <a:blip r:embed="rId13" cstate="print"/>
            <a:srcRect/>
            <a:stretch>
              <a:fillRect/>
            </a:stretch>
          </p:blipFill>
          <p:spPr bwMode="auto">
            <a:xfrm>
              <a:off x="2604" y="1968"/>
              <a:ext cx="552" cy="360"/>
            </a:xfrm>
            <a:prstGeom prst="rect">
              <a:avLst/>
            </a:prstGeom>
            <a:noFill/>
            <a:ln w="9525">
              <a:noFill/>
              <a:miter lim="800000"/>
              <a:headEnd/>
              <a:tailEnd/>
            </a:ln>
          </p:spPr>
        </p:pic>
        <p:pic>
          <p:nvPicPr>
            <p:cNvPr id="6174" name="Picture 14" descr="agi.com">
              <a:hlinkClick r:id="rId12"/>
            </p:cNvPr>
            <p:cNvPicPr>
              <a:picLocks noChangeAspect="1" noChangeArrowheads="1"/>
            </p:cNvPicPr>
            <p:nvPr/>
          </p:nvPicPr>
          <p:blipFill>
            <a:blip r:embed="rId14" cstate="print"/>
            <a:srcRect/>
            <a:stretch>
              <a:fillRect/>
            </a:stretch>
          </p:blipFill>
          <p:spPr bwMode="auto">
            <a:xfrm>
              <a:off x="2208" y="1968"/>
              <a:ext cx="408" cy="360"/>
            </a:xfrm>
            <a:prstGeom prst="rect">
              <a:avLst/>
            </a:prstGeom>
            <a:noFill/>
            <a:ln w="9525">
              <a:noFill/>
              <a:miter lim="800000"/>
              <a:headEnd/>
              <a:tailEnd/>
            </a:ln>
          </p:spPr>
        </p:pic>
      </p:grpSp>
      <p:pic>
        <p:nvPicPr>
          <p:cNvPr id="6155" name="Picture 15" descr="Titlebar_main_image"/>
          <p:cNvPicPr>
            <a:picLocks noChangeAspect="1" noChangeArrowheads="1"/>
          </p:cNvPicPr>
          <p:nvPr/>
        </p:nvPicPr>
        <p:blipFill>
          <a:blip r:embed="rId15" cstate="print"/>
          <a:srcRect/>
          <a:stretch>
            <a:fillRect/>
          </a:stretch>
        </p:blipFill>
        <p:spPr bwMode="auto">
          <a:xfrm>
            <a:off x="6191250" y="3324225"/>
            <a:ext cx="2133600" cy="461963"/>
          </a:xfrm>
          <a:prstGeom prst="rect">
            <a:avLst/>
          </a:prstGeom>
          <a:noFill/>
          <a:ln w="9525">
            <a:noFill/>
            <a:miter lim="800000"/>
            <a:headEnd/>
            <a:tailEnd/>
          </a:ln>
        </p:spPr>
      </p:pic>
      <p:sp>
        <p:nvSpPr>
          <p:cNvPr id="6156" name="AutoShape 16"/>
          <p:cNvSpPr>
            <a:spLocks noChangeArrowheads="1"/>
          </p:cNvSpPr>
          <p:nvPr/>
        </p:nvSpPr>
        <p:spPr bwMode="auto">
          <a:xfrm>
            <a:off x="534988" y="5362575"/>
            <a:ext cx="8228012" cy="577850"/>
          </a:xfrm>
          <a:prstGeom prst="roundRect">
            <a:avLst>
              <a:gd name="adj" fmla="val 16667"/>
            </a:avLst>
          </a:prstGeom>
          <a:solidFill>
            <a:srgbClr val="FFFFCC"/>
          </a:solidFill>
          <a:ln w="38100">
            <a:solidFill>
              <a:srgbClr val="FFCC00"/>
            </a:solidFill>
            <a:round/>
            <a:headEnd/>
            <a:tailEnd/>
          </a:ln>
        </p:spPr>
        <p:txBody>
          <a:bodyPr wrap="none" lIns="45720" rIns="45720" anchor="ctr"/>
          <a:lstStyle/>
          <a:p>
            <a:pPr algn="ctr"/>
            <a:endParaRPr lang="en-US" b="1">
              <a:solidFill>
                <a:schemeClr val="bg1"/>
              </a:solidFill>
            </a:endParaRPr>
          </a:p>
        </p:txBody>
      </p:sp>
      <p:sp>
        <p:nvSpPr>
          <p:cNvPr id="6157" name="Text Box 17"/>
          <p:cNvSpPr txBox="1">
            <a:spLocks noChangeArrowheads="1"/>
          </p:cNvSpPr>
          <p:nvPr/>
        </p:nvSpPr>
        <p:spPr bwMode="auto">
          <a:xfrm>
            <a:off x="609600" y="5410200"/>
            <a:ext cx="8077200" cy="508000"/>
          </a:xfrm>
          <a:prstGeom prst="rect">
            <a:avLst/>
          </a:prstGeom>
          <a:solidFill>
            <a:srgbClr val="FFFFCC"/>
          </a:solidFill>
          <a:ln w="9525">
            <a:noFill/>
            <a:miter lim="800000"/>
            <a:headEnd/>
            <a:tailEnd/>
          </a:ln>
        </p:spPr>
        <p:txBody>
          <a:bodyPr>
            <a:spAutoFit/>
          </a:bodyPr>
          <a:lstStyle/>
          <a:p>
            <a:pPr algn="ctr" eaLnBrk="1" hangingPunct="1">
              <a:lnSpc>
                <a:spcPct val="85000"/>
              </a:lnSpc>
              <a:spcBef>
                <a:spcPct val="60000"/>
              </a:spcBef>
            </a:pPr>
            <a:r>
              <a:rPr lang="en-US" b="1" i="1"/>
              <a:t>Users can choose the best products for their needs. Nearly all COTS command and control systems are now GMSEC compatible.</a:t>
            </a:r>
          </a:p>
        </p:txBody>
      </p:sp>
      <p:sp>
        <p:nvSpPr>
          <p:cNvPr id="6158" name="Rectangle 18"/>
          <p:cNvSpPr>
            <a:spLocks noChangeArrowheads="1"/>
          </p:cNvSpPr>
          <p:nvPr/>
        </p:nvSpPr>
        <p:spPr bwMode="auto">
          <a:xfrm>
            <a:off x="6172200" y="3835400"/>
            <a:ext cx="1028700" cy="723900"/>
          </a:xfrm>
          <a:prstGeom prst="rect">
            <a:avLst/>
          </a:prstGeom>
          <a:solidFill>
            <a:srgbClr val="33CC33"/>
          </a:solidFill>
          <a:ln w="9525" algn="ctr">
            <a:noFill/>
            <a:miter lim="800000"/>
            <a:headEnd/>
            <a:tailEnd/>
          </a:ln>
        </p:spPr>
        <p:txBody>
          <a:bodyPr wrap="none" anchor="ctr"/>
          <a:lstStyle/>
          <a:p>
            <a:endParaRPr lang="en-US"/>
          </a:p>
        </p:txBody>
      </p:sp>
      <p:pic>
        <p:nvPicPr>
          <p:cNvPr id="6159" name="Picture 19" descr="Macintosh HD:Users:mpkeith:Desktop:Kane:"/>
          <p:cNvPicPr>
            <a:picLocks noChangeAspect="1" noChangeArrowheads="1"/>
          </p:cNvPicPr>
          <p:nvPr/>
        </p:nvPicPr>
        <p:blipFill>
          <a:blip r:embed="rId16" r:link="rId17" cstate="print">
            <a:lum bright="-4000" contrast="6000"/>
          </a:blip>
          <a:srcRect/>
          <a:stretch>
            <a:fillRect/>
          </a:stretch>
        </p:blipFill>
        <p:spPr bwMode="auto">
          <a:xfrm>
            <a:off x="685800" y="1311275"/>
            <a:ext cx="431800" cy="649288"/>
          </a:xfrm>
          <a:prstGeom prst="rect">
            <a:avLst/>
          </a:prstGeom>
          <a:noFill/>
          <a:ln w="9525">
            <a:noFill/>
            <a:miter lim="800000"/>
            <a:headEnd/>
            <a:tailEnd/>
          </a:ln>
        </p:spPr>
      </p:pic>
      <p:pic>
        <p:nvPicPr>
          <p:cNvPr id="6160" name="Picture 20" descr="Integral Systems Logo"/>
          <p:cNvPicPr>
            <a:picLocks noChangeAspect="1" noChangeArrowheads="1"/>
          </p:cNvPicPr>
          <p:nvPr/>
        </p:nvPicPr>
        <p:blipFill>
          <a:blip r:embed="rId18" cstate="print"/>
          <a:srcRect/>
          <a:stretch>
            <a:fillRect/>
          </a:stretch>
        </p:blipFill>
        <p:spPr bwMode="auto">
          <a:xfrm>
            <a:off x="7815263" y="2306638"/>
            <a:ext cx="885825" cy="555625"/>
          </a:xfrm>
          <a:prstGeom prst="rect">
            <a:avLst/>
          </a:prstGeom>
          <a:noFill/>
          <a:ln w="9525">
            <a:noFill/>
            <a:miter lim="800000"/>
            <a:headEnd/>
            <a:tailEnd/>
          </a:ln>
        </p:spPr>
      </p:pic>
      <p:sp>
        <p:nvSpPr>
          <p:cNvPr id="6161" name="Text Box 21"/>
          <p:cNvSpPr txBox="1">
            <a:spLocks noChangeArrowheads="1"/>
          </p:cNvSpPr>
          <p:nvPr/>
        </p:nvSpPr>
        <p:spPr bwMode="auto">
          <a:xfrm>
            <a:off x="6310313" y="2439988"/>
            <a:ext cx="1476375" cy="238125"/>
          </a:xfrm>
          <a:prstGeom prst="rect">
            <a:avLst/>
          </a:prstGeom>
          <a:noFill/>
          <a:ln w="9525" algn="ctr">
            <a:noFill/>
            <a:miter lim="800000"/>
            <a:headEnd/>
            <a:tailEnd/>
          </a:ln>
        </p:spPr>
        <p:txBody>
          <a:bodyPr>
            <a:spAutoFit/>
          </a:bodyPr>
          <a:lstStyle/>
          <a:p>
            <a:pPr eaLnBrk="1" hangingPunct="1">
              <a:lnSpc>
                <a:spcPct val="80000"/>
              </a:lnSpc>
              <a:spcBef>
                <a:spcPct val="50000"/>
              </a:spcBef>
            </a:pPr>
            <a:r>
              <a:rPr lang="en-US" sz="1200" b="1">
                <a:latin typeface="Verdana" pitchFamily="34" charset="0"/>
              </a:rPr>
              <a:t>Avtec Systems</a:t>
            </a:r>
          </a:p>
        </p:txBody>
      </p:sp>
      <p:sp>
        <p:nvSpPr>
          <p:cNvPr id="6162" name="Text Box 22"/>
          <p:cNvSpPr txBox="1">
            <a:spLocks noChangeArrowheads="1"/>
          </p:cNvSpPr>
          <p:nvPr/>
        </p:nvSpPr>
        <p:spPr bwMode="auto">
          <a:xfrm>
            <a:off x="1155700" y="1463675"/>
            <a:ext cx="914400" cy="311150"/>
          </a:xfrm>
          <a:prstGeom prst="rect">
            <a:avLst/>
          </a:prstGeom>
          <a:noFill/>
          <a:ln w="9525" algn="ctr">
            <a:noFill/>
            <a:miter lim="800000"/>
            <a:headEnd/>
            <a:tailEnd/>
          </a:ln>
        </p:spPr>
        <p:txBody>
          <a:bodyPr>
            <a:spAutoFit/>
          </a:bodyPr>
          <a:lstStyle/>
          <a:p>
            <a:pPr eaLnBrk="1" hangingPunct="1">
              <a:lnSpc>
                <a:spcPct val="80000"/>
              </a:lnSpc>
              <a:spcBef>
                <a:spcPct val="50000"/>
              </a:spcBef>
            </a:pPr>
            <a:r>
              <a:rPr lang="en-US" sz="1800" b="1">
                <a:solidFill>
                  <a:srgbClr val="FF0000"/>
                </a:solidFill>
                <a:latin typeface="Verdana" pitchFamily="34" charset="0"/>
              </a:rPr>
              <a:t>MSFC</a:t>
            </a:r>
          </a:p>
        </p:txBody>
      </p:sp>
      <p:sp>
        <p:nvSpPr>
          <p:cNvPr id="6163" name="Text Box 23"/>
          <p:cNvSpPr txBox="1">
            <a:spLocks noChangeArrowheads="1"/>
          </p:cNvSpPr>
          <p:nvPr/>
        </p:nvSpPr>
        <p:spPr bwMode="auto">
          <a:xfrm>
            <a:off x="7124700" y="2957513"/>
            <a:ext cx="1651000" cy="261937"/>
          </a:xfrm>
          <a:prstGeom prst="rect">
            <a:avLst/>
          </a:prstGeom>
          <a:solidFill>
            <a:srgbClr val="0000CC"/>
          </a:solidFill>
          <a:ln w="9525" algn="ctr">
            <a:noFill/>
            <a:miter lim="800000"/>
            <a:headEnd/>
            <a:tailEnd/>
          </a:ln>
        </p:spPr>
        <p:txBody>
          <a:bodyPr>
            <a:spAutoFit/>
          </a:bodyPr>
          <a:lstStyle/>
          <a:p>
            <a:pPr eaLnBrk="1" hangingPunct="1">
              <a:lnSpc>
                <a:spcPct val="80000"/>
              </a:lnSpc>
              <a:spcBef>
                <a:spcPct val="50000"/>
              </a:spcBef>
            </a:pPr>
            <a:r>
              <a:rPr lang="en-US" sz="1400">
                <a:solidFill>
                  <a:schemeClr val="tx1"/>
                </a:solidFill>
                <a:latin typeface="Verdana" pitchFamily="34" charset="0"/>
              </a:rPr>
              <a:t>DesignAMERICA</a:t>
            </a:r>
          </a:p>
        </p:txBody>
      </p:sp>
      <p:sp>
        <p:nvSpPr>
          <p:cNvPr id="6164" name="Rectangle 24"/>
          <p:cNvSpPr>
            <a:spLocks noChangeArrowheads="1"/>
          </p:cNvSpPr>
          <p:nvPr/>
        </p:nvSpPr>
        <p:spPr bwMode="auto">
          <a:xfrm>
            <a:off x="7162800" y="3833813"/>
            <a:ext cx="174625" cy="700087"/>
          </a:xfrm>
          <a:prstGeom prst="rect">
            <a:avLst/>
          </a:prstGeom>
          <a:solidFill>
            <a:srgbClr val="00CC00"/>
          </a:solidFill>
          <a:ln w="9525" algn="ctr">
            <a:noFill/>
            <a:miter lim="800000"/>
            <a:headEnd/>
            <a:tailEnd/>
          </a:ln>
        </p:spPr>
        <p:txBody>
          <a:bodyPr wrap="none" anchor="ctr"/>
          <a:lstStyle/>
          <a:p>
            <a:endParaRPr lang="en-US"/>
          </a:p>
        </p:txBody>
      </p:sp>
      <p:pic>
        <p:nvPicPr>
          <p:cNvPr id="6165" name="Picture 25"/>
          <p:cNvPicPr>
            <a:picLocks noChangeAspect="1" noChangeArrowheads="1"/>
          </p:cNvPicPr>
          <p:nvPr/>
        </p:nvPicPr>
        <p:blipFill>
          <a:blip r:embed="rId19" cstate="print"/>
          <a:srcRect/>
          <a:stretch>
            <a:fillRect/>
          </a:stretch>
        </p:blipFill>
        <p:spPr bwMode="auto">
          <a:xfrm>
            <a:off x="533400" y="2159000"/>
            <a:ext cx="5410200" cy="3098800"/>
          </a:xfrm>
          <a:prstGeom prst="rect">
            <a:avLst/>
          </a:prstGeom>
          <a:noFill/>
          <a:ln w="9525" algn="ctr">
            <a:noFill/>
            <a:miter lim="800000"/>
            <a:headEnd/>
            <a:tailEnd/>
          </a:ln>
        </p:spPr>
      </p:pic>
      <p:sp>
        <p:nvSpPr>
          <p:cNvPr id="6166" name="Rectangle 26"/>
          <p:cNvSpPr>
            <a:spLocks noGrp="1" noChangeArrowheads="1"/>
          </p:cNvSpPr>
          <p:nvPr>
            <p:ph type="title"/>
          </p:nvPr>
        </p:nvSpPr>
        <p:spPr/>
        <p:txBody>
          <a:bodyPr/>
          <a:lstStyle/>
          <a:p>
            <a:pPr eaLnBrk="1" hangingPunct="1"/>
            <a:r>
              <a:rPr lang="en-US" smtClean="0"/>
              <a:t>GMSEC and the Satellite Control Domain </a:t>
            </a:r>
          </a:p>
        </p:txBody>
      </p:sp>
      <p:grpSp>
        <p:nvGrpSpPr>
          <p:cNvPr id="6167" name="Group 27"/>
          <p:cNvGrpSpPr>
            <a:grpSpLocks/>
          </p:cNvGrpSpPr>
          <p:nvPr/>
        </p:nvGrpSpPr>
        <p:grpSpPr bwMode="auto">
          <a:xfrm>
            <a:off x="6781800" y="1143000"/>
            <a:ext cx="1979613" cy="615950"/>
            <a:chOff x="4312" y="2833"/>
            <a:chExt cx="1247" cy="388"/>
          </a:xfrm>
        </p:grpSpPr>
        <p:pic>
          <p:nvPicPr>
            <p:cNvPr id="6171" name="Picture 28"/>
            <p:cNvPicPr>
              <a:picLocks noChangeAspect="1" noChangeArrowheads="1"/>
            </p:cNvPicPr>
            <p:nvPr/>
          </p:nvPicPr>
          <p:blipFill>
            <a:blip r:embed="rId20" cstate="print"/>
            <a:srcRect/>
            <a:stretch>
              <a:fillRect/>
            </a:stretch>
          </p:blipFill>
          <p:spPr bwMode="auto">
            <a:xfrm>
              <a:off x="4368" y="3024"/>
              <a:ext cx="884" cy="197"/>
            </a:xfrm>
            <a:prstGeom prst="rect">
              <a:avLst/>
            </a:prstGeom>
            <a:noFill/>
            <a:ln w="3175">
              <a:noFill/>
              <a:miter lim="800000"/>
              <a:headEnd/>
              <a:tailEnd/>
            </a:ln>
          </p:spPr>
        </p:pic>
        <p:pic>
          <p:nvPicPr>
            <p:cNvPr id="6172" name="Picture 29" descr="lmlogo_black"/>
            <p:cNvPicPr>
              <a:picLocks noChangeAspect="1" noChangeArrowheads="1"/>
            </p:cNvPicPr>
            <p:nvPr/>
          </p:nvPicPr>
          <p:blipFill>
            <a:blip r:embed="rId21" cstate="print"/>
            <a:srcRect/>
            <a:stretch>
              <a:fillRect/>
            </a:stretch>
          </p:blipFill>
          <p:spPr bwMode="auto">
            <a:xfrm>
              <a:off x="4312" y="2833"/>
              <a:ext cx="1247" cy="217"/>
            </a:xfrm>
            <a:prstGeom prst="rect">
              <a:avLst/>
            </a:prstGeom>
            <a:noFill/>
            <a:ln w="9525">
              <a:noFill/>
              <a:miter lim="800000"/>
              <a:headEnd/>
              <a:tailEnd/>
            </a:ln>
          </p:spPr>
        </p:pic>
      </p:grpSp>
      <p:pic>
        <p:nvPicPr>
          <p:cNvPr id="6168" name="Picture 30" descr="four"/>
          <p:cNvPicPr>
            <a:picLocks noChangeAspect="1" noChangeArrowheads="1"/>
          </p:cNvPicPr>
          <p:nvPr/>
        </p:nvPicPr>
        <p:blipFill>
          <a:blip r:embed="rId22" cstate="print"/>
          <a:srcRect/>
          <a:stretch>
            <a:fillRect/>
          </a:stretch>
        </p:blipFill>
        <p:spPr bwMode="auto">
          <a:xfrm>
            <a:off x="6248400" y="3886200"/>
            <a:ext cx="995363" cy="623888"/>
          </a:xfrm>
          <a:prstGeom prst="rect">
            <a:avLst/>
          </a:prstGeom>
          <a:noFill/>
          <a:ln w="9525">
            <a:noFill/>
            <a:miter lim="800000"/>
            <a:headEnd/>
            <a:tailEnd/>
          </a:ln>
        </p:spPr>
      </p:pic>
      <p:sp>
        <p:nvSpPr>
          <p:cNvPr id="6169" name="Slide Number Placeholder 31"/>
          <p:cNvSpPr>
            <a:spLocks noGrp="1"/>
          </p:cNvSpPr>
          <p:nvPr>
            <p:ph type="sldNum" sz="quarter" idx="10"/>
          </p:nvPr>
        </p:nvSpPr>
        <p:spPr>
          <a:noFill/>
        </p:spPr>
        <p:txBody>
          <a:bodyPr/>
          <a:lstStyle/>
          <a:p>
            <a:fld id="{BDA9B78B-11F8-499F-98B7-AF781EF9776C}" type="slidenum">
              <a:rPr lang="en-US" smtClean="0"/>
              <a:pPr/>
              <a:t>4</a:t>
            </a:fld>
            <a:endParaRPr lang="en-US" smtClean="0"/>
          </a:p>
        </p:txBody>
      </p:sp>
      <p:pic>
        <p:nvPicPr>
          <p:cNvPr id="6177" name="Picture 33" descr="ibm-logo-big-blue.jpg"/>
          <p:cNvPicPr>
            <a:picLocks noChangeAspect="1" noChangeArrowheads="1"/>
          </p:cNvPicPr>
          <p:nvPr/>
        </p:nvPicPr>
        <p:blipFill>
          <a:blip r:embed="rId23" cstate="print"/>
          <a:srcRect/>
          <a:stretch>
            <a:fillRect/>
          </a:stretch>
        </p:blipFill>
        <p:spPr bwMode="auto">
          <a:xfrm>
            <a:off x="7894638" y="4518025"/>
            <a:ext cx="631825" cy="633413"/>
          </a:xfrm>
          <a:prstGeom prst="rect">
            <a:avLst/>
          </a:prstGeom>
          <a:noFill/>
          <a:ln>
            <a:solidFill>
              <a:schemeClr val="accent3">
                <a:lumMod val="50000"/>
              </a:schemeClr>
            </a:solid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GMSEC Framework</a:t>
            </a:r>
            <a:endParaRPr lang="en-US" dirty="0"/>
          </a:p>
        </p:txBody>
      </p:sp>
      <p:sp>
        <p:nvSpPr>
          <p:cNvPr id="3" name="Content Placeholder 2"/>
          <p:cNvSpPr>
            <a:spLocks noGrp="1"/>
          </p:cNvSpPr>
          <p:nvPr>
            <p:ph idx="1"/>
          </p:nvPr>
        </p:nvSpPr>
        <p:spPr/>
        <p:txBody>
          <a:bodyPr/>
          <a:lstStyle/>
          <a:p>
            <a:r>
              <a:rPr lang="en-US" dirty="0" smtClean="0"/>
              <a:t>The GMSEC Framework consists of the GMSEC API, standardized GMSEC messages , and an underlying middleware to interface with other components. </a:t>
            </a:r>
          </a:p>
          <a:p>
            <a:endParaRPr lang="en-US" dirty="0" smtClean="0"/>
          </a:p>
          <a:p>
            <a:r>
              <a:rPr lang="en-US" dirty="0" smtClean="0"/>
              <a:t>GMSEC supports a number of programming languages, COTS and GOTS middleware products, and operating systems.</a:t>
            </a:r>
          </a:p>
          <a:p>
            <a:pPr>
              <a:buNone/>
            </a:pPr>
            <a:endParaRPr lang="en-US" dirty="0" smtClean="0"/>
          </a:p>
          <a:p>
            <a:pPr>
              <a:buNone/>
            </a:pPr>
            <a:r>
              <a:rPr lang="en-US" b="1" dirty="0" smtClean="0"/>
              <a:t>Appliances</a:t>
            </a:r>
          </a:p>
          <a:p>
            <a:r>
              <a:rPr lang="en-US" b="1" dirty="0" smtClean="0"/>
              <a:t>Programming languages</a:t>
            </a:r>
            <a:r>
              <a:rPr lang="en-US" dirty="0" smtClean="0"/>
              <a:t>: C, C++, Java, and Perl</a:t>
            </a:r>
          </a:p>
          <a:p>
            <a:r>
              <a:rPr lang="en-US" b="1" dirty="0" smtClean="0"/>
              <a:t>Middleware Products: </a:t>
            </a:r>
            <a:r>
              <a:rPr lang="en-US" dirty="0" smtClean="0"/>
              <a:t>TIBCO </a:t>
            </a:r>
            <a:r>
              <a:rPr lang="en-US" dirty="0" err="1" smtClean="0"/>
              <a:t>SmartSockets</a:t>
            </a:r>
            <a:r>
              <a:rPr lang="en-US" dirty="0" smtClean="0"/>
              <a:t>, Apache </a:t>
            </a:r>
            <a:r>
              <a:rPr lang="en-US" dirty="0" err="1" smtClean="0"/>
              <a:t>ActiveMQ</a:t>
            </a:r>
            <a:r>
              <a:rPr lang="en-US" dirty="0" smtClean="0"/>
              <a:t>, IBM </a:t>
            </a:r>
            <a:r>
              <a:rPr lang="en-US" dirty="0" err="1" smtClean="0"/>
              <a:t>WebSphere</a:t>
            </a:r>
            <a:r>
              <a:rPr lang="en-US" dirty="0" smtClean="0"/>
              <a:t> MQ, GMSEC Message Bus, Oracle </a:t>
            </a:r>
            <a:r>
              <a:rPr lang="en-US" dirty="0" err="1" smtClean="0"/>
              <a:t>Weblogic</a:t>
            </a:r>
            <a:endParaRPr lang="en-US" dirty="0" smtClean="0"/>
          </a:p>
          <a:p>
            <a:r>
              <a:rPr lang="en-US" b="1" dirty="0" smtClean="0"/>
              <a:t>Operating Systems: </a:t>
            </a:r>
            <a:r>
              <a:rPr lang="en-US" dirty="0" smtClean="0"/>
              <a:t>Microsoft Windows XP (32 &amp; 64 bit), Microsoft Windows 2003 Server; Red Hat 3, 4, 5 &amp; 6 (32 bit &amp; 64 bit); Solaris 10; Mac-Intel OSX;</a:t>
            </a:r>
          </a:p>
          <a:p>
            <a:endParaRPr lang="en-US"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Programming Interface (API)</a:t>
            </a:r>
            <a:endParaRPr lang="en-US" dirty="0"/>
          </a:p>
        </p:txBody>
      </p:sp>
      <p:sp>
        <p:nvSpPr>
          <p:cNvPr id="3" name="Content Placeholder 2"/>
          <p:cNvSpPr>
            <a:spLocks noGrp="1"/>
          </p:cNvSpPr>
          <p:nvPr>
            <p:ph idx="1"/>
          </p:nvPr>
        </p:nvSpPr>
        <p:spPr>
          <a:xfrm>
            <a:off x="304800" y="1359740"/>
            <a:ext cx="8497888" cy="4986337"/>
          </a:xfrm>
        </p:spPr>
        <p:txBody>
          <a:bodyPr/>
          <a:lstStyle/>
          <a:p>
            <a:pPr>
              <a:buNone/>
            </a:pPr>
            <a:r>
              <a:rPr lang="en-US" b="1" dirty="0" smtClean="0"/>
              <a:t>Features:</a:t>
            </a:r>
          </a:p>
          <a:p>
            <a:pPr>
              <a:buNone/>
            </a:pPr>
            <a:endParaRPr lang="en-US" b="1" dirty="0" smtClean="0"/>
          </a:p>
          <a:p>
            <a:r>
              <a:rPr lang="en-US" dirty="0" smtClean="0"/>
              <a:t>Provides a set of common message communication functions with both synchronous and asynchronous delivery mechanisms:</a:t>
            </a:r>
          </a:p>
          <a:p>
            <a:r>
              <a:rPr lang="en-US" b="1" dirty="0" smtClean="0"/>
              <a:t>Connection Services: </a:t>
            </a:r>
            <a:r>
              <a:rPr lang="en-US" dirty="0" smtClean="0"/>
              <a:t>connect, disconnect</a:t>
            </a:r>
          </a:p>
          <a:p>
            <a:r>
              <a:rPr lang="en-US" b="1" dirty="0" smtClean="0"/>
              <a:t>Message Services: </a:t>
            </a:r>
            <a:r>
              <a:rPr lang="en-US" dirty="0" smtClean="0"/>
              <a:t>create message, add field(s) to message, get next message, and destroy messages</a:t>
            </a:r>
          </a:p>
          <a:p>
            <a:r>
              <a:rPr lang="en-US" b="1" dirty="0" smtClean="0"/>
              <a:t>Message Interchange Services: </a:t>
            </a:r>
            <a:r>
              <a:rPr lang="en-US" dirty="0" smtClean="0"/>
              <a:t>publish/subscribe, request/reply</a:t>
            </a:r>
          </a:p>
          <a:p>
            <a:endParaRPr lang="en-US" dirty="0" smtClean="0"/>
          </a:p>
          <a:p>
            <a:r>
              <a:rPr lang="en-US" dirty="0" smtClean="0"/>
              <a:t>Each application uses the connect service to establish communications with the middleware, and uses the publish/subscribe and/or request/reply services for passing messages. Applications subscribe only to those desired messages. </a:t>
            </a:r>
          </a:p>
          <a:p>
            <a:endParaRPr lang="en-US"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GMSEC Components</a:t>
            </a:r>
            <a:endParaRPr lang="en-US" dirty="0"/>
          </a:p>
        </p:txBody>
      </p:sp>
      <p:sp>
        <p:nvSpPr>
          <p:cNvPr id="5" name="Content Placeholder 4"/>
          <p:cNvSpPr>
            <a:spLocks noGrp="1"/>
          </p:cNvSpPr>
          <p:nvPr>
            <p:ph idx="1"/>
          </p:nvPr>
        </p:nvSpPr>
        <p:spPr>
          <a:xfrm>
            <a:off x="264459" y="1090800"/>
            <a:ext cx="8497888" cy="4986337"/>
          </a:xfrm>
        </p:spPr>
        <p:txBody>
          <a:bodyPr/>
          <a:lstStyle/>
          <a:p>
            <a:r>
              <a:rPr lang="en-US" sz="1800" b="1" dirty="0" smtClean="0"/>
              <a:t>GREAT – GMSEC Message Visualization/Storage</a:t>
            </a:r>
          </a:p>
          <a:p>
            <a:pPr>
              <a:buNone/>
            </a:pPr>
            <a:endParaRPr lang="en-US" sz="1800" b="1" dirty="0" smtClean="0"/>
          </a:p>
          <a:p>
            <a:r>
              <a:rPr lang="en-US" sz="1800" b="1" dirty="0" smtClean="0"/>
              <a:t>GEDAT – GMSEC System Display</a:t>
            </a:r>
          </a:p>
          <a:p>
            <a:pPr>
              <a:buNone/>
            </a:pPr>
            <a:endParaRPr lang="en-US" sz="1800" b="1" dirty="0" smtClean="0"/>
          </a:p>
          <a:p>
            <a:r>
              <a:rPr lang="en-US" sz="1800" b="1" dirty="0" smtClean="0"/>
              <a:t>SA – GMSEC Node Interface</a:t>
            </a:r>
          </a:p>
          <a:p>
            <a:pPr>
              <a:buNone/>
            </a:pPr>
            <a:endParaRPr lang="en-US" sz="1800" b="1" dirty="0" smtClean="0"/>
          </a:p>
          <a:p>
            <a:r>
              <a:rPr lang="en-US" sz="1800" b="1" dirty="0" smtClean="0"/>
              <a:t>RAA – GMSEC Environmental Data Tool</a:t>
            </a:r>
          </a:p>
          <a:p>
            <a:pPr>
              <a:buNone/>
            </a:pPr>
            <a:endParaRPr lang="en-US" sz="1800" b="1" dirty="0" smtClean="0"/>
          </a:p>
          <a:p>
            <a:r>
              <a:rPr lang="en-US" sz="1800" b="1" dirty="0" smtClean="0"/>
              <a:t>GPD – GMSEC Parameter Display</a:t>
            </a:r>
          </a:p>
          <a:p>
            <a:endParaRPr lang="en-US" sz="1800" b="1" dirty="0" smtClean="0"/>
          </a:p>
          <a:p>
            <a:r>
              <a:rPr lang="en-US" sz="1800" b="1" dirty="0" smtClean="0"/>
              <a:t>CAT – GMSEC Automation/Action Tool</a:t>
            </a:r>
          </a:p>
          <a:p>
            <a:pPr>
              <a:buNone/>
            </a:pPr>
            <a:endParaRPr lang="en-US" sz="1800" b="1" dirty="0" smtClean="0"/>
          </a:p>
          <a:p>
            <a:r>
              <a:rPr lang="en-US" sz="1800" b="1" dirty="0" smtClean="0"/>
              <a:t>ANSR – GMSEC Paging Tool</a:t>
            </a:r>
          </a:p>
          <a:p>
            <a:pPr>
              <a:buNone/>
            </a:pPr>
            <a:endParaRPr lang="en-US" sz="1800" b="1" dirty="0" smtClean="0"/>
          </a:p>
          <a:p>
            <a:r>
              <a:rPr lang="en-US" sz="1800" b="1" dirty="0" smtClean="0"/>
              <a:t>GRASP – GMSEC Remote Data Access Tool</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GMSEC Animation Example</a:t>
            </a:r>
            <a:endParaRPr lang="en-US" dirty="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8</a:t>
            </a:fld>
            <a:endParaRPr lang="en-US"/>
          </a:p>
        </p:txBody>
      </p:sp>
      <p:pic>
        <p:nvPicPr>
          <p:cNvPr id="89091" name="Picture 3">
            <a:hlinkClick r:id="rId2"/>
          </p:cNvPr>
          <p:cNvPicPr>
            <a:picLocks noChangeAspect="1" noChangeArrowheads="1"/>
          </p:cNvPicPr>
          <p:nvPr/>
        </p:nvPicPr>
        <p:blipFill>
          <a:blip r:embed="rId3" cstate="print"/>
          <a:srcRect/>
          <a:stretch>
            <a:fillRect/>
          </a:stretch>
        </p:blipFill>
        <p:spPr bwMode="auto">
          <a:xfrm>
            <a:off x="802624" y="1102659"/>
            <a:ext cx="7003171" cy="4898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GMSEC Reusable Events Analysis Toolkit (GREAT)</a:t>
            </a:r>
            <a:endParaRPr lang="en-US" dirty="0"/>
          </a:p>
        </p:txBody>
      </p:sp>
      <p:sp>
        <p:nvSpPr>
          <p:cNvPr id="3" name="Content Placeholder 2"/>
          <p:cNvSpPr>
            <a:spLocks noGrp="1"/>
          </p:cNvSpPr>
          <p:nvPr>
            <p:ph idx="1"/>
          </p:nvPr>
        </p:nvSpPr>
        <p:spPr/>
        <p:txBody>
          <a:bodyPr/>
          <a:lstStyle/>
          <a:p>
            <a:r>
              <a:rPr lang="en-US" sz="1800" dirty="0" smtClean="0"/>
              <a:t>GREAT is a collection of GMSEC compliant components for analyzing messages in a GMSEC architecture system. It is consists of 4 tools:</a:t>
            </a:r>
          </a:p>
          <a:p>
            <a:pPr>
              <a:buNone/>
            </a:pPr>
            <a:endParaRPr lang="en-US" sz="1800" dirty="0" smtClean="0"/>
          </a:p>
          <a:p>
            <a:r>
              <a:rPr lang="en-US" sz="1800" b="1" dirty="0" smtClean="0"/>
              <a:t>Event Analyzer (EAN) </a:t>
            </a:r>
            <a:r>
              <a:rPr lang="en-US" sz="1800" dirty="0" smtClean="0"/>
              <a:t>receives message over the middleware according to the subscription(s).  </a:t>
            </a:r>
          </a:p>
          <a:p>
            <a:pPr lvl="1"/>
            <a:r>
              <a:rPr lang="en-US" sz="1800" dirty="0" smtClean="0"/>
              <a:t>Remote Access Event Analyzer (Historical Retrieval) – remotely query the Event Archive database for archived GMSEC messages via the Event Analyzer Remote Query website.  It is configurable via the XML configuration file.  Also include the option of saving the result to html file.</a:t>
            </a:r>
          </a:p>
          <a:p>
            <a:pPr lvl="1">
              <a:buNone/>
            </a:pPr>
            <a:endParaRPr lang="en-US" sz="1800" dirty="0" smtClean="0"/>
          </a:p>
          <a:p>
            <a:r>
              <a:rPr lang="en-US" sz="1800" b="1" dirty="0" smtClean="0"/>
              <a:t>Event Archive (EAR) </a:t>
            </a:r>
            <a:r>
              <a:rPr lang="en-US" sz="1800" dirty="0" smtClean="0"/>
              <a:t>receives messages over the middleware according to the subscription(s) and stores them in the database, which provides a platform for event retrieval, event analysis, and report generation.  It also accepts directives to insert a record into the database using information contained in a message field.  </a:t>
            </a:r>
          </a:p>
          <a:p>
            <a:endParaRPr lang="en-US" dirty="0" smtClean="0"/>
          </a:p>
          <a:p>
            <a:pPr>
              <a:buNone/>
            </a:pPr>
            <a:endParaRPr lang="en-US" dirty="0" smtClean="0"/>
          </a:p>
        </p:txBody>
      </p:sp>
      <p:sp>
        <p:nvSpPr>
          <p:cNvPr id="4" name="Slide Number Placeholder 3"/>
          <p:cNvSpPr>
            <a:spLocks noGrp="1"/>
          </p:cNvSpPr>
          <p:nvPr>
            <p:ph type="sldNum" sz="quarter" idx="10"/>
          </p:nvPr>
        </p:nvSpPr>
        <p:spPr/>
        <p:txBody>
          <a:bodyPr/>
          <a:lstStyle/>
          <a:p>
            <a:pPr>
              <a:defRPr/>
            </a:pPr>
            <a:fld id="{07AA0A2A-6228-4A1C-9A9E-D0215AA41444}"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tellite Dish">
  <a:themeElements>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fontScheme name="Satellite Dis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CCFFCC"/>
        </a:solid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
      <a:clrScheme name="Satellite Dish 10">
        <a:dk1>
          <a:srgbClr val="9C9C9C"/>
        </a:dk1>
        <a:lt1>
          <a:srgbClr val="FFFFFF"/>
        </a:lt1>
        <a:dk2>
          <a:srgbClr val="C7CFE7"/>
        </a:dk2>
        <a:lt2>
          <a:srgbClr val="FFFFFF"/>
        </a:lt2>
        <a:accent1>
          <a:srgbClr val="97D1D5"/>
        </a:accent1>
        <a:accent2>
          <a:srgbClr val="666699"/>
        </a:accent2>
        <a:accent3>
          <a:srgbClr val="E0E4F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tellite Dish 10">
    <a:dk1>
      <a:srgbClr val="9C9C9C"/>
    </a:dk1>
    <a:lt1>
      <a:srgbClr val="FFFFFF"/>
    </a:lt1>
    <a:dk2>
      <a:srgbClr val="C7CFE7"/>
    </a:dk2>
    <a:lt2>
      <a:srgbClr val="FFFFFF"/>
    </a:lt2>
    <a:accent1>
      <a:srgbClr val="97D1D5"/>
    </a:accent1>
    <a:accent2>
      <a:srgbClr val="666699"/>
    </a:accent2>
    <a:accent3>
      <a:srgbClr val="E0E4F1"/>
    </a:accent3>
    <a:accent4>
      <a:srgbClr val="DADADA"/>
    </a:accent4>
    <a:accent5>
      <a:srgbClr val="C9E5E7"/>
    </a:accent5>
    <a:accent6>
      <a:srgbClr val="5C5C8A"/>
    </a:accent6>
    <a:hlink>
      <a:srgbClr val="0000FF"/>
    </a:hlink>
    <a:folHlink>
      <a:srgbClr val="0099FF"/>
    </a:folHlink>
  </a:clrScheme>
</a:themeOverride>
</file>

<file path=docProps/app.xml><?xml version="1.0" encoding="utf-8"?>
<Properties xmlns="http://schemas.openxmlformats.org/officeDocument/2006/extended-properties" xmlns:vt="http://schemas.openxmlformats.org/officeDocument/2006/docPropsVTypes">
  <Template/>
  <TotalTime>25192</TotalTime>
  <Words>2233</Words>
  <Application>Microsoft Office PowerPoint</Application>
  <PresentationFormat>On-screen Show (4:3)</PresentationFormat>
  <Paragraphs>345</Paragraphs>
  <Slides>28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Satellite Dish</vt:lpstr>
      <vt:lpstr>Presentation</vt:lpstr>
      <vt:lpstr>Goddard Mission Services Evolution Center (GMSEC)   Overview</vt:lpstr>
      <vt:lpstr>GMSEC Background and Introduction</vt:lpstr>
      <vt:lpstr>History of Software System Architectures</vt:lpstr>
      <vt:lpstr>GMSEC and the Satellite Control Domain </vt:lpstr>
      <vt:lpstr>GMSEC Framework</vt:lpstr>
      <vt:lpstr>Applications Programming Interface (API)</vt:lpstr>
      <vt:lpstr>GMSEC Components</vt:lpstr>
      <vt:lpstr>GMSEC Animation Example</vt:lpstr>
      <vt:lpstr>GMSEC Reusable Events Analysis Toolkit (GREAT)</vt:lpstr>
      <vt:lpstr>GREAT (cont)</vt:lpstr>
      <vt:lpstr>GMSEC Environmental Diagnostics Analysis Tool (GEDAT)</vt:lpstr>
      <vt:lpstr>GEDAT (cont)</vt:lpstr>
      <vt:lpstr>System Agent (SA)</vt:lpstr>
      <vt:lpstr>System Agent</vt:lpstr>
      <vt:lpstr>Room Alert Adapter (RAA)</vt:lpstr>
      <vt:lpstr>Room Alert Adapter</vt:lpstr>
      <vt:lpstr>GMSEC Parameter Display (GPD)</vt:lpstr>
      <vt:lpstr>GMSEC Parameter Display</vt:lpstr>
      <vt:lpstr>Criteria Action Tool (CAT)</vt:lpstr>
      <vt:lpstr>CAT Diagram</vt:lpstr>
      <vt:lpstr>Alert System Notification Router (ANSR)</vt:lpstr>
      <vt:lpstr>Alert System Notification Router (ANSR)</vt:lpstr>
      <vt:lpstr>GMSEC Remote Application Service Provider (GRASP)</vt:lpstr>
      <vt:lpstr>GRASP Diagram</vt:lpstr>
      <vt:lpstr>GMSEC Multi-Component Synergy</vt:lpstr>
      <vt:lpstr>Final Notes </vt:lpstr>
      <vt:lpstr>Additional GMSEC Information</vt:lpstr>
      <vt:lpstr>Acronym List</vt:lpstr>
    </vt:vector>
  </TitlesOfParts>
  <Company>572/GNCC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AutoCon-F Autonomous Maneuver Control Flight Software Software of the Year Submission</dc:title>
  <dc:creator>dfolta</dc:creator>
  <cp:lastModifiedBy>Ryan Detter</cp:lastModifiedBy>
  <cp:revision>298</cp:revision>
  <cp:lastPrinted>2006-04-17T11:14:17Z</cp:lastPrinted>
  <dcterms:created xsi:type="dcterms:W3CDTF">2002-06-06T19:53:39Z</dcterms:created>
  <dcterms:modified xsi:type="dcterms:W3CDTF">2011-06-14T18:36:27Z</dcterms:modified>
</cp:coreProperties>
</file>