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3" r:id="rId5"/>
  </p:sldMasterIdLst>
  <p:notesMasterIdLst>
    <p:notesMasterId r:id="rId34"/>
  </p:notesMasterIdLst>
  <p:sldIdLst>
    <p:sldId id="256" r:id="rId6"/>
    <p:sldId id="292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C8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6176" autoAdjust="0"/>
  </p:normalViewPr>
  <p:slideViewPr>
    <p:cSldViewPr snapToGrid="0">
      <p:cViewPr varScale="1">
        <p:scale>
          <a:sx n="54" d="100"/>
          <a:sy n="54" d="100"/>
        </p:scale>
        <p:origin x="8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34762-A639-4CD7-A8C5-C769975CB286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58BC-1DA8-41BF-98C4-A9DD73C3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The following slides will illustrate how to register for a new account, navigate to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the Business Customer Gateway by typing in </a:t>
            </a:r>
            <a:r>
              <a:rPr lang="en-US" sz="1200" u="sng" spc="0" dirty="0" smtClean="0">
                <a:solidFill>
                  <a:srgbClr val="0000FF"/>
                </a:solidFill>
                <a:latin typeface="Arial" panose="22635452340000000000" pitchFamily="2"/>
              </a:rPr>
              <a:t>gateway.usps.com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. Click on “Register for Free” on the BCG home page.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13716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To establish a new account, create a user name, password and two security </a:t>
            </a:r>
            <a:r>
              <a:rPr lang="en-US" sz="1200" spc="-20" dirty="0" smtClean="0">
                <a:solidFill>
                  <a:srgbClr val="000000"/>
                </a:solidFill>
                <a:latin typeface="Arial" panose="22635452340000000000" pitchFamily="2"/>
              </a:rPr>
              <a:t>questions. Enter your name, company name and address, phone number and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email address. This information will be used to create a CRID for you upon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completion of registration. </a:t>
            </a:r>
          </a:p>
          <a:p>
            <a:pPr marL="137160" marR="137160" indent="0" algn="l">
              <a:lnSpc>
                <a:spcPct val="95999"/>
              </a:lnSpc>
              <a:spcAft>
                <a:spcPts val="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137160" marR="914400" indent="0" algn="l">
              <a:lnSpc>
                <a:spcPct val="95999"/>
              </a:lnSpc>
              <a:spcBef>
                <a:spcPts val="2160"/>
              </a:spcBef>
              <a:spcAft>
                <a:spcPts val="540"/>
              </a:spcAft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After reviewing the Privacy Policy, click on “Create Account” and a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confirmation email will be sent to the email address you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15" dirty="0" smtClean="0">
                <a:solidFill>
                  <a:srgbClr val="000000"/>
                </a:solidFill>
                <a:latin typeface="Arial" panose="22635452340000000000" pitchFamily="2"/>
              </a:rPr>
              <a:t>Upon successful registration, a user will eligible to take advantage of the </a:t>
            </a:r>
            <a:r>
              <a:rPr lang="en-US" sz="1200" spc="5" dirty="0" smtClean="0">
                <a:solidFill>
                  <a:srgbClr val="000000"/>
                </a:solidFill>
                <a:latin typeface="Arial" panose="22635452340000000000" pitchFamily="2"/>
              </a:rPr>
              <a:t>services offered within the BCG. Remember. business services are used to </a:t>
            </a:r>
            <a:r>
              <a:rPr lang="en-US" sz="1200" spc="25" dirty="0" smtClean="0">
                <a:solidFill>
                  <a:srgbClr val="000000"/>
                </a:solidFill>
                <a:latin typeface="Arial" panose="22635452340000000000" pitchFamily="2"/>
              </a:rPr>
              <a:t>obtain access to basic functionality within the BCG. Business services </a:t>
            </a:r>
            <a:r>
              <a:rPr lang="en-US" sz="1200" spc="10" dirty="0" smtClean="0">
                <a:solidFill>
                  <a:srgbClr val="000000"/>
                </a:solidFill>
                <a:latin typeface="Arial" panose="22635452340000000000" pitchFamily="2"/>
              </a:rPr>
              <a:t>pertinent to full-service allow a mailer to monitor balances &amp; fees, manage 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permit information for business locations, submit their mailing information and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postage statements electronically or provide access to schedule a mailing 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appointment. </a:t>
            </a:r>
          </a:p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Remember that the first user at a business location to request a </a:t>
            </a:r>
            <a:r>
              <a:rPr lang="en-US" sz="1200" spc="10" dirty="0" smtClean="0">
                <a:solidFill>
                  <a:srgbClr val="000000"/>
                </a:solidFill>
                <a:latin typeface="Arial" panose="22635452340000000000" pitchFamily="2"/>
              </a:rPr>
              <a:t>particular service will become the Business Service Administrator (BSA) for </a:t>
            </a: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that application or service. The BSA manages that service for any future users,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controlling who can and cannot use it at a business location. </a:t>
            </a:r>
            <a:endParaRPr lang="en-US" sz="12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5" dirty="0" smtClean="0">
                <a:solidFill>
                  <a:srgbClr val="000000"/>
                </a:solidFill>
                <a:latin typeface="Arial" panose="22635452340000000000" pitchFamily="2"/>
              </a:rPr>
              <a:t>We will talk about the confirmation page in the next two slides. In the top half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of the confirmation page, you can see a CRID and a 9-digit MID have been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assigned to the new account. Remember that a CRID is a unique ID number </a:t>
            </a: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issued by USPS to identify a customer’s physical business </a:t>
            </a:r>
            <a:r>
              <a:rPr lang="en-US" sz="1200" u="sng" spc="-10" dirty="0" smtClean="0">
                <a:solidFill>
                  <a:srgbClr val="000000"/>
                </a:solidFill>
                <a:latin typeface="Arial" panose="22635452340000000000" pitchFamily="2"/>
              </a:rPr>
              <a:t>location</a:t>
            </a: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 (address).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When you entered your company name and address during the registration </a:t>
            </a:r>
            <a:r>
              <a:rPr lang="en-US" sz="1200" spc="25" dirty="0" smtClean="0">
                <a:solidFill>
                  <a:srgbClr val="000000"/>
                </a:solidFill>
                <a:latin typeface="Arial" panose="22635452340000000000" pitchFamily="2"/>
              </a:rPr>
              <a:t>process, this was used to create the CRID. A MID is a six- or nine-digit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number issued by USPS to a mail owner or mail service provider. You can see it has also been automatically assigned during the registration process. </a:t>
            </a:r>
          </a:p>
          <a:p>
            <a:pPr marL="91440" marR="685800" indent="0" algn="l">
              <a:lnSpc>
                <a:spcPct val="95999"/>
              </a:lnSpc>
              <a:spcBef>
                <a:spcPts val="1620"/>
              </a:spcBef>
              <a:spcAft>
                <a:spcPts val="540"/>
              </a:spcAft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Now let’s talk about the information contained in the bottom half of the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confirmation page. </a:t>
            </a:r>
            <a:endParaRPr lang="en-US" sz="12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Toward the bottom of the confirmation page you will see the list of services for </a:t>
            </a:r>
            <a:r>
              <a:rPr lang="en-US" sz="1200" spc="20" dirty="0" smtClean="0">
                <a:solidFill>
                  <a:srgbClr val="000000"/>
                </a:solidFill>
                <a:latin typeface="Arial" panose="22635452340000000000" pitchFamily="2"/>
              </a:rPr>
              <a:t>which the new user is eligible. New business users will be eligible to use 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popular business applications or “services” pertinent to Full-Service as well as </a:t>
            </a:r>
            <a:r>
              <a:rPr lang="en-US" sz="1200" spc="5" dirty="0" smtClean="0">
                <a:solidFill>
                  <a:srgbClr val="000000"/>
                </a:solidFill>
                <a:latin typeface="Arial" panose="22635452340000000000" pitchFamily="2"/>
              </a:rPr>
              <a:t>access other services. Two services pertinent to Full-Service capabilities are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the Mailer ID service and the Manage Mailing Activity service. The Mailer ID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service allows you to request and manage Mailer IDs. In the next slide, we will </a:t>
            </a:r>
            <a:r>
              <a:rPr lang="en-US" sz="1200" spc="20" dirty="0" smtClean="0">
                <a:solidFill>
                  <a:srgbClr val="000000"/>
                </a:solidFill>
                <a:latin typeface="Arial" panose="22635452340000000000" pitchFamily="2"/>
              </a:rPr>
              <a:t>talk briefly about how and why existing users may want to obtain multiple </a:t>
            </a:r>
            <a:r>
              <a:rPr lang="en-US" sz="1200" spc="0" dirty="0" err="1" smtClean="0">
                <a:solidFill>
                  <a:srgbClr val="000000"/>
                </a:solidFill>
                <a:latin typeface="Arial" panose="22635452340000000000" pitchFamily="2"/>
              </a:rPr>
              <a:t>MIDs.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91440" marR="9144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1200" spc="-20" dirty="0" smtClean="0">
                <a:solidFill>
                  <a:srgbClr val="000000"/>
                </a:solidFill>
                <a:latin typeface="Arial" panose="22635452340000000000" pitchFamily="2"/>
              </a:rPr>
              <a:t>The Manage Mailing Activity service provides access to important Full-Service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capabilities to: </a:t>
            </a:r>
          </a:p>
          <a:p>
            <a:pPr marL="91440" marR="0" indent="32004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40" dirty="0" smtClean="0">
                <a:solidFill>
                  <a:srgbClr val="000000"/>
                </a:solidFill>
                <a:latin typeface="Arial" panose="22635452340000000000" pitchFamily="2"/>
              </a:rPr>
              <a:t>Manage permit information for business locations </a:t>
            </a:r>
          </a:p>
          <a:p>
            <a:pPr marL="91440" marR="0" indent="32004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45" dirty="0" smtClean="0">
                <a:solidFill>
                  <a:srgbClr val="000000"/>
                </a:solidFill>
                <a:latin typeface="Arial" panose="22635452340000000000" pitchFamily="2"/>
              </a:rPr>
              <a:t>Monitor balances and fees for ease of mailing </a:t>
            </a:r>
          </a:p>
          <a:p>
            <a:pPr marL="411480" marR="320040" indent="32004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Submit mailing information and postage statements electronically using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Mail.dat, Mail.XML </a:t>
            </a:r>
          </a:p>
          <a:p>
            <a:pPr marL="411480" marR="274320" indent="32004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Provide immediate access to detailed mailing reports, including pending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postage statements, mail quality, electronic mail improvement, </a:t>
            </a:r>
          </a:p>
          <a:p>
            <a:pPr marL="91440" marR="0" indent="0" algn="l">
              <a:lnSpc>
                <a:spcPct val="95999"/>
              </a:lnSpc>
              <a:spcBef>
                <a:spcPts val="1980"/>
              </a:spcBef>
              <a:spcAft>
                <a:spcPts val="469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91440" marR="0" indent="0" algn="l">
              <a:lnSpc>
                <a:spcPct val="95999"/>
              </a:lnSpc>
              <a:spcBef>
                <a:spcPts val="1980"/>
              </a:spcBef>
              <a:spcAft>
                <a:spcPts val="4690"/>
              </a:spcAft>
            </a:pP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In a few moments, we will talk more about an essential step of managing </a:t>
            </a:r>
          </a:p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endParaRPr lang="en-US" sz="12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Toward the bottom of the confirmation page you will see the list of services for </a:t>
            </a:r>
            <a:r>
              <a:rPr lang="en-US" sz="1200" spc="20" dirty="0" smtClean="0">
                <a:solidFill>
                  <a:srgbClr val="000000"/>
                </a:solidFill>
                <a:latin typeface="Arial" panose="22635452340000000000" pitchFamily="2"/>
              </a:rPr>
              <a:t>which the new user is eligible. New business users will be eligible to use 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popular business applications or “services” pertinent to Full-Service as well as </a:t>
            </a:r>
            <a:r>
              <a:rPr lang="en-US" sz="1200" spc="5" dirty="0" smtClean="0">
                <a:solidFill>
                  <a:srgbClr val="000000"/>
                </a:solidFill>
                <a:latin typeface="Arial" panose="22635452340000000000" pitchFamily="2"/>
              </a:rPr>
              <a:t>access other services. Two services pertinent to Full-Service capabilities are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the Mailer ID service and the Manage Mailing Activity service. The Mailer ID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service allows you to request and manage Mailer IDs. In the next slide, we will </a:t>
            </a:r>
            <a:r>
              <a:rPr lang="en-US" sz="1200" spc="20" dirty="0" smtClean="0">
                <a:solidFill>
                  <a:srgbClr val="000000"/>
                </a:solidFill>
                <a:latin typeface="Arial" panose="22635452340000000000" pitchFamily="2"/>
              </a:rPr>
              <a:t>talk briefly about how and why existing users may want to obtain multiple </a:t>
            </a:r>
            <a:r>
              <a:rPr lang="en-US" sz="1200" spc="0" dirty="0" err="1" smtClean="0">
                <a:solidFill>
                  <a:srgbClr val="000000"/>
                </a:solidFill>
                <a:latin typeface="Arial" panose="22635452340000000000" pitchFamily="2"/>
              </a:rPr>
              <a:t>MIDs.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91440" marR="9144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1200" spc="-20" dirty="0" smtClean="0">
                <a:solidFill>
                  <a:srgbClr val="000000"/>
                </a:solidFill>
                <a:latin typeface="Arial" panose="22635452340000000000" pitchFamily="2"/>
              </a:rPr>
              <a:t>The Manage Mailing Activity service provides access to important Full-Service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capabilities to: </a:t>
            </a:r>
          </a:p>
          <a:p>
            <a:pPr marL="91440" marR="0" indent="32004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40" dirty="0" smtClean="0">
                <a:solidFill>
                  <a:srgbClr val="000000"/>
                </a:solidFill>
                <a:latin typeface="Arial" panose="22635452340000000000" pitchFamily="2"/>
              </a:rPr>
              <a:t>Manage permit information for business locations </a:t>
            </a:r>
          </a:p>
          <a:p>
            <a:pPr marL="91440" marR="0" indent="32004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45" dirty="0" smtClean="0">
                <a:solidFill>
                  <a:srgbClr val="000000"/>
                </a:solidFill>
                <a:latin typeface="Arial" panose="22635452340000000000" pitchFamily="2"/>
              </a:rPr>
              <a:t>Monitor balances and fees for ease of mailing </a:t>
            </a:r>
          </a:p>
          <a:p>
            <a:pPr marL="411480" marR="320040" indent="32004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Submit mailing information and postage statements electronically using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Mail.dat, Mail.XML </a:t>
            </a:r>
          </a:p>
          <a:p>
            <a:pPr marL="411480" marR="274320" indent="32004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Provide immediate access to detailed mailing reports, including pending </a:t>
            </a:r>
            <a:r>
              <a:rPr lang="en-US" sz="1200" spc="-5" dirty="0" smtClean="0">
                <a:solidFill>
                  <a:srgbClr val="000000"/>
                </a:solidFill>
                <a:latin typeface="Arial" panose="22635452340000000000" pitchFamily="2"/>
              </a:rPr>
              <a:t>postage statements, mail quality, electronic mail improvement, </a:t>
            </a:r>
          </a:p>
          <a:p>
            <a:pPr marL="91440" marR="0" indent="0" algn="l">
              <a:lnSpc>
                <a:spcPct val="95999"/>
              </a:lnSpc>
              <a:spcBef>
                <a:spcPts val="1980"/>
              </a:spcBef>
              <a:spcAft>
                <a:spcPts val="469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91440" marR="0" lvl="0" indent="0" algn="l" defTabSz="914400" rtl="0" eaLnBrk="1" fontAlgn="auto" latinLnBrk="0" hangingPunct="1">
              <a:lnSpc>
                <a:spcPct val="95999"/>
              </a:lnSpc>
              <a:spcBef>
                <a:spcPts val="1980"/>
              </a:spcBef>
              <a:spcAft>
                <a:spcPts val="469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In a few moments, we will talk more about an essential step of managing </a:t>
            </a:r>
            <a:r>
              <a:rPr lang="en-US" sz="1200" spc="-20" dirty="0" smtClean="0">
                <a:solidFill>
                  <a:srgbClr val="000000"/>
                </a:solidFill>
                <a:latin typeface="Arial" panose="22635452340000000000" pitchFamily="2"/>
              </a:rPr>
              <a:t>permit information within the BCG. Click continue to complete the registration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process and access the BCG home page. </a:t>
            </a:r>
          </a:p>
          <a:p>
            <a:pPr marL="91440" marR="0" indent="0" algn="l">
              <a:lnSpc>
                <a:spcPct val="95999"/>
              </a:lnSpc>
              <a:spcBef>
                <a:spcPts val="1980"/>
              </a:spcBef>
              <a:spcAft>
                <a:spcPts val="4690"/>
              </a:spcAft>
            </a:pPr>
            <a:endParaRPr lang="en-US" sz="1200" spc="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endParaRPr lang="en-US" sz="12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Now that we have registered and created a new user account let’s talk about </a:t>
            </a:r>
            <a:r>
              <a:rPr lang="en-US" sz="1200" spc="15" dirty="0" smtClean="0">
                <a:solidFill>
                  <a:srgbClr val="000000"/>
                </a:solidFill>
                <a:latin typeface="Arial" panose="22635452340000000000" pitchFamily="2"/>
              </a:rPr>
              <a:t>how we link our permit information in the BCG. Before you can view any of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your mailing information, you must establish a link between your new </a:t>
            </a:r>
            <a:r>
              <a:rPr lang="en-US" sz="1200" b="1" spc="0" dirty="0" smtClean="0">
                <a:solidFill>
                  <a:srgbClr val="000000"/>
                </a:solidFill>
                <a:latin typeface="Arial" panose="22635452340000000000" pitchFamily="2"/>
              </a:rPr>
              <a:t>BCG account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and your </a:t>
            </a:r>
            <a:r>
              <a:rPr lang="en-US" sz="1200" b="1" spc="0" dirty="0" smtClean="0">
                <a:solidFill>
                  <a:srgbClr val="000000"/>
                </a:solidFill>
                <a:latin typeface="Arial" panose="22635452340000000000" pitchFamily="2"/>
              </a:rPr>
              <a:t>mailing permit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, if you have one. There are two ways to </a:t>
            </a:r>
            <a:r>
              <a:rPr lang="en-US" sz="1200" spc="10" dirty="0" smtClean="0">
                <a:solidFill>
                  <a:srgbClr val="000000"/>
                </a:solidFill>
                <a:latin typeface="Arial" panose="22635452340000000000" pitchFamily="2"/>
              </a:rPr>
              <a:t>establish this link. If you are a new USPS customer and do not have any </a:t>
            </a:r>
            <a:r>
              <a:rPr lang="en-US" sz="1200" spc="15" dirty="0" smtClean="0">
                <a:solidFill>
                  <a:srgbClr val="000000"/>
                </a:solidFill>
                <a:latin typeface="Arial" panose="22635452340000000000" pitchFamily="2"/>
              </a:rPr>
              <a:t>historical payment transactions, you should contact the Help Desk for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assistance. If you are an existing USPS customer with historical payment </a:t>
            </a:r>
            <a:r>
              <a:rPr lang="en-US" sz="1200" spc="-25" dirty="0" smtClean="0">
                <a:solidFill>
                  <a:srgbClr val="000000"/>
                </a:solidFill>
                <a:latin typeface="Arial" panose="22635452340000000000" pitchFamily="2"/>
              </a:rPr>
              <a:t>transactions, you may utilize the BCG by going to “Mailing Service” at the BCG 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Welcome page and then under the “Manage </a:t>
            </a:r>
            <a:r>
              <a:rPr lang="en-US" sz="1200" spc="-15" dirty="0" err="1" smtClean="0">
                <a:solidFill>
                  <a:srgbClr val="000000"/>
                </a:solidFill>
                <a:latin typeface="Arial" panose="22635452340000000000" pitchFamily="2"/>
              </a:rPr>
              <a:t>Permits”section</a:t>
            </a:r>
            <a:r>
              <a:rPr lang="en-US" sz="1200" spc="-15" dirty="0" smtClean="0">
                <a:solidFill>
                  <a:srgbClr val="000000"/>
                </a:solidFill>
                <a:latin typeface="Arial" panose="22635452340000000000" pitchFamily="2"/>
              </a:rPr>
              <a:t>, click on “Go To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Service.”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5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0" dirty="0" smtClean="0">
                <a:solidFill>
                  <a:srgbClr val="000000"/>
                </a:solidFill>
                <a:latin typeface="Arial" panose="22635452340000000000" pitchFamily="2"/>
              </a:rPr>
              <a:t>Enter the Permit Type, Permit Number, and Permit ZIP of Post Office where </a:t>
            </a:r>
            <a:r>
              <a:rPr lang="en-US" sz="1200" spc="15" dirty="0" smtClean="0">
                <a:solidFill>
                  <a:srgbClr val="000000"/>
                </a:solidFill>
                <a:latin typeface="Arial" panose="22635452340000000000" pitchFamily="2"/>
              </a:rPr>
              <a:t>the mailing permit is held. Enter one of the last 10 transaction amounts for </a:t>
            </a: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your permit and click “Validate”. Once validated, the permit will appear on the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“Permit Profile” tab. You will now be able to view all applicable mailing activity </a:t>
            </a:r>
            <a:r>
              <a:rPr lang="en-US" sz="1200" spc="20" dirty="0" smtClean="0">
                <a:solidFill>
                  <a:srgbClr val="000000"/>
                </a:solidFill>
                <a:latin typeface="Arial" panose="22635452340000000000" pitchFamily="2"/>
              </a:rPr>
              <a:t>for this permit. If you don’t know your transaction amount or have not yet </a:t>
            </a: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mailed with this permit, contact the </a:t>
            </a:r>
            <a:r>
              <a:rPr lang="en-US" sz="1200" i="1" spc="-10" dirty="0" smtClean="0">
                <a:solidFill>
                  <a:srgbClr val="000000"/>
                </a:solidFill>
                <a:latin typeface="Arial" panose="22635452340000000000" pitchFamily="2"/>
              </a:rPr>
              <a:t>PostalOne! </a:t>
            </a:r>
            <a:r>
              <a:rPr lang="en-US" sz="1200" spc="-10" dirty="0" smtClean="0">
                <a:solidFill>
                  <a:srgbClr val="000000"/>
                </a:solidFill>
                <a:latin typeface="Arial" panose="22635452340000000000" pitchFamily="2"/>
              </a:rPr>
              <a:t>Help Desk for permit linkage </a:t>
            </a:r>
            <a:r>
              <a:rPr lang="en-US" sz="1200" spc="0" dirty="0" smtClean="0">
                <a:solidFill>
                  <a:srgbClr val="000000"/>
                </a:solidFill>
                <a:latin typeface="Arial" panose="22635452340000000000" pitchFamily="2"/>
              </a:rPr>
              <a:t>assistance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2471-922E-4F44-B249-2CAA26A30B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52" y="313979"/>
            <a:ext cx="6978098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0" y="639921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30" y="314325"/>
            <a:ext cx="7110619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0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7" y="238540"/>
            <a:ext cx="7005793" cy="6626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3109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5007"/>
            <a:ext cx="3868340" cy="4234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109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5007"/>
            <a:ext cx="3887391" cy="4234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8" y="351272"/>
            <a:ext cx="7088332" cy="499364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E4C87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6913" y="645001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6913" y="64643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CE47-61E3-426B-9528-D508226ACE8C}" type="datetime1">
              <a:rPr lang="en-US" altLang="en-US" smtClean="0"/>
              <a:t>11/1/2016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6913" y="645001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233D-4C7A-46B5-B9C4-F96FA4899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69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314325"/>
            <a:ext cx="8201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4325" y="1020763"/>
            <a:ext cx="8201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0088" y="64658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altLang="en-US" sz="4000" b="1" kern="1200">
          <a:solidFill>
            <a:srgbClr val="0E4C87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314325"/>
            <a:ext cx="8201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4325" y="1020763"/>
            <a:ext cx="8201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C2B7E9A-D7B5-4C60-9B20-008692C67749}" type="datetime1">
              <a:rPr lang="en-US" altLang="en-US" smtClean="0">
                <a:latin typeface="Calibri" panose="020F0502020204030204"/>
              </a:rPr>
              <a:t>11/1/2016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0088" y="64658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CA4E55-0288-4D51-9D3A-7B2F3F6AAE04}" type="slidenum">
              <a:rPr lang="en-US" altLang="en-US"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581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altLang="en-US" sz="4000" b="1" kern="1200">
          <a:solidFill>
            <a:srgbClr val="0E4C87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E4C87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BCG Account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Postage Assessment Key Roles</a:t>
            </a:r>
          </a:p>
          <a:p>
            <a:r>
              <a:rPr lang="en-US" dirty="0" smtClean="0"/>
              <a:t>Signup, Review, Update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October 27,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New Users	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7" y="1142864"/>
            <a:ext cx="8945223" cy="55347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1042737"/>
            <a:ext cx="3994484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If a Full-Service mailer needs to create new user accounts and assign them VAE access, the new user and BSA complete the following steps.</a:t>
            </a:r>
          </a:p>
        </p:txBody>
      </p:sp>
    </p:spTree>
    <p:extLst>
      <p:ext uri="{BB962C8B-B14F-4D97-AF65-F5344CB8AC3E}">
        <p14:creationId xmlns:p14="http://schemas.microsoft.com/office/powerpoint/2010/main" val="16398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New Users	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7" y="1142864"/>
            <a:ext cx="8945223" cy="55347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777" y="1142864"/>
            <a:ext cx="3994484" cy="7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New users start the process by registering for an account.</a:t>
            </a:r>
          </a:p>
        </p:txBody>
      </p:sp>
    </p:spTree>
    <p:extLst>
      <p:ext uri="{BB962C8B-B14F-4D97-AF65-F5344CB8AC3E}">
        <p14:creationId xmlns:p14="http://schemas.microsoft.com/office/powerpoint/2010/main" val="210808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1" y="1089317"/>
            <a:ext cx="8044249" cy="57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5" y="989099"/>
            <a:ext cx="8037095" cy="57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9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9" y="1142175"/>
            <a:ext cx="7026442" cy="52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1145307"/>
            <a:ext cx="7780421" cy="54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1223711"/>
            <a:ext cx="7283116" cy="52347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16379" y="2983832"/>
            <a:ext cx="3497179" cy="2053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Once the new account is created, the user will request access to VAE Services.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VAE is a custom service.</a:t>
            </a:r>
          </a:p>
        </p:txBody>
      </p:sp>
    </p:spTree>
    <p:extLst>
      <p:ext uri="{BB962C8B-B14F-4D97-AF65-F5344CB8AC3E}">
        <p14:creationId xmlns:p14="http://schemas.microsoft.com/office/powerpoint/2010/main" val="421944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1274254"/>
            <a:ext cx="4324954" cy="48870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98894" y="5791200"/>
            <a:ext cx="3423211" cy="20854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85011" y="2294021"/>
            <a:ext cx="3420175" cy="2614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New users select the radio button next to </a:t>
            </a:r>
            <a:r>
              <a:rPr lang="en-US" i="1" u="sng" dirty="0" smtClean="0"/>
              <a:t>Verification  Assessment Evaluator</a:t>
            </a:r>
            <a:r>
              <a:rPr lang="en-US" dirty="0" smtClean="0"/>
              <a:t> to request VAE services</a:t>
            </a:r>
          </a:p>
        </p:txBody>
      </p:sp>
    </p:spTree>
    <p:extLst>
      <p:ext uri="{BB962C8B-B14F-4D97-AF65-F5344CB8AC3E}">
        <p14:creationId xmlns:p14="http://schemas.microsoft.com/office/powerpoint/2010/main" val="321870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23" y="1175862"/>
            <a:ext cx="5524437" cy="5096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6968" y="3818021"/>
            <a:ext cx="4700337" cy="1989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73768" y="2839453"/>
            <a:ext cx="2502569" cy="2101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New users will confirm that VAE is listed as a service before confirming registration</a:t>
            </a:r>
          </a:p>
        </p:txBody>
      </p:sp>
    </p:spTree>
    <p:extLst>
      <p:ext uri="{BB962C8B-B14F-4D97-AF65-F5344CB8AC3E}">
        <p14:creationId xmlns:p14="http://schemas.microsoft.com/office/powerpoint/2010/main" val="239261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Registration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50232" y="1540042"/>
            <a:ext cx="7379368" cy="433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!Critical Step!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BSA must approve the new users request for VAE Services.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easiest way to approve the requests is to use the </a:t>
            </a:r>
            <a:r>
              <a:rPr lang="en-US" sz="24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Manage Users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tab on the manage services page.</a:t>
            </a:r>
          </a:p>
        </p:txBody>
      </p:sp>
    </p:spTree>
    <p:extLst>
      <p:ext uri="{BB962C8B-B14F-4D97-AF65-F5344CB8AC3E}">
        <p14:creationId xmlns:p14="http://schemas.microsoft.com/office/powerpoint/2010/main" val="892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VAE Service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 Registration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" y="1171277"/>
            <a:ext cx="9032603" cy="56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90340"/>
            <a:ext cx="8543060" cy="54199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3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2" y="1347489"/>
            <a:ext cx="8281593" cy="52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0" y="1312625"/>
            <a:ext cx="8295122" cy="52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1" y="1555132"/>
            <a:ext cx="6830378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Owner-New User Registration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1" y="1555132"/>
            <a:ext cx="6830378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Owner-Linking Permits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357"/>
            <a:ext cx="9011473" cy="37686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19472" y="1260533"/>
            <a:ext cx="3858768" cy="2159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Mail Owners can link permits to BCG accounts by: 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Calling the USPS PostalOne! helpdesk for assistance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Select </a:t>
            </a:r>
            <a:r>
              <a:rPr lang="en-US" i="1" dirty="0" smtClean="0"/>
              <a:t>Mailing Service&gt;Manage Permits</a:t>
            </a:r>
            <a:r>
              <a:rPr lang="en-US" dirty="0" smtClean="0"/>
              <a:t> on the BCG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8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Owner-Linking Permits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" y="1463055"/>
            <a:ext cx="9102238" cy="3419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62" y="3419856"/>
            <a:ext cx="5956702" cy="128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26480" y="2871216"/>
            <a:ext cx="2871216" cy="378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BCG needs to validate that you won the permit to be linked.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Enter the permit information and the value of one of the ten last transactions on the permit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Once validated, the permit is linked to the BCG account and CRID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7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PS Business Customer Gateway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410"/>
            <a:ext cx="9144000" cy="513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VAE Update/Signup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93895" y="1235242"/>
            <a:ext cx="3249165" cy="275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Every Full-Service mailer must have an employee registered in the Business Customer Gateway with access to the Verification Assessment Evaluator (VAE)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VAE Status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06"/>
            <a:ext cx="8926171" cy="55824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4379" y="1331495"/>
            <a:ext cx="2855495" cy="1732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To check VAE assignments, the Business Service Administrator logs into BCG and selects </a:t>
            </a:r>
            <a:r>
              <a:rPr lang="en-US" i="1" u="sng" dirty="0" smtClean="0"/>
              <a:t>Manage Accounts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31832" y="4684295"/>
            <a:ext cx="2894339" cy="2001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Every mailing location participating in Full-Service must be created in BCG, which will have a BSA user</a:t>
            </a:r>
          </a:p>
        </p:txBody>
      </p:sp>
    </p:spTree>
    <p:extLst>
      <p:ext uri="{BB962C8B-B14F-4D97-AF65-F5344CB8AC3E}">
        <p14:creationId xmlns:p14="http://schemas.microsoft.com/office/powerpoint/2010/main" val="218098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VAE Services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3" y="1122596"/>
            <a:ext cx="6601746" cy="50299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6674" y="1491916"/>
            <a:ext cx="2807368" cy="1588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Users with BSA access can view a </a:t>
            </a:r>
            <a:r>
              <a:rPr lang="en-US" i="1" u="sng" dirty="0" smtClean="0"/>
              <a:t>Manage Users</a:t>
            </a:r>
            <a:r>
              <a:rPr lang="en-US" dirty="0" smtClean="0"/>
              <a:t> tab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2168" y="2342147"/>
            <a:ext cx="3673643" cy="2566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7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VAE Services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3" y="1122596"/>
            <a:ext cx="6601746" cy="50299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6674" y="1491916"/>
            <a:ext cx="2807368" cy="2117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On this tab, you want to set </a:t>
            </a:r>
            <a:r>
              <a:rPr lang="en-US" i="1" u="sng" dirty="0" smtClean="0"/>
              <a:t> Filter by Service</a:t>
            </a:r>
            <a:r>
              <a:rPr lang="en-US" dirty="0" smtClean="0"/>
              <a:t> to “Verification Assessment Evaluator”  and select a business location.  Leave all other filters at “All”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2168" y="2342147"/>
            <a:ext cx="2807369" cy="12673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25516" y="3609474"/>
            <a:ext cx="4917544" cy="12352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25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a user has access to VAE services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3" y="1122596"/>
            <a:ext cx="6601746" cy="50299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6674" y="1491916"/>
            <a:ext cx="2807368" cy="2117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The search will return a list of all users at a location, and show their status for the VAE service.</a:t>
            </a:r>
          </a:p>
        </p:txBody>
      </p:sp>
      <p:cxnSp>
        <p:nvCxnSpPr>
          <p:cNvPr id="11" name="Straight Arrow Connector 10"/>
          <p:cNvCxnSpPr>
            <a:endCxn id="3" idx="0"/>
          </p:cNvCxnSpPr>
          <p:nvPr/>
        </p:nvCxnSpPr>
        <p:spPr>
          <a:xfrm>
            <a:off x="3112168" y="2342147"/>
            <a:ext cx="2972120" cy="24868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25516" y="4829025"/>
            <a:ext cx="4917544" cy="12352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97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a user has access to VAE services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3" y="1122596"/>
            <a:ext cx="6601746" cy="50299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6674" y="1491916"/>
            <a:ext cx="2807368" cy="2117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BSAs should confirm that at least one user has access to the VAE service.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no user has access, the BSA can grant a user access from this screen.</a:t>
            </a:r>
          </a:p>
        </p:txBody>
      </p:sp>
      <p:cxnSp>
        <p:nvCxnSpPr>
          <p:cNvPr id="11" name="Straight Arrow Connector 10"/>
          <p:cNvCxnSpPr>
            <a:endCxn id="3" idx="0"/>
          </p:cNvCxnSpPr>
          <p:nvPr/>
        </p:nvCxnSpPr>
        <p:spPr>
          <a:xfrm>
            <a:off x="3112168" y="2342147"/>
            <a:ext cx="2972120" cy="24868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25516" y="4829025"/>
            <a:ext cx="4917544" cy="12352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52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Granting Access to VAE Services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r="1578"/>
          <a:stretch/>
        </p:blipFill>
        <p:spPr>
          <a:xfrm>
            <a:off x="162198" y="3914211"/>
            <a:ext cx="8742947" cy="2494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262" y="1236555"/>
            <a:ext cx="6577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no user has VAE Access, the BSA can grant access to a user using the dropdown on the Manage Users screen</a:t>
            </a:r>
          </a:p>
          <a:p>
            <a:endParaRPr lang="en-US" sz="2400" dirty="0"/>
          </a:p>
          <a:p>
            <a:r>
              <a:rPr lang="en-US" sz="2400" dirty="0" smtClean="0"/>
              <a:t>BSAs need to repeat the previous steps for all mailing locations, until a VAE has access at each site.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9154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_USPS_2016-1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mple_USPS_2016-10" id="{11752AB6-E3E4-4580-BECA-67C5ACCE8825}" vid="{482393D9-E871-4FE6-B0F2-E767A85CFDF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0828AA1CB7C488A823B878AE946A6" ma:contentTypeVersion="2" ma:contentTypeDescription="Create a new document." ma:contentTypeScope="" ma:versionID="351147b6247e3ffd5e59f7326850ce03">
  <xsd:schema xmlns:xsd="http://www.w3.org/2001/XMLSchema" xmlns:xs="http://www.w3.org/2001/XMLSchema" xmlns:p="http://schemas.microsoft.com/office/2006/metadata/properties" xmlns:ns2="e573ecb1-e4e7-4154-81c8-c5370cc644a9" targetNamespace="http://schemas.microsoft.com/office/2006/metadata/properties" ma:root="true" ma:fieldsID="206d80168b56cb2a4581edf5d2039d07" ns2:_="">
    <xsd:import namespace="e573ecb1-e4e7-4154-81c8-c5370cc644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3ecb1-e4e7-4154-81c8-c5370cc644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56B3D-BF73-47EB-A13F-415D37193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3ecb1-e4e7-4154-81c8-c5370cc64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9AB0D-7DE8-46C6-BCAC-245A7DE324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73ecb1-e4e7-4154-81c8-c5370cc644a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2262D7-B4FF-4539-9187-D92204E0E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Simple_USPS_2016-10</Template>
  <TotalTime>268</TotalTime>
  <Words>1472</Words>
  <Application>Microsoft Office PowerPoint</Application>
  <PresentationFormat>On-screen Show (4:3)</PresentationFormat>
  <Paragraphs>100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Simple_USPS_2016-10</vt:lpstr>
      <vt:lpstr>1_Office Theme</vt:lpstr>
      <vt:lpstr>BCG Account Management</vt:lpstr>
      <vt:lpstr>VAE Service Management</vt:lpstr>
      <vt:lpstr>VAE Update/Signup</vt:lpstr>
      <vt:lpstr>Checking VAE Status</vt:lpstr>
      <vt:lpstr>Looking at VAE Services</vt:lpstr>
      <vt:lpstr>Looking at VAE Services</vt:lpstr>
      <vt:lpstr>Confirming a user has access to VAE services</vt:lpstr>
      <vt:lpstr>Confirming a user has access to VAE services</vt:lpstr>
      <vt:lpstr>Granting Access to VAE Services</vt:lpstr>
      <vt:lpstr>Registering New Users </vt:lpstr>
      <vt:lpstr>Registering New Users </vt:lpstr>
      <vt:lpstr>New User Registration</vt:lpstr>
      <vt:lpstr>New User Registration</vt:lpstr>
      <vt:lpstr>New User Registration</vt:lpstr>
      <vt:lpstr>New User Registration</vt:lpstr>
      <vt:lpstr>New User Registration</vt:lpstr>
      <vt:lpstr>New User Registration</vt:lpstr>
      <vt:lpstr>New User Registration</vt:lpstr>
      <vt:lpstr>New User Registration</vt:lpstr>
      <vt:lpstr>Mail Owner Registration</vt:lpstr>
      <vt:lpstr>Mail Owner-New User Registration</vt:lpstr>
      <vt:lpstr>Mail Owner-New User Registration</vt:lpstr>
      <vt:lpstr>Mail Owner-New User Registration</vt:lpstr>
      <vt:lpstr>Mail Owner-New User Registration</vt:lpstr>
      <vt:lpstr>Mail Owner-New User Registration</vt:lpstr>
      <vt:lpstr>Mail Owner-New User Registration</vt:lpstr>
      <vt:lpstr>Mail Owner-Linking Permits</vt:lpstr>
      <vt:lpstr>Mail Owner-Linking Permits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Jesse A.</dc:creator>
  <cp:lastModifiedBy>Simone, Christine - New York, NY</cp:lastModifiedBy>
  <cp:revision>30</cp:revision>
  <dcterms:created xsi:type="dcterms:W3CDTF">2013-07-15T20:26:40Z</dcterms:created>
  <dcterms:modified xsi:type="dcterms:W3CDTF">2016-11-01T15:02:19Z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0x0101004C40828AA1CB7C488A823B878AE946A6</vt:lpwstr>
  </property>
</Properties>
</file>