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85" r:id="rId6"/>
  </p:sldMasterIdLst>
  <p:notesMasterIdLst>
    <p:notesMasterId r:id="rId38"/>
  </p:notesMasterIdLst>
  <p:sldIdLst>
    <p:sldId id="728" r:id="rId7"/>
    <p:sldId id="726" r:id="rId8"/>
    <p:sldId id="534" r:id="rId9"/>
    <p:sldId id="691" r:id="rId10"/>
    <p:sldId id="725" r:id="rId11"/>
    <p:sldId id="692" r:id="rId12"/>
    <p:sldId id="727" r:id="rId13"/>
    <p:sldId id="665" r:id="rId14"/>
    <p:sldId id="566" r:id="rId15"/>
    <p:sldId id="677" r:id="rId16"/>
    <p:sldId id="539" r:id="rId17"/>
    <p:sldId id="694" r:id="rId18"/>
    <p:sldId id="696" r:id="rId19"/>
    <p:sldId id="693" r:id="rId20"/>
    <p:sldId id="702" r:id="rId21"/>
    <p:sldId id="697" r:id="rId22"/>
    <p:sldId id="711" r:id="rId23"/>
    <p:sldId id="699" r:id="rId24"/>
    <p:sldId id="703" r:id="rId25"/>
    <p:sldId id="649" r:id="rId26"/>
    <p:sldId id="672" r:id="rId27"/>
    <p:sldId id="722" r:id="rId28"/>
    <p:sldId id="721" r:id="rId29"/>
    <p:sldId id="680" r:id="rId30"/>
    <p:sldId id="723" r:id="rId31"/>
    <p:sldId id="731" r:id="rId32"/>
    <p:sldId id="557" r:id="rId33"/>
    <p:sldId id="729" r:id="rId34"/>
    <p:sldId id="568" r:id="rId35"/>
    <p:sldId id="569" r:id="rId36"/>
    <p:sldId id="570" r:id="rId37"/>
  </p:sldIdLst>
  <p:sldSz cx="9144000" cy="6858000" type="screen4x3"/>
  <p:notesSz cx="7315200" cy="9601200"/>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4315">
          <p15:clr>
            <a:srgbClr val="A4A3A4"/>
          </p15:clr>
        </p15:guide>
        <p15:guide id="4" pos="5759">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guide id="3" orient="horz" pos="3024">
          <p15:clr>
            <a:srgbClr val="A4A3A4"/>
          </p15:clr>
        </p15:guide>
        <p15:guide id="4"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michael, Christine - San Diego, CA" initials="CC-SDC" lastIdx="12" clrIdx="0"/>
  <p:cmAuthor id="1" name="Davidson, Jesse A." initials="DJA" lastIdx="2"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5378B3"/>
    <a:srgbClr val="0070C0"/>
    <a:srgbClr val="6CFE44"/>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068" autoAdjust="0"/>
    <p:restoredTop sz="63329" autoAdjust="0"/>
  </p:normalViewPr>
  <p:slideViewPr>
    <p:cSldViewPr>
      <p:cViewPr>
        <p:scale>
          <a:sx n="100" d="100"/>
          <a:sy n="100" d="100"/>
        </p:scale>
        <p:origin x="472" y="-652"/>
      </p:cViewPr>
      <p:guideLst>
        <p:guide orient="horz" pos="2160"/>
        <p:guide pos="2880"/>
        <p:guide orient="horz" pos="4315"/>
        <p:guide pos="5759"/>
      </p:guideLst>
    </p:cSldViewPr>
  </p:slideViewPr>
  <p:outlineViewPr>
    <p:cViewPr>
      <p:scale>
        <a:sx n="33" d="100"/>
        <a:sy n="33" d="100"/>
      </p:scale>
      <p:origin x="0" y="2736"/>
    </p:cViewPr>
  </p:outlineViewPr>
  <p:notesTextViewPr>
    <p:cViewPr>
      <p:scale>
        <a:sx n="100" d="100"/>
        <a:sy n="100" d="100"/>
      </p:scale>
      <p:origin x="0" y="0"/>
    </p:cViewPr>
  </p:notesTextViewPr>
  <p:sorterViewPr>
    <p:cViewPr>
      <p:scale>
        <a:sx n="130" d="100"/>
        <a:sy n="130" d="100"/>
      </p:scale>
      <p:origin x="0" y="0"/>
    </p:cViewPr>
  </p:sorterViewPr>
  <p:notesViewPr>
    <p:cSldViewPr>
      <p:cViewPr varScale="1">
        <p:scale>
          <a:sx n="55" d="100"/>
          <a:sy n="55" d="100"/>
        </p:scale>
        <p:origin x="-1806" y="-90"/>
      </p:cViewPr>
      <p:guideLst>
        <p:guide orient="horz" pos="2928"/>
        <p:guide pos="2208"/>
        <p:guide orient="horz" pos="3024"/>
        <p:guide pos="2304"/>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94911E-2477-485F-A2C4-649178D0FAFA}"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5493A29F-BD36-4E85-B398-09AA823E92C4}">
      <dgm:prSet phldrT="[Text]"/>
      <dgm:spPr>
        <a:xfrm>
          <a:off x="4086" y="80331"/>
          <a:ext cx="1858206" cy="691199"/>
        </a:xfrm>
        <a:solidFill>
          <a:srgbClr val="0070C0"/>
        </a:solidFill>
        <a:ln w="25400" cap="flat" cmpd="sng" algn="ctr">
          <a:solidFill>
            <a:sysClr val="window" lastClr="FFFFFF">
              <a:hueOff val="0"/>
              <a:satOff val="0"/>
              <a:lumOff val="0"/>
              <a:alphaOff val="0"/>
            </a:sysClr>
          </a:solidFill>
          <a:prstDash val="solid"/>
        </a:ln>
        <a:effectLst/>
      </dgm:spPr>
      <dgm:t>
        <a:bodyPr/>
        <a:lstStyle/>
        <a:p>
          <a:r>
            <a:rPr lang="en-US" dirty="0" smtClean="0">
              <a:solidFill>
                <a:sysClr val="window" lastClr="FFFFFF"/>
              </a:solidFill>
              <a:latin typeface="Arial"/>
              <a:ea typeface="+mn-ea"/>
              <a:cs typeface="+mn-cs"/>
            </a:rPr>
            <a:t>Verifications</a:t>
          </a:r>
          <a:endParaRPr lang="en-US" dirty="0">
            <a:solidFill>
              <a:sysClr val="window" lastClr="FFFFFF"/>
            </a:solidFill>
            <a:latin typeface="Arial"/>
            <a:ea typeface="+mn-ea"/>
            <a:cs typeface="+mn-cs"/>
          </a:endParaRPr>
        </a:p>
      </dgm:t>
    </dgm:pt>
    <dgm:pt modelId="{BB04C476-19B3-4FFA-9F45-F1AA8A06FDE0}" type="parTrans" cxnId="{0914BD99-42C3-48D2-ADF4-F3F92DEE8E52}">
      <dgm:prSet/>
      <dgm:spPr/>
      <dgm:t>
        <a:bodyPr/>
        <a:lstStyle/>
        <a:p>
          <a:endParaRPr lang="en-US"/>
        </a:p>
      </dgm:t>
    </dgm:pt>
    <dgm:pt modelId="{30986C97-A6BE-41C2-BCC0-41EF5F007CF8}" type="sibTrans" cxnId="{0914BD99-42C3-48D2-ADF4-F3F92DEE8E52}">
      <dgm:prSet/>
      <dgm:spPr>
        <a:xfrm>
          <a:off x="2143990" y="79411"/>
          <a:ext cx="597198" cy="462639"/>
        </a:xfrm>
        <a:solidFill>
          <a:srgbClr val="4F81BD">
            <a:tint val="60000"/>
            <a:hueOff val="0"/>
            <a:satOff val="0"/>
            <a:lumOff val="0"/>
            <a:alphaOff val="0"/>
          </a:srgbClr>
        </a:solidFill>
        <a:ln>
          <a:noFill/>
        </a:ln>
        <a:effectLst/>
      </dgm:spPr>
      <dgm:t>
        <a:bodyPr/>
        <a:lstStyle/>
        <a:p>
          <a:endParaRPr lang="en-US" dirty="0">
            <a:solidFill>
              <a:sysClr val="window" lastClr="FFFFFF"/>
            </a:solidFill>
            <a:latin typeface="Arial"/>
            <a:ea typeface="+mn-ea"/>
            <a:cs typeface="+mn-cs"/>
          </a:endParaRPr>
        </a:p>
      </dgm:t>
    </dgm:pt>
    <dgm:pt modelId="{8170CA77-41EE-40CD-86EA-94BC4AC61E6B}">
      <dgm:prSet phldrT="[Text]"/>
      <dgm:spPr>
        <a:xfrm>
          <a:off x="384683" y="541131"/>
          <a:ext cx="1858206" cy="1663200"/>
        </a:xfr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r>
            <a:rPr lang="en-US" dirty="0" smtClean="0">
              <a:solidFill>
                <a:sysClr val="windowText" lastClr="000000">
                  <a:hueOff val="0"/>
                  <a:satOff val="0"/>
                  <a:lumOff val="0"/>
                  <a:alphaOff val="0"/>
                </a:sysClr>
              </a:solidFill>
              <a:latin typeface="Arial"/>
              <a:ea typeface="+mn-ea"/>
              <a:cs typeface="+mn-cs"/>
            </a:rPr>
            <a:t>All errors are logged during a month</a:t>
          </a:r>
          <a:endParaRPr lang="en-US" dirty="0">
            <a:solidFill>
              <a:sysClr val="windowText" lastClr="000000">
                <a:hueOff val="0"/>
                <a:satOff val="0"/>
                <a:lumOff val="0"/>
                <a:alphaOff val="0"/>
              </a:sysClr>
            </a:solidFill>
            <a:latin typeface="Arial"/>
            <a:ea typeface="+mn-ea"/>
            <a:cs typeface="+mn-cs"/>
          </a:endParaRPr>
        </a:p>
      </dgm:t>
    </dgm:pt>
    <dgm:pt modelId="{06093A2F-5BE9-4EA1-B474-A0EB2C6EC03D}" type="parTrans" cxnId="{9ADFCF74-270D-4EAE-AE36-BE4F487FA51F}">
      <dgm:prSet/>
      <dgm:spPr/>
      <dgm:t>
        <a:bodyPr/>
        <a:lstStyle/>
        <a:p>
          <a:endParaRPr lang="en-US"/>
        </a:p>
      </dgm:t>
    </dgm:pt>
    <dgm:pt modelId="{57A8F888-221D-400A-97C3-91381247DCB1}" type="sibTrans" cxnId="{9ADFCF74-270D-4EAE-AE36-BE4F487FA51F}">
      <dgm:prSet/>
      <dgm:spPr/>
      <dgm:t>
        <a:bodyPr/>
        <a:lstStyle/>
        <a:p>
          <a:endParaRPr lang="en-US"/>
        </a:p>
      </dgm:t>
    </dgm:pt>
    <dgm:pt modelId="{BBC013C7-4041-4543-BE1E-B3AEAC1EC9E3}">
      <dgm:prSet phldrT="[Text]"/>
      <dgm:spPr>
        <a:xfrm>
          <a:off x="2989082" y="80331"/>
          <a:ext cx="1858206" cy="691199"/>
        </a:xfrm>
        <a:solidFill>
          <a:srgbClr val="0070C0"/>
        </a:solidFill>
        <a:ln w="25400" cap="flat" cmpd="sng" algn="ctr">
          <a:solidFill>
            <a:sysClr val="window" lastClr="FFFFFF">
              <a:hueOff val="0"/>
              <a:satOff val="0"/>
              <a:lumOff val="0"/>
              <a:alphaOff val="0"/>
            </a:sysClr>
          </a:solidFill>
          <a:prstDash val="solid"/>
        </a:ln>
        <a:effectLst/>
      </dgm:spPr>
      <dgm:t>
        <a:bodyPr/>
        <a:lstStyle/>
        <a:p>
          <a:r>
            <a:rPr lang="en-US" dirty="0" smtClean="0">
              <a:solidFill>
                <a:sysClr val="window" lastClr="FFFFFF"/>
              </a:solidFill>
              <a:latin typeface="Arial"/>
              <a:ea typeface="+mn-ea"/>
              <a:cs typeface="+mn-cs"/>
            </a:rPr>
            <a:t>Thresholds</a:t>
          </a:r>
          <a:endParaRPr lang="en-US" dirty="0">
            <a:solidFill>
              <a:sysClr val="window" lastClr="FFFFFF"/>
            </a:solidFill>
            <a:latin typeface="Arial"/>
            <a:ea typeface="+mn-ea"/>
            <a:cs typeface="+mn-cs"/>
          </a:endParaRPr>
        </a:p>
      </dgm:t>
    </dgm:pt>
    <dgm:pt modelId="{DEA32F27-EF51-48F1-AA52-BAACBBC29B91}" type="parTrans" cxnId="{A34D1B1C-3BE8-4007-A30A-ACCE03785CD1}">
      <dgm:prSet/>
      <dgm:spPr/>
      <dgm:t>
        <a:bodyPr/>
        <a:lstStyle/>
        <a:p>
          <a:endParaRPr lang="en-US"/>
        </a:p>
      </dgm:t>
    </dgm:pt>
    <dgm:pt modelId="{24F3F153-6CFB-4210-91A2-604A5E465687}" type="sibTrans" cxnId="{A34D1B1C-3BE8-4007-A30A-ACCE03785CD1}">
      <dgm:prSet/>
      <dgm:spPr>
        <a:xfrm>
          <a:off x="5128986" y="79411"/>
          <a:ext cx="597198" cy="462639"/>
        </a:xfrm>
        <a:solidFill>
          <a:srgbClr val="4F81BD">
            <a:tint val="60000"/>
            <a:hueOff val="0"/>
            <a:satOff val="0"/>
            <a:lumOff val="0"/>
            <a:alphaOff val="0"/>
          </a:srgbClr>
        </a:solidFill>
        <a:ln>
          <a:noFill/>
        </a:ln>
        <a:effectLst/>
      </dgm:spPr>
      <dgm:t>
        <a:bodyPr/>
        <a:lstStyle/>
        <a:p>
          <a:endParaRPr lang="en-US" dirty="0">
            <a:solidFill>
              <a:sysClr val="window" lastClr="FFFFFF"/>
            </a:solidFill>
            <a:latin typeface="Arial"/>
            <a:ea typeface="+mn-ea"/>
            <a:cs typeface="+mn-cs"/>
          </a:endParaRPr>
        </a:p>
      </dgm:t>
    </dgm:pt>
    <dgm:pt modelId="{3C33B6F5-F4B5-4DDC-B10D-FBD6A6EC55C9}">
      <dgm:prSet phldrT="[Text]"/>
      <dgm:spPr>
        <a:xfrm>
          <a:off x="5974078" y="80331"/>
          <a:ext cx="1858206" cy="691199"/>
        </a:xfrm>
        <a:solidFill>
          <a:srgbClr val="0070C0"/>
        </a:solidFill>
        <a:ln w="25400" cap="flat" cmpd="sng" algn="ctr">
          <a:solidFill>
            <a:sysClr val="window" lastClr="FFFFFF">
              <a:hueOff val="0"/>
              <a:satOff val="0"/>
              <a:lumOff val="0"/>
              <a:alphaOff val="0"/>
            </a:sysClr>
          </a:solidFill>
          <a:prstDash val="solid"/>
        </a:ln>
        <a:effectLst/>
      </dgm:spPr>
      <dgm:t>
        <a:bodyPr/>
        <a:lstStyle/>
        <a:p>
          <a:r>
            <a:rPr lang="en-US" dirty="0" smtClean="0">
              <a:solidFill>
                <a:sysClr val="window" lastClr="FFFFFF"/>
              </a:solidFill>
              <a:latin typeface="Arial"/>
              <a:ea typeface="+mn-ea"/>
              <a:cs typeface="+mn-cs"/>
            </a:rPr>
            <a:t>Assessments</a:t>
          </a:r>
          <a:endParaRPr lang="en-US" dirty="0">
            <a:solidFill>
              <a:sysClr val="window" lastClr="FFFFFF"/>
            </a:solidFill>
            <a:latin typeface="Arial"/>
            <a:ea typeface="+mn-ea"/>
            <a:cs typeface="+mn-cs"/>
          </a:endParaRPr>
        </a:p>
      </dgm:t>
    </dgm:pt>
    <dgm:pt modelId="{84C0D7D8-BC7A-4607-BAF0-0BE134AD8F46}" type="parTrans" cxnId="{27202439-29B6-4AB6-8462-FC36F6B10EDE}">
      <dgm:prSet/>
      <dgm:spPr/>
      <dgm:t>
        <a:bodyPr/>
        <a:lstStyle/>
        <a:p>
          <a:endParaRPr lang="en-US"/>
        </a:p>
      </dgm:t>
    </dgm:pt>
    <dgm:pt modelId="{DBEE5A21-55CF-489C-B63E-F8F53171D054}" type="sibTrans" cxnId="{27202439-29B6-4AB6-8462-FC36F6B10EDE}">
      <dgm:prSet/>
      <dgm:spPr/>
      <dgm:t>
        <a:bodyPr/>
        <a:lstStyle/>
        <a:p>
          <a:endParaRPr lang="en-US"/>
        </a:p>
      </dgm:t>
    </dgm:pt>
    <dgm:pt modelId="{7EDD0711-CB68-4961-BB91-9DFD993DFBFC}">
      <dgm:prSet phldrT="[Text]"/>
      <dgm:spPr>
        <a:xfrm>
          <a:off x="6354674" y="541131"/>
          <a:ext cx="1858206" cy="1663200"/>
        </a:xfr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r>
            <a:rPr lang="en-US" dirty="0" smtClean="0">
              <a:solidFill>
                <a:sysClr val="windowText" lastClr="000000">
                  <a:hueOff val="0"/>
                  <a:satOff val="0"/>
                  <a:lumOff val="0"/>
                  <a:alphaOff val="0"/>
                </a:sysClr>
              </a:solidFill>
              <a:latin typeface="Arial"/>
              <a:ea typeface="+mn-ea"/>
              <a:cs typeface="+mn-cs"/>
            </a:rPr>
            <a:t>Only applied to errors in excess of thresholds at end of month</a:t>
          </a:r>
          <a:endParaRPr lang="en-US" dirty="0">
            <a:solidFill>
              <a:sysClr val="windowText" lastClr="000000">
                <a:hueOff val="0"/>
                <a:satOff val="0"/>
                <a:lumOff val="0"/>
                <a:alphaOff val="0"/>
              </a:sysClr>
            </a:solidFill>
            <a:latin typeface="Arial"/>
            <a:ea typeface="+mn-ea"/>
            <a:cs typeface="+mn-cs"/>
          </a:endParaRPr>
        </a:p>
      </dgm:t>
    </dgm:pt>
    <dgm:pt modelId="{CAD4DCAF-48F5-4118-8153-D4B867E40F3F}" type="parTrans" cxnId="{2F25E229-1E88-4468-9FC5-8FE8B9CE5F76}">
      <dgm:prSet/>
      <dgm:spPr/>
      <dgm:t>
        <a:bodyPr/>
        <a:lstStyle/>
        <a:p>
          <a:endParaRPr lang="en-US"/>
        </a:p>
      </dgm:t>
    </dgm:pt>
    <dgm:pt modelId="{F3C60AC7-3BCC-4969-91A6-FD28BE85C27C}" type="sibTrans" cxnId="{2F25E229-1E88-4468-9FC5-8FE8B9CE5F76}">
      <dgm:prSet/>
      <dgm:spPr/>
      <dgm:t>
        <a:bodyPr/>
        <a:lstStyle/>
        <a:p>
          <a:endParaRPr lang="en-US"/>
        </a:p>
      </dgm:t>
    </dgm:pt>
    <dgm:pt modelId="{E4510BAE-9E05-441C-855A-843F2B2BE48B}">
      <dgm:prSet phldrT="[Text]"/>
      <dgm:spPr>
        <a:xfrm>
          <a:off x="3360053" y="567992"/>
          <a:ext cx="1858206" cy="1663200"/>
        </a:xfr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r>
            <a:rPr lang="en-US" dirty="0" smtClean="0">
              <a:solidFill>
                <a:sysClr val="windowText" lastClr="000000">
                  <a:hueOff val="0"/>
                  <a:satOff val="0"/>
                  <a:lumOff val="0"/>
                  <a:alphaOff val="0"/>
                </a:sysClr>
              </a:solidFill>
              <a:latin typeface="Arial"/>
              <a:ea typeface="+mn-ea"/>
              <a:cs typeface="+mn-cs"/>
            </a:rPr>
            <a:t>Thresholds drive quality improvement</a:t>
          </a:r>
          <a:endParaRPr lang="en-US" dirty="0">
            <a:solidFill>
              <a:sysClr val="windowText" lastClr="000000">
                <a:hueOff val="0"/>
                <a:satOff val="0"/>
                <a:lumOff val="0"/>
                <a:alphaOff val="0"/>
              </a:sysClr>
            </a:solidFill>
            <a:latin typeface="Arial"/>
            <a:ea typeface="+mn-ea"/>
            <a:cs typeface="+mn-cs"/>
          </a:endParaRPr>
        </a:p>
      </dgm:t>
    </dgm:pt>
    <dgm:pt modelId="{07BA45A3-7E40-4712-B094-D0D9FF6C332B}" type="sibTrans" cxnId="{7C88FF8F-752E-42B2-BB57-25FEC2EFB2B5}">
      <dgm:prSet/>
      <dgm:spPr/>
      <dgm:t>
        <a:bodyPr/>
        <a:lstStyle/>
        <a:p>
          <a:endParaRPr lang="en-US"/>
        </a:p>
      </dgm:t>
    </dgm:pt>
    <dgm:pt modelId="{B6EC4317-B348-4E7B-BAF1-783F2FB2C25B}" type="parTrans" cxnId="{7C88FF8F-752E-42B2-BB57-25FEC2EFB2B5}">
      <dgm:prSet/>
      <dgm:spPr/>
      <dgm:t>
        <a:bodyPr/>
        <a:lstStyle/>
        <a:p>
          <a:endParaRPr lang="en-US"/>
        </a:p>
      </dgm:t>
    </dgm:pt>
    <dgm:pt modelId="{6854B9D3-530E-47DC-B3CD-0083008B7D16}" type="pres">
      <dgm:prSet presAssocID="{5E94911E-2477-485F-A2C4-649178D0FAFA}" presName="linearFlow" presStyleCnt="0">
        <dgm:presLayoutVars>
          <dgm:dir/>
          <dgm:animLvl val="lvl"/>
          <dgm:resizeHandles val="exact"/>
        </dgm:presLayoutVars>
      </dgm:prSet>
      <dgm:spPr/>
      <dgm:t>
        <a:bodyPr/>
        <a:lstStyle/>
        <a:p>
          <a:endParaRPr lang="en-US"/>
        </a:p>
      </dgm:t>
    </dgm:pt>
    <dgm:pt modelId="{72184969-6DEF-4DEE-A740-F44269DB343D}" type="pres">
      <dgm:prSet presAssocID="{5493A29F-BD36-4E85-B398-09AA823E92C4}" presName="composite" presStyleCnt="0"/>
      <dgm:spPr/>
    </dgm:pt>
    <dgm:pt modelId="{9C544668-B92F-42EB-B9F8-C9F0E9A4DF20}" type="pres">
      <dgm:prSet presAssocID="{5493A29F-BD36-4E85-B398-09AA823E92C4}" presName="parTx" presStyleLbl="node1" presStyleIdx="0" presStyleCnt="3">
        <dgm:presLayoutVars>
          <dgm:chMax val="0"/>
          <dgm:chPref val="0"/>
          <dgm:bulletEnabled val="1"/>
        </dgm:presLayoutVars>
      </dgm:prSet>
      <dgm:spPr>
        <a:prstGeom prst="roundRect">
          <a:avLst>
            <a:gd name="adj" fmla="val 10000"/>
          </a:avLst>
        </a:prstGeom>
      </dgm:spPr>
      <dgm:t>
        <a:bodyPr/>
        <a:lstStyle/>
        <a:p>
          <a:endParaRPr lang="en-US"/>
        </a:p>
      </dgm:t>
    </dgm:pt>
    <dgm:pt modelId="{35C00EFE-4715-4537-A645-AFC65460C667}" type="pres">
      <dgm:prSet presAssocID="{5493A29F-BD36-4E85-B398-09AA823E92C4}" presName="parSh" presStyleLbl="node1" presStyleIdx="0" presStyleCnt="3"/>
      <dgm:spPr/>
      <dgm:t>
        <a:bodyPr/>
        <a:lstStyle/>
        <a:p>
          <a:endParaRPr lang="en-US"/>
        </a:p>
      </dgm:t>
    </dgm:pt>
    <dgm:pt modelId="{143881A3-C935-4DFF-92F6-E225C2223420}" type="pres">
      <dgm:prSet presAssocID="{5493A29F-BD36-4E85-B398-09AA823E92C4}" presName="desTx" presStyleLbl="fgAcc1" presStyleIdx="0" presStyleCnt="3">
        <dgm:presLayoutVars>
          <dgm:bulletEnabled val="1"/>
        </dgm:presLayoutVars>
      </dgm:prSet>
      <dgm:spPr>
        <a:prstGeom prst="roundRect">
          <a:avLst>
            <a:gd name="adj" fmla="val 10000"/>
          </a:avLst>
        </a:prstGeom>
      </dgm:spPr>
      <dgm:t>
        <a:bodyPr/>
        <a:lstStyle/>
        <a:p>
          <a:endParaRPr lang="en-US"/>
        </a:p>
      </dgm:t>
    </dgm:pt>
    <dgm:pt modelId="{891AF725-C532-4508-8BAE-D165895B001B}" type="pres">
      <dgm:prSet presAssocID="{30986C97-A6BE-41C2-BCC0-41EF5F007CF8}" presName="sibTrans" presStyleLbl="sibTrans2D1" presStyleIdx="0" presStyleCnt="2"/>
      <dgm:spPr>
        <a:prstGeom prst="rightArrow">
          <a:avLst>
            <a:gd name="adj1" fmla="val 60000"/>
            <a:gd name="adj2" fmla="val 50000"/>
          </a:avLst>
        </a:prstGeom>
      </dgm:spPr>
      <dgm:t>
        <a:bodyPr/>
        <a:lstStyle/>
        <a:p>
          <a:endParaRPr lang="en-US"/>
        </a:p>
      </dgm:t>
    </dgm:pt>
    <dgm:pt modelId="{AF8A690E-C138-4632-B101-7D9878295E81}" type="pres">
      <dgm:prSet presAssocID="{30986C97-A6BE-41C2-BCC0-41EF5F007CF8}" presName="connTx" presStyleLbl="sibTrans2D1" presStyleIdx="0" presStyleCnt="2"/>
      <dgm:spPr/>
      <dgm:t>
        <a:bodyPr/>
        <a:lstStyle/>
        <a:p>
          <a:endParaRPr lang="en-US"/>
        </a:p>
      </dgm:t>
    </dgm:pt>
    <dgm:pt modelId="{BDE56AF6-8DD3-41FD-8C62-E3D516975EC2}" type="pres">
      <dgm:prSet presAssocID="{BBC013C7-4041-4543-BE1E-B3AEAC1EC9E3}" presName="composite" presStyleCnt="0"/>
      <dgm:spPr/>
    </dgm:pt>
    <dgm:pt modelId="{E3D9C17E-18D6-4C96-B666-1C5F7271851C}" type="pres">
      <dgm:prSet presAssocID="{BBC013C7-4041-4543-BE1E-B3AEAC1EC9E3}" presName="parTx" presStyleLbl="node1" presStyleIdx="0" presStyleCnt="3">
        <dgm:presLayoutVars>
          <dgm:chMax val="0"/>
          <dgm:chPref val="0"/>
          <dgm:bulletEnabled val="1"/>
        </dgm:presLayoutVars>
      </dgm:prSet>
      <dgm:spPr>
        <a:prstGeom prst="roundRect">
          <a:avLst>
            <a:gd name="adj" fmla="val 10000"/>
          </a:avLst>
        </a:prstGeom>
      </dgm:spPr>
      <dgm:t>
        <a:bodyPr/>
        <a:lstStyle/>
        <a:p>
          <a:endParaRPr lang="en-US"/>
        </a:p>
      </dgm:t>
    </dgm:pt>
    <dgm:pt modelId="{D1A69562-9E4F-4A90-8BF2-3B1CD4D8E69B}" type="pres">
      <dgm:prSet presAssocID="{BBC013C7-4041-4543-BE1E-B3AEAC1EC9E3}" presName="parSh" presStyleLbl="node1" presStyleIdx="1" presStyleCnt="3"/>
      <dgm:spPr/>
      <dgm:t>
        <a:bodyPr/>
        <a:lstStyle/>
        <a:p>
          <a:endParaRPr lang="en-US"/>
        </a:p>
      </dgm:t>
    </dgm:pt>
    <dgm:pt modelId="{1C6C5AB3-EAB4-4269-BFA4-CEFF0D95F235}" type="pres">
      <dgm:prSet presAssocID="{BBC013C7-4041-4543-BE1E-B3AEAC1EC9E3}" presName="desTx" presStyleLbl="fgAcc1" presStyleIdx="1" presStyleCnt="3" custLinFactNeighborX="-518" custLinFactNeighborY="1615">
        <dgm:presLayoutVars>
          <dgm:bulletEnabled val="1"/>
        </dgm:presLayoutVars>
      </dgm:prSet>
      <dgm:spPr>
        <a:prstGeom prst="roundRect">
          <a:avLst>
            <a:gd name="adj" fmla="val 10000"/>
          </a:avLst>
        </a:prstGeom>
      </dgm:spPr>
      <dgm:t>
        <a:bodyPr/>
        <a:lstStyle/>
        <a:p>
          <a:endParaRPr lang="en-US"/>
        </a:p>
      </dgm:t>
    </dgm:pt>
    <dgm:pt modelId="{18C06F36-CA75-40AF-8DDF-87FBA8E96F44}" type="pres">
      <dgm:prSet presAssocID="{24F3F153-6CFB-4210-91A2-604A5E465687}" presName="sibTrans" presStyleLbl="sibTrans2D1" presStyleIdx="1" presStyleCnt="2"/>
      <dgm:spPr>
        <a:prstGeom prst="rightArrow">
          <a:avLst>
            <a:gd name="adj1" fmla="val 60000"/>
            <a:gd name="adj2" fmla="val 50000"/>
          </a:avLst>
        </a:prstGeom>
      </dgm:spPr>
      <dgm:t>
        <a:bodyPr/>
        <a:lstStyle/>
        <a:p>
          <a:endParaRPr lang="en-US"/>
        </a:p>
      </dgm:t>
    </dgm:pt>
    <dgm:pt modelId="{A4B0812A-46B2-45DA-8EAD-0B3EE53DB633}" type="pres">
      <dgm:prSet presAssocID="{24F3F153-6CFB-4210-91A2-604A5E465687}" presName="connTx" presStyleLbl="sibTrans2D1" presStyleIdx="1" presStyleCnt="2"/>
      <dgm:spPr/>
      <dgm:t>
        <a:bodyPr/>
        <a:lstStyle/>
        <a:p>
          <a:endParaRPr lang="en-US"/>
        </a:p>
      </dgm:t>
    </dgm:pt>
    <dgm:pt modelId="{6C5CF2D6-3E1D-4EC4-84F5-3EF81B816854}" type="pres">
      <dgm:prSet presAssocID="{3C33B6F5-F4B5-4DDC-B10D-FBD6A6EC55C9}" presName="composite" presStyleCnt="0"/>
      <dgm:spPr/>
    </dgm:pt>
    <dgm:pt modelId="{0BFB1F23-66B7-49D5-8B8A-DC1F2D899438}" type="pres">
      <dgm:prSet presAssocID="{3C33B6F5-F4B5-4DDC-B10D-FBD6A6EC55C9}" presName="parTx" presStyleLbl="node1" presStyleIdx="1" presStyleCnt="3">
        <dgm:presLayoutVars>
          <dgm:chMax val="0"/>
          <dgm:chPref val="0"/>
          <dgm:bulletEnabled val="1"/>
        </dgm:presLayoutVars>
      </dgm:prSet>
      <dgm:spPr>
        <a:prstGeom prst="roundRect">
          <a:avLst>
            <a:gd name="adj" fmla="val 10000"/>
          </a:avLst>
        </a:prstGeom>
      </dgm:spPr>
      <dgm:t>
        <a:bodyPr/>
        <a:lstStyle/>
        <a:p>
          <a:endParaRPr lang="en-US"/>
        </a:p>
      </dgm:t>
    </dgm:pt>
    <dgm:pt modelId="{90B34EA5-3F66-49A3-93FD-0A39FD4EDC5F}" type="pres">
      <dgm:prSet presAssocID="{3C33B6F5-F4B5-4DDC-B10D-FBD6A6EC55C9}" presName="parSh" presStyleLbl="node1" presStyleIdx="2" presStyleCnt="3"/>
      <dgm:spPr/>
      <dgm:t>
        <a:bodyPr/>
        <a:lstStyle/>
        <a:p>
          <a:endParaRPr lang="en-US"/>
        </a:p>
      </dgm:t>
    </dgm:pt>
    <dgm:pt modelId="{7133223A-136C-4F1E-961E-B63F0A8EBFC8}" type="pres">
      <dgm:prSet presAssocID="{3C33B6F5-F4B5-4DDC-B10D-FBD6A6EC55C9}" presName="desTx" presStyleLbl="fgAcc1" presStyleIdx="2" presStyleCnt="3">
        <dgm:presLayoutVars>
          <dgm:bulletEnabled val="1"/>
        </dgm:presLayoutVars>
      </dgm:prSet>
      <dgm:spPr>
        <a:prstGeom prst="roundRect">
          <a:avLst>
            <a:gd name="adj" fmla="val 10000"/>
          </a:avLst>
        </a:prstGeom>
      </dgm:spPr>
      <dgm:t>
        <a:bodyPr/>
        <a:lstStyle/>
        <a:p>
          <a:endParaRPr lang="en-US"/>
        </a:p>
      </dgm:t>
    </dgm:pt>
  </dgm:ptLst>
  <dgm:cxnLst>
    <dgm:cxn modelId="{5E67A198-B2CA-4CD6-9687-A99C55CF3025}" type="presOf" srcId="{BBC013C7-4041-4543-BE1E-B3AEAC1EC9E3}" destId="{E3D9C17E-18D6-4C96-B666-1C5F7271851C}" srcOrd="0" destOrd="0" presId="urn:microsoft.com/office/officeart/2005/8/layout/process3"/>
    <dgm:cxn modelId="{C807244C-5BDF-4658-A507-3373C9C2BBD4}" type="presOf" srcId="{24F3F153-6CFB-4210-91A2-604A5E465687}" destId="{18C06F36-CA75-40AF-8DDF-87FBA8E96F44}" srcOrd="0" destOrd="0" presId="urn:microsoft.com/office/officeart/2005/8/layout/process3"/>
    <dgm:cxn modelId="{D26FD468-1C6B-48D5-8C25-342B3022E8DD}" type="presOf" srcId="{3C33B6F5-F4B5-4DDC-B10D-FBD6A6EC55C9}" destId="{0BFB1F23-66B7-49D5-8B8A-DC1F2D899438}" srcOrd="0" destOrd="0" presId="urn:microsoft.com/office/officeart/2005/8/layout/process3"/>
    <dgm:cxn modelId="{3FC8A00D-FE6F-48EA-8507-0CE4DDF0E4EC}" type="presOf" srcId="{3C33B6F5-F4B5-4DDC-B10D-FBD6A6EC55C9}" destId="{90B34EA5-3F66-49A3-93FD-0A39FD4EDC5F}" srcOrd="1" destOrd="0" presId="urn:microsoft.com/office/officeart/2005/8/layout/process3"/>
    <dgm:cxn modelId="{C6BF472F-4C42-472D-8281-024917318A80}" type="presOf" srcId="{5E94911E-2477-485F-A2C4-649178D0FAFA}" destId="{6854B9D3-530E-47DC-B3CD-0083008B7D16}" srcOrd="0" destOrd="0" presId="urn:microsoft.com/office/officeart/2005/8/layout/process3"/>
    <dgm:cxn modelId="{8B68AD8F-6745-486F-A01B-5EF2D1E54D25}" type="presOf" srcId="{5493A29F-BD36-4E85-B398-09AA823E92C4}" destId="{35C00EFE-4715-4537-A645-AFC65460C667}" srcOrd="1" destOrd="0" presId="urn:microsoft.com/office/officeart/2005/8/layout/process3"/>
    <dgm:cxn modelId="{E600A2EC-FE3E-4543-BA41-36FE40F1105C}" type="presOf" srcId="{5493A29F-BD36-4E85-B398-09AA823E92C4}" destId="{9C544668-B92F-42EB-B9F8-C9F0E9A4DF20}" srcOrd="0" destOrd="0" presId="urn:microsoft.com/office/officeart/2005/8/layout/process3"/>
    <dgm:cxn modelId="{27202439-29B6-4AB6-8462-FC36F6B10EDE}" srcId="{5E94911E-2477-485F-A2C4-649178D0FAFA}" destId="{3C33B6F5-F4B5-4DDC-B10D-FBD6A6EC55C9}" srcOrd="2" destOrd="0" parTransId="{84C0D7D8-BC7A-4607-BAF0-0BE134AD8F46}" sibTransId="{DBEE5A21-55CF-489C-B63E-F8F53171D054}"/>
    <dgm:cxn modelId="{2F25E229-1E88-4468-9FC5-8FE8B9CE5F76}" srcId="{3C33B6F5-F4B5-4DDC-B10D-FBD6A6EC55C9}" destId="{7EDD0711-CB68-4961-BB91-9DFD993DFBFC}" srcOrd="0" destOrd="0" parTransId="{CAD4DCAF-48F5-4118-8153-D4B867E40F3F}" sibTransId="{F3C60AC7-3BCC-4969-91A6-FD28BE85C27C}"/>
    <dgm:cxn modelId="{8AB10149-13C9-45D2-9E9C-241DEB86D38C}" type="presOf" srcId="{30986C97-A6BE-41C2-BCC0-41EF5F007CF8}" destId="{AF8A690E-C138-4632-B101-7D9878295E81}" srcOrd="1" destOrd="0" presId="urn:microsoft.com/office/officeart/2005/8/layout/process3"/>
    <dgm:cxn modelId="{0914BD99-42C3-48D2-ADF4-F3F92DEE8E52}" srcId="{5E94911E-2477-485F-A2C4-649178D0FAFA}" destId="{5493A29F-BD36-4E85-B398-09AA823E92C4}" srcOrd="0" destOrd="0" parTransId="{BB04C476-19B3-4FFA-9F45-F1AA8A06FDE0}" sibTransId="{30986C97-A6BE-41C2-BCC0-41EF5F007CF8}"/>
    <dgm:cxn modelId="{6A7D5ACB-4E8C-400D-8B2E-1B706B0F3E1F}" type="presOf" srcId="{8170CA77-41EE-40CD-86EA-94BC4AC61E6B}" destId="{143881A3-C935-4DFF-92F6-E225C2223420}" srcOrd="0" destOrd="0" presId="urn:microsoft.com/office/officeart/2005/8/layout/process3"/>
    <dgm:cxn modelId="{20CE4C60-6E4A-4D5B-9904-B3D5757C35DA}" type="presOf" srcId="{24F3F153-6CFB-4210-91A2-604A5E465687}" destId="{A4B0812A-46B2-45DA-8EAD-0B3EE53DB633}" srcOrd="1" destOrd="0" presId="urn:microsoft.com/office/officeart/2005/8/layout/process3"/>
    <dgm:cxn modelId="{A34D1B1C-3BE8-4007-A30A-ACCE03785CD1}" srcId="{5E94911E-2477-485F-A2C4-649178D0FAFA}" destId="{BBC013C7-4041-4543-BE1E-B3AEAC1EC9E3}" srcOrd="1" destOrd="0" parTransId="{DEA32F27-EF51-48F1-AA52-BAACBBC29B91}" sibTransId="{24F3F153-6CFB-4210-91A2-604A5E465687}"/>
    <dgm:cxn modelId="{9ADFCF74-270D-4EAE-AE36-BE4F487FA51F}" srcId="{5493A29F-BD36-4E85-B398-09AA823E92C4}" destId="{8170CA77-41EE-40CD-86EA-94BC4AC61E6B}" srcOrd="0" destOrd="0" parTransId="{06093A2F-5BE9-4EA1-B474-A0EB2C6EC03D}" sibTransId="{57A8F888-221D-400A-97C3-91381247DCB1}"/>
    <dgm:cxn modelId="{7C88FF8F-752E-42B2-BB57-25FEC2EFB2B5}" srcId="{BBC013C7-4041-4543-BE1E-B3AEAC1EC9E3}" destId="{E4510BAE-9E05-441C-855A-843F2B2BE48B}" srcOrd="0" destOrd="0" parTransId="{B6EC4317-B348-4E7B-BAF1-783F2FB2C25B}" sibTransId="{07BA45A3-7E40-4712-B094-D0D9FF6C332B}"/>
    <dgm:cxn modelId="{F5837828-9882-4AB0-9A46-637BE9DCE6EF}" type="presOf" srcId="{7EDD0711-CB68-4961-BB91-9DFD993DFBFC}" destId="{7133223A-136C-4F1E-961E-B63F0A8EBFC8}" srcOrd="0" destOrd="0" presId="urn:microsoft.com/office/officeart/2005/8/layout/process3"/>
    <dgm:cxn modelId="{996AD337-10B3-447D-AAF4-217A843E4A26}" type="presOf" srcId="{30986C97-A6BE-41C2-BCC0-41EF5F007CF8}" destId="{891AF725-C532-4508-8BAE-D165895B001B}" srcOrd="0" destOrd="0" presId="urn:microsoft.com/office/officeart/2005/8/layout/process3"/>
    <dgm:cxn modelId="{ED1E865B-186F-4A98-9F75-4710F2E65216}" type="presOf" srcId="{E4510BAE-9E05-441C-855A-843F2B2BE48B}" destId="{1C6C5AB3-EAB4-4269-BFA4-CEFF0D95F235}" srcOrd="0" destOrd="0" presId="urn:microsoft.com/office/officeart/2005/8/layout/process3"/>
    <dgm:cxn modelId="{3480149F-0766-40F7-8B15-BB14E8A20A5F}" type="presOf" srcId="{BBC013C7-4041-4543-BE1E-B3AEAC1EC9E3}" destId="{D1A69562-9E4F-4A90-8BF2-3B1CD4D8E69B}" srcOrd="1" destOrd="0" presId="urn:microsoft.com/office/officeart/2005/8/layout/process3"/>
    <dgm:cxn modelId="{9537352B-AD8E-4D5C-9D5A-DF6BB98288F1}" type="presParOf" srcId="{6854B9D3-530E-47DC-B3CD-0083008B7D16}" destId="{72184969-6DEF-4DEE-A740-F44269DB343D}" srcOrd="0" destOrd="0" presId="urn:microsoft.com/office/officeart/2005/8/layout/process3"/>
    <dgm:cxn modelId="{3CD8CA90-A5E4-4406-B1A1-6ADEBBCD8616}" type="presParOf" srcId="{72184969-6DEF-4DEE-A740-F44269DB343D}" destId="{9C544668-B92F-42EB-B9F8-C9F0E9A4DF20}" srcOrd="0" destOrd="0" presId="urn:microsoft.com/office/officeart/2005/8/layout/process3"/>
    <dgm:cxn modelId="{04F89AE8-A2F7-46ED-A148-6DB3763D74A8}" type="presParOf" srcId="{72184969-6DEF-4DEE-A740-F44269DB343D}" destId="{35C00EFE-4715-4537-A645-AFC65460C667}" srcOrd="1" destOrd="0" presId="urn:microsoft.com/office/officeart/2005/8/layout/process3"/>
    <dgm:cxn modelId="{D7AB3C41-F077-4D47-AF67-078F653C1810}" type="presParOf" srcId="{72184969-6DEF-4DEE-A740-F44269DB343D}" destId="{143881A3-C935-4DFF-92F6-E225C2223420}" srcOrd="2" destOrd="0" presId="urn:microsoft.com/office/officeart/2005/8/layout/process3"/>
    <dgm:cxn modelId="{7448A9D9-BF8D-42BF-A972-29A7FF0B386E}" type="presParOf" srcId="{6854B9D3-530E-47DC-B3CD-0083008B7D16}" destId="{891AF725-C532-4508-8BAE-D165895B001B}" srcOrd="1" destOrd="0" presId="urn:microsoft.com/office/officeart/2005/8/layout/process3"/>
    <dgm:cxn modelId="{3BB89C68-F250-4BC9-B096-A22250C279C5}" type="presParOf" srcId="{891AF725-C532-4508-8BAE-D165895B001B}" destId="{AF8A690E-C138-4632-B101-7D9878295E81}" srcOrd="0" destOrd="0" presId="urn:microsoft.com/office/officeart/2005/8/layout/process3"/>
    <dgm:cxn modelId="{330DCAEE-6CCC-4201-844F-73C7C5590189}" type="presParOf" srcId="{6854B9D3-530E-47DC-B3CD-0083008B7D16}" destId="{BDE56AF6-8DD3-41FD-8C62-E3D516975EC2}" srcOrd="2" destOrd="0" presId="urn:microsoft.com/office/officeart/2005/8/layout/process3"/>
    <dgm:cxn modelId="{851A7D01-B884-438A-94C6-58C6B0B65D05}" type="presParOf" srcId="{BDE56AF6-8DD3-41FD-8C62-E3D516975EC2}" destId="{E3D9C17E-18D6-4C96-B666-1C5F7271851C}" srcOrd="0" destOrd="0" presId="urn:microsoft.com/office/officeart/2005/8/layout/process3"/>
    <dgm:cxn modelId="{79978B8C-CC41-4F24-9C84-01462F70019D}" type="presParOf" srcId="{BDE56AF6-8DD3-41FD-8C62-E3D516975EC2}" destId="{D1A69562-9E4F-4A90-8BF2-3B1CD4D8E69B}" srcOrd="1" destOrd="0" presId="urn:microsoft.com/office/officeart/2005/8/layout/process3"/>
    <dgm:cxn modelId="{C9F01CBE-9219-407D-9A0D-D77D8ACE7091}" type="presParOf" srcId="{BDE56AF6-8DD3-41FD-8C62-E3D516975EC2}" destId="{1C6C5AB3-EAB4-4269-BFA4-CEFF0D95F235}" srcOrd="2" destOrd="0" presId="urn:microsoft.com/office/officeart/2005/8/layout/process3"/>
    <dgm:cxn modelId="{B86C3E5E-9C80-4EB4-85FE-DE738CF1243E}" type="presParOf" srcId="{6854B9D3-530E-47DC-B3CD-0083008B7D16}" destId="{18C06F36-CA75-40AF-8DDF-87FBA8E96F44}" srcOrd="3" destOrd="0" presId="urn:microsoft.com/office/officeart/2005/8/layout/process3"/>
    <dgm:cxn modelId="{57457ECA-1A94-48F2-A68D-87ED08DC06B0}" type="presParOf" srcId="{18C06F36-CA75-40AF-8DDF-87FBA8E96F44}" destId="{A4B0812A-46B2-45DA-8EAD-0B3EE53DB633}" srcOrd="0" destOrd="0" presId="urn:microsoft.com/office/officeart/2005/8/layout/process3"/>
    <dgm:cxn modelId="{7479F493-9860-43AC-BB27-FFFDEED3FB7D}" type="presParOf" srcId="{6854B9D3-530E-47DC-B3CD-0083008B7D16}" destId="{6C5CF2D6-3E1D-4EC4-84F5-3EF81B816854}" srcOrd="4" destOrd="0" presId="urn:microsoft.com/office/officeart/2005/8/layout/process3"/>
    <dgm:cxn modelId="{E8CD2686-6D08-45B7-9AA6-352439F66C4F}" type="presParOf" srcId="{6C5CF2D6-3E1D-4EC4-84F5-3EF81B816854}" destId="{0BFB1F23-66B7-49D5-8B8A-DC1F2D899438}" srcOrd="0" destOrd="0" presId="urn:microsoft.com/office/officeart/2005/8/layout/process3"/>
    <dgm:cxn modelId="{4DB3C013-A9A6-4A78-A22A-94D9303B926A}" type="presParOf" srcId="{6C5CF2D6-3E1D-4EC4-84F5-3EF81B816854}" destId="{90B34EA5-3F66-49A3-93FD-0A39FD4EDC5F}" srcOrd="1" destOrd="0" presId="urn:microsoft.com/office/officeart/2005/8/layout/process3"/>
    <dgm:cxn modelId="{23E1D5F3-7809-45F5-B9E5-AF48DAD8C8C9}" type="presParOf" srcId="{6C5CF2D6-3E1D-4EC4-84F5-3EF81B816854}" destId="{7133223A-136C-4F1E-961E-B63F0A8EBFC8}"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C00EFE-4715-4537-A645-AFC65460C667}">
      <dsp:nvSpPr>
        <dsp:cNvPr id="0" name=""/>
        <dsp:cNvSpPr/>
      </dsp:nvSpPr>
      <dsp:spPr>
        <a:xfrm>
          <a:off x="4086" y="113631"/>
          <a:ext cx="1858206" cy="777599"/>
        </a:xfrm>
        <a:prstGeom prst="roundRect">
          <a:avLst>
            <a:gd name="adj" fmla="val 10000"/>
          </a:avLst>
        </a:prstGeom>
        <a:solidFill>
          <a:srgbClr val="0070C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lvl="0" algn="l" defTabSz="800100">
            <a:lnSpc>
              <a:spcPct val="90000"/>
            </a:lnSpc>
            <a:spcBef>
              <a:spcPct val="0"/>
            </a:spcBef>
            <a:spcAft>
              <a:spcPct val="35000"/>
            </a:spcAft>
          </a:pPr>
          <a:r>
            <a:rPr lang="en-US" sz="1800" kern="1200" dirty="0" smtClean="0">
              <a:solidFill>
                <a:sysClr val="window" lastClr="FFFFFF"/>
              </a:solidFill>
              <a:latin typeface="Arial"/>
              <a:ea typeface="+mn-ea"/>
              <a:cs typeface="+mn-cs"/>
            </a:rPr>
            <a:t>Verifications</a:t>
          </a:r>
          <a:endParaRPr lang="en-US" sz="1800" kern="1200" dirty="0">
            <a:solidFill>
              <a:sysClr val="window" lastClr="FFFFFF"/>
            </a:solidFill>
            <a:latin typeface="Arial"/>
            <a:ea typeface="+mn-ea"/>
            <a:cs typeface="+mn-cs"/>
          </a:endParaRPr>
        </a:p>
      </dsp:txBody>
      <dsp:txXfrm>
        <a:off x="19269" y="128814"/>
        <a:ext cx="1827840" cy="488034"/>
      </dsp:txXfrm>
    </dsp:sp>
    <dsp:sp modelId="{143881A3-C935-4DFF-92F6-E225C2223420}">
      <dsp:nvSpPr>
        <dsp:cNvPr id="0" name=""/>
        <dsp:cNvSpPr/>
      </dsp:nvSpPr>
      <dsp:spPr>
        <a:xfrm>
          <a:off x="384683" y="632031"/>
          <a:ext cx="1858206" cy="1539000"/>
        </a:xfrm>
        <a:prstGeom prst="roundRect">
          <a:avLst>
            <a:gd name="adj" fmla="val 10000"/>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solidFill>
                <a:sysClr val="windowText" lastClr="000000">
                  <a:hueOff val="0"/>
                  <a:satOff val="0"/>
                  <a:lumOff val="0"/>
                  <a:alphaOff val="0"/>
                </a:sysClr>
              </a:solidFill>
              <a:latin typeface="Arial"/>
              <a:ea typeface="+mn-ea"/>
              <a:cs typeface="+mn-cs"/>
            </a:rPr>
            <a:t>All errors are logged during a month</a:t>
          </a:r>
          <a:endParaRPr lang="en-US" sz="1800" kern="1200" dirty="0">
            <a:solidFill>
              <a:sysClr val="windowText" lastClr="000000">
                <a:hueOff val="0"/>
                <a:satOff val="0"/>
                <a:lumOff val="0"/>
                <a:alphaOff val="0"/>
              </a:sysClr>
            </a:solidFill>
            <a:latin typeface="Arial"/>
            <a:ea typeface="+mn-ea"/>
            <a:cs typeface="+mn-cs"/>
          </a:endParaRPr>
        </a:p>
      </dsp:txBody>
      <dsp:txXfrm>
        <a:off x="429759" y="677107"/>
        <a:ext cx="1768054" cy="1448848"/>
      </dsp:txXfrm>
    </dsp:sp>
    <dsp:sp modelId="{891AF725-C532-4508-8BAE-D165895B001B}">
      <dsp:nvSpPr>
        <dsp:cNvPr id="0" name=""/>
        <dsp:cNvSpPr/>
      </dsp:nvSpPr>
      <dsp:spPr>
        <a:xfrm>
          <a:off x="2143990" y="141511"/>
          <a:ext cx="597198" cy="462639"/>
        </a:xfrm>
        <a:prstGeom prst="rightArrow">
          <a:avLst>
            <a:gd name="adj1" fmla="val 60000"/>
            <a:gd name="adj2" fmla="val 50000"/>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solidFill>
              <a:sysClr val="window" lastClr="FFFFFF"/>
            </a:solidFill>
            <a:latin typeface="Arial"/>
            <a:ea typeface="+mn-ea"/>
            <a:cs typeface="+mn-cs"/>
          </a:endParaRPr>
        </a:p>
      </dsp:txBody>
      <dsp:txXfrm>
        <a:off x="2143990" y="234039"/>
        <a:ext cx="458406" cy="277583"/>
      </dsp:txXfrm>
    </dsp:sp>
    <dsp:sp modelId="{D1A69562-9E4F-4A90-8BF2-3B1CD4D8E69B}">
      <dsp:nvSpPr>
        <dsp:cNvPr id="0" name=""/>
        <dsp:cNvSpPr/>
      </dsp:nvSpPr>
      <dsp:spPr>
        <a:xfrm>
          <a:off x="2989082" y="113631"/>
          <a:ext cx="1858206" cy="777599"/>
        </a:xfrm>
        <a:prstGeom prst="roundRect">
          <a:avLst>
            <a:gd name="adj" fmla="val 10000"/>
          </a:avLst>
        </a:prstGeom>
        <a:solidFill>
          <a:srgbClr val="0070C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lvl="0" algn="l" defTabSz="800100">
            <a:lnSpc>
              <a:spcPct val="90000"/>
            </a:lnSpc>
            <a:spcBef>
              <a:spcPct val="0"/>
            </a:spcBef>
            <a:spcAft>
              <a:spcPct val="35000"/>
            </a:spcAft>
          </a:pPr>
          <a:r>
            <a:rPr lang="en-US" sz="1800" kern="1200" dirty="0" smtClean="0">
              <a:solidFill>
                <a:sysClr val="window" lastClr="FFFFFF"/>
              </a:solidFill>
              <a:latin typeface="Arial"/>
              <a:ea typeface="+mn-ea"/>
              <a:cs typeface="+mn-cs"/>
            </a:rPr>
            <a:t>Thresholds</a:t>
          </a:r>
          <a:endParaRPr lang="en-US" sz="1800" kern="1200" dirty="0">
            <a:solidFill>
              <a:sysClr val="window" lastClr="FFFFFF"/>
            </a:solidFill>
            <a:latin typeface="Arial"/>
            <a:ea typeface="+mn-ea"/>
            <a:cs typeface="+mn-cs"/>
          </a:endParaRPr>
        </a:p>
      </dsp:txBody>
      <dsp:txXfrm>
        <a:off x="3004265" y="128814"/>
        <a:ext cx="1827840" cy="488034"/>
      </dsp:txXfrm>
    </dsp:sp>
    <dsp:sp modelId="{1C6C5AB3-EAB4-4269-BFA4-CEFF0D95F235}">
      <dsp:nvSpPr>
        <dsp:cNvPr id="0" name=""/>
        <dsp:cNvSpPr/>
      </dsp:nvSpPr>
      <dsp:spPr>
        <a:xfrm>
          <a:off x="3360053" y="656886"/>
          <a:ext cx="1858206" cy="1539000"/>
        </a:xfrm>
        <a:prstGeom prst="roundRect">
          <a:avLst>
            <a:gd name="adj" fmla="val 10000"/>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solidFill>
                <a:sysClr val="windowText" lastClr="000000">
                  <a:hueOff val="0"/>
                  <a:satOff val="0"/>
                  <a:lumOff val="0"/>
                  <a:alphaOff val="0"/>
                </a:sysClr>
              </a:solidFill>
              <a:latin typeface="Arial"/>
              <a:ea typeface="+mn-ea"/>
              <a:cs typeface="+mn-cs"/>
            </a:rPr>
            <a:t>Thresholds drive quality improvement</a:t>
          </a:r>
          <a:endParaRPr lang="en-US" sz="1800" kern="1200" dirty="0">
            <a:solidFill>
              <a:sysClr val="windowText" lastClr="000000">
                <a:hueOff val="0"/>
                <a:satOff val="0"/>
                <a:lumOff val="0"/>
                <a:alphaOff val="0"/>
              </a:sysClr>
            </a:solidFill>
            <a:latin typeface="Arial"/>
            <a:ea typeface="+mn-ea"/>
            <a:cs typeface="+mn-cs"/>
          </a:endParaRPr>
        </a:p>
      </dsp:txBody>
      <dsp:txXfrm>
        <a:off x="3405129" y="701962"/>
        <a:ext cx="1768054" cy="1448848"/>
      </dsp:txXfrm>
    </dsp:sp>
    <dsp:sp modelId="{18C06F36-CA75-40AF-8DDF-87FBA8E96F44}">
      <dsp:nvSpPr>
        <dsp:cNvPr id="0" name=""/>
        <dsp:cNvSpPr/>
      </dsp:nvSpPr>
      <dsp:spPr>
        <a:xfrm>
          <a:off x="5128986" y="141511"/>
          <a:ext cx="597198" cy="462639"/>
        </a:xfrm>
        <a:prstGeom prst="rightArrow">
          <a:avLst>
            <a:gd name="adj1" fmla="val 60000"/>
            <a:gd name="adj2" fmla="val 50000"/>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solidFill>
              <a:sysClr val="window" lastClr="FFFFFF"/>
            </a:solidFill>
            <a:latin typeface="Arial"/>
            <a:ea typeface="+mn-ea"/>
            <a:cs typeface="+mn-cs"/>
          </a:endParaRPr>
        </a:p>
      </dsp:txBody>
      <dsp:txXfrm>
        <a:off x="5128986" y="234039"/>
        <a:ext cx="458406" cy="277583"/>
      </dsp:txXfrm>
    </dsp:sp>
    <dsp:sp modelId="{90B34EA5-3F66-49A3-93FD-0A39FD4EDC5F}">
      <dsp:nvSpPr>
        <dsp:cNvPr id="0" name=""/>
        <dsp:cNvSpPr/>
      </dsp:nvSpPr>
      <dsp:spPr>
        <a:xfrm>
          <a:off x="5974078" y="113631"/>
          <a:ext cx="1858206" cy="777599"/>
        </a:xfrm>
        <a:prstGeom prst="roundRect">
          <a:avLst>
            <a:gd name="adj" fmla="val 10000"/>
          </a:avLst>
        </a:prstGeom>
        <a:solidFill>
          <a:srgbClr val="0070C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lvl="0" algn="l" defTabSz="800100">
            <a:lnSpc>
              <a:spcPct val="90000"/>
            </a:lnSpc>
            <a:spcBef>
              <a:spcPct val="0"/>
            </a:spcBef>
            <a:spcAft>
              <a:spcPct val="35000"/>
            </a:spcAft>
          </a:pPr>
          <a:r>
            <a:rPr lang="en-US" sz="1800" kern="1200" dirty="0" smtClean="0">
              <a:solidFill>
                <a:sysClr val="window" lastClr="FFFFFF"/>
              </a:solidFill>
              <a:latin typeface="Arial"/>
              <a:ea typeface="+mn-ea"/>
              <a:cs typeface="+mn-cs"/>
            </a:rPr>
            <a:t>Assessments</a:t>
          </a:r>
          <a:endParaRPr lang="en-US" sz="1800" kern="1200" dirty="0">
            <a:solidFill>
              <a:sysClr val="window" lastClr="FFFFFF"/>
            </a:solidFill>
            <a:latin typeface="Arial"/>
            <a:ea typeface="+mn-ea"/>
            <a:cs typeface="+mn-cs"/>
          </a:endParaRPr>
        </a:p>
      </dsp:txBody>
      <dsp:txXfrm>
        <a:off x="5989261" y="128814"/>
        <a:ext cx="1827840" cy="488034"/>
      </dsp:txXfrm>
    </dsp:sp>
    <dsp:sp modelId="{7133223A-136C-4F1E-961E-B63F0A8EBFC8}">
      <dsp:nvSpPr>
        <dsp:cNvPr id="0" name=""/>
        <dsp:cNvSpPr/>
      </dsp:nvSpPr>
      <dsp:spPr>
        <a:xfrm>
          <a:off x="6354674" y="632031"/>
          <a:ext cx="1858206" cy="1539000"/>
        </a:xfrm>
        <a:prstGeom prst="roundRect">
          <a:avLst>
            <a:gd name="adj" fmla="val 10000"/>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solidFill>
                <a:sysClr val="windowText" lastClr="000000">
                  <a:hueOff val="0"/>
                  <a:satOff val="0"/>
                  <a:lumOff val="0"/>
                  <a:alphaOff val="0"/>
                </a:sysClr>
              </a:solidFill>
              <a:latin typeface="Arial"/>
              <a:ea typeface="+mn-ea"/>
              <a:cs typeface="+mn-cs"/>
            </a:rPr>
            <a:t>Only applied to errors in excess of thresholds at end of month</a:t>
          </a:r>
          <a:endParaRPr lang="en-US" sz="1800" kern="1200" dirty="0">
            <a:solidFill>
              <a:sysClr val="windowText" lastClr="000000">
                <a:hueOff val="0"/>
                <a:satOff val="0"/>
                <a:lumOff val="0"/>
                <a:alphaOff val="0"/>
              </a:sysClr>
            </a:solidFill>
            <a:latin typeface="Arial"/>
            <a:ea typeface="+mn-ea"/>
            <a:cs typeface="+mn-cs"/>
          </a:endParaRPr>
        </a:p>
      </dsp:txBody>
      <dsp:txXfrm>
        <a:off x="6399750" y="677107"/>
        <a:ext cx="1768054" cy="1448848"/>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53" tIns="48327" rIns="96653" bIns="48327" rtlCol="0"/>
          <a:lstStyle>
            <a:lvl1pPr algn="r">
              <a:defRPr sz="1200"/>
            </a:lvl1pPr>
          </a:lstStyle>
          <a:p>
            <a:fld id="{ED1C8E1C-28E3-41F3-A1BC-1678066ADF78}" type="datetimeFigureOut">
              <a:rPr lang="en-US" smtClean="0"/>
              <a:t>10/25/2016</a:t>
            </a:fld>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3" tIns="48327" rIns="96653" bIns="48327"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7" rIns="96653" bIns="48327" rtlCol="0" anchor="b"/>
          <a:lstStyle>
            <a:lvl1pPr algn="r">
              <a:defRPr sz="1200"/>
            </a:lvl1pPr>
          </a:lstStyle>
          <a:p>
            <a:fld id="{98F44AB5-9D53-468B-B847-77337ED1741B}" type="slidenum">
              <a:rPr lang="en-US" smtClean="0"/>
              <a:t>‹#›</a:t>
            </a:fld>
            <a:endParaRPr lang="en-US" dirty="0"/>
          </a:p>
        </p:txBody>
      </p:sp>
    </p:spTree>
    <p:extLst>
      <p:ext uri="{BB962C8B-B14F-4D97-AF65-F5344CB8AC3E}">
        <p14:creationId xmlns:p14="http://schemas.microsoft.com/office/powerpoint/2010/main" val="1195510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b="0" dirty="0" smtClean="0"/>
              <a:t>Results from verifications performed throughout the month are displayed on the Mailer Scorecard.</a:t>
            </a:r>
            <a:r>
              <a:rPr lang="en-US" b="0" baseline="0" dirty="0" smtClean="0"/>
              <a:t> These verifications are measured against established thresholds and those that exceed the thresholds will be assessed additional postage. </a:t>
            </a:r>
            <a:r>
              <a:rPr lang="en-US" dirty="0"/>
              <a:t>For example, the full-service program uses the submitted </a:t>
            </a:r>
            <a:r>
              <a:rPr lang="en-US" dirty="0" err="1"/>
              <a:t>eDoc</a:t>
            </a:r>
            <a:r>
              <a:rPr lang="en-US" dirty="0"/>
              <a:t> to verify the Mailer ID (MID) in a piece’s barcode. A MID error is logged for each piece in the mailing that fails this verification. When the number of MID errors exceeds the established threshold, the </a:t>
            </a:r>
            <a:r>
              <a:rPr lang="en-US" dirty="0" err="1"/>
              <a:t>eDoc</a:t>
            </a:r>
            <a:r>
              <a:rPr lang="en-US" dirty="0"/>
              <a:t> submitter will be assessed on those errors over threshold for the calendar month. If the percentage of error is below the established threshold or if the additional postage due is less than $50, then no additional postage is assessed. It is important to note that p</a:t>
            </a:r>
            <a:r>
              <a:rPr lang="en-US" dirty="0" smtClean="0"/>
              <a:t>ostage assessments are generated only to the </a:t>
            </a:r>
            <a:r>
              <a:rPr lang="en-US" dirty="0" err="1" smtClean="0"/>
              <a:t>eDoc</a:t>
            </a:r>
            <a:r>
              <a:rPr lang="en-US" dirty="0" smtClean="0"/>
              <a:t> submitter.</a:t>
            </a:r>
            <a:endParaRPr lang="en-US" dirty="0"/>
          </a:p>
        </p:txBody>
      </p:sp>
      <p:sp>
        <p:nvSpPr>
          <p:cNvPr id="4" name="Slide Number Placeholder 3"/>
          <p:cNvSpPr>
            <a:spLocks noGrp="1"/>
          </p:cNvSpPr>
          <p:nvPr>
            <p:ph type="sldNum" sz="quarter" idx="10"/>
          </p:nvPr>
        </p:nvSpPr>
        <p:spPr/>
        <p:txBody>
          <a:bodyPr/>
          <a:lstStyle/>
          <a:p>
            <a:fld id="{98F44AB5-9D53-468B-B847-77337ED1741B}" type="slidenum">
              <a:rPr lang="en-US" smtClean="0"/>
              <a:t>3</a:t>
            </a:fld>
            <a:endParaRPr lang="en-US" dirty="0"/>
          </a:p>
        </p:txBody>
      </p:sp>
    </p:spTree>
    <p:extLst>
      <p:ext uri="{BB962C8B-B14F-4D97-AF65-F5344CB8AC3E}">
        <p14:creationId xmlns:p14="http://schemas.microsoft.com/office/powerpoint/2010/main" val="1348523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Mailer VAE can then search for postage assessments by entering the </a:t>
            </a:r>
            <a:r>
              <a:rPr lang="en-US" dirty="0" err="1"/>
              <a:t>eDoc</a:t>
            </a:r>
            <a:r>
              <a:rPr lang="en-US" dirty="0"/>
              <a:t> submitter CRID and/or date range (if left blank, assessments for all CRIDs to which the user has VAE access will appear), then click “Execute Search.”</a:t>
            </a:r>
          </a:p>
        </p:txBody>
      </p:sp>
      <p:sp>
        <p:nvSpPr>
          <p:cNvPr id="4" name="Slide Number Placeholder 3"/>
          <p:cNvSpPr>
            <a:spLocks noGrp="1"/>
          </p:cNvSpPr>
          <p:nvPr>
            <p:ph type="sldNum" sz="quarter" idx="10"/>
          </p:nvPr>
        </p:nvSpPr>
        <p:spPr/>
        <p:txBody>
          <a:bodyPr/>
          <a:lstStyle/>
          <a:p>
            <a:fld id="{98F44AB5-9D53-468B-B847-77337ED1741B}" type="slidenum">
              <a:rPr lang="en-US" smtClean="0"/>
              <a:t>13</a:t>
            </a:fld>
            <a:endParaRPr lang="en-US" dirty="0"/>
          </a:p>
        </p:txBody>
      </p:sp>
    </p:spTree>
    <p:extLst>
      <p:ext uri="{BB962C8B-B14F-4D97-AF65-F5344CB8AC3E}">
        <p14:creationId xmlns:p14="http://schemas.microsoft.com/office/powerpoint/2010/main" val="14134781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dirty="0"/>
              <a:t>These steps will bring the Mailer VAE to the Mail Entry Postage Assessment Report, where all active assessments for a CRID are listed and available for review. </a:t>
            </a:r>
            <a:r>
              <a:rPr lang="en-US" b="0" baseline="0" dirty="0" smtClean="0"/>
              <a:t>The fields on this report include: </a:t>
            </a:r>
            <a:r>
              <a:rPr lang="en-US" b="1" dirty="0" smtClean="0"/>
              <a:t>[Incentive Services: bullets </a:t>
            </a:r>
            <a:r>
              <a:rPr lang="en-US" b="1" baseline="0" dirty="0" smtClean="0"/>
              <a:t>below correspond to the animation]</a:t>
            </a:r>
          </a:p>
          <a:p>
            <a:pPr defTabSz="948507">
              <a:defRPr/>
            </a:pPr>
            <a:endParaRPr lang="en-US" b="0" baseline="0" dirty="0" smtClean="0"/>
          </a:p>
          <a:p>
            <a:pPr marL="177845" indent="-177845" defTabSz="948507">
              <a:buFont typeface="Arial" panose="020B0604020202020204" pitchFamily="34" charset="0"/>
              <a:buChar char="•"/>
              <a:defRPr/>
            </a:pPr>
            <a:r>
              <a:rPr lang="en-US" b="0" baseline="0" dirty="0" err="1" smtClean="0"/>
              <a:t>eDoc</a:t>
            </a:r>
            <a:r>
              <a:rPr lang="en-US" b="0" baseline="0" dirty="0" smtClean="0"/>
              <a:t> submitter CRID. Clicking on the hyperlinked CRIDs in this column </a:t>
            </a:r>
            <a:r>
              <a:rPr lang="en-US" dirty="0"/>
              <a:t>lead to the Additional Postage Assessment Detail Report</a:t>
            </a:r>
            <a:endParaRPr lang="en-US" b="0" baseline="0" dirty="0" smtClean="0"/>
          </a:p>
          <a:p>
            <a:pPr marL="177845" indent="-177845" defTabSz="948507">
              <a:buFont typeface="Arial" panose="020B0604020202020204" pitchFamily="34" charset="0"/>
              <a:buChar char="•"/>
              <a:defRPr/>
            </a:pPr>
            <a:r>
              <a:rPr lang="en-US" b="0" baseline="0" dirty="0" smtClean="0"/>
              <a:t>Company Name. Note: it is possible to filter the results shown here so that the results display in alphabetical order</a:t>
            </a:r>
          </a:p>
          <a:p>
            <a:pPr marL="177845" indent="-177845" defTabSz="948507">
              <a:buFont typeface="Arial" panose="020B0604020202020204" pitchFamily="34" charset="0"/>
              <a:buChar char="•"/>
              <a:defRPr/>
            </a:pPr>
            <a:r>
              <a:rPr lang="en-US" b="0" baseline="0" dirty="0" smtClean="0"/>
              <a:t>Assessment Period</a:t>
            </a:r>
          </a:p>
          <a:p>
            <a:pPr marL="177845" indent="-177845" defTabSz="948507">
              <a:buFont typeface="Arial" panose="020B0604020202020204" pitchFamily="34" charset="0"/>
              <a:buChar char="•"/>
              <a:defRPr/>
            </a:pPr>
            <a:r>
              <a:rPr lang="en-US" b="0" baseline="0" dirty="0" smtClean="0"/>
              <a:t>Impact from Seamless</a:t>
            </a:r>
          </a:p>
          <a:p>
            <a:pPr marL="177845" indent="-177845" defTabSz="948507">
              <a:buFont typeface="Arial" panose="020B0604020202020204" pitchFamily="34" charset="0"/>
              <a:buChar char="•"/>
              <a:defRPr/>
            </a:pPr>
            <a:r>
              <a:rPr lang="en-US" b="0" baseline="0" dirty="0" smtClean="0"/>
              <a:t>Impact from Move Update</a:t>
            </a:r>
          </a:p>
          <a:p>
            <a:pPr marL="177845" indent="-177845" defTabSz="948507">
              <a:buFont typeface="Arial" panose="020B0604020202020204" pitchFamily="34" charset="0"/>
              <a:buChar char="•"/>
              <a:defRPr/>
            </a:pPr>
            <a:r>
              <a:rPr lang="en-US" b="0" baseline="0" dirty="0" smtClean="0"/>
              <a:t>Impact from </a:t>
            </a:r>
            <a:r>
              <a:rPr lang="en-US" b="0" baseline="0" dirty="0" err="1" smtClean="0"/>
              <a:t>eInduction</a:t>
            </a:r>
            <a:endParaRPr lang="en-US" b="0" baseline="0" dirty="0" smtClean="0"/>
          </a:p>
          <a:p>
            <a:pPr marL="177845" indent="-177845" defTabSz="948507">
              <a:buFont typeface="Arial" panose="020B0604020202020204" pitchFamily="34" charset="0"/>
              <a:buChar char="•"/>
              <a:defRPr/>
            </a:pPr>
            <a:r>
              <a:rPr lang="en-US" b="0" baseline="0" dirty="0" smtClean="0"/>
              <a:t>Impact from Full-Service Electronic Verification</a:t>
            </a:r>
          </a:p>
          <a:p>
            <a:pPr marL="652099" lvl="1" indent="-177845" defTabSz="948507">
              <a:buFont typeface="Arial" panose="020B0604020202020204" pitchFamily="34" charset="0"/>
              <a:buChar char="•"/>
              <a:defRPr/>
            </a:pPr>
            <a:r>
              <a:rPr lang="en-US" b="0" baseline="0" dirty="0" smtClean="0"/>
              <a:t>The amounts listed in these four columns will display in green when additional postage is due</a:t>
            </a:r>
          </a:p>
          <a:p>
            <a:pPr marL="177845" indent="-177845" defTabSz="948507">
              <a:buFont typeface="Arial" panose="020B0604020202020204" pitchFamily="34" charset="0"/>
              <a:buChar char="•"/>
              <a:defRPr/>
            </a:pPr>
            <a:r>
              <a:rPr lang="en-US" b="0" baseline="0" dirty="0" smtClean="0"/>
              <a:t>Additional Postage Due</a:t>
            </a:r>
          </a:p>
          <a:p>
            <a:pPr marL="177845" indent="-177845" defTabSz="948507">
              <a:buFont typeface="Arial" panose="020B0604020202020204" pitchFamily="34" charset="0"/>
              <a:buChar char="•"/>
              <a:defRPr/>
            </a:pPr>
            <a:r>
              <a:rPr lang="en-US" b="0" dirty="0" smtClean="0"/>
              <a:t>Adjusted</a:t>
            </a:r>
            <a:r>
              <a:rPr lang="en-US" b="1" dirty="0" smtClean="0"/>
              <a:t> </a:t>
            </a:r>
            <a:r>
              <a:rPr lang="en-US" b="0" baseline="0" dirty="0" smtClean="0"/>
              <a:t>Additional Postage Due</a:t>
            </a:r>
          </a:p>
          <a:p>
            <a:pPr marL="177845" indent="-177845" defTabSz="948507">
              <a:buFont typeface="Arial" panose="020B0604020202020204" pitchFamily="34" charset="0"/>
              <a:buChar char="•"/>
              <a:defRPr/>
            </a:pPr>
            <a:r>
              <a:rPr lang="en-US" b="0" baseline="0" dirty="0" smtClean="0"/>
              <a:t>Postage Due</a:t>
            </a:r>
          </a:p>
          <a:p>
            <a:pPr marL="177845" indent="-177845" defTabSz="948507">
              <a:buFont typeface="Arial" panose="020B0604020202020204" pitchFamily="34" charset="0"/>
              <a:buChar char="•"/>
              <a:defRPr/>
            </a:pPr>
            <a:r>
              <a:rPr lang="en-US" b="0" baseline="0" dirty="0" smtClean="0"/>
              <a:t>Status</a:t>
            </a:r>
          </a:p>
          <a:p>
            <a:pPr marL="177845" indent="-177845" defTabSz="948507">
              <a:buFont typeface="Arial" panose="020B0604020202020204" pitchFamily="34" charset="0"/>
              <a:buChar char="•"/>
              <a:defRPr/>
            </a:pPr>
            <a:r>
              <a:rPr lang="en-US" b="0" baseline="0" dirty="0" smtClean="0"/>
              <a:t>and, Action, which provides the user with two options: request review, or pay</a:t>
            </a:r>
          </a:p>
          <a:p>
            <a:pPr marL="177845" indent="-177845" defTabSz="948507">
              <a:buFont typeface="Arial" panose="020B0604020202020204" pitchFamily="34" charset="0"/>
              <a:buChar char="•"/>
              <a:defRPr/>
            </a:pPr>
            <a:endParaRPr lang="en-US" b="1" dirty="0" smtClean="0"/>
          </a:p>
          <a:p>
            <a:endParaRPr lang="en-US" dirty="0"/>
          </a:p>
        </p:txBody>
      </p:sp>
      <p:sp>
        <p:nvSpPr>
          <p:cNvPr id="4" name="Slide Number Placeholder 3"/>
          <p:cNvSpPr>
            <a:spLocks noGrp="1"/>
          </p:cNvSpPr>
          <p:nvPr>
            <p:ph type="sldNum" sz="quarter" idx="10"/>
          </p:nvPr>
        </p:nvSpPr>
        <p:spPr/>
        <p:txBody>
          <a:bodyPr/>
          <a:lstStyle/>
          <a:p>
            <a:fld id="{98F44AB5-9D53-468B-B847-77337ED1741B}" type="slidenum">
              <a:rPr lang="en-US" smtClean="0"/>
              <a:t>14</a:t>
            </a:fld>
            <a:endParaRPr lang="en-US" dirty="0"/>
          </a:p>
        </p:txBody>
      </p:sp>
    </p:spTree>
    <p:extLst>
      <p:ext uri="{BB962C8B-B14F-4D97-AF65-F5344CB8AC3E}">
        <p14:creationId xmlns:p14="http://schemas.microsoft.com/office/powerpoint/2010/main" val="14134781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As described</a:t>
            </a:r>
            <a:r>
              <a:rPr lang="en-US" b="0" baseline="0" dirty="0" smtClean="0"/>
              <a:t> in the previous slide, right clicking on a CRID listed in the eDoc submitter CRID column of the report opens the A</a:t>
            </a:r>
            <a:r>
              <a:rPr lang="en-US" b="0" dirty="0" smtClean="0"/>
              <a:t>dditional</a:t>
            </a:r>
            <a:r>
              <a:rPr lang="en-US" b="0" baseline="0" dirty="0" smtClean="0"/>
              <a:t> Postage </a:t>
            </a:r>
            <a:r>
              <a:rPr lang="en-US" dirty="0">
                <a:solidFill>
                  <a:sysClr val="windowText" lastClr="000000"/>
                </a:solidFill>
              </a:rPr>
              <a:t>Assessment Detail Report Mail Service Providers can view error counts, assessment amount totals, and which mail owners contributed to the errors that caused thresholds to be exceeded. This allows Mail Service Providers to identify the top offenders at the mail owner level in order to reallocate the assessment amounts back to the individual mail owners, which is important for the next step we will discuss, which is how to pay the assessment. </a:t>
            </a:r>
          </a:p>
          <a:p>
            <a:endParaRPr lang="en-US" dirty="0"/>
          </a:p>
        </p:txBody>
      </p:sp>
      <p:sp>
        <p:nvSpPr>
          <p:cNvPr id="4" name="Slide Number Placeholder 3"/>
          <p:cNvSpPr>
            <a:spLocks noGrp="1"/>
          </p:cNvSpPr>
          <p:nvPr>
            <p:ph type="sldNum" sz="quarter" idx="10"/>
          </p:nvPr>
        </p:nvSpPr>
        <p:spPr/>
        <p:txBody>
          <a:bodyPr/>
          <a:lstStyle/>
          <a:p>
            <a:fld id="{98F44AB5-9D53-468B-B847-77337ED1741B}" type="slidenum">
              <a:rPr lang="en-US" smtClean="0"/>
              <a:t>15</a:t>
            </a:fld>
            <a:endParaRPr lang="en-US" dirty="0"/>
          </a:p>
        </p:txBody>
      </p:sp>
    </p:spTree>
    <p:extLst>
      <p:ext uri="{BB962C8B-B14F-4D97-AF65-F5344CB8AC3E}">
        <p14:creationId xmlns:p14="http://schemas.microsoft.com/office/powerpoint/2010/main" val="15994041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dirty="0"/>
              <a:t>When paying, the mailer may split up payment of assessment and distribute it across any associated permit. </a:t>
            </a:r>
            <a:r>
              <a:rPr lang="en-US" b="1" dirty="0" smtClean="0"/>
              <a:t>[Incentive Services: these steps c</a:t>
            </a:r>
            <a:r>
              <a:rPr lang="en-US" b="1" baseline="0" dirty="0" smtClean="0"/>
              <a:t>orrespond to the animation]</a:t>
            </a:r>
          </a:p>
          <a:p>
            <a:pPr defTabSz="948507">
              <a:defRPr/>
            </a:pPr>
            <a:r>
              <a:rPr lang="en-US" dirty="0"/>
              <a:t>To allocate postage assessment amounts to permits, the mailer must select the location where the desired permit is located from the “Location” drop down menu; then select the desired permit from the “Permit” drop down menu; enter the amount to pay in the “Amount ($)” field, and click “Add.” Permits and amounts allocated will show up in the table after pressing “Add.” Click “Confirm” once all allocations have been verified to complete payment.</a:t>
            </a:r>
          </a:p>
        </p:txBody>
      </p:sp>
      <p:sp>
        <p:nvSpPr>
          <p:cNvPr id="4" name="Slide Number Placeholder 3"/>
          <p:cNvSpPr>
            <a:spLocks noGrp="1"/>
          </p:cNvSpPr>
          <p:nvPr>
            <p:ph type="sldNum" sz="quarter" idx="10"/>
          </p:nvPr>
        </p:nvSpPr>
        <p:spPr/>
        <p:txBody>
          <a:bodyPr/>
          <a:lstStyle/>
          <a:p>
            <a:fld id="{98F44AB5-9D53-468B-B847-77337ED1741B}" type="slidenum">
              <a:rPr lang="en-US" smtClean="0"/>
              <a:t>16</a:t>
            </a:fld>
            <a:endParaRPr lang="en-US" dirty="0"/>
          </a:p>
        </p:txBody>
      </p:sp>
    </p:spTree>
    <p:extLst>
      <p:ext uri="{BB962C8B-B14F-4D97-AF65-F5344CB8AC3E}">
        <p14:creationId xmlns:p14="http://schemas.microsoft.com/office/powerpoint/2010/main" val="14134781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577493"/>
            <a:ext cx="5852160" cy="4320540"/>
          </a:xfrm>
        </p:spPr>
        <p:txBody>
          <a:bodyPr/>
          <a:lstStyle/>
          <a:p>
            <a:pPr defTabSz="948507" fontAlgn="ctr">
              <a:spcAft>
                <a:spcPts val="622"/>
              </a:spcAft>
              <a:defRPr/>
            </a:pPr>
            <a:r>
              <a:rPr lang="en-US" dirty="0"/>
              <a:t>Mail Service Providers can </a:t>
            </a:r>
            <a:r>
              <a:rPr lang="en-US" dirty="0">
                <a:cs typeface="Arial" pitchFamily="34" charset="0"/>
              </a:rPr>
              <a:t>contact USPS to</a:t>
            </a:r>
            <a:r>
              <a:rPr lang="en-US" dirty="0"/>
              <a:t> request that an additional permit </a:t>
            </a:r>
            <a:r>
              <a:rPr lang="en-US" kern="0" dirty="0">
                <a:solidFill>
                  <a:sysClr val="windowText" lastClr="000000"/>
                </a:solidFill>
              </a:rPr>
              <a:t>not used during the assessment month </a:t>
            </a:r>
            <a:r>
              <a:rPr lang="en-US" dirty="0"/>
              <a:t>be added as a payment option. </a:t>
            </a:r>
            <a:r>
              <a:rPr lang="en-US" kern="0" dirty="0">
                <a:solidFill>
                  <a:sysClr val="windowText" lastClr="000000"/>
                </a:solidFill>
              </a:rPr>
              <a:t>Acceptance employees can assist the mailer by navigating to </a:t>
            </a:r>
            <a:r>
              <a:rPr lang="en-US" kern="0" dirty="0">
                <a:solidFill>
                  <a:sysClr val="windowText" lastClr="000000"/>
                </a:solidFill>
                <a:cs typeface="Arial" panose="020B0604020202020204" pitchFamily="34" charset="0"/>
              </a:rPr>
              <a:t>the Mail Entry Postage Assessment Management Report and clicking on “Pay” as shown here. On the Confirm Payment screen, the employee selects the “Add More” button.</a:t>
            </a:r>
            <a:endParaRPr lang="en-US" dirty="0">
              <a:cs typeface="Arial" panose="020B0604020202020204" pitchFamily="34" charset="0"/>
            </a:endParaRPr>
          </a:p>
          <a:p>
            <a:pPr>
              <a:buClr>
                <a:sysClr val="windowText" lastClr="000000"/>
              </a:buClr>
              <a:defRPr/>
            </a:pPr>
            <a:endParaRPr lang="en-US" b="0" kern="0" dirty="0">
              <a:solidFill>
                <a:sysClr val="windowText" lastClr="000000"/>
              </a:solidFill>
            </a:endParaRPr>
          </a:p>
        </p:txBody>
      </p:sp>
      <p:sp>
        <p:nvSpPr>
          <p:cNvPr id="4" name="Slide Number Placeholder 3"/>
          <p:cNvSpPr>
            <a:spLocks noGrp="1"/>
          </p:cNvSpPr>
          <p:nvPr>
            <p:ph type="sldNum" sz="quarter" idx="10"/>
          </p:nvPr>
        </p:nvSpPr>
        <p:spPr/>
        <p:txBody>
          <a:bodyPr/>
          <a:lstStyle/>
          <a:p>
            <a:fld id="{98F44AB5-9D53-468B-B847-77337ED1741B}" type="slidenum">
              <a:rPr lang="en-US" smtClean="0"/>
              <a:t>17</a:t>
            </a:fld>
            <a:endParaRPr lang="en-US" dirty="0"/>
          </a:p>
        </p:txBody>
      </p:sp>
    </p:spTree>
    <p:extLst>
      <p:ext uri="{BB962C8B-B14F-4D97-AF65-F5344CB8AC3E}">
        <p14:creationId xmlns:p14="http://schemas.microsoft.com/office/powerpoint/2010/main" val="12157524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dirty="0"/>
              <a:t>To do so, the Mailer VAE clicks on “Request Review” in the Action column of the Mail Entry Postage Assessment Report. Subsequently, the status of the assessment will change to “Pending” in the column to the left. The mailer is not able to pay the assessment during the review period until it is complete.</a:t>
            </a:r>
          </a:p>
          <a:p>
            <a:pPr defTabSz="948507">
              <a:defRPr/>
            </a:pPr>
            <a:endParaRPr lang="en-US" b="1" baseline="0" dirty="0" smtClean="0"/>
          </a:p>
        </p:txBody>
      </p:sp>
      <p:sp>
        <p:nvSpPr>
          <p:cNvPr id="4" name="Slide Number Placeholder 3"/>
          <p:cNvSpPr>
            <a:spLocks noGrp="1"/>
          </p:cNvSpPr>
          <p:nvPr>
            <p:ph type="sldNum" sz="quarter" idx="10"/>
          </p:nvPr>
        </p:nvSpPr>
        <p:spPr/>
        <p:txBody>
          <a:bodyPr/>
          <a:lstStyle/>
          <a:p>
            <a:fld id="{98F44AB5-9D53-468B-B847-77337ED1741B}" type="slidenum">
              <a:rPr lang="en-US" smtClean="0"/>
              <a:t>18</a:t>
            </a:fld>
            <a:endParaRPr lang="en-US" dirty="0"/>
          </a:p>
        </p:txBody>
      </p:sp>
    </p:spTree>
    <p:extLst>
      <p:ext uri="{BB962C8B-B14F-4D97-AF65-F5344CB8AC3E}">
        <p14:creationId xmlns:p14="http://schemas.microsoft.com/office/powerpoint/2010/main" val="14134781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dirty="0"/>
              <a:t>After clicking “request Review,” a window will appear that prompts the mailer to select the errors to be reviewed and enter the following required information:</a:t>
            </a:r>
          </a:p>
          <a:p>
            <a:pPr defTabSz="948507">
              <a:defRPr/>
            </a:pPr>
            <a:r>
              <a:rPr lang="en-US" dirty="0"/>
              <a:t>• Contact name</a:t>
            </a:r>
          </a:p>
          <a:p>
            <a:pPr defTabSz="948507">
              <a:defRPr/>
            </a:pPr>
            <a:r>
              <a:rPr lang="en-US" dirty="0"/>
              <a:t>• Email</a:t>
            </a:r>
          </a:p>
          <a:p>
            <a:pPr defTabSz="948507">
              <a:defRPr/>
            </a:pPr>
            <a:r>
              <a:rPr lang="en-US" dirty="0"/>
              <a:t>• Phone Number</a:t>
            </a:r>
          </a:p>
          <a:p>
            <a:pPr defTabSz="948507">
              <a:defRPr/>
            </a:pPr>
            <a:r>
              <a:rPr lang="en-US" dirty="0"/>
              <a:t>• Reason for Requesting Review  </a:t>
            </a:r>
          </a:p>
          <a:p>
            <a:pPr defTabSz="948507">
              <a:defRPr/>
            </a:pPr>
            <a:r>
              <a:rPr lang="en-US" dirty="0"/>
              <a:t>Then click “Submit.”  At this point, the assessment status is updated to “Dispute Pending” in </a:t>
            </a:r>
            <a:r>
              <a:rPr lang="en-US" i="1" dirty="0" err="1"/>
              <a:t>PostalOne</a:t>
            </a:r>
            <a:r>
              <a:rPr lang="en-US" i="1" dirty="0"/>
              <a:t>!</a:t>
            </a:r>
            <a:r>
              <a:rPr lang="en-US" dirty="0"/>
              <a:t> and BMS/BME will contact VAE when review has been performed.</a:t>
            </a:r>
          </a:p>
        </p:txBody>
      </p:sp>
      <p:sp>
        <p:nvSpPr>
          <p:cNvPr id="4" name="Slide Number Placeholder 3"/>
          <p:cNvSpPr>
            <a:spLocks noGrp="1"/>
          </p:cNvSpPr>
          <p:nvPr>
            <p:ph type="sldNum" sz="quarter" idx="10"/>
          </p:nvPr>
        </p:nvSpPr>
        <p:spPr/>
        <p:txBody>
          <a:bodyPr/>
          <a:lstStyle/>
          <a:p>
            <a:fld id="{98F44AB5-9D53-468B-B847-77337ED1741B}" type="slidenum">
              <a:rPr lang="en-US" smtClean="0"/>
              <a:t>19</a:t>
            </a:fld>
            <a:endParaRPr lang="en-US" dirty="0"/>
          </a:p>
        </p:txBody>
      </p:sp>
    </p:spTree>
    <p:extLst>
      <p:ext uri="{BB962C8B-B14F-4D97-AF65-F5344CB8AC3E}">
        <p14:creationId xmlns:p14="http://schemas.microsoft.com/office/powerpoint/2010/main" val="14134781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dirty="0"/>
              <a:t>The mailer VAE is able to view these updates by navigating to the Additional Postage Assessment Detail report, which they do by right-clicking on the eDoc submitter CRID as illustrated here.  </a:t>
            </a:r>
          </a:p>
          <a:p>
            <a:endParaRPr lang="en-US" dirty="0"/>
          </a:p>
        </p:txBody>
      </p:sp>
      <p:sp>
        <p:nvSpPr>
          <p:cNvPr id="4" name="Slide Number Placeholder 3"/>
          <p:cNvSpPr>
            <a:spLocks noGrp="1"/>
          </p:cNvSpPr>
          <p:nvPr>
            <p:ph type="sldNum" sz="quarter" idx="10"/>
          </p:nvPr>
        </p:nvSpPr>
        <p:spPr/>
        <p:txBody>
          <a:bodyPr/>
          <a:lstStyle/>
          <a:p>
            <a:fld id="{98F44AB5-9D53-468B-B847-77337ED1741B}" type="slidenum">
              <a:rPr lang="en-US" smtClean="0"/>
              <a:t>20</a:t>
            </a:fld>
            <a:endParaRPr lang="en-US" dirty="0"/>
          </a:p>
        </p:txBody>
      </p:sp>
    </p:spTree>
    <p:extLst>
      <p:ext uri="{BB962C8B-B14F-4D97-AF65-F5344CB8AC3E}">
        <p14:creationId xmlns:p14="http://schemas.microsoft.com/office/powerpoint/2010/main" val="31779399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dirty="0"/>
              <a:t>Mail Service Providers and Mail Owners can view transactions that have been processed against their permits by logging into the BCG, selecting “Mailer Services” on the left-hand navigation panel, and choosing “Mailing Reports” by selecting the green “Go To Service” button on the right. Then, select “View Transactions.”</a:t>
            </a:r>
          </a:p>
        </p:txBody>
      </p:sp>
      <p:sp>
        <p:nvSpPr>
          <p:cNvPr id="4" name="Slide Number Placeholder 3"/>
          <p:cNvSpPr>
            <a:spLocks noGrp="1"/>
          </p:cNvSpPr>
          <p:nvPr>
            <p:ph type="sldNum" sz="quarter" idx="10"/>
          </p:nvPr>
        </p:nvSpPr>
        <p:spPr/>
        <p:txBody>
          <a:bodyPr/>
          <a:lstStyle/>
          <a:p>
            <a:fld id="{98F44AB5-9D53-468B-B847-77337ED1741B}" type="slidenum">
              <a:rPr lang="en-US" smtClean="0"/>
              <a:t>21</a:t>
            </a:fld>
            <a:endParaRPr lang="en-US" dirty="0"/>
          </a:p>
        </p:txBody>
      </p:sp>
    </p:spTree>
    <p:extLst>
      <p:ext uri="{BB962C8B-B14F-4D97-AF65-F5344CB8AC3E}">
        <p14:creationId xmlns:p14="http://schemas.microsoft.com/office/powerpoint/2010/main" val="595919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dirty="0"/>
              <a:t>Clicking on View Transactions will display all transactions performed against the permit account (with the option of viewing adjustments only). Selecting the “Adjustment” hyperlink will open a more detailed view of the transaction adjustment.</a:t>
            </a:r>
          </a:p>
        </p:txBody>
      </p:sp>
      <p:sp>
        <p:nvSpPr>
          <p:cNvPr id="4" name="Slide Number Placeholder 3"/>
          <p:cNvSpPr>
            <a:spLocks noGrp="1"/>
          </p:cNvSpPr>
          <p:nvPr>
            <p:ph type="sldNum" sz="quarter" idx="10"/>
          </p:nvPr>
        </p:nvSpPr>
        <p:spPr/>
        <p:txBody>
          <a:bodyPr/>
          <a:lstStyle/>
          <a:p>
            <a:fld id="{98F44AB5-9D53-468B-B847-77337ED1741B}" type="slidenum">
              <a:rPr lang="en-US" smtClean="0"/>
              <a:t>22</a:t>
            </a:fld>
            <a:endParaRPr lang="en-US" dirty="0"/>
          </a:p>
        </p:txBody>
      </p:sp>
    </p:spTree>
    <p:extLst>
      <p:ext uri="{BB962C8B-B14F-4D97-AF65-F5344CB8AC3E}">
        <p14:creationId xmlns:p14="http://schemas.microsoft.com/office/powerpoint/2010/main" val="59591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b="0" baseline="0" dirty="0" smtClean="0"/>
              <a:t>Mailers </a:t>
            </a:r>
            <a:r>
              <a:rPr lang="en-US" dirty="0"/>
              <a:t>can login to </a:t>
            </a:r>
            <a:r>
              <a:rPr lang="en-US" b="0" baseline="0" dirty="0" smtClean="0"/>
              <a:t>the Mailer Scorecard </a:t>
            </a:r>
            <a:r>
              <a:rPr lang="en-US" dirty="0"/>
              <a:t>through the Business Customer Gateway as an </a:t>
            </a:r>
            <a:r>
              <a:rPr lang="en-US" dirty="0" err="1"/>
              <a:t>eDoc</a:t>
            </a:r>
            <a:r>
              <a:rPr lang="en-US" dirty="0"/>
              <a:t> submitter or Mail Owner / Mail Preparer</a:t>
            </a:r>
            <a:r>
              <a:rPr lang="en-US" b="0" baseline="0" dirty="0" smtClean="0"/>
              <a:t>. Mail Service Providers/Mail Preparers can access their mail quality results at the CRID level by logging into through the </a:t>
            </a:r>
            <a:r>
              <a:rPr lang="en-US" b="0" baseline="0" dirty="0" err="1" smtClean="0"/>
              <a:t>eDoc</a:t>
            </a:r>
            <a:r>
              <a:rPr lang="en-US" b="0" baseline="0" dirty="0" smtClean="0"/>
              <a:t> submitter view. This provides a summary of all mailings throughout the calendar month with any errors and postage assessments displayed for review. The Mailer Scorecard gives Mail Service Providers access to individual mail owners’ Scorecards by logging in through the mail service provider/mail owner view. This will display the dashboard summary for each of the mail owners attributed to the Mail Service Provider </a:t>
            </a:r>
            <a:r>
              <a:rPr lang="en-US" b="0" baseline="0" dirty="0" err="1" smtClean="0"/>
              <a:t>eDoc</a:t>
            </a:r>
            <a:r>
              <a:rPr lang="en-US" b="0" baseline="0" dirty="0" smtClean="0"/>
              <a:t> Submitter CRID. Through this same view, Mail Owners have the ability to review their mail quality results across mail service providers. Mail Owners will only see results for </a:t>
            </a:r>
            <a:r>
              <a:rPr lang="en-US" b="0" baseline="0" dirty="0" err="1" smtClean="0"/>
              <a:t>mailpieces</a:t>
            </a:r>
            <a:r>
              <a:rPr lang="en-US" b="0" baseline="0" dirty="0" smtClean="0"/>
              <a:t>, handling units, and containers where they are identified as the Mail Owner when they are correctly identified as the Mail Owner in the By/For fields within the electronic documentation (</a:t>
            </a:r>
            <a:r>
              <a:rPr lang="en-US" b="0" baseline="0" dirty="0" err="1" smtClean="0"/>
              <a:t>eDoc</a:t>
            </a:r>
            <a:r>
              <a:rPr lang="en-US" b="0" baseline="0" dirty="0" smtClean="0"/>
              <a:t>). Please note that thresholds are not provided on the Mail Owner view of the Mailer Scorecard. </a:t>
            </a:r>
          </a:p>
        </p:txBody>
      </p:sp>
      <p:sp>
        <p:nvSpPr>
          <p:cNvPr id="4" name="Slide Number Placeholder 3"/>
          <p:cNvSpPr>
            <a:spLocks noGrp="1"/>
          </p:cNvSpPr>
          <p:nvPr>
            <p:ph type="sldNum" sz="quarter" idx="10"/>
          </p:nvPr>
        </p:nvSpPr>
        <p:spPr/>
        <p:txBody>
          <a:bodyPr/>
          <a:lstStyle/>
          <a:p>
            <a:fld id="{98F44AB5-9D53-468B-B847-77337ED1741B}" type="slidenum">
              <a:rPr lang="en-US" smtClean="0"/>
              <a:t>4</a:t>
            </a:fld>
            <a:endParaRPr lang="en-US" dirty="0"/>
          </a:p>
        </p:txBody>
      </p:sp>
    </p:spTree>
    <p:extLst>
      <p:ext uri="{BB962C8B-B14F-4D97-AF65-F5344CB8AC3E}">
        <p14:creationId xmlns:p14="http://schemas.microsoft.com/office/powerpoint/2010/main" val="11685357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dirty="0"/>
              <a:t>Adjustments in the BCG contain a note in the comments with the Mail Entry Assessment-program type (Full-Service, Move Update, </a:t>
            </a:r>
            <a:r>
              <a:rPr lang="en-US" dirty="0" err="1"/>
              <a:t>eInduction</a:t>
            </a:r>
            <a:r>
              <a:rPr lang="en-US" dirty="0"/>
              <a:t>, Seamless), and the two digit month and year that the eDoc submitter CRID was assessed. In the example shown here, “</a:t>
            </a:r>
            <a:r>
              <a:rPr lang="en-US" dirty="0" err="1"/>
              <a:t>eInduction</a:t>
            </a:r>
            <a:r>
              <a:rPr lang="en-US" dirty="0"/>
              <a:t> 01 15 </a:t>
            </a:r>
            <a:r>
              <a:rPr lang="en-US" dirty="0" err="1"/>
              <a:t>Adj</a:t>
            </a:r>
            <a:r>
              <a:rPr lang="en-US" dirty="0"/>
              <a:t>” refers to payment made on a postage assessment for </a:t>
            </a:r>
            <a:r>
              <a:rPr lang="en-US" dirty="0" err="1"/>
              <a:t>eInduction</a:t>
            </a:r>
            <a:r>
              <a:rPr lang="en-US" dirty="0"/>
              <a:t> errors above threshold assessed in January 2015. </a:t>
            </a:r>
          </a:p>
        </p:txBody>
      </p:sp>
      <p:sp>
        <p:nvSpPr>
          <p:cNvPr id="4" name="Slide Number Placeholder 3"/>
          <p:cNvSpPr>
            <a:spLocks noGrp="1"/>
          </p:cNvSpPr>
          <p:nvPr>
            <p:ph type="sldNum" sz="quarter" idx="10"/>
          </p:nvPr>
        </p:nvSpPr>
        <p:spPr/>
        <p:txBody>
          <a:bodyPr/>
          <a:lstStyle/>
          <a:p>
            <a:fld id="{98F44AB5-9D53-468B-B847-77337ED1741B}" type="slidenum">
              <a:rPr lang="en-US" smtClean="0"/>
              <a:t>23</a:t>
            </a:fld>
            <a:endParaRPr lang="en-US" dirty="0"/>
          </a:p>
        </p:txBody>
      </p:sp>
    </p:spTree>
    <p:extLst>
      <p:ext uri="{BB962C8B-B14F-4D97-AF65-F5344CB8AC3E}">
        <p14:creationId xmlns:p14="http://schemas.microsoft.com/office/powerpoint/2010/main" val="595919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b="0" dirty="0" smtClean="0">
                <a:latin typeface="+mn-lt"/>
              </a:rPr>
              <a:t>Mailers can also view their transaction history in the </a:t>
            </a:r>
            <a:r>
              <a:rPr lang="en-US" dirty="0"/>
              <a:t>in the Centralized Account Payment System (CAPS). To view detailed CAPS transactions, customers log into the CAPS system and navigate to “Account Inquiry,” enter the account number and password, and click “Get CAPS Account Information.”</a:t>
            </a:r>
            <a:endParaRPr lang="en-US" b="0" dirty="0"/>
          </a:p>
        </p:txBody>
      </p:sp>
      <p:sp>
        <p:nvSpPr>
          <p:cNvPr id="4" name="Slide Number Placeholder 3"/>
          <p:cNvSpPr>
            <a:spLocks noGrp="1"/>
          </p:cNvSpPr>
          <p:nvPr>
            <p:ph type="sldNum" sz="quarter" idx="10"/>
          </p:nvPr>
        </p:nvSpPr>
        <p:spPr/>
        <p:txBody>
          <a:bodyPr/>
          <a:lstStyle/>
          <a:p>
            <a:fld id="{98F44AB5-9D53-468B-B847-77337ED1741B}" type="slidenum">
              <a:rPr lang="en-US" smtClean="0"/>
              <a:t>24</a:t>
            </a:fld>
            <a:endParaRPr lang="en-US" dirty="0"/>
          </a:p>
        </p:txBody>
      </p:sp>
    </p:spTree>
    <p:extLst>
      <p:ext uri="{BB962C8B-B14F-4D97-AF65-F5344CB8AC3E}">
        <p14:creationId xmlns:p14="http://schemas.microsoft.com/office/powerpoint/2010/main" val="15968237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dirty="0"/>
              <a:t>The CAPS transaction summary report will include comments in the customer reference field explaining that the debited amount was associated with the Mail Entry Postage Assessment. </a:t>
            </a:r>
            <a:r>
              <a:rPr lang="en-US" b="0" dirty="0" smtClean="0">
                <a:latin typeface="+mn-lt"/>
              </a:rPr>
              <a:t>In</a:t>
            </a:r>
            <a:r>
              <a:rPr lang="en-US" b="0" baseline="0" dirty="0" smtClean="0">
                <a:latin typeface="+mn-lt"/>
              </a:rPr>
              <a:t> CAPS, the full program name is spelled out (as shown here for three Full-Service postage assessments), followed by the two-digit month and year of the assessment.</a:t>
            </a:r>
            <a:endParaRPr lang="en-US" b="0" dirty="0"/>
          </a:p>
        </p:txBody>
      </p:sp>
      <p:sp>
        <p:nvSpPr>
          <p:cNvPr id="4" name="Slide Number Placeholder 3"/>
          <p:cNvSpPr>
            <a:spLocks noGrp="1"/>
          </p:cNvSpPr>
          <p:nvPr>
            <p:ph type="sldNum" sz="quarter" idx="10"/>
          </p:nvPr>
        </p:nvSpPr>
        <p:spPr/>
        <p:txBody>
          <a:bodyPr/>
          <a:lstStyle/>
          <a:p>
            <a:fld id="{98F44AB5-9D53-468B-B847-77337ED1741B}" type="slidenum">
              <a:rPr lang="en-US" smtClean="0"/>
              <a:t>25</a:t>
            </a:fld>
            <a:endParaRPr lang="en-US" dirty="0"/>
          </a:p>
        </p:txBody>
      </p:sp>
    </p:spTree>
    <p:extLst>
      <p:ext uri="{BB962C8B-B14F-4D97-AF65-F5344CB8AC3E}">
        <p14:creationId xmlns:p14="http://schemas.microsoft.com/office/powerpoint/2010/main" val="15968237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fontAlgn="base">
              <a:spcBef>
                <a:spcPct val="0"/>
              </a:spcBef>
              <a:spcAft>
                <a:spcPct val="0"/>
              </a:spcAft>
              <a:buClr>
                <a:sysClr val="windowText" lastClr="000000"/>
              </a:buClr>
              <a:buSzPct val="100000"/>
              <a:defRPr/>
            </a:pPr>
            <a:r>
              <a:rPr lang="en-US" kern="0" dirty="0">
                <a:solidFill>
                  <a:sysClr val="windowText" lastClr="000000"/>
                </a:solidFill>
              </a:rPr>
              <a:t>When an MSP selects a Mail Owner Permit for payment, the mail owner will be notified by email. </a:t>
            </a:r>
            <a:endParaRPr lang="en-US" dirty="0"/>
          </a:p>
        </p:txBody>
      </p:sp>
      <p:sp>
        <p:nvSpPr>
          <p:cNvPr id="4" name="Slide Number Placeholder 3"/>
          <p:cNvSpPr>
            <a:spLocks noGrp="1"/>
          </p:cNvSpPr>
          <p:nvPr>
            <p:ph type="sldNum" sz="quarter" idx="10"/>
          </p:nvPr>
        </p:nvSpPr>
        <p:spPr/>
        <p:txBody>
          <a:bodyPr/>
          <a:lstStyle/>
          <a:p>
            <a:fld id="{98F44AB5-9D53-468B-B847-77337ED1741B}" type="slidenum">
              <a:rPr lang="en-US" smtClean="0"/>
              <a:t>27</a:t>
            </a:fld>
            <a:endParaRPr lang="en-US" dirty="0"/>
          </a:p>
        </p:txBody>
      </p:sp>
    </p:spTree>
    <p:extLst>
      <p:ext uri="{BB962C8B-B14F-4D97-AF65-F5344CB8AC3E}">
        <p14:creationId xmlns:p14="http://schemas.microsoft.com/office/powerpoint/2010/main" val="28732974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b="0" dirty="0" smtClean="0"/>
              <a:t>The e</a:t>
            </a:r>
            <a:r>
              <a:rPr lang="en-US" dirty="0"/>
              <a:t>mail notification lets the VAE know when the assessment status has changed from “Pending” to  "Payment Due.“  Hyperlinks in the email will take the user to the Mail Entry Additional Postage Assessment Report where payment can be made. </a:t>
            </a:r>
          </a:p>
          <a:p>
            <a:endParaRPr lang="en-US" dirty="0"/>
          </a:p>
        </p:txBody>
      </p:sp>
      <p:sp>
        <p:nvSpPr>
          <p:cNvPr id="4" name="Slide Number Placeholder 3"/>
          <p:cNvSpPr>
            <a:spLocks noGrp="1"/>
          </p:cNvSpPr>
          <p:nvPr>
            <p:ph type="sldNum" sz="quarter" idx="10"/>
          </p:nvPr>
        </p:nvSpPr>
        <p:spPr/>
        <p:txBody>
          <a:bodyPr/>
          <a:lstStyle/>
          <a:p>
            <a:fld id="{98F44AB5-9D53-468B-B847-77337ED1741B}" type="slidenum">
              <a:rPr lang="en-US" smtClean="0"/>
              <a:t>29</a:t>
            </a:fld>
            <a:endParaRPr lang="en-US" dirty="0"/>
          </a:p>
        </p:txBody>
      </p:sp>
    </p:spTree>
    <p:extLst>
      <p:ext uri="{BB962C8B-B14F-4D97-AF65-F5344CB8AC3E}">
        <p14:creationId xmlns:p14="http://schemas.microsoft.com/office/powerpoint/2010/main" val="9283759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If, after review, </a:t>
            </a:r>
            <a:r>
              <a:rPr lang="en-US" dirty="0"/>
              <a:t>the Acceptance employee decides to close the assessment or finds that the adjusted amount totals less than $50, the mailer VAE will receive email notification that no further action is required. </a:t>
            </a:r>
          </a:p>
          <a:p>
            <a:endParaRPr lang="en-US" dirty="0"/>
          </a:p>
        </p:txBody>
      </p:sp>
      <p:sp>
        <p:nvSpPr>
          <p:cNvPr id="4" name="Slide Number Placeholder 3"/>
          <p:cNvSpPr>
            <a:spLocks noGrp="1"/>
          </p:cNvSpPr>
          <p:nvPr>
            <p:ph type="sldNum" sz="quarter" idx="10"/>
          </p:nvPr>
        </p:nvSpPr>
        <p:spPr/>
        <p:txBody>
          <a:bodyPr/>
          <a:lstStyle/>
          <a:p>
            <a:fld id="{98F44AB5-9D53-468B-B847-77337ED1741B}" type="slidenum">
              <a:rPr lang="en-US" smtClean="0"/>
              <a:t>30</a:t>
            </a:fld>
            <a:endParaRPr lang="en-US" dirty="0"/>
          </a:p>
        </p:txBody>
      </p:sp>
    </p:spTree>
    <p:extLst>
      <p:ext uri="{BB962C8B-B14F-4D97-AF65-F5344CB8AC3E}">
        <p14:creationId xmlns:p14="http://schemas.microsoft.com/office/powerpoint/2010/main" val="4126758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The e</a:t>
            </a:r>
            <a:r>
              <a:rPr lang="en-US" dirty="0"/>
              <a:t>mail notification sent to the mailer VAE when an assessment is put into "Past Due" status occurs when the VAE did not act in the stipulated amount of time: either 10 business days after the assessment is generated or three business days after an assessment review is closed.</a:t>
            </a:r>
          </a:p>
          <a:p>
            <a:endParaRPr lang="en-US" dirty="0"/>
          </a:p>
        </p:txBody>
      </p:sp>
      <p:sp>
        <p:nvSpPr>
          <p:cNvPr id="4" name="Slide Number Placeholder 3"/>
          <p:cNvSpPr>
            <a:spLocks noGrp="1"/>
          </p:cNvSpPr>
          <p:nvPr>
            <p:ph type="sldNum" sz="quarter" idx="10"/>
          </p:nvPr>
        </p:nvSpPr>
        <p:spPr/>
        <p:txBody>
          <a:bodyPr/>
          <a:lstStyle/>
          <a:p>
            <a:fld id="{98F44AB5-9D53-468B-B847-77337ED1741B}" type="slidenum">
              <a:rPr lang="en-US" smtClean="0"/>
              <a:t>31</a:t>
            </a:fld>
            <a:endParaRPr lang="en-US" dirty="0"/>
          </a:p>
        </p:txBody>
      </p:sp>
    </p:spTree>
    <p:extLst>
      <p:ext uri="{BB962C8B-B14F-4D97-AF65-F5344CB8AC3E}">
        <p14:creationId xmlns:p14="http://schemas.microsoft.com/office/powerpoint/2010/main" val="1093605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1797409-6E2E-4FB7-9C2F-F4D1DB14F9A1}" type="slidenum">
              <a:rPr lang="en-US" smtClean="0">
                <a:solidFill>
                  <a:prstClr val="black"/>
                </a:solidFill>
              </a:rPr>
              <a:pPr>
                <a:defRPr/>
              </a:pPr>
              <a:t>5</a:t>
            </a:fld>
            <a:endParaRPr lang="en-US">
              <a:solidFill>
                <a:prstClr val="black"/>
              </a:solidFill>
            </a:endParaRPr>
          </a:p>
        </p:txBody>
      </p:sp>
    </p:spTree>
    <p:extLst>
      <p:ext uri="{BB962C8B-B14F-4D97-AF65-F5344CB8AC3E}">
        <p14:creationId xmlns:p14="http://schemas.microsoft.com/office/powerpoint/2010/main" val="1044860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b="0" baseline="0" dirty="0" smtClean="0"/>
              <a:t>Thus, the Mailer Scorecard is</a:t>
            </a:r>
            <a:r>
              <a:rPr lang="en-US" b="0" dirty="0" smtClean="0"/>
              <a:t> used to generate the Mail Entry Assessment Report. The difference</a:t>
            </a:r>
            <a:r>
              <a:rPr lang="en-US" b="0" baseline="0" dirty="0" smtClean="0"/>
              <a:t> is that the </a:t>
            </a:r>
            <a:r>
              <a:rPr lang="en-US" b="0" dirty="0" smtClean="0"/>
              <a:t>Mail Entry Postage Assessment Report displays the total number of only the </a:t>
            </a:r>
            <a:r>
              <a:rPr lang="en-US" b="0" dirty="0" err="1" smtClean="0"/>
              <a:t>invoiceable</a:t>
            </a:r>
            <a:r>
              <a:rPr lang="en-US" b="0" dirty="0" smtClean="0"/>
              <a:t> errors, whereas the Mailer Scorecard</a:t>
            </a:r>
            <a:r>
              <a:rPr lang="en-US" b="0" baseline="0" dirty="0" smtClean="0"/>
              <a:t> </a:t>
            </a:r>
            <a:r>
              <a:rPr lang="en-US" b="0" dirty="0" smtClean="0"/>
              <a:t>displays ALL errors for the calendar month. </a:t>
            </a:r>
            <a:r>
              <a:rPr lang="en-US" dirty="0" smtClean="0"/>
              <a:t>A hyperlink from the Assessment Detail report displays the total error count and total percentage each Mail Owner contributed to the overall errors, not just the assessed pieces displayed on the Assessment Report. This drill down matches the total errors on the Mailer Scorecard and allows MSPs to identify top offenders at the mail owner level in order to reallocate the assessment back to the Mail Owners.  We’ll</a:t>
            </a:r>
            <a:r>
              <a:rPr lang="en-US" baseline="0" dirty="0" smtClean="0"/>
              <a:t> discuss the Mail Entry Postage Assessment Report in more detail in Module 2.</a:t>
            </a:r>
            <a:endParaRPr lang="en-US" b="0" dirty="0" smtClean="0"/>
          </a:p>
        </p:txBody>
      </p:sp>
      <p:sp>
        <p:nvSpPr>
          <p:cNvPr id="4" name="Slide Number Placeholder 3"/>
          <p:cNvSpPr>
            <a:spLocks noGrp="1"/>
          </p:cNvSpPr>
          <p:nvPr>
            <p:ph type="sldNum" sz="quarter" idx="10"/>
          </p:nvPr>
        </p:nvSpPr>
        <p:spPr/>
        <p:txBody>
          <a:bodyPr/>
          <a:lstStyle/>
          <a:p>
            <a:fld id="{98F44AB5-9D53-468B-B847-77337ED1741B}" type="slidenum">
              <a:rPr lang="en-US" smtClean="0"/>
              <a:t>6</a:t>
            </a:fld>
            <a:endParaRPr lang="en-US" dirty="0"/>
          </a:p>
        </p:txBody>
      </p:sp>
    </p:spTree>
    <p:extLst>
      <p:ext uri="{BB962C8B-B14F-4D97-AF65-F5344CB8AC3E}">
        <p14:creationId xmlns:p14="http://schemas.microsoft.com/office/powerpoint/2010/main" val="1348523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560570"/>
            <a:ext cx="5852160" cy="4776534"/>
          </a:xfrm>
        </p:spPr>
        <p:txBody>
          <a:bodyPr/>
          <a:lstStyle/>
          <a:p>
            <a:pPr defTabSz="948507">
              <a:defRPr/>
            </a:pPr>
            <a:r>
              <a:rPr lang="en-US" dirty="0"/>
              <a:t>Postage Assessment reports are generated at the eDoc submitter CRID level on the 11th day of the month and a notification email is sent to mailers’ self-appointed Verification Assessment Evaluator (VAE). The VAE is an employee of the mailer who has been assigned permissions in the BCG to review the accuracy of verification assessments and pay any additional postage.  A VAE should be designated for each CRID used by the mailer. </a:t>
            </a:r>
          </a:p>
          <a:p>
            <a:pPr defTabSz="948507">
              <a:defRPr/>
            </a:pPr>
            <a:endParaRPr lang="en-US" dirty="0"/>
          </a:p>
          <a:p>
            <a:pPr defTabSz="948507">
              <a:defRPr/>
            </a:pPr>
            <a:r>
              <a:rPr lang="en-US" dirty="0" err="1"/>
              <a:t>eDoc</a:t>
            </a:r>
            <a:r>
              <a:rPr lang="en-US" dirty="0"/>
              <a:t> submitters must either pay the assessed amount upon receipt of postage assessment notification, or request review of the postage assessment charges within 10 business days of the email notification. BME Acceptance employees/BMS analysts will work with the mailers who dispute the charges to resolve the issue and may request additional supporting documentation from mailers if needed. Finally, BME/BMS analysts will make a decision based on their findings and a review of the documentation provided by the mailer by the end of that month.  The updated amount of postage assessed will be due three business days later. </a:t>
            </a:r>
          </a:p>
          <a:p>
            <a:pPr defTabSz="948507">
              <a:defRPr/>
            </a:pPr>
            <a:endParaRPr lang="en-US" dirty="0"/>
          </a:p>
          <a:p>
            <a:pPr defTabSz="948507">
              <a:defRPr/>
            </a:pPr>
            <a:r>
              <a:rPr lang="en-US" dirty="0"/>
              <a:t>If payment is not received within 10 business days of initial notification (or three business days after a dispute is resolved), then the Postage Assessment will be considered “Overdue.” BME/BMS analysts will escalate any overdue postage to their designated Managers. If the designated Manager is unable to work with the mailer to resolve the postage review request, postage due will be escalated to Revenue and Field Accounting (RAFA) for collection. </a:t>
            </a:r>
          </a:p>
          <a:p>
            <a:pPr defTabSz="948507">
              <a:defRPr/>
            </a:pPr>
            <a:r>
              <a:rPr lang="en-US" dirty="0"/>
              <a:t>Remember, Postage Assessments will not be generated for assessments less than $50. This $50 is the total across all programs, not at the individual level.</a:t>
            </a:r>
          </a:p>
          <a:p>
            <a:pPr defTabSz="948507">
              <a:defRPr/>
            </a:pPr>
            <a:endParaRPr lang="en-US" dirty="0"/>
          </a:p>
        </p:txBody>
      </p:sp>
      <p:sp>
        <p:nvSpPr>
          <p:cNvPr id="4" name="Slide Number Placeholder 3"/>
          <p:cNvSpPr>
            <a:spLocks noGrp="1"/>
          </p:cNvSpPr>
          <p:nvPr>
            <p:ph type="sldNum" sz="quarter" idx="10"/>
          </p:nvPr>
        </p:nvSpPr>
        <p:spPr/>
        <p:txBody>
          <a:bodyPr/>
          <a:lstStyle/>
          <a:p>
            <a:fld id="{98F44AB5-9D53-468B-B847-77337ED1741B}" type="slidenum">
              <a:rPr lang="en-US" smtClean="0"/>
              <a:t>8</a:t>
            </a:fld>
            <a:endParaRPr lang="en-US" dirty="0"/>
          </a:p>
        </p:txBody>
      </p:sp>
    </p:spTree>
    <p:extLst>
      <p:ext uri="{BB962C8B-B14F-4D97-AF65-F5344CB8AC3E}">
        <p14:creationId xmlns:p14="http://schemas.microsoft.com/office/powerpoint/2010/main" val="1558567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b="0" dirty="0" smtClean="0"/>
              <a:t>An</a:t>
            </a:r>
            <a:r>
              <a:rPr lang="en-US" b="0" baseline="0" dirty="0" smtClean="0"/>
              <a:t> e</a:t>
            </a:r>
            <a:r>
              <a:rPr lang="en-US" dirty="0"/>
              <a:t>mail notification is sent to a BMA reconciliation analyst and to the Mailer disputing the assessment confirming that the assessment is in review. </a:t>
            </a:r>
            <a:r>
              <a:rPr lang="en-US" kern="0" dirty="0">
                <a:solidFill>
                  <a:sysClr val="windowText" lastClr="000000"/>
                </a:solidFill>
              </a:rPr>
              <a:t>The assigned Acceptance employee will contact the mailer to gather documentation and attempt to exclude any USPS system or process issues that could have contributed to a miscalculation.</a:t>
            </a:r>
          </a:p>
        </p:txBody>
      </p:sp>
      <p:sp>
        <p:nvSpPr>
          <p:cNvPr id="4" name="Slide Number Placeholder 3"/>
          <p:cNvSpPr>
            <a:spLocks noGrp="1"/>
          </p:cNvSpPr>
          <p:nvPr>
            <p:ph type="sldNum" sz="quarter" idx="10"/>
          </p:nvPr>
        </p:nvSpPr>
        <p:spPr/>
        <p:txBody>
          <a:bodyPr/>
          <a:lstStyle/>
          <a:p>
            <a:fld id="{98F44AB5-9D53-468B-B847-77337ED1741B}" type="slidenum">
              <a:rPr lang="en-US" smtClean="0"/>
              <a:t>9</a:t>
            </a:fld>
            <a:endParaRPr lang="en-US" dirty="0"/>
          </a:p>
        </p:txBody>
      </p:sp>
    </p:spTree>
    <p:extLst>
      <p:ext uri="{BB962C8B-B14F-4D97-AF65-F5344CB8AC3E}">
        <p14:creationId xmlns:p14="http://schemas.microsoft.com/office/powerpoint/2010/main" val="2660126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b="0" dirty="0" smtClean="0"/>
              <a:t>An e</a:t>
            </a:r>
            <a:r>
              <a:rPr lang="en-US" dirty="0"/>
              <a:t>mail notification of postage assessment generation is sent to the designated VAE for all CRIDS participating in at least one of the following programs: Full-Service, eInduction, Seamless Acceptance, or Move/Update, even when there is $0 Additional Postage Due for the calendar month. The email will contain hyperlinks to the report itself. </a:t>
            </a:r>
            <a:endParaRPr lang="en-US" b="1" kern="0" dirty="0">
              <a:solidFill>
                <a:sysClr val="windowText" lastClr="000000"/>
              </a:solidFill>
              <a:latin typeface="Arial" charset="0"/>
            </a:endParaRPr>
          </a:p>
          <a:p>
            <a:endParaRPr lang="en-US" dirty="0"/>
          </a:p>
        </p:txBody>
      </p:sp>
      <p:sp>
        <p:nvSpPr>
          <p:cNvPr id="4" name="Slide Number Placeholder 3"/>
          <p:cNvSpPr>
            <a:spLocks noGrp="1"/>
          </p:cNvSpPr>
          <p:nvPr>
            <p:ph type="sldNum" sz="quarter" idx="10"/>
          </p:nvPr>
        </p:nvSpPr>
        <p:spPr/>
        <p:txBody>
          <a:bodyPr/>
          <a:lstStyle/>
          <a:p>
            <a:fld id="{98F44AB5-9D53-468B-B847-77337ED1741B}"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3015855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577493"/>
            <a:ext cx="5852160" cy="4320540"/>
          </a:xfrm>
        </p:spPr>
        <p:txBody>
          <a:bodyPr/>
          <a:lstStyle/>
          <a:p>
            <a:r>
              <a:rPr lang="en-US" b="0" baseline="0" dirty="0" smtClean="0"/>
              <a:t>O</a:t>
            </a:r>
            <a:r>
              <a:rPr lang="en-US" dirty="0"/>
              <a:t>nce notification is received, the mailer can login to the BCG to review the Mail Entry Additional Postage Assessment Report. To do so, the mailer VAE signs into Business Customer Gateway and selects “Other Services” option from left sidebar to access the online services screen.</a:t>
            </a:r>
            <a:endParaRPr lang="en-US" b="1" dirty="0" smtClean="0"/>
          </a:p>
          <a:p>
            <a:endParaRPr lang="en-US" dirty="0"/>
          </a:p>
        </p:txBody>
      </p:sp>
      <p:sp>
        <p:nvSpPr>
          <p:cNvPr id="4" name="Slide Number Placeholder 3"/>
          <p:cNvSpPr>
            <a:spLocks noGrp="1"/>
          </p:cNvSpPr>
          <p:nvPr>
            <p:ph type="sldNum" sz="quarter" idx="10"/>
          </p:nvPr>
        </p:nvSpPr>
        <p:spPr/>
        <p:txBody>
          <a:bodyPr/>
          <a:lstStyle/>
          <a:p>
            <a:fld id="{98F44AB5-9D53-468B-B847-77337ED1741B}" type="slidenum">
              <a:rPr lang="en-US" smtClean="0"/>
              <a:t>11</a:t>
            </a:fld>
            <a:endParaRPr lang="en-US" dirty="0"/>
          </a:p>
        </p:txBody>
      </p:sp>
    </p:spTree>
    <p:extLst>
      <p:ext uri="{BB962C8B-B14F-4D97-AF65-F5344CB8AC3E}">
        <p14:creationId xmlns:p14="http://schemas.microsoft.com/office/powerpoint/2010/main" val="1413478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Then,</a:t>
            </a:r>
            <a:r>
              <a:rPr lang="en-US" baseline="0" dirty="0" smtClean="0"/>
              <a:t> the </a:t>
            </a:r>
            <a:r>
              <a:rPr lang="en-US" dirty="0"/>
              <a:t>Mailer VAE enters VAE screen by clicking on the green “Go to Service” next to Verification Assessment Evaluator (</a:t>
            </a:r>
            <a:r>
              <a:rPr lang="en-US" i="1" dirty="0" err="1"/>
              <a:t>PostalOne</a:t>
            </a:r>
            <a:r>
              <a:rPr lang="en-US" i="1" dirty="0"/>
              <a:t>!</a:t>
            </a:r>
            <a:r>
              <a:rPr lang="en-US" dirty="0"/>
              <a:t>) </a:t>
            </a:r>
          </a:p>
        </p:txBody>
      </p:sp>
      <p:sp>
        <p:nvSpPr>
          <p:cNvPr id="4" name="Slide Number Placeholder 3"/>
          <p:cNvSpPr>
            <a:spLocks noGrp="1"/>
          </p:cNvSpPr>
          <p:nvPr>
            <p:ph type="sldNum" sz="quarter" idx="10"/>
          </p:nvPr>
        </p:nvSpPr>
        <p:spPr/>
        <p:txBody>
          <a:bodyPr/>
          <a:lstStyle/>
          <a:p>
            <a:fld id="{98F44AB5-9D53-468B-B847-77337ED1741B}" type="slidenum">
              <a:rPr lang="en-US" smtClean="0"/>
              <a:t>12</a:t>
            </a:fld>
            <a:endParaRPr lang="en-US" dirty="0"/>
          </a:p>
        </p:txBody>
      </p:sp>
    </p:spTree>
    <p:extLst>
      <p:ext uri="{BB962C8B-B14F-4D97-AF65-F5344CB8AC3E}">
        <p14:creationId xmlns:p14="http://schemas.microsoft.com/office/powerpoint/2010/main" val="1413478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flipH="1">
            <a:off x="0" y="69850"/>
            <a:ext cx="9144000" cy="145415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
        <p:nvSpPr>
          <p:cNvPr id="6" name="Text Box 13"/>
          <p:cNvSpPr txBox="1">
            <a:spLocks noChangeArrowheads="1"/>
          </p:cNvSpPr>
          <p:nvPr/>
        </p:nvSpPr>
        <p:spPr bwMode="auto">
          <a:xfrm>
            <a:off x="5151438" y="660400"/>
            <a:ext cx="3962400" cy="400050"/>
          </a:xfrm>
          <a:prstGeom prst="rect">
            <a:avLst/>
          </a:prstGeom>
          <a:noFill/>
          <a:ln>
            <a:noFill/>
          </a:ln>
          <a:effectLs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eaLnBrk="1" fontAlgn="base" hangingPunct="1">
              <a:spcBef>
                <a:spcPct val="50000"/>
              </a:spcBef>
              <a:spcAft>
                <a:spcPct val="0"/>
              </a:spcAft>
              <a:defRPr/>
            </a:pPr>
            <a:r>
              <a:rPr lang="en-US" sz="2000" b="1" dirty="0" smtClean="0">
                <a:solidFill>
                  <a:srgbClr val="101000"/>
                </a:solidFill>
                <a:latin typeface="Calibri" pitchFamily="34" charset="0"/>
              </a:rPr>
              <a:t>Mail Entry &amp; Payment Technology</a:t>
            </a:r>
          </a:p>
        </p:txBody>
      </p:sp>
      <p:sp>
        <p:nvSpPr>
          <p:cNvPr id="14338" name="Rectangle 2"/>
          <p:cNvSpPr>
            <a:spLocks noGrp="1" noChangeArrowheads="1"/>
          </p:cNvSpPr>
          <p:nvPr>
            <p:ph type="ctrTitle"/>
          </p:nvPr>
        </p:nvSpPr>
        <p:spPr>
          <a:xfrm>
            <a:off x="990600" y="2895600"/>
            <a:ext cx="7162800" cy="1219200"/>
          </a:xfrm>
        </p:spPr>
        <p:txBody>
          <a:bodyPr/>
          <a:lstStyle>
            <a:lvl1pPr algn="ctr">
              <a:defRPr sz="5800">
                <a:latin typeface="Arial" pitchFamily="34" charset="0"/>
                <a:cs typeface="Arial" pitchFamily="34" charset="0"/>
              </a:defRPr>
            </a:lvl1pPr>
          </a:lstStyle>
          <a:p>
            <a:pPr lvl="0"/>
            <a:r>
              <a:rPr lang="en-US" noProof="0" dirty="0" smtClean="0"/>
              <a:t>Click to edit Master title style</a:t>
            </a:r>
          </a:p>
        </p:txBody>
      </p:sp>
      <p:sp>
        <p:nvSpPr>
          <p:cNvPr id="14339" name="Rectangle 3"/>
          <p:cNvSpPr>
            <a:spLocks noGrp="1" noChangeArrowheads="1"/>
          </p:cNvSpPr>
          <p:nvPr>
            <p:ph type="subTitle" idx="1"/>
          </p:nvPr>
        </p:nvSpPr>
        <p:spPr>
          <a:xfrm>
            <a:off x="2133600" y="4343400"/>
            <a:ext cx="5029200" cy="1371600"/>
          </a:xfrm>
        </p:spPr>
        <p:txBody>
          <a:bodyPr/>
          <a:lstStyle>
            <a:lvl1pPr marL="0" indent="0" algn="ctr">
              <a:buFont typeface="Wingdings" pitchFamily="2" charset="2"/>
              <a:buNone/>
              <a:defRPr sz="3000">
                <a:latin typeface="Arial" pitchFamily="34" charset="0"/>
                <a:cs typeface="Arial" pitchFamily="34" charset="0"/>
              </a:defRPr>
            </a:lvl1pPr>
          </a:lstStyle>
          <a:p>
            <a:pPr lvl="0"/>
            <a:r>
              <a:rPr lang="en-US" noProof="0" dirty="0" smtClean="0"/>
              <a:t>Click to edit Master subtitle style</a:t>
            </a:r>
          </a:p>
        </p:txBody>
      </p:sp>
      <p:sp>
        <p:nvSpPr>
          <p:cNvPr id="7" name="Rectangle 5"/>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US" dirty="0"/>
          </a:p>
        </p:txBody>
      </p:sp>
      <p:sp>
        <p:nvSpPr>
          <p:cNvPr id="8" name="Rectangle 6"/>
          <p:cNvSpPr>
            <a:spLocks noGrp="1" noChangeArrowheads="1"/>
          </p:cNvSpPr>
          <p:nvPr>
            <p:ph type="sldNum" sz="quarter" idx="11"/>
          </p:nvPr>
        </p:nvSpPr>
        <p:spPr/>
        <p:txBody>
          <a:bodyPr/>
          <a:lstStyle>
            <a:lvl1pPr fontAlgn="auto">
              <a:spcBef>
                <a:spcPts val="0"/>
              </a:spcBef>
              <a:spcAft>
                <a:spcPts val="0"/>
              </a:spcAft>
              <a:defRPr/>
            </a:lvl1pPr>
          </a:lstStyle>
          <a:p>
            <a:pPr>
              <a:defRPr/>
            </a:pPr>
            <a:fld id="{AC8344EB-1C76-4514-8FC0-745030B64001}" type="slidenum">
              <a:rPr lang="en-US"/>
              <a:pPr>
                <a:defRPr/>
              </a:pPr>
              <a:t>‹#›</a:t>
            </a:fld>
            <a:endParaRPr lang="en-US" dirty="0"/>
          </a:p>
        </p:txBody>
      </p:sp>
      <p:grpSp>
        <p:nvGrpSpPr>
          <p:cNvPr id="9" name="Group 2"/>
          <p:cNvGrpSpPr>
            <a:grpSpLocks/>
          </p:cNvGrpSpPr>
          <p:nvPr userDrawn="1"/>
        </p:nvGrpSpPr>
        <p:grpSpPr bwMode="auto">
          <a:xfrm>
            <a:off x="-4763" y="0"/>
            <a:ext cx="9150351" cy="1004888"/>
            <a:chOff x="-3" y="0"/>
            <a:chExt cx="5764" cy="633"/>
          </a:xfrm>
        </p:grpSpPr>
        <p:sp>
          <p:nvSpPr>
            <p:cNvPr id="10" name="Rectangle 3"/>
            <p:cNvSpPr>
              <a:spLocks noChangeArrowheads="1"/>
            </p:cNvSpPr>
            <p:nvPr/>
          </p:nvSpPr>
          <p:spPr bwMode="auto">
            <a:xfrm>
              <a:off x="0" y="0"/>
              <a:ext cx="5760" cy="633"/>
            </a:xfrm>
            <a:prstGeom prst="rect">
              <a:avLst/>
            </a:prstGeom>
            <a:solidFill>
              <a:srgbClr val="60A1D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algn="ctr">
                <a:defRPr/>
              </a:pPr>
              <a:endParaRPr lang="en-US" altLang="en-US" sz="2400" dirty="0" smtClean="0">
                <a:solidFill>
                  <a:srgbClr val="000000"/>
                </a:solidFill>
              </a:endParaRPr>
            </a:p>
          </p:txBody>
        </p:sp>
        <p:sp>
          <p:nvSpPr>
            <p:cNvPr id="11" name="Line 4"/>
            <p:cNvSpPr>
              <a:spLocks noChangeShapeType="1"/>
            </p:cNvSpPr>
            <p:nvPr/>
          </p:nvSpPr>
          <p:spPr bwMode="auto">
            <a:xfrm>
              <a:off x="-3" y="633"/>
              <a:ext cx="5764" cy="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0000"/>
                </a:solidFill>
              </a:endParaRPr>
            </a:p>
          </p:txBody>
        </p:sp>
      </p:grpSp>
      <p:grpSp>
        <p:nvGrpSpPr>
          <p:cNvPr id="12" name="Group 7"/>
          <p:cNvGrpSpPr>
            <a:grpSpLocks/>
          </p:cNvGrpSpPr>
          <p:nvPr userDrawn="1"/>
        </p:nvGrpSpPr>
        <p:grpSpPr bwMode="auto">
          <a:xfrm>
            <a:off x="371475" y="263525"/>
            <a:ext cx="2278063" cy="436563"/>
            <a:chOff x="390" y="948"/>
            <a:chExt cx="1435" cy="275"/>
          </a:xfrm>
        </p:grpSpPr>
        <p:grpSp>
          <p:nvGrpSpPr>
            <p:cNvPr id="13" name="Group 8"/>
            <p:cNvGrpSpPr>
              <a:grpSpLocks/>
            </p:cNvGrpSpPr>
            <p:nvPr/>
          </p:nvGrpSpPr>
          <p:grpSpPr bwMode="auto">
            <a:xfrm>
              <a:off x="390" y="948"/>
              <a:ext cx="1296" cy="230"/>
              <a:chOff x="397" y="387"/>
              <a:chExt cx="1752" cy="303"/>
            </a:xfrm>
          </p:grpSpPr>
          <p:sp>
            <p:nvSpPr>
              <p:cNvPr id="16" name="Freeform 9"/>
              <p:cNvSpPr>
                <a:spLocks/>
              </p:cNvSpPr>
              <p:nvPr/>
            </p:nvSpPr>
            <p:spPr bwMode="auto">
              <a:xfrm>
                <a:off x="397" y="387"/>
                <a:ext cx="497" cy="303"/>
              </a:xfrm>
              <a:custGeom>
                <a:avLst/>
                <a:gdLst>
                  <a:gd name="T0" fmla="*/ 249 w 498"/>
                  <a:gd name="T1" fmla="*/ 302 h 303"/>
                  <a:gd name="T2" fmla="*/ 249 w 498"/>
                  <a:gd name="T3" fmla="*/ 0 h 303"/>
                  <a:gd name="T4" fmla="*/ 66 w 498"/>
                  <a:gd name="T5" fmla="*/ 0 h 303"/>
                  <a:gd name="T6" fmla="*/ 0 w 498"/>
                  <a:gd name="T7" fmla="*/ 302 h 303"/>
                  <a:gd name="T8" fmla="*/ 249 w 498"/>
                  <a:gd name="T9" fmla="*/ 302 h 3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8" h="303">
                    <a:moveTo>
                      <a:pt x="431" y="302"/>
                    </a:moveTo>
                    <a:lnTo>
                      <a:pt x="497" y="0"/>
                    </a:lnTo>
                    <a:lnTo>
                      <a:pt x="66" y="0"/>
                    </a:lnTo>
                    <a:lnTo>
                      <a:pt x="0" y="302"/>
                    </a:lnTo>
                    <a:lnTo>
                      <a:pt x="431" y="302"/>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17" name="Freeform 10"/>
              <p:cNvSpPr>
                <a:spLocks/>
              </p:cNvSpPr>
              <p:nvPr/>
            </p:nvSpPr>
            <p:spPr bwMode="auto">
              <a:xfrm>
                <a:off x="446" y="398"/>
                <a:ext cx="438" cy="283"/>
              </a:xfrm>
              <a:custGeom>
                <a:avLst/>
                <a:gdLst>
                  <a:gd name="T0" fmla="*/ 27 w 436"/>
                  <a:gd name="T1" fmla="*/ 2 h 283"/>
                  <a:gd name="T2" fmla="*/ 32 w 436"/>
                  <a:gd name="T3" fmla="*/ 3 h 283"/>
                  <a:gd name="T4" fmla="*/ 42 w 436"/>
                  <a:gd name="T5" fmla="*/ 4 h 283"/>
                  <a:gd name="T6" fmla="*/ 56 w 436"/>
                  <a:gd name="T7" fmla="*/ 7 h 283"/>
                  <a:gd name="T8" fmla="*/ 73 w 436"/>
                  <a:gd name="T9" fmla="*/ 10 h 283"/>
                  <a:gd name="T10" fmla="*/ 92 w 436"/>
                  <a:gd name="T11" fmla="*/ 15 h 283"/>
                  <a:gd name="T12" fmla="*/ 481 w 436"/>
                  <a:gd name="T13" fmla="*/ 19 h 283"/>
                  <a:gd name="T14" fmla="*/ 527 w 436"/>
                  <a:gd name="T15" fmla="*/ 23 h 283"/>
                  <a:gd name="T16" fmla="*/ 587 w 436"/>
                  <a:gd name="T17" fmla="*/ 28 h 283"/>
                  <a:gd name="T18" fmla="*/ 653 w 436"/>
                  <a:gd name="T19" fmla="*/ 32 h 283"/>
                  <a:gd name="T20" fmla="*/ 716 w 436"/>
                  <a:gd name="T21" fmla="*/ 36 h 283"/>
                  <a:gd name="T22" fmla="*/ 780 w 436"/>
                  <a:gd name="T23" fmla="*/ 41 h 283"/>
                  <a:gd name="T24" fmla="*/ 848 w 436"/>
                  <a:gd name="T25" fmla="*/ 44 h 283"/>
                  <a:gd name="T26" fmla="*/ 908 w 436"/>
                  <a:gd name="T27" fmla="*/ 47 h 283"/>
                  <a:gd name="T28" fmla="*/ 948 w 436"/>
                  <a:gd name="T29" fmla="*/ 49 h 283"/>
                  <a:gd name="T30" fmla="*/ 972 w 436"/>
                  <a:gd name="T31" fmla="*/ 50 h 283"/>
                  <a:gd name="T32" fmla="*/ 1024 w 436"/>
                  <a:gd name="T33" fmla="*/ 52 h 283"/>
                  <a:gd name="T34" fmla="*/ 1099 w 436"/>
                  <a:gd name="T35" fmla="*/ 56 h 283"/>
                  <a:gd name="T36" fmla="*/ 1159 w 436"/>
                  <a:gd name="T37" fmla="*/ 60 h 283"/>
                  <a:gd name="T38" fmla="*/ 1199 w 436"/>
                  <a:gd name="T39" fmla="*/ 63 h 283"/>
                  <a:gd name="T40" fmla="*/ 1229 w 436"/>
                  <a:gd name="T41" fmla="*/ 65 h 283"/>
                  <a:gd name="T42" fmla="*/ 1241 w 436"/>
                  <a:gd name="T43" fmla="*/ 68 h 283"/>
                  <a:gd name="T44" fmla="*/ 1247 w 436"/>
                  <a:gd name="T45" fmla="*/ 69 h 283"/>
                  <a:gd name="T46" fmla="*/ 1253 w 436"/>
                  <a:gd name="T47" fmla="*/ 70 h 283"/>
                  <a:gd name="T48" fmla="*/ 1297 w 436"/>
                  <a:gd name="T49" fmla="*/ 70 h 283"/>
                  <a:gd name="T50" fmla="*/ 1327 w 436"/>
                  <a:gd name="T51" fmla="*/ 71 h 283"/>
                  <a:gd name="T52" fmla="*/ 1351 w 436"/>
                  <a:gd name="T53" fmla="*/ 71 h 283"/>
                  <a:gd name="T54" fmla="*/ 1369 w 436"/>
                  <a:gd name="T55" fmla="*/ 71 h 283"/>
                  <a:gd name="T56" fmla="*/ 1381 w 436"/>
                  <a:gd name="T57" fmla="*/ 73 h 283"/>
                  <a:gd name="T58" fmla="*/ 1393 w 436"/>
                  <a:gd name="T59" fmla="*/ 74 h 283"/>
                  <a:gd name="T60" fmla="*/ 1403 w 436"/>
                  <a:gd name="T61" fmla="*/ 75 h 283"/>
                  <a:gd name="T62" fmla="*/ 1409 w 436"/>
                  <a:gd name="T63" fmla="*/ 77 h 283"/>
                  <a:gd name="T64" fmla="*/ 1424 w 436"/>
                  <a:gd name="T65" fmla="*/ 85 h 283"/>
                  <a:gd name="T66" fmla="*/ 1431 w 436"/>
                  <a:gd name="T67" fmla="*/ 95 h 283"/>
                  <a:gd name="T68" fmla="*/ 1424 w 436"/>
                  <a:gd name="T69" fmla="*/ 105 h 283"/>
                  <a:gd name="T70" fmla="*/ 1415 w 436"/>
                  <a:gd name="T71" fmla="*/ 116 h 283"/>
                  <a:gd name="T72" fmla="*/ 1399 w 436"/>
                  <a:gd name="T73" fmla="*/ 127 h 283"/>
                  <a:gd name="T74" fmla="*/ 1385 w 436"/>
                  <a:gd name="T75" fmla="*/ 135 h 283"/>
                  <a:gd name="T76" fmla="*/ 1375 w 436"/>
                  <a:gd name="T77" fmla="*/ 141 h 283"/>
                  <a:gd name="T78" fmla="*/ 1369 w 436"/>
                  <a:gd name="T79" fmla="*/ 143 h 283"/>
                  <a:gd name="T80" fmla="*/ 1357 w 436"/>
                  <a:gd name="T81" fmla="*/ 145 h 283"/>
                  <a:gd name="T82" fmla="*/ 1319 w 436"/>
                  <a:gd name="T83" fmla="*/ 150 h 283"/>
                  <a:gd name="T84" fmla="*/ 1265 w 436"/>
                  <a:gd name="T85" fmla="*/ 157 h 283"/>
                  <a:gd name="T86" fmla="*/ 1139 w 436"/>
                  <a:gd name="T87" fmla="*/ 166 h 283"/>
                  <a:gd name="T88" fmla="*/ 999 w 436"/>
                  <a:gd name="T89" fmla="*/ 177 h 283"/>
                  <a:gd name="T90" fmla="*/ 876 w 436"/>
                  <a:gd name="T91" fmla="*/ 188 h 283"/>
                  <a:gd name="T92" fmla="*/ 749 w 436"/>
                  <a:gd name="T93" fmla="*/ 201 h 283"/>
                  <a:gd name="T94" fmla="*/ 650 w 436"/>
                  <a:gd name="T95" fmla="*/ 213 h 283"/>
                  <a:gd name="T96" fmla="*/ 548 w 436"/>
                  <a:gd name="T97" fmla="*/ 226 h 283"/>
                  <a:gd name="T98" fmla="*/ 481 w 436"/>
                  <a:gd name="T99" fmla="*/ 239 h 283"/>
                  <a:gd name="T100" fmla="*/ 83 w 436"/>
                  <a:gd name="T101" fmla="*/ 250 h 283"/>
                  <a:gd name="T102" fmla="*/ 56 w 436"/>
                  <a:gd name="T103" fmla="*/ 261 h 283"/>
                  <a:gd name="T104" fmla="*/ 33 w 436"/>
                  <a:gd name="T105" fmla="*/ 269 h 283"/>
                  <a:gd name="T106" fmla="*/ 15 w 436"/>
                  <a:gd name="T107" fmla="*/ 276 h 283"/>
                  <a:gd name="T108" fmla="*/ 4 w 436"/>
                  <a:gd name="T109" fmla="*/ 280 h 283"/>
                  <a:gd name="T110" fmla="*/ 0 w 436"/>
                  <a:gd name="T111" fmla="*/ 282 h 283"/>
                  <a:gd name="T112" fmla="*/ 1617 w 436"/>
                  <a:gd name="T113" fmla="*/ 0 h 283"/>
                  <a:gd name="T114" fmla="*/ 26 w 436"/>
                  <a:gd name="T115" fmla="*/ 2 h 28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36" h="283">
                    <a:moveTo>
                      <a:pt x="26" y="2"/>
                    </a:moveTo>
                    <a:lnTo>
                      <a:pt x="27" y="2"/>
                    </a:lnTo>
                    <a:lnTo>
                      <a:pt x="29" y="2"/>
                    </a:lnTo>
                    <a:lnTo>
                      <a:pt x="32" y="3"/>
                    </a:lnTo>
                    <a:lnTo>
                      <a:pt x="37" y="3"/>
                    </a:lnTo>
                    <a:lnTo>
                      <a:pt x="42" y="4"/>
                    </a:lnTo>
                    <a:lnTo>
                      <a:pt x="48" y="6"/>
                    </a:lnTo>
                    <a:lnTo>
                      <a:pt x="56" y="7"/>
                    </a:lnTo>
                    <a:lnTo>
                      <a:pt x="64" y="9"/>
                    </a:lnTo>
                    <a:lnTo>
                      <a:pt x="73" y="10"/>
                    </a:lnTo>
                    <a:lnTo>
                      <a:pt x="82" y="13"/>
                    </a:lnTo>
                    <a:lnTo>
                      <a:pt x="92" y="15"/>
                    </a:lnTo>
                    <a:lnTo>
                      <a:pt x="102" y="17"/>
                    </a:lnTo>
                    <a:lnTo>
                      <a:pt x="113" y="19"/>
                    </a:lnTo>
                    <a:lnTo>
                      <a:pt x="125" y="21"/>
                    </a:lnTo>
                    <a:lnTo>
                      <a:pt x="136" y="23"/>
                    </a:lnTo>
                    <a:lnTo>
                      <a:pt x="147" y="25"/>
                    </a:lnTo>
                    <a:lnTo>
                      <a:pt x="159" y="28"/>
                    </a:lnTo>
                    <a:lnTo>
                      <a:pt x="170" y="30"/>
                    </a:lnTo>
                    <a:lnTo>
                      <a:pt x="181" y="32"/>
                    </a:lnTo>
                    <a:lnTo>
                      <a:pt x="192" y="35"/>
                    </a:lnTo>
                    <a:lnTo>
                      <a:pt x="202" y="36"/>
                    </a:lnTo>
                    <a:lnTo>
                      <a:pt x="212" y="39"/>
                    </a:lnTo>
                    <a:lnTo>
                      <a:pt x="222" y="41"/>
                    </a:lnTo>
                    <a:lnTo>
                      <a:pt x="231" y="43"/>
                    </a:lnTo>
                    <a:lnTo>
                      <a:pt x="239" y="44"/>
                    </a:lnTo>
                    <a:lnTo>
                      <a:pt x="247" y="46"/>
                    </a:lnTo>
                    <a:lnTo>
                      <a:pt x="254" y="47"/>
                    </a:lnTo>
                    <a:lnTo>
                      <a:pt x="259" y="48"/>
                    </a:lnTo>
                    <a:lnTo>
                      <a:pt x="264" y="49"/>
                    </a:lnTo>
                    <a:lnTo>
                      <a:pt x="268" y="50"/>
                    </a:lnTo>
                    <a:lnTo>
                      <a:pt x="270" y="50"/>
                    </a:lnTo>
                    <a:lnTo>
                      <a:pt x="271" y="50"/>
                    </a:lnTo>
                    <a:lnTo>
                      <a:pt x="281" y="52"/>
                    </a:lnTo>
                    <a:lnTo>
                      <a:pt x="289" y="54"/>
                    </a:lnTo>
                    <a:lnTo>
                      <a:pt x="296" y="56"/>
                    </a:lnTo>
                    <a:lnTo>
                      <a:pt x="303" y="58"/>
                    </a:lnTo>
                    <a:lnTo>
                      <a:pt x="308" y="60"/>
                    </a:lnTo>
                    <a:lnTo>
                      <a:pt x="312" y="61"/>
                    </a:lnTo>
                    <a:lnTo>
                      <a:pt x="316" y="63"/>
                    </a:lnTo>
                    <a:lnTo>
                      <a:pt x="319" y="64"/>
                    </a:lnTo>
                    <a:lnTo>
                      <a:pt x="321" y="65"/>
                    </a:lnTo>
                    <a:lnTo>
                      <a:pt x="322" y="67"/>
                    </a:lnTo>
                    <a:lnTo>
                      <a:pt x="323" y="68"/>
                    </a:lnTo>
                    <a:lnTo>
                      <a:pt x="324" y="69"/>
                    </a:lnTo>
                    <a:lnTo>
                      <a:pt x="325" y="70"/>
                    </a:lnTo>
                    <a:lnTo>
                      <a:pt x="332" y="70"/>
                    </a:lnTo>
                    <a:lnTo>
                      <a:pt x="338" y="70"/>
                    </a:lnTo>
                    <a:lnTo>
                      <a:pt x="343" y="70"/>
                    </a:lnTo>
                    <a:lnTo>
                      <a:pt x="348" y="71"/>
                    </a:lnTo>
                    <a:lnTo>
                      <a:pt x="352" y="71"/>
                    </a:lnTo>
                    <a:lnTo>
                      <a:pt x="356" y="71"/>
                    </a:lnTo>
                    <a:lnTo>
                      <a:pt x="359" y="71"/>
                    </a:lnTo>
                    <a:lnTo>
                      <a:pt x="362" y="71"/>
                    </a:lnTo>
                    <a:lnTo>
                      <a:pt x="364" y="72"/>
                    </a:lnTo>
                    <a:lnTo>
                      <a:pt x="366" y="73"/>
                    </a:lnTo>
                    <a:lnTo>
                      <a:pt x="368" y="73"/>
                    </a:lnTo>
                    <a:lnTo>
                      <a:pt x="370" y="74"/>
                    </a:lnTo>
                    <a:lnTo>
                      <a:pt x="371" y="75"/>
                    </a:lnTo>
                    <a:lnTo>
                      <a:pt x="373" y="75"/>
                    </a:lnTo>
                    <a:lnTo>
                      <a:pt x="374" y="76"/>
                    </a:lnTo>
                    <a:lnTo>
                      <a:pt x="375" y="77"/>
                    </a:lnTo>
                    <a:lnTo>
                      <a:pt x="378" y="81"/>
                    </a:lnTo>
                    <a:lnTo>
                      <a:pt x="380" y="85"/>
                    </a:lnTo>
                    <a:lnTo>
                      <a:pt x="381" y="90"/>
                    </a:lnTo>
                    <a:lnTo>
                      <a:pt x="382" y="95"/>
                    </a:lnTo>
                    <a:lnTo>
                      <a:pt x="381" y="100"/>
                    </a:lnTo>
                    <a:lnTo>
                      <a:pt x="380" y="105"/>
                    </a:lnTo>
                    <a:lnTo>
                      <a:pt x="379" y="111"/>
                    </a:lnTo>
                    <a:lnTo>
                      <a:pt x="377" y="116"/>
                    </a:lnTo>
                    <a:lnTo>
                      <a:pt x="374" y="122"/>
                    </a:lnTo>
                    <a:lnTo>
                      <a:pt x="372" y="127"/>
                    </a:lnTo>
                    <a:lnTo>
                      <a:pt x="370" y="131"/>
                    </a:lnTo>
                    <a:lnTo>
                      <a:pt x="367" y="135"/>
                    </a:lnTo>
                    <a:lnTo>
                      <a:pt x="365" y="139"/>
                    </a:lnTo>
                    <a:lnTo>
                      <a:pt x="364" y="141"/>
                    </a:lnTo>
                    <a:lnTo>
                      <a:pt x="363" y="142"/>
                    </a:lnTo>
                    <a:lnTo>
                      <a:pt x="362" y="143"/>
                    </a:lnTo>
                    <a:lnTo>
                      <a:pt x="361" y="144"/>
                    </a:lnTo>
                    <a:lnTo>
                      <a:pt x="358" y="145"/>
                    </a:lnTo>
                    <a:lnTo>
                      <a:pt x="352" y="147"/>
                    </a:lnTo>
                    <a:lnTo>
                      <a:pt x="345" y="150"/>
                    </a:lnTo>
                    <a:lnTo>
                      <a:pt x="337" y="153"/>
                    </a:lnTo>
                    <a:lnTo>
                      <a:pt x="327" y="157"/>
                    </a:lnTo>
                    <a:lnTo>
                      <a:pt x="316" y="161"/>
                    </a:lnTo>
                    <a:lnTo>
                      <a:pt x="304" y="166"/>
                    </a:lnTo>
                    <a:lnTo>
                      <a:pt x="290" y="171"/>
                    </a:lnTo>
                    <a:lnTo>
                      <a:pt x="276" y="177"/>
                    </a:lnTo>
                    <a:lnTo>
                      <a:pt x="261" y="182"/>
                    </a:lnTo>
                    <a:lnTo>
                      <a:pt x="246" y="188"/>
                    </a:lnTo>
                    <a:lnTo>
                      <a:pt x="230" y="195"/>
                    </a:lnTo>
                    <a:lnTo>
                      <a:pt x="213" y="201"/>
                    </a:lnTo>
                    <a:lnTo>
                      <a:pt x="196" y="207"/>
                    </a:lnTo>
                    <a:lnTo>
                      <a:pt x="180" y="213"/>
                    </a:lnTo>
                    <a:lnTo>
                      <a:pt x="163" y="220"/>
                    </a:lnTo>
                    <a:lnTo>
                      <a:pt x="146" y="226"/>
                    </a:lnTo>
                    <a:lnTo>
                      <a:pt x="130" y="233"/>
                    </a:lnTo>
                    <a:lnTo>
                      <a:pt x="113" y="239"/>
                    </a:lnTo>
                    <a:lnTo>
                      <a:pt x="98" y="245"/>
                    </a:lnTo>
                    <a:lnTo>
                      <a:pt x="83" y="250"/>
                    </a:lnTo>
                    <a:lnTo>
                      <a:pt x="69" y="256"/>
                    </a:lnTo>
                    <a:lnTo>
                      <a:pt x="56" y="261"/>
                    </a:lnTo>
                    <a:lnTo>
                      <a:pt x="44" y="265"/>
                    </a:lnTo>
                    <a:lnTo>
                      <a:pt x="33" y="269"/>
                    </a:lnTo>
                    <a:lnTo>
                      <a:pt x="24" y="273"/>
                    </a:lnTo>
                    <a:lnTo>
                      <a:pt x="15" y="276"/>
                    </a:lnTo>
                    <a:lnTo>
                      <a:pt x="9" y="279"/>
                    </a:lnTo>
                    <a:lnTo>
                      <a:pt x="4" y="280"/>
                    </a:lnTo>
                    <a:lnTo>
                      <a:pt x="1" y="282"/>
                    </a:lnTo>
                    <a:lnTo>
                      <a:pt x="0" y="282"/>
                    </a:lnTo>
                    <a:lnTo>
                      <a:pt x="374" y="282"/>
                    </a:lnTo>
                    <a:lnTo>
                      <a:pt x="435" y="0"/>
                    </a:lnTo>
                    <a:lnTo>
                      <a:pt x="26" y="0"/>
                    </a:lnTo>
                    <a:lnTo>
                      <a:pt x="26" y="2"/>
                    </a:lnTo>
                  </a:path>
                </a:pathLst>
              </a:custGeom>
              <a:solidFill>
                <a:srgbClr val="004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18" name="Freeform 11"/>
              <p:cNvSpPr>
                <a:spLocks/>
              </p:cNvSpPr>
              <p:nvPr/>
            </p:nvSpPr>
            <p:spPr bwMode="auto">
              <a:xfrm>
                <a:off x="717" y="484"/>
                <a:ext cx="93" cy="46"/>
              </a:xfrm>
              <a:custGeom>
                <a:avLst/>
                <a:gdLst>
                  <a:gd name="T0" fmla="*/ 32 w 93"/>
                  <a:gd name="T1" fmla="*/ 9 h 46"/>
                  <a:gd name="T2" fmla="*/ 25 w 93"/>
                  <a:gd name="T3" fmla="*/ 10 h 46"/>
                  <a:gd name="T4" fmla="*/ 18 w 93"/>
                  <a:gd name="T5" fmla="*/ 11 h 46"/>
                  <a:gd name="T6" fmla="*/ 11 w 93"/>
                  <a:gd name="T7" fmla="*/ 12 h 46"/>
                  <a:gd name="T8" fmla="*/ 4 w 93"/>
                  <a:gd name="T9" fmla="*/ 13 h 46"/>
                  <a:gd name="T10" fmla="*/ 1 w 93"/>
                  <a:gd name="T11" fmla="*/ 14 h 46"/>
                  <a:gd name="T12" fmla="*/ 0 w 93"/>
                  <a:gd name="T13" fmla="*/ 16 h 46"/>
                  <a:gd name="T14" fmla="*/ 1 w 93"/>
                  <a:gd name="T15" fmla="*/ 18 h 46"/>
                  <a:gd name="T16" fmla="*/ 3 w 93"/>
                  <a:gd name="T17" fmla="*/ 19 h 46"/>
                  <a:gd name="T18" fmla="*/ 7 w 93"/>
                  <a:gd name="T19" fmla="*/ 19 h 46"/>
                  <a:gd name="T20" fmla="*/ 14 w 93"/>
                  <a:gd name="T21" fmla="*/ 19 h 46"/>
                  <a:gd name="T22" fmla="*/ 23 w 93"/>
                  <a:gd name="T23" fmla="*/ 19 h 46"/>
                  <a:gd name="T24" fmla="*/ 33 w 93"/>
                  <a:gd name="T25" fmla="*/ 17 h 46"/>
                  <a:gd name="T26" fmla="*/ 43 w 93"/>
                  <a:gd name="T27" fmla="*/ 16 h 46"/>
                  <a:gd name="T28" fmla="*/ 53 w 93"/>
                  <a:gd name="T29" fmla="*/ 15 h 46"/>
                  <a:gd name="T30" fmla="*/ 62 w 93"/>
                  <a:gd name="T31" fmla="*/ 15 h 46"/>
                  <a:gd name="T32" fmla="*/ 70 w 93"/>
                  <a:gd name="T33" fmla="*/ 14 h 46"/>
                  <a:gd name="T34" fmla="*/ 76 w 93"/>
                  <a:gd name="T35" fmla="*/ 15 h 46"/>
                  <a:gd name="T36" fmla="*/ 81 w 93"/>
                  <a:gd name="T37" fmla="*/ 16 h 46"/>
                  <a:gd name="T38" fmla="*/ 82 w 93"/>
                  <a:gd name="T39" fmla="*/ 20 h 46"/>
                  <a:gd name="T40" fmla="*/ 80 w 93"/>
                  <a:gd name="T41" fmla="*/ 27 h 46"/>
                  <a:gd name="T42" fmla="*/ 77 w 93"/>
                  <a:gd name="T43" fmla="*/ 36 h 46"/>
                  <a:gd name="T44" fmla="*/ 75 w 93"/>
                  <a:gd name="T45" fmla="*/ 44 h 46"/>
                  <a:gd name="T46" fmla="*/ 77 w 93"/>
                  <a:gd name="T47" fmla="*/ 45 h 46"/>
                  <a:gd name="T48" fmla="*/ 80 w 93"/>
                  <a:gd name="T49" fmla="*/ 42 h 46"/>
                  <a:gd name="T50" fmla="*/ 84 w 93"/>
                  <a:gd name="T51" fmla="*/ 35 h 46"/>
                  <a:gd name="T52" fmla="*/ 88 w 93"/>
                  <a:gd name="T53" fmla="*/ 27 h 46"/>
                  <a:gd name="T54" fmla="*/ 91 w 93"/>
                  <a:gd name="T55" fmla="*/ 19 h 46"/>
                  <a:gd name="T56" fmla="*/ 92 w 93"/>
                  <a:gd name="T57" fmla="*/ 10 h 46"/>
                  <a:gd name="T58" fmla="*/ 89 w 93"/>
                  <a:gd name="T59" fmla="*/ 5 h 46"/>
                  <a:gd name="T60" fmla="*/ 82 w 93"/>
                  <a:gd name="T61" fmla="*/ 2 h 46"/>
                  <a:gd name="T62" fmla="*/ 73 w 93"/>
                  <a:gd name="T63" fmla="*/ 0 h 46"/>
                  <a:gd name="T64" fmla="*/ 44 w 93"/>
                  <a:gd name="T65" fmla="*/ 0 h 46"/>
                  <a:gd name="T66" fmla="*/ 41 w 93"/>
                  <a:gd name="T67" fmla="*/ 1 h 46"/>
                  <a:gd name="T68" fmla="*/ 39 w 93"/>
                  <a:gd name="T69" fmla="*/ 3 h 46"/>
                  <a:gd name="T70" fmla="*/ 37 w 93"/>
                  <a:gd name="T71" fmla="*/ 5 h 46"/>
                  <a:gd name="T72" fmla="*/ 34 w 93"/>
                  <a:gd name="T73" fmla="*/ 7 h 4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3" h="46">
                    <a:moveTo>
                      <a:pt x="34" y="7"/>
                    </a:moveTo>
                    <a:lnTo>
                      <a:pt x="32" y="9"/>
                    </a:lnTo>
                    <a:lnTo>
                      <a:pt x="28" y="10"/>
                    </a:lnTo>
                    <a:lnTo>
                      <a:pt x="25" y="10"/>
                    </a:lnTo>
                    <a:lnTo>
                      <a:pt x="21" y="10"/>
                    </a:lnTo>
                    <a:lnTo>
                      <a:pt x="18" y="11"/>
                    </a:lnTo>
                    <a:lnTo>
                      <a:pt x="14" y="12"/>
                    </a:lnTo>
                    <a:lnTo>
                      <a:pt x="11" y="12"/>
                    </a:lnTo>
                    <a:lnTo>
                      <a:pt x="8" y="12"/>
                    </a:lnTo>
                    <a:lnTo>
                      <a:pt x="4" y="13"/>
                    </a:lnTo>
                    <a:lnTo>
                      <a:pt x="2" y="13"/>
                    </a:lnTo>
                    <a:lnTo>
                      <a:pt x="1" y="14"/>
                    </a:lnTo>
                    <a:lnTo>
                      <a:pt x="0" y="16"/>
                    </a:lnTo>
                    <a:lnTo>
                      <a:pt x="0" y="17"/>
                    </a:lnTo>
                    <a:lnTo>
                      <a:pt x="1" y="18"/>
                    </a:lnTo>
                    <a:lnTo>
                      <a:pt x="2" y="18"/>
                    </a:lnTo>
                    <a:lnTo>
                      <a:pt x="3" y="19"/>
                    </a:lnTo>
                    <a:lnTo>
                      <a:pt x="5" y="19"/>
                    </a:lnTo>
                    <a:lnTo>
                      <a:pt x="7" y="19"/>
                    </a:lnTo>
                    <a:lnTo>
                      <a:pt x="10" y="19"/>
                    </a:lnTo>
                    <a:lnTo>
                      <a:pt x="14" y="19"/>
                    </a:lnTo>
                    <a:lnTo>
                      <a:pt x="18" y="19"/>
                    </a:lnTo>
                    <a:lnTo>
                      <a:pt x="23" y="19"/>
                    </a:lnTo>
                    <a:lnTo>
                      <a:pt x="28" y="18"/>
                    </a:lnTo>
                    <a:lnTo>
                      <a:pt x="33" y="17"/>
                    </a:lnTo>
                    <a:lnTo>
                      <a:pt x="38" y="17"/>
                    </a:lnTo>
                    <a:lnTo>
                      <a:pt x="43" y="16"/>
                    </a:lnTo>
                    <a:lnTo>
                      <a:pt x="48" y="16"/>
                    </a:lnTo>
                    <a:lnTo>
                      <a:pt x="53" y="15"/>
                    </a:lnTo>
                    <a:lnTo>
                      <a:pt x="58" y="15"/>
                    </a:lnTo>
                    <a:lnTo>
                      <a:pt x="62" y="15"/>
                    </a:lnTo>
                    <a:lnTo>
                      <a:pt x="66" y="14"/>
                    </a:lnTo>
                    <a:lnTo>
                      <a:pt x="70" y="14"/>
                    </a:lnTo>
                    <a:lnTo>
                      <a:pt x="73" y="14"/>
                    </a:lnTo>
                    <a:lnTo>
                      <a:pt x="76" y="15"/>
                    </a:lnTo>
                    <a:lnTo>
                      <a:pt x="79" y="15"/>
                    </a:lnTo>
                    <a:lnTo>
                      <a:pt x="81" y="16"/>
                    </a:lnTo>
                    <a:lnTo>
                      <a:pt x="81" y="18"/>
                    </a:lnTo>
                    <a:lnTo>
                      <a:pt x="82" y="20"/>
                    </a:lnTo>
                    <a:lnTo>
                      <a:pt x="81" y="24"/>
                    </a:lnTo>
                    <a:lnTo>
                      <a:pt x="80" y="27"/>
                    </a:lnTo>
                    <a:lnTo>
                      <a:pt x="79" y="31"/>
                    </a:lnTo>
                    <a:lnTo>
                      <a:pt x="77" y="36"/>
                    </a:lnTo>
                    <a:lnTo>
                      <a:pt x="75" y="41"/>
                    </a:lnTo>
                    <a:lnTo>
                      <a:pt x="75" y="44"/>
                    </a:lnTo>
                    <a:lnTo>
                      <a:pt x="76" y="45"/>
                    </a:lnTo>
                    <a:lnTo>
                      <a:pt x="77" y="45"/>
                    </a:lnTo>
                    <a:lnTo>
                      <a:pt x="79" y="44"/>
                    </a:lnTo>
                    <a:lnTo>
                      <a:pt x="80" y="42"/>
                    </a:lnTo>
                    <a:lnTo>
                      <a:pt x="82" y="39"/>
                    </a:lnTo>
                    <a:lnTo>
                      <a:pt x="84" y="35"/>
                    </a:lnTo>
                    <a:lnTo>
                      <a:pt x="86" y="32"/>
                    </a:lnTo>
                    <a:lnTo>
                      <a:pt x="88" y="27"/>
                    </a:lnTo>
                    <a:lnTo>
                      <a:pt x="90" y="23"/>
                    </a:lnTo>
                    <a:lnTo>
                      <a:pt x="91" y="19"/>
                    </a:lnTo>
                    <a:lnTo>
                      <a:pt x="92" y="15"/>
                    </a:lnTo>
                    <a:lnTo>
                      <a:pt x="92" y="10"/>
                    </a:lnTo>
                    <a:lnTo>
                      <a:pt x="91" y="7"/>
                    </a:lnTo>
                    <a:lnTo>
                      <a:pt x="89" y="5"/>
                    </a:lnTo>
                    <a:lnTo>
                      <a:pt x="86" y="3"/>
                    </a:lnTo>
                    <a:lnTo>
                      <a:pt x="82" y="2"/>
                    </a:lnTo>
                    <a:lnTo>
                      <a:pt x="78" y="1"/>
                    </a:lnTo>
                    <a:lnTo>
                      <a:pt x="73" y="0"/>
                    </a:lnTo>
                    <a:lnTo>
                      <a:pt x="67" y="0"/>
                    </a:lnTo>
                    <a:lnTo>
                      <a:pt x="44" y="0"/>
                    </a:lnTo>
                    <a:lnTo>
                      <a:pt x="43" y="0"/>
                    </a:lnTo>
                    <a:lnTo>
                      <a:pt x="41" y="1"/>
                    </a:lnTo>
                    <a:lnTo>
                      <a:pt x="41" y="2"/>
                    </a:lnTo>
                    <a:lnTo>
                      <a:pt x="39" y="3"/>
                    </a:lnTo>
                    <a:lnTo>
                      <a:pt x="39" y="4"/>
                    </a:lnTo>
                    <a:lnTo>
                      <a:pt x="37" y="5"/>
                    </a:lnTo>
                    <a:lnTo>
                      <a:pt x="36" y="6"/>
                    </a:lnTo>
                    <a:lnTo>
                      <a:pt x="34" y="7"/>
                    </a:lnTo>
                  </a:path>
                </a:pathLst>
              </a:custGeom>
              <a:solidFill>
                <a:srgbClr val="004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19" name="Freeform 12"/>
              <p:cNvSpPr>
                <a:spLocks/>
              </p:cNvSpPr>
              <p:nvPr/>
            </p:nvSpPr>
            <p:spPr bwMode="auto">
              <a:xfrm>
                <a:off x="412" y="463"/>
                <a:ext cx="373" cy="216"/>
              </a:xfrm>
              <a:custGeom>
                <a:avLst/>
                <a:gdLst>
                  <a:gd name="T0" fmla="*/ 0 w 373"/>
                  <a:gd name="T1" fmla="*/ 108 h 217"/>
                  <a:gd name="T2" fmla="*/ 6 w 373"/>
                  <a:gd name="T3" fmla="*/ 108 h 217"/>
                  <a:gd name="T4" fmla="*/ 23 w 373"/>
                  <a:gd name="T5" fmla="*/ 108 h 217"/>
                  <a:gd name="T6" fmla="*/ 46 w 373"/>
                  <a:gd name="T7" fmla="*/ 108 h 217"/>
                  <a:gd name="T8" fmla="*/ 74 w 373"/>
                  <a:gd name="T9" fmla="*/ 108 h 217"/>
                  <a:gd name="T10" fmla="*/ 102 w 373"/>
                  <a:gd name="T11" fmla="*/ 108 h 217"/>
                  <a:gd name="T12" fmla="*/ 128 w 373"/>
                  <a:gd name="T13" fmla="*/ 108 h 217"/>
                  <a:gd name="T14" fmla="*/ 149 w 373"/>
                  <a:gd name="T15" fmla="*/ 108 h 217"/>
                  <a:gd name="T16" fmla="*/ 161 w 373"/>
                  <a:gd name="T17" fmla="*/ 108 h 217"/>
                  <a:gd name="T18" fmla="*/ 175 w 373"/>
                  <a:gd name="T19" fmla="*/ 108 h 217"/>
                  <a:gd name="T20" fmla="*/ 190 w 373"/>
                  <a:gd name="T21" fmla="*/ 108 h 217"/>
                  <a:gd name="T22" fmla="*/ 206 w 373"/>
                  <a:gd name="T23" fmla="*/ 108 h 217"/>
                  <a:gd name="T24" fmla="*/ 223 w 373"/>
                  <a:gd name="T25" fmla="*/ 108 h 217"/>
                  <a:gd name="T26" fmla="*/ 240 w 373"/>
                  <a:gd name="T27" fmla="*/ 101 h 217"/>
                  <a:gd name="T28" fmla="*/ 257 w 373"/>
                  <a:gd name="T29" fmla="*/ 94 h 217"/>
                  <a:gd name="T30" fmla="*/ 275 w 373"/>
                  <a:gd name="T31" fmla="*/ 87 h 217"/>
                  <a:gd name="T32" fmla="*/ 292 w 373"/>
                  <a:gd name="T33" fmla="*/ 81 h 217"/>
                  <a:gd name="T34" fmla="*/ 297 w 373"/>
                  <a:gd name="T35" fmla="*/ 79 h 217"/>
                  <a:gd name="T36" fmla="*/ 304 w 373"/>
                  <a:gd name="T37" fmla="*/ 77 h 217"/>
                  <a:gd name="T38" fmla="*/ 312 w 373"/>
                  <a:gd name="T39" fmla="*/ 75 h 217"/>
                  <a:gd name="T40" fmla="*/ 321 w 373"/>
                  <a:gd name="T41" fmla="*/ 72 h 217"/>
                  <a:gd name="T42" fmla="*/ 331 w 373"/>
                  <a:gd name="T43" fmla="*/ 69 h 217"/>
                  <a:gd name="T44" fmla="*/ 341 w 373"/>
                  <a:gd name="T45" fmla="*/ 67 h 217"/>
                  <a:gd name="T46" fmla="*/ 351 w 373"/>
                  <a:gd name="T47" fmla="*/ 64 h 217"/>
                  <a:gd name="T48" fmla="*/ 360 w 373"/>
                  <a:gd name="T49" fmla="*/ 63 h 217"/>
                  <a:gd name="T50" fmla="*/ 365 w 373"/>
                  <a:gd name="T51" fmla="*/ 62 h 217"/>
                  <a:gd name="T52" fmla="*/ 369 w 373"/>
                  <a:gd name="T53" fmla="*/ 61 h 217"/>
                  <a:gd name="T54" fmla="*/ 371 w 373"/>
                  <a:gd name="T55" fmla="*/ 59 h 217"/>
                  <a:gd name="T56" fmla="*/ 372 w 373"/>
                  <a:gd name="T57" fmla="*/ 58 h 217"/>
                  <a:gd name="T58" fmla="*/ 370 w 373"/>
                  <a:gd name="T59" fmla="*/ 56 h 217"/>
                  <a:gd name="T60" fmla="*/ 365 w 373"/>
                  <a:gd name="T61" fmla="*/ 55 h 217"/>
                  <a:gd name="T62" fmla="*/ 358 w 373"/>
                  <a:gd name="T63" fmla="*/ 54 h 217"/>
                  <a:gd name="T64" fmla="*/ 349 w 373"/>
                  <a:gd name="T65" fmla="*/ 54 h 217"/>
                  <a:gd name="T66" fmla="*/ 330 w 373"/>
                  <a:gd name="T67" fmla="*/ 56 h 217"/>
                  <a:gd name="T68" fmla="*/ 310 w 373"/>
                  <a:gd name="T69" fmla="*/ 61 h 217"/>
                  <a:gd name="T70" fmla="*/ 288 w 373"/>
                  <a:gd name="T71" fmla="*/ 67 h 217"/>
                  <a:gd name="T72" fmla="*/ 266 w 373"/>
                  <a:gd name="T73" fmla="*/ 74 h 217"/>
                  <a:gd name="T74" fmla="*/ 244 w 373"/>
                  <a:gd name="T75" fmla="*/ 82 h 217"/>
                  <a:gd name="T76" fmla="*/ 224 w 373"/>
                  <a:gd name="T77" fmla="*/ 90 h 217"/>
                  <a:gd name="T78" fmla="*/ 208 w 373"/>
                  <a:gd name="T79" fmla="*/ 96 h 217"/>
                  <a:gd name="T80" fmla="*/ 197 w 373"/>
                  <a:gd name="T81" fmla="*/ 102 h 217"/>
                  <a:gd name="T82" fmla="*/ 344 w 373"/>
                  <a:gd name="T83" fmla="*/ 19 h 217"/>
                  <a:gd name="T84" fmla="*/ 342 w 373"/>
                  <a:gd name="T85" fmla="*/ 12 h 217"/>
                  <a:gd name="T86" fmla="*/ 331 w 373"/>
                  <a:gd name="T87" fmla="*/ 7 h 217"/>
                  <a:gd name="T88" fmla="*/ 314 w 373"/>
                  <a:gd name="T89" fmla="*/ 3 h 217"/>
                  <a:gd name="T90" fmla="*/ 295 w 373"/>
                  <a:gd name="T91" fmla="*/ 2 h 217"/>
                  <a:gd name="T92" fmla="*/ 275 w 373"/>
                  <a:gd name="T93" fmla="*/ 0 h 217"/>
                  <a:gd name="T94" fmla="*/ 256 w 373"/>
                  <a:gd name="T95" fmla="*/ 0 h 217"/>
                  <a:gd name="T96" fmla="*/ 243 w 373"/>
                  <a:gd name="T97" fmla="*/ 0 h 217"/>
                  <a:gd name="T98" fmla="*/ 237 w 373"/>
                  <a:gd name="T99" fmla="*/ 0 h 21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73" h="217">
                    <a:moveTo>
                      <a:pt x="47" y="0"/>
                    </a:moveTo>
                    <a:lnTo>
                      <a:pt x="0" y="216"/>
                    </a:lnTo>
                    <a:lnTo>
                      <a:pt x="2" y="215"/>
                    </a:lnTo>
                    <a:lnTo>
                      <a:pt x="6" y="213"/>
                    </a:lnTo>
                    <a:lnTo>
                      <a:pt x="14" y="209"/>
                    </a:lnTo>
                    <a:lnTo>
                      <a:pt x="23" y="205"/>
                    </a:lnTo>
                    <a:lnTo>
                      <a:pt x="34" y="200"/>
                    </a:lnTo>
                    <a:lnTo>
                      <a:pt x="46" y="194"/>
                    </a:lnTo>
                    <a:lnTo>
                      <a:pt x="60" y="187"/>
                    </a:lnTo>
                    <a:lnTo>
                      <a:pt x="74" y="180"/>
                    </a:lnTo>
                    <a:lnTo>
                      <a:pt x="88" y="173"/>
                    </a:lnTo>
                    <a:lnTo>
                      <a:pt x="102" y="167"/>
                    </a:lnTo>
                    <a:lnTo>
                      <a:pt x="116" y="160"/>
                    </a:lnTo>
                    <a:lnTo>
                      <a:pt x="128" y="154"/>
                    </a:lnTo>
                    <a:lnTo>
                      <a:pt x="140" y="148"/>
                    </a:lnTo>
                    <a:lnTo>
                      <a:pt x="149" y="144"/>
                    </a:lnTo>
                    <a:lnTo>
                      <a:pt x="156" y="140"/>
                    </a:lnTo>
                    <a:lnTo>
                      <a:pt x="161" y="138"/>
                    </a:lnTo>
                    <a:lnTo>
                      <a:pt x="168" y="135"/>
                    </a:lnTo>
                    <a:lnTo>
                      <a:pt x="175" y="131"/>
                    </a:lnTo>
                    <a:lnTo>
                      <a:pt x="182" y="127"/>
                    </a:lnTo>
                    <a:lnTo>
                      <a:pt x="190" y="124"/>
                    </a:lnTo>
                    <a:lnTo>
                      <a:pt x="198" y="120"/>
                    </a:lnTo>
                    <a:lnTo>
                      <a:pt x="206" y="116"/>
                    </a:lnTo>
                    <a:lnTo>
                      <a:pt x="214" y="112"/>
                    </a:lnTo>
                    <a:lnTo>
                      <a:pt x="223" y="109"/>
                    </a:lnTo>
                    <a:lnTo>
                      <a:pt x="231" y="105"/>
                    </a:lnTo>
                    <a:lnTo>
                      <a:pt x="240" y="101"/>
                    </a:lnTo>
                    <a:lnTo>
                      <a:pt x="248" y="97"/>
                    </a:lnTo>
                    <a:lnTo>
                      <a:pt x="257" y="94"/>
                    </a:lnTo>
                    <a:lnTo>
                      <a:pt x="266" y="90"/>
                    </a:lnTo>
                    <a:lnTo>
                      <a:pt x="275" y="87"/>
                    </a:lnTo>
                    <a:lnTo>
                      <a:pt x="284" y="84"/>
                    </a:lnTo>
                    <a:lnTo>
                      <a:pt x="292" y="81"/>
                    </a:lnTo>
                    <a:lnTo>
                      <a:pt x="294" y="80"/>
                    </a:lnTo>
                    <a:lnTo>
                      <a:pt x="297" y="79"/>
                    </a:lnTo>
                    <a:lnTo>
                      <a:pt x="300" y="79"/>
                    </a:lnTo>
                    <a:lnTo>
                      <a:pt x="304" y="77"/>
                    </a:lnTo>
                    <a:lnTo>
                      <a:pt x="308" y="76"/>
                    </a:lnTo>
                    <a:lnTo>
                      <a:pt x="312" y="75"/>
                    </a:lnTo>
                    <a:lnTo>
                      <a:pt x="316" y="74"/>
                    </a:lnTo>
                    <a:lnTo>
                      <a:pt x="321" y="72"/>
                    </a:lnTo>
                    <a:lnTo>
                      <a:pt x="326" y="71"/>
                    </a:lnTo>
                    <a:lnTo>
                      <a:pt x="331" y="69"/>
                    </a:lnTo>
                    <a:lnTo>
                      <a:pt x="336" y="68"/>
                    </a:lnTo>
                    <a:lnTo>
                      <a:pt x="341" y="67"/>
                    </a:lnTo>
                    <a:lnTo>
                      <a:pt x="346" y="66"/>
                    </a:lnTo>
                    <a:lnTo>
                      <a:pt x="351" y="64"/>
                    </a:lnTo>
                    <a:lnTo>
                      <a:pt x="356" y="64"/>
                    </a:lnTo>
                    <a:lnTo>
                      <a:pt x="360" y="63"/>
                    </a:lnTo>
                    <a:lnTo>
                      <a:pt x="363" y="62"/>
                    </a:lnTo>
                    <a:lnTo>
                      <a:pt x="365" y="62"/>
                    </a:lnTo>
                    <a:lnTo>
                      <a:pt x="368" y="61"/>
                    </a:lnTo>
                    <a:lnTo>
                      <a:pt x="369" y="61"/>
                    </a:lnTo>
                    <a:lnTo>
                      <a:pt x="371" y="60"/>
                    </a:lnTo>
                    <a:lnTo>
                      <a:pt x="371" y="59"/>
                    </a:lnTo>
                    <a:lnTo>
                      <a:pt x="372" y="59"/>
                    </a:lnTo>
                    <a:lnTo>
                      <a:pt x="372" y="58"/>
                    </a:lnTo>
                    <a:lnTo>
                      <a:pt x="371" y="57"/>
                    </a:lnTo>
                    <a:lnTo>
                      <a:pt x="370" y="56"/>
                    </a:lnTo>
                    <a:lnTo>
                      <a:pt x="368" y="55"/>
                    </a:lnTo>
                    <a:lnTo>
                      <a:pt x="365" y="55"/>
                    </a:lnTo>
                    <a:lnTo>
                      <a:pt x="362" y="54"/>
                    </a:lnTo>
                    <a:lnTo>
                      <a:pt x="358" y="54"/>
                    </a:lnTo>
                    <a:lnTo>
                      <a:pt x="354" y="54"/>
                    </a:lnTo>
                    <a:lnTo>
                      <a:pt x="349" y="54"/>
                    </a:lnTo>
                    <a:lnTo>
                      <a:pt x="340" y="55"/>
                    </a:lnTo>
                    <a:lnTo>
                      <a:pt x="330" y="56"/>
                    </a:lnTo>
                    <a:lnTo>
                      <a:pt x="321" y="58"/>
                    </a:lnTo>
                    <a:lnTo>
                      <a:pt x="310" y="61"/>
                    </a:lnTo>
                    <a:lnTo>
                      <a:pt x="299" y="64"/>
                    </a:lnTo>
                    <a:lnTo>
                      <a:pt x="288" y="67"/>
                    </a:lnTo>
                    <a:lnTo>
                      <a:pt x="276" y="70"/>
                    </a:lnTo>
                    <a:lnTo>
                      <a:pt x="266" y="74"/>
                    </a:lnTo>
                    <a:lnTo>
                      <a:pt x="254" y="78"/>
                    </a:lnTo>
                    <a:lnTo>
                      <a:pt x="244" y="82"/>
                    </a:lnTo>
                    <a:lnTo>
                      <a:pt x="234" y="86"/>
                    </a:lnTo>
                    <a:lnTo>
                      <a:pt x="224" y="90"/>
                    </a:lnTo>
                    <a:lnTo>
                      <a:pt x="216" y="93"/>
                    </a:lnTo>
                    <a:lnTo>
                      <a:pt x="208" y="96"/>
                    </a:lnTo>
                    <a:lnTo>
                      <a:pt x="202" y="99"/>
                    </a:lnTo>
                    <a:lnTo>
                      <a:pt x="197" y="102"/>
                    </a:lnTo>
                    <a:lnTo>
                      <a:pt x="169" y="19"/>
                    </a:lnTo>
                    <a:lnTo>
                      <a:pt x="344" y="19"/>
                    </a:lnTo>
                    <a:lnTo>
                      <a:pt x="344" y="15"/>
                    </a:lnTo>
                    <a:lnTo>
                      <a:pt x="342" y="12"/>
                    </a:lnTo>
                    <a:lnTo>
                      <a:pt x="337" y="9"/>
                    </a:lnTo>
                    <a:lnTo>
                      <a:pt x="331" y="7"/>
                    </a:lnTo>
                    <a:lnTo>
                      <a:pt x="323" y="5"/>
                    </a:lnTo>
                    <a:lnTo>
                      <a:pt x="314" y="3"/>
                    </a:lnTo>
                    <a:lnTo>
                      <a:pt x="305" y="3"/>
                    </a:lnTo>
                    <a:lnTo>
                      <a:pt x="295" y="2"/>
                    </a:lnTo>
                    <a:lnTo>
                      <a:pt x="285" y="1"/>
                    </a:lnTo>
                    <a:lnTo>
                      <a:pt x="275" y="0"/>
                    </a:lnTo>
                    <a:lnTo>
                      <a:pt x="265" y="0"/>
                    </a:lnTo>
                    <a:lnTo>
                      <a:pt x="256" y="0"/>
                    </a:lnTo>
                    <a:lnTo>
                      <a:pt x="249" y="0"/>
                    </a:lnTo>
                    <a:lnTo>
                      <a:pt x="243" y="0"/>
                    </a:lnTo>
                    <a:lnTo>
                      <a:pt x="239" y="0"/>
                    </a:lnTo>
                    <a:lnTo>
                      <a:pt x="237" y="0"/>
                    </a:lnTo>
                    <a:lnTo>
                      <a:pt x="47" y="0"/>
                    </a:lnTo>
                  </a:path>
                </a:pathLst>
              </a:custGeom>
              <a:solidFill>
                <a:srgbClr val="004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20" name="Freeform 13"/>
              <p:cNvSpPr>
                <a:spLocks/>
              </p:cNvSpPr>
              <p:nvPr/>
            </p:nvSpPr>
            <p:spPr bwMode="auto">
              <a:xfrm>
                <a:off x="945" y="398"/>
                <a:ext cx="112" cy="108"/>
              </a:xfrm>
              <a:custGeom>
                <a:avLst/>
                <a:gdLst>
                  <a:gd name="T0" fmla="*/ 31 w 113"/>
                  <a:gd name="T1" fmla="*/ 1471 h 107"/>
                  <a:gd name="T2" fmla="*/ 15 w 113"/>
                  <a:gd name="T3" fmla="*/ 1418 h 107"/>
                  <a:gd name="T4" fmla="*/ 4 w 113"/>
                  <a:gd name="T5" fmla="*/ 1304 h 107"/>
                  <a:gd name="T6" fmla="*/ 0 w 113"/>
                  <a:gd name="T7" fmla="*/ 1144 h 107"/>
                  <a:gd name="T8" fmla="*/ 3 w 113"/>
                  <a:gd name="T9" fmla="*/ 987 h 107"/>
                  <a:gd name="T10" fmla="*/ 6 w 113"/>
                  <a:gd name="T11" fmla="*/ 48 h 107"/>
                  <a:gd name="T12" fmla="*/ 9 w 113"/>
                  <a:gd name="T13" fmla="*/ 35 h 107"/>
                  <a:gd name="T14" fmla="*/ 11 w 113"/>
                  <a:gd name="T15" fmla="*/ 24 h 107"/>
                  <a:gd name="T16" fmla="*/ 13 w 113"/>
                  <a:gd name="T17" fmla="*/ 15 h 107"/>
                  <a:gd name="T18" fmla="*/ 15 w 113"/>
                  <a:gd name="T19" fmla="*/ 8 h 107"/>
                  <a:gd name="T20" fmla="*/ 16 w 113"/>
                  <a:gd name="T21" fmla="*/ 3 h 107"/>
                  <a:gd name="T22" fmla="*/ 17 w 113"/>
                  <a:gd name="T23" fmla="*/ 0 h 107"/>
                  <a:gd name="T24" fmla="*/ 40 w 113"/>
                  <a:gd name="T25" fmla="*/ 0 h 107"/>
                  <a:gd name="T26" fmla="*/ 40 w 113"/>
                  <a:gd name="T27" fmla="*/ 3 h 107"/>
                  <a:gd name="T28" fmla="*/ 38 w 113"/>
                  <a:gd name="T29" fmla="*/ 10 h 107"/>
                  <a:gd name="T30" fmla="*/ 36 w 113"/>
                  <a:gd name="T31" fmla="*/ 20 h 107"/>
                  <a:gd name="T32" fmla="*/ 33 w 113"/>
                  <a:gd name="T33" fmla="*/ 33 h 107"/>
                  <a:gd name="T34" fmla="*/ 30 w 113"/>
                  <a:gd name="T35" fmla="*/ 44 h 107"/>
                  <a:gd name="T36" fmla="*/ 28 w 113"/>
                  <a:gd name="T37" fmla="*/ 907 h 107"/>
                  <a:gd name="T38" fmla="*/ 27 w 113"/>
                  <a:gd name="T39" fmla="*/ 978 h 107"/>
                  <a:gd name="T40" fmla="*/ 26 w 113"/>
                  <a:gd name="T41" fmla="*/ 996 h 107"/>
                  <a:gd name="T42" fmla="*/ 25 w 113"/>
                  <a:gd name="T43" fmla="*/ 1093 h 107"/>
                  <a:gd name="T44" fmla="*/ 27 w 113"/>
                  <a:gd name="T45" fmla="*/ 1188 h 107"/>
                  <a:gd name="T46" fmla="*/ 34 w 113"/>
                  <a:gd name="T47" fmla="*/ 1244 h 107"/>
                  <a:gd name="T48" fmla="*/ 44 w 113"/>
                  <a:gd name="T49" fmla="*/ 1256 h 107"/>
                  <a:gd name="T50" fmla="*/ 56 w 113"/>
                  <a:gd name="T51" fmla="*/ 1244 h 107"/>
                  <a:gd name="T52" fmla="*/ 56 w 113"/>
                  <a:gd name="T53" fmla="*/ 1188 h 107"/>
                  <a:gd name="T54" fmla="*/ 56 w 113"/>
                  <a:gd name="T55" fmla="*/ 1093 h 107"/>
                  <a:gd name="T56" fmla="*/ 56 w 113"/>
                  <a:gd name="T57" fmla="*/ 996 h 107"/>
                  <a:gd name="T58" fmla="*/ 56 w 113"/>
                  <a:gd name="T59" fmla="*/ 942 h 107"/>
                  <a:gd name="T60" fmla="*/ 56 w 113"/>
                  <a:gd name="T61" fmla="*/ 50 h 107"/>
                  <a:gd name="T62" fmla="*/ 56 w 113"/>
                  <a:gd name="T63" fmla="*/ 39 h 107"/>
                  <a:gd name="T64" fmla="*/ 56 w 113"/>
                  <a:gd name="T65" fmla="*/ 28 h 107"/>
                  <a:gd name="T66" fmla="*/ 56 w 113"/>
                  <a:gd name="T67" fmla="*/ 18 h 107"/>
                  <a:gd name="T68" fmla="*/ 56 w 113"/>
                  <a:gd name="T69" fmla="*/ 9 h 107"/>
                  <a:gd name="T70" fmla="*/ 56 w 113"/>
                  <a:gd name="T71" fmla="*/ 2 h 107"/>
                  <a:gd name="T72" fmla="*/ 56 w 113"/>
                  <a:gd name="T73" fmla="*/ 0 h 107"/>
                  <a:gd name="T74" fmla="*/ 56 w 113"/>
                  <a:gd name="T75" fmla="*/ 12 h 107"/>
                  <a:gd name="T76" fmla="*/ 56 w 113"/>
                  <a:gd name="T77" fmla="*/ 27 h 107"/>
                  <a:gd name="T78" fmla="*/ 56 w 113"/>
                  <a:gd name="T79" fmla="*/ 33 h 107"/>
                  <a:gd name="T80" fmla="*/ 56 w 113"/>
                  <a:gd name="T81" fmla="*/ 35 h 107"/>
                  <a:gd name="T82" fmla="*/ 56 w 113"/>
                  <a:gd name="T83" fmla="*/ 37 h 107"/>
                  <a:gd name="T84" fmla="*/ 56 w 113"/>
                  <a:gd name="T85" fmla="*/ 44 h 107"/>
                  <a:gd name="T86" fmla="*/ 56 w 113"/>
                  <a:gd name="T87" fmla="*/ 951 h 107"/>
                  <a:gd name="T88" fmla="*/ 56 w 113"/>
                  <a:gd name="T89" fmla="*/ 1103 h 107"/>
                  <a:gd name="T90" fmla="*/ 56 w 113"/>
                  <a:gd name="T91" fmla="*/ 1188 h 107"/>
                  <a:gd name="T92" fmla="*/ 56 w 113"/>
                  <a:gd name="T93" fmla="*/ 1268 h 107"/>
                  <a:gd name="T94" fmla="*/ 56 w 113"/>
                  <a:gd name="T95" fmla="*/ 1328 h 107"/>
                  <a:gd name="T96" fmla="*/ 56 w 113"/>
                  <a:gd name="T97" fmla="*/ 1379 h 107"/>
                  <a:gd name="T98" fmla="*/ 56 w 113"/>
                  <a:gd name="T99" fmla="*/ 1431 h 107"/>
                  <a:gd name="T100" fmla="*/ 56 w 113"/>
                  <a:gd name="T101" fmla="*/ 1457 h 107"/>
                  <a:gd name="T102" fmla="*/ 46 w 113"/>
                  <a:gd name="T103" fmla="*/ 1471 h 10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 h="107">
                    <a:moveTo>
                      <a:pt x="41" y="106"/>
                    </a:moveTo>
                    <a:lnTo>
                      <a:pt x="31" y="106"/>
                    </a:lnTo>
                    <a:lnTo>
                      <a:pt x="22" y="104"/>
                    </a:lnTo>
                    <a:lnTo>
                      <a:pt x="15" y="102"/>
                    </a:lnTo>
                    <a:lnTo>
                      <a:pt x="8" y="98"/>
                    </a:lnTo>
                    <a:lnTo>
                      <a:pt x="4" y="93"/>
                    </a:lnTo>
                    <a:lnTo>
                      <a:pt x="1" y="87"/>
                    </a:lnTo>
                    <a:lnTo>
                      <a:pt x="0" y="79"/>
                    </a:lnTo>
                    <a:lnTo>
                      <a:pt x="1" y="70"/>
                    </a:lnTo>
                    <a:lnTo>
                      <a:pt x="3" y="63"/>
                    </a:lnTo>
                    <a:lnTo>
                      <a:pt x="5" y="55"/>
                    </a:lnTo>
                    <a:lnTo>
                      <a:pt x="6" y="48"/>
                    </a:lnTo>
                    <a:lnTo>
                      <a:pt x="7" y="42"/>
                    </a:lnTo>
                    <a:lnTo>
                      <a:pt x="9" y="35"/>
                    </a:lnTo>
                    <a:lnTo>
                      <a:pt x="10" y="30"/>
                    </a:lnTo>
                    <a:lnTo>
                      <a:pt x="11" y="24"/>
                    </a:lnTo>
                    <a:lnTo>
                      <a:pt x="12" y="19"/>
                    </a:lnTo>
                    <a:lnTo>
                      <a:pt x="13" y="15"/>
                    </a:lnTo>
                    <a:lnTo>
                      <a:pt x="14" y="11"/>
                    </a:lnTo>
                    <a:lnTo>
                      <a:pt x="15" y="8"/>
                    </a:lnTo>
                    <a:lnTo>
                      <a:pt x="16" y="5"/>
                    </a:lnTo>
                    <a:lnTo>
                      <a:pt x="16" y="3"/>
                    </a:lnTo>
                    <a:lnTo>
                      <a:pt x="17" y="2"/>
                    </a:lnTo>
                    <a:lnTo>
                      <a:pt x="17" y="0"/>
                    </a:lnTo>
                    <a:lnTo>
                      <a:pt x="40" y="0"/>
                    </a:lnTo>
                    <a:lnTo>
                      <a:pt x="40" y="1"/>
                    </a:lnTo>
                    <a:lnTo>
                      <a:pt x="40" y="3"/>
                    </a:lnTo>
                    <a:lnTo>
                      <a:pt x="39" y="6"/>
                    </a:lnTo>
                    <a:lnTo>
                      <a:pt x="38" y="10"/>
                    </a:lnTo>
                    <a:lnTo>
                      <a:pt x="37" y="15"/>
                    </a:lnTo>
                    <a:lnTo>
                      <a:pt x="36" y="20"/>
                    </a:lnTo>
                    <a:lnTo>
                      <a:pt x="35" y="27"/>
                    </a:lnTo>
                    <a:lnTo>
                      <a:pt x="33" y="33"/>
                    </a:lnTo>
                    <a:lnTo>
                      <a:pt x="32" y="38"/>
                    </a:lnTo>
                    <a:lnTo>
                      <a:pt x="30" y="44"/>
                    </a:lnTo>
                    <a:lnTo>
                      <a:pt x="29" y="50"/>
                    </a:lnTo>
                    <a:lnTo>
                      <a:pt x="28" y="54"/>
                    </a:lnTo>
                    <a:lnTo>
                      <a:pt x="27" y="58"/>
                    </a:lnTo>
                    <a:lnTo>
                      <a:pt x="27" y="62"/>
                    </a:lnTo>
                    <a:lnTo>
                      <a:pt x="26" y="63"/>
                    </a:lnTo>
                    <a:lnTo>
                      <a:pt x="26" y="64"/>
                    </a:lnTo>
                    <a:lnTo>
                      <a:pt x="25" y="69"/>
                    </a:lnTo>
                    <a:lnTo>
                      <a:pt x="25" y="74"/>
                    </a:lnTo>
                    <a:lnTo>
                      <a:pt x="26" y="79"/>
                    </a:lnTo>
                    <a:lnTo>
                      <a:pt x="27" y="83"/>
                    </a:lnTo>
                    <a:lnTo>
                      <a:pt x="30" y="86"/>
                    </a:lnTo>
                    <a:lnTo>
                      <a:pt x="34" y="88"/>
                    </a:lnTo>
                    <a:lnTo>
                      <a:pt x="38" y="89"/>
                    </a:lnTo>
                    <a:lnTo>
                      <a:pt x="44" y="89"/>
                    </a:lnTo>
                    <a:lnTo>
                      <a:pt x="51" y="89"/>
                    </a:lnTo>
                    <a:lnTo>
                      <a:pt x="56" y="88"/>
                    </a:lnTo>
                    <a:lnTo>
                      <a:pt x="61" y="86"/>
                    </a:lnTo>
                    <a:lnTo>
                      <a:pt x="65" y="83"/>
                    </a:lnTo>
                    <a:lnTo>
                      <a:pt x="68" y="79"/>
                    </a:lnTo>
                    <a:lnTo>
                      <a:pt x="71" y="74"/>
                    </a:lnTo>
                    <a:lnTo>
                      <a:pt x="73" y="69"/>
                    </a:lnTo>
                    <a:lnTo>
                      <a:pt x="74" y="64"/>
                    </a:lnTo>
                    <a:lnTo>
                      <a:pt x="75" y="62"/>
                    </a:lnTo>
                    <a:lnTo>
                      <a:pt x="76" y="58"/>
                    </a:lnTo>
                    <a:lnTo>
                      <a:pt x="76" y="54"/>
                    </a:lnTo>
                    <a:lnTo>
                      <a:pt x="78" y="50"/>
                    </a:lnTo>
                    <a:lnTo>
                      <a:pt x="78" y="45"/>
                    </a:lnTo>
                    <a:lnTo>
                      <a:pt x="80" y="39"/>
                    </a:lnTo>
                    <a:lnTo>
                      <a:pt x="81" y="34"/>
                    </a:lnTo>
                    <a:lnTo>
                      <a:pt x="82" y="28"/>
                    </a:lnTo>
                    <a:lnTo>
                      <a:pt x="83" y="23"/>
                    </a:lnTo>
                    <a:lnTo>
                      <a:pt x="84" y="18"/>
                    </a:lnTo>
                    <a:lnTo>
                      <a:pt x="86" y="13"/>
                    </a:lnTo>
                    <a:lnTo>
                      <a:pt x="87" y="9"/>
                    </a:lnTo>
                    <a:lnTo>
                      <a:pt x="87" y="5"/>
                    </a:lnTo>
                    <a:lnTo>
                      <a:pt x="88" y="2"/>
                    </a:lnTo>
                    <a:lnTo>
                      <a:pt x="89" y="0"/>
                    </a:lnTo>
                    <a:lnTo>
                      <a:pt x="112" y="0"/>
                    </a:lnTo>
                    <a:lnTo>
                      <a:pt x="109" y="12"/>
                    </a:lnTo>
                    <a:lnTo>
                      <a:pt x="107" y="20"/>
                    </a:lnTo>
                    <a:lnTo>
                      <a:pt x="106" y="27"/>
                    </a:lnTo>
                    <a:lnTo>
                      <a:pt x="105" y="31"/>
                    </a:lnTo>
                    <a:lnTo>
                      <a:pt x="105" y="33"/>
                    </a:lnTo>
                    <a:lnTo>
                      <a:pt x="104" y="35"/>
                    </a:lnTo>
                    <a:lnTo>
                      <a:pt x="104" y="36"/>
                    </a:lnTo>
                    <a:lnTo>
                      <a:pt x="104" y="37"/>
                    </a:lnTo>
                    <a:lnTo>
                      <a:pt x="103" y="40"/>
                    </a:lnTo>
                    <a:lnTo>
                      <a:pt x="102" y="44"/>
                    </a:lnTo>
                    <a:lnTo>
                      <a:pt x="101" y="50"/>
                    </a:lnTo>
                    <a:lnTo>
                      <a:pt x="99" y="59"/>
                    </a:lnTo>
                    <a:lnTo>
                      <a:pt x="97" y="70"/>
                    </a:lnTo>
                    <a:lnTo>
                      <a:pt x="95" y="75"/>
                    </a:lnTo>
                    <a:lnTo>
                      <a:pt x="94" y="79"/>
                    </a:lnTo>
                    <a:lnTo>
                      <a:pt x="92" y="83"/>
                    </a:lnTo>
                    <a:lnTo>
                      <a:pt x="90" y="87"/>
                    </a:lnTo>
                    <a:lnTo>
                      <a:pt x="87" y="90"/>
                    </a:lnTo>
                    <a:lnTo>
                      <a:pt x="84" y="93"/>
                    </a:lnTo>
                    <a:lnTo>
                      <a:pt x="81" y="95"/>
                    </a:lnTo>
                    <a:lnTo>
                      <a:pt x="77" y="98"/>
                    </a:lnTo>
                    <a:lnTo>
                      <a:pt x="74" y="99"/>
                    </a:lnTo>
                    <a:lnTo>
                      <a:pt x="70" y="102"/>
                    </a:lnTo>
                    <a:lnTo>
                      <a:pt x="65" y="103"/>
                    </a:lnTo>
                    <a:lnTo>
                      <a:pt x="61" y="104"/>
                    </a:lnTo>
                    <a:lnTo>
                      <a:pt x="56" y="105"/>
                    </a:lnTo>
                    <a:lnTo>
                      <a:pt x="52" y="106"/>
                    </a:lnTo>
                    <a:lnTo>
                      <a:pt x="46" y="106"/>
                    </a:lnTo>
                    <a:lnTo>
                      <a:pt x="41" y="106"/>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21" name="Freeform 14"/>
              <p:cNvSpPr>
                <a:spLocks/>
              </p:cNvSpPr>
              <p:nvPr/>
            </p:nvSpPr>
            <p:spPr bwMode="auto">
              <a:xfrm>
                <a:off x="1057" y="398"/>
                <a:ext cx="119" cy="108"/>
              </a:xfrm>
              <a:custGeom>
                <a:avLst/>
                <a:gdLst>
                  <a:gd name="T0" fmla="*/ 1046 w 118"/>
                  <a:gd name="T1" fmla="*/ 23782 h 106"/>
                  <a:gd name="T2" fmla="*/ 820 w 118"/>
                  <a:gd name="T3" fmla="*/ 23782 h 106"/>
                  <a:gd name="T4" fmla="*/ 38 w 118"/>
                  <a:gd name="T5" fmla="*/ 6942 h 106"/>
                  <a:gd name="T6" fmla="*/ 38 w 118"/>
                  <a:gd name="T7" fmla="*/ 6942 h 106"/>
                  <a:gd name="T8" fmla="*/ 21 w 118"/>
                  <a:gd name="T9" fmla="*/ 23782 h 106"/>
                  <a:gd name="T10" fmla="*/ 0 w 118"/>
                  <a:gd name="T11" fmla="*/ 23782 h 106"/>
                  <a:gd name="T12" fmla="*/ 23 w 118"/>
                  <a:gd name="T13" fmla="*/ 0 h 106"/>
                  <a:gd name="T14" fmla="*/ 53 w 118"/>
                  <a:gd name="T15" fmla="*/ 0 h 106"/>
                  <a:gd name="T16" fmla="*/ 922 w 118"/>
                  <a:gd name="T17" fmla="*/ 18348 h 106"/>
                  <a:gd name="T18" fmla="*/ 922 w 118"/>
                  <a:gd name="T19" fmla="*/ 18348 h 106"/>
                  <a:gd name="T20" fmla="*/ 1064 w 118"/>
                  <a:gd name="T21" fmla="*/ 0 h 106"/>
                  <a:gd name="T22" fmla="*/ 1269 w 118"/>
                  <a:gd name="T23" fmla="*/ 0 h 106"/>
                  <a:gd name="T24" fmla="*/ 1046 w 118"/>
                  <a:gd name="T25" fmla="*/ 23782 h 1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8" h="106">
                    <a:moveTo>
                      <a:pt x="94" y="105"/>
                    </a:moveTo>
                    <a:lnTo>
                      <a:pt x="65" y="105"/>
                    </a:lnTo>
                    <a:lnTo>
                      <a:pt x="38" y="27"/>
                    </a:lnTo>
                    <a:lnTo>
                      <a:pt x="21" y="105"/>
                    </a:lnTo>
                    <a:lnTo>
                      <a:pt x="0" y="105"/>
                    </a:lnTo>
                    <a:lnTo>
                      <a:pt x="23" y="0"/>
                    </a:lnTo>
                    <a:lnTo>
                      <a:pt x="53" y="0"/>
                    </a:lnTo>
                    <a:lnTo>
                      <a:pt x="79" y="79"/>
                    </a:lnTo>
                    <a:lnTo>
                      <a:pt x="96" y="0"/>
                    </a:lnTo>
                    <a:lnTo>
                      <a:pt x="117" y="0"/>
                    </a:lnTo>
                    <a:lnTo>
                      <a:pt x="94" y="105"/>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22" name="Freeform 15"/>
              <p:cNvSpPr>
                <a:spLocks/>
              </p:cNvSpPr>
              <p:nvPr/>
            </p:nvSpPr>
            <p:spPr bwMode="auto">
              <a:xfrm>
                <a:off x="1176" y="398"/>
                <a:ext cx="46" cy="108"/>
              </a:xfrm>
              <a:custGeom>
                <a:avLst/>
                <a:gdLst>
                  <a:gd name="T0" fmla="*/ 23 w 46"/>
                  <a:gd name="T1" fmla="*/ 23782 h 106"/>
                  <a:gd name="T2" fmla="*/ 0 w 46"/>
                  <a:gd name="T3" fmla="*/ 23782 h 106"/>
                  <a:gd name="T4" fmla="*/ 22 w 46"/>
                  <a:gd name="T5" fmla="*/ 0 h 106"/>
                  <a:gd name="T6" fmla="*/ 45 w 46"/>
                  <a:gd name="T7" fmla="*/ 0 h 106"/>
                  <a:gd name="T8" fmla="*/ 23 w 46"/>
                  <a:gd name="T9" fmla="*/ 23782 h 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106">
                    <a:moveTo>
                      <a:pt x="23" y="105"/>
                    </a:moveTo>
                    <a:lnTo>
                      <a:pt x="0" y="105"/>
                    </a:lnTo>
                    <a:lnTo>
                      <a:pt x="22" y="0"/>
                    </a:lnTo>
                    <a:lnTo>
                      <a:pt x="45" y="0"/>
                    </a:lnTo>
                    <a:lnTo>
                      <a:pt x="23" y="105"/>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23" name="Freeform 16"/>
              <p:cNvSpPr>
                <a:spLocks/>
              </p:cNvSpPr>
              <p:nvPr/>
            </p:nvSpPr>
            <p:spPr bwMode="auto">
              <a:xfrm>
                <a:off x="1235" y="398"/>
                <a:ext cx="91" cy="108"/>
              </a:xfrm>
              <a:custGeom>
                <a:avLst/>
                <a:gdLst>
                  <a:gd name="T0" fmla="*/ 87 w 91"/>
                  <a:gd name="T1" fmla="*/ 17 h 106"/>
                  <a:gd name="T2" fmla="*/ 54 w 91"/>
                  <a:gd name="T3" fmla="*/ 17 h 106"/>
                  <a:gd name="T4" fmla="*/ 36 w 91"/>
                  <a:gd name="T5" fmla="*/ 23782 h 106"/>
                  <a:gd name="T6" fmla="*/ 13 w 91"/>
                  <a:gd name="T7" fmla="*/ 23782 h 106"/>
                  <a:gd name="T8" fmla="*/ 32 w 91"/>
                  <a:gd name="T9" fmla="*/ 17 h 106"/>
                  <a:gd name="T10" fmla="*/ 0 w 91"/>
                  <a:gd name="T11" fmla="*/ 17 h 106"/>
                  <a:gd name="T12" fmla="*/ 4 w 91"/>
                  <a:gd name="T13" fmla="*/ 0 h 106"/>
                  <a:gd name="T14" fmla="*/ 90 w 91"/>
                  <a:gd name="T15" fmla="*/ 0 h 106"/>
                  <a:gd name="T16" fmla="*/ 87 w 91"/>
                  <a:gd name="T17" fmla="*/ 17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1" h="106">
                    <a:moveTo>
                      <a:pt x="87" y="17"/>
                    </a:moveTo>
                    <a:lnTo>
                      <a:pt x="54" y="17"/>
                    </a:lnTo>
                    <a:lnTo>
                      <a:pt x="36" y="105"/>
                    </a:lnTo>
                    <a:lnTo>
                      <a:pt x="13" y="105"/>
                    </a:lnTo>
                    <a:lnTo>
                      <a:pt x="32" y="17"/>
                    </a:lnTo>
                    <a:lnTo>
                      <a:pt x="0" y="17"/>
                    </a:lnTo>
                    <a:lnTo>
                      <a:pt x="4" y="0"/>
                    </a:lnTo>
                    <a:lnTo>
                      <a:pt x="90" y="0"/>
                    </a:lnTo>
                    <a:lnTo>
                      <a:pt x="87" y="1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24" name="Freeform 17"/>
              <p:cNvSpPr>
                <a:spLocks/>
              </p:cNvSpPr>
              <p:nvPr/>
            </p:nvSpPr>
            <p:spPr bwMode="auto">
              <a:xfrm>
                <a:off x="1322" y="398"/>
                <a:ext cx="101" cy="108"/>
              </a:xfrm>
              <a:custGeom>
                <a:avLst/>
                <a:gdLst>
                  <a:gd name="T0" fmla="*/ 51 w 102"/>
                  <a:gd name="T1" fmla="*/ 17 h 106"/>
                  <a:gd name="T2" fmla="*/ 43 w 102"/>
                  <a:gd name="T3" fmla="*/ 17 h 106"/>
                  <a:gd name="T4" fmla="*/ 37 w 102"/>
                  <a:gd name="T5" fmla="*/ 9539 h 106"/>
                  <a:gd name="T6" fmla="*/ 51 w 102"/>
                  <a:gd name="T7" fmla="*/ 9539 h 106"/>
                  <a:gd name="T8" fmla="*/ 51 w 102"/>
                  <a:gd name="T9" fmla="*/ 12625 h 106"/>
                  <a:gd name="T10" fmla="*/ 34 w 102"/>
                  <a:gd name="T11" fmla="*/ 12625 h 106"/>
                  <a:gd name="T12" fmla="*/ 27 w 102"/>
                  <a:gd name="T13" fmla="*/ 20145 h 106"/>
                  <a:gd name="T14" fmla="*/ 51 w 102"/>
                  <a:gd name="T15" fmla="*/ 20145 h 106"/>
                  <a:gd name="T16" fmla="*/ 51 w 102"/>
                  <a:gd name="T17" fmla="*/ 23782 h 106"/>
                  <a:gd name="T18" fmla="*/ 0 w 102"/>
                  <a:gd name="T19" fmla="*/ 23782 h 106"/>
                  <a:gd name="T20" fmla="*/ 23 w 102"/>
                  <a:gd name="T21" fmla="*/ 0 h 106"/>
                  <a:gd name="T22" fmla="*/ 51 w 102"/>
                  <a:gd name="T23" fmla="*/ 0 h 106"/>
                  <a:gd name="T24" fmla="*/ 51 w 102"/>
                  <a:gd name="T25" fmla="*/ 17 h 1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2" h="106">
                    <a:moveTo>
                      <a:pt x="97" y="17"/>
                    </a:moveTo>
                    <a:lnTo>
                      <a:pt x="43" y="17"/>
                    </a:lnTo>
                    <a:lnTo>
                      <a:pt x="37" y="44"/>
                    </a:lnTo>
                    <a:lnTo>
                      <a:pt x="84" y="44"/>
                    </a:lnTo>
                    <a:lnTo>
                      <a:pt x="81" y="59"/>
                    </a:lnTo>
                    <a:lnTo>
                      <a:pt x="34" y="59"/>
                    </a:lnTo>
                    <a:lnTo>
                      <a:pt x="27" y="88"/>
                    </a:lnTo>
                    <a:lnTo>
                      <a:pt x="81" y="88"/>
                    </a:lnTo>
                    <a:lnTo>
                      <a:pt x="78" y="105"/>
                    </a:lnTo>
                    <a:lnTo>
                      <a:pt x="0" y="105"/>
                    </a:lnTo>
                    <a:lnTo>
                      <a:pt x="23" y="0"/>
                    </a:lnTo>
                    <a:lnTo>
                      <a:pt x="101" y="0"/>
                    </a:lnTo>
                    <a:lnTo>
                      <a:pt x="97" y="1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25" name="Freeform 18"/>
              <p:cNvSpPr>
                <a:spLocks/>
              </p:cNvSpPr>
              <p:nvPr/>
            </p:nvSpPr>
            <p:spPr bwMode="auto">
              <a:xfrm>
                <a:off x="1428" y="398"/>
                <a:ext cx="103" cy="54"/>
              </a:xfrm>
              <a:custGeom>
                <a:avLst/>
                <a:gdLst>
                  <a:gd name="T0" fmla="*/ 0 w 103"/>
                  <a:gd name="T1" fmla="*/ 3004796 h 52"/>
                  <a:gd name="T2" fmla="*/ 11 w 103"/>
                  <a:gd name="T3" fmla="*/ 0 h 52"/>
                  <a:gd name="T4" fmla="*/ 63 w 103"/>
                  <a:gd name="T5" fmla="*/ 0 h 52"/>
                  <a:gd name="T6" fmla="*/ 69 w 103"/>
                  <a:gd name="T7" fmla="*/ 0 h 52"/>
                  <a:gd name="T8" fmla="*/ 74 w 103"/>
                  <a:gd name="T9" fmla="*/ 1 h 52"/>
                  <a:gd name="T10" fmla="*/ 78 w 103"/>
                  <a:gd name="T11" fmla="*/ 2 h 52"/>
                  <a:gd name="T12" fmla="*/ 83 w 103"/>
                  <a:gd name="T13" fmla="*/ 3 h 52"/>
                  <a:gd name="T14" fmla="*/ 87 w 103"/>
                  <a:gd name="T15" fmla="*/ 5 h 52"/>
                  <a:gd name="T16" fmla="*/ 90 w 103"/>
                  <a:gd name="T17" fmla="*/ 8 h 52"/>
                  <a:gd name="T18" fmla="*/ 93 w 103"/>
                  <a:gd name="T19" fmla="*/ 10 h 52"/>
                  <a:gd name="T20" fmla="*/ 96 w 103"/>
                  <a:gd name="T21" fmla="*/ 898094 h 52"/>
                  <a:gd name="T22" fmla="*/ 98 w 103"/>
                  <a:gd name="T23" fmla="*/ 1044440 h 52"/>
                  <a:gd name="T24" fmla="*/ 100 w 103"/>
                  <a:gd name="T25" fmla="*/ 1169647 h 52"/>
                  <a:gd name="T26" fmla="*/ 101 w 103"/>
                  <a:gd name="T27" fmla="*/ 1360242 h 52"/>
                  <a:gd name="T28" fmla="*/ 102 w 103"/>
                  <a:gd name="T29" fmla="*/ 1581896 h 52"/>
                  <a:gd name="T30" fmla="*/ 102 w 103"/>
                  <a:gd name="T31" fmla="*/ 1910424 h 52"/>
                  <a:gd name="T32" fmla="*/ 102 w 103"/>
                  <a:gd name="T33" fmla="*/ 2221731 h 52"/>
                  <a:gd name="T34" fmla="*/ 102 w 103"/>
                  <a:gd name="T35" fmla="*/ 2509990 h 52"/>
                  <a:gd name="T36" fmla="*/ 101 w 103"/>
                  <a:gd name="T37" fmla="*/ 2706779 h 52"/>
                  <a:gd name="T38" fmla="*/ 100 w 103"/>
                  <a:gd name="T39" fmla="*/ 3004796 h 52"/>
                  <a:gd name="T40" fmla="*/ 77 w 103"/>
                  <a:gd name="T41" fmla="*/ 3004796 h 52"/>
                  <a:gd name="T42" fmla="*/ 78 w 103"/>
                  <a:gd name="T43" fmla="*/ 2918997 h 52"/>
                  <a:gd name="T44" fmla="*/ 78 w 103"/>
                  <a:gd name="T45" fmla="*/ 2706779 h 52"/>
                  <a:gd name="T46" fmla="*/ 79 w 103"/>
                  <a:gd name="T47" fmla="*/ 2417027 h 52"/>
                  <a:gd name="T48" fmla="*/ 79 w 103"/>
                  <a:gd name="T49" fmla="*/ 2060206 h 52"/>
                  <a:gd name="T50" fmla="*/ 77 w 103"/>
                  <a:gd name="T51" fmla="*/ 1642738 h 52"/>
                  <a:gd name="T52" fmla="*/ 75 w 103"/>
                  <a:gd name="T53" fmla="*/ 1412559 h 52"/>
                  <a:gd name="T54" fmla="*/ 72 w 103"/>
                  <a:gd name="T55" fmla="*/ 1214633 h 52"/>
                  <a:gd name="T56" fmla="*/ 67 w 103"/>
                  <a:gd name="T57" fmla="*/ 1084611 h 52"/>
                  <a:gd name="T58" fmla="*/ 62 w 103"/>
                  <a:gd name="T59" fmla="*/ 1005757 h 52"/>
                  <a:gd name="T60" fmla="*/ 55 w 103"/>
                  <a:gd name="T61" fmla="*/ 1005757 h 52"/>
                  <a:gd name="T62" fmla="*/ 31 w 103"/>
                  <a:gd name="T63" fmla="*/ 1005757 h 52"/>
                  <a:gd name="T64" fmla="*/ 24 w 103"/>
                  <a:gd name="T65" fmla="*/ 3004796 h 52"/>
                  <a:gd name="T66" fmla="*/ 0 w 103"/>
                  <a:gd name="T67" fmla="*/ 3004796 h 5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3" h="52">
                    <a:moveTo>
                      <a:pt x="0" y="51"/>
                    </a:moveTo>
                    <a:lnTo>
                      <a:pt x="11" y="0"/>
                    </a:lnTo>
                    <a:lnTo>
                      <a:pt x="63" y="0"/>
                    </a:lnTo>
                    <a:lnTo>
                      <a:pt x="69" y="0"/>
                    </a:lnTo>
                    <a:lnTo>
                      <a:pt x="74" y="1"/>
                    </a:lnTo>
                    <a:lnTo>
                      <a:pt x="78" y="2"/>
                    </a:lnTo>
                    <a:lnTo>
                      <a:pt x="83" y="3"/>
                    </a:lnTo>
                    <a:lnTo>
                      <a:pt x="87" y="5"/>
                    </a:lnTo>
                    <a:lnTo>
                      <a:pt x="90" y="8"/>
                    </a:lnTo>
                    <a:lnTo>
                      <a:pt x="93" y="10"/>
                    </a:lnTo>
                    <a:lnTo>
                      <a:pt x="96" y="13"/>
                    </a:lnTo>
                    <a:lnTo>
                      <a:pt x="98" y="17"/>
                    </a:lnTo>
                    <a:lnTo>
                      <a:pt x="100" y="20"/>
                    </a:lnTo>
                    <a:lnTo>
                      <a:pt x="101" y="24"/>
                    </a:lnTo>
                    <a:lnTo>
                      <a:pt x="102" y="28"/>
                    </a:lnTo>
                    <a:lnTo>
                      <a:pt x="102" y="33"/>
                    </a:lnTo>
                    <a:lnTo>
                      <a:pt x="102" y="37"/>
                    </a:lnTo>
                    <a:lnTo>
                      <a:pt x="102" y="42"/>
                    </a:lnTo>
                    <a:lnTo>
                      <a:pt x="101" y="46"/>
                    </a:lnTo>
                    <a:lnTo>
                      <a:pt x="100" y="51"/>
                    </a:lnTo>
                    <a:lnTo>
                      <a:pt x="77" y="51"/>
                    </a:lnTo>
                    <a:lnTo>
                      <a:pt x="78" y="50"/>
                    </a:lnTo>
                    <a:lnTo>
                      <a:pt x="78" y="46"/>
                    </a:lnTo>
                    <a:lnTo>
                      <a:pt x="79" y="40"/>
                    </a:lnTo>
                    <a:lnTo>
                      <a:pt x="79" y="35"/>
                    </a:lnTo>
                    <a:lnTo>
                      <a:pt x="77" y="29"/>
                    </a:lnTo>
                    <a:lnTo>
                      <a:pt x="75" y="25"/>
                    </a:lnTo>
                    <a:lnTo>
                      <a:pt x="72" y="21"/>
                    </a:lnTo>
                    <a:lnTo>
                      <a:pt x="67" y="18"/>
                    </a:lnTo>
                    <a:lnTo>
                      <a:pt x="62" y="16"/>
                    </a:lnTo>
                    <a:lnTo>
                      <a:pt x="55" y="16"/>
                    </a:lnTo>
                    <a:lnTo>
                      <a:pt x="31" y="16"/>
                    </a:lnTo>
                    <a:lnTo>
                      <a:pt x="24" y="51"/>
                    </a:lnTo>
                    <a:lnTo>
                      <a:pt x="0" y="51"/>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26" name="Freeform 19"/>
              <p:cNvSpPr>
                <a:spLocks/>
              </p:cNvSpPr>
              <p:nvPr/>
            </p:nvSpPr>
            <p:spPr bwMode="auto">
              <a:xfrm>
                <a:off x="1418" y="452"/>
                <a:ext cx="111" cy="54"/>
              </a:xfrm>
              <a:custGeom>
                <a:avLst/>
                <a:gdLst>
                  <a:gd name="T0" fmla="*/ 11 w 111"/>
                  <a:gd name="T1" fmla="*/ 0 h 53"/>
                  <a:gd name="T2" fmla="*/ 0 w 111"/>
                  <a:gd name="T3" fmla="*/ 11077 h 53"/>
                  <a:gd name="T4" fmla="*/ 47 w 111"/>
                  <a:gd name="T5" fmla="*/ 11077 h 53"/>
                  <a:gd name="T6" fmla="*/ 53 w 111"/>
                  <a:gd name="T7" fmla="*/ 10872 h 53"/>
                  <a:gd name="T8" fmla="*/ 58 w 111"/>
                  <a:gd name="T9" fmla="*/ 10872 h 53"/>
                  <a:gd name="T10" fmla="*/ 63 w 111"/>
                  <a:gd name="T11" fmla="*/ 10671 h 53"/>
                  <a:gd name="T12" fmla="*/ 69 w 111"/>
                  <a:gd name="T13" fmla="*/ 10279 h 53"/>
                  <a:gd name="T14" fmla="*/ 74 w 111"/>
                  <a:gd name="T15" fmla="*/ 9902 h 53"/>
                  <a:gd name="T16" fmla="*/ 79 w 111"/>
                  <a:gd name="T17" fmla="*/ 9539 h 53"/>
                  <a:gd name="T18" fmla="*/ 83 w 111"/>
                  <a:gd name="T19" fmla="*/ 9019 h 53"/>
                  <a:gd name="T20" fmla="*/ 88 w 111"/>
                  <a:gd name="T21" fmla="*/ 8527 h 53"/>
                  <a:gd name="T22" fmla="*/ 92 w 111"/>
                  <a:gd name="T23" fmla="*/ 7913 h 53"/>
                  <a:gd name="T24" fmla="*/ 95 w 111"/>
                  <a:gd name="T25" fmla="*/ 7342 h 53"/>
                  <a:gd name="T26" fmla="*/ 99 w 111"/>
                  <a:gd name="T27" fmla="*/ 25 h 53"/>
                  <a:gd name="T28" fmla="*/ 102 w 111"/>
                  <a:gd name="T29" fmla="*/ 20 h 53"/>
                  <a:gd name="T30" fmla="*/ 105 w 111"/>
                  <a:gd name="T31" fmla="*/ 15 h 53"/>
                  <a:gd name="T32" fmla="*/ 107 w 111"/>
                  <a:gd name="T33" fmla="*/ 8 h 53"/>
                  <a:gd name="T34" fmla="*/ 110 w 111"/>
                  <a:gd name="T35" fmla="*/ 2 h 53"/>
                  <a:gd name="T36" fmla="*/ 110 w 111"/>
                  <a:gd name="T37" fmla="*/ 0 h 53"/>
                  <a:gd name="T38" fmla="*/ 87 w 111"/>
                  <a:gd name="T39" fmla="*/ 0 h 53"/>
                  <a:gd name="T40" fmla="*/ 86 w 111"/>
                  <a:gd name="T41" fmla="*/ 3 h 53"/>
                  <a:gd name="T42" fmla="*/ 85 w 111"/>
                  <a:gd name="T43" fmla="*/ 7 h 53"/>
                  <a:gd name="T44" fmla="*/ 83 w 111"/>
                  <a:gd name="T45" fmla="*/ 11 h 53"/>
                  <a:gd name="T46" fmla="*/ 82 w 111"/>
                  <a:gd name="T47" fmla="*/ 15 h 53"/>
                  <a:gd name="T48" fmla="*/ 79 w 111"/>
                  <a:gd name="T49" fmla="*/ 18 h 53"/>
                  <a:gd name="T50" fmla="*/ 77 w 111"/>
                  <a:gd name="T51" fmla="*/ 21 h 53"/>
                  <a:gd name="T52" fmla="*/ 74 w 111"/>
                  <a:gd name="T53" fmla="*/ 24 h 53"/>
                  <a:gd name="T54" fmla="*/ 71 w 111"/>
                  <a:gd name="T55" fmla="*/ 26 h 53"/>
                  <a:gd name="T56" fmla="*/ 68 w 111"/>
                  <a:gd name="T57" fmla="*/ 7073 h 53"/>
                  <a:gd name="T58" fmla="*/ 65 w 111"/>
                  <a:gd name="T59" fmla="*/ 7481 h 53"/>
                  <a:gd name="T60" fmla="*/ 61 w 111"/>
                  <a:gd name="T61" fmla="*/ 7622 h 53"/>
                  <a:gd name="T62" fmla="*/ 57 w 111"/>
                  <a:gd name="T63" fmla="*/ 7766 h 53"/>
                  <a:gd name="T64" fmla="*/ 52 w 111"/>
                  <a:gd name="T65" fmla="*/ 8062 h 53"/>
                  <a:gd name="T66" fmla="*/ 48 w 111"/>
                  <a:gd name="T67" fmla="*/ 8062 h 53"/>
                  <a:gd name="T68" fmla="*/ 43 w 111"/>
                  <a:gd name="T69" fmla="*/ 8062 h 53"/>
                  <a:gd name="T70" fmla="*/ 27 w 111"/>
                  <a:gd name="T71" fmla="*/ 8062 h 53"/>
                  <a:gd name="T72" fmla="*/ 34 w 111"/>
                  <a:gd name="T73" fmla="*/ 0 h 53"/>
                  <a:gd name="T74" fmla="*/ 11 w 111"/>
                  <a:gd name="T75" fmla="*/ 0 h 5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1" h="53">
                    <a:moveTo>
                      <a:pt x="11" y="0"/>
                    </a:moveTo>
                    <a:lnTo>
                      <a:pt x="0" y="52"/>
                    </a:lnTo>
                    <a:lnTo>
                      <a:pt x="47" y="52"/>
                    </a:lnTo>
                    <a:lnTo>
                      <a:pt x="53" y="51"/>
                    </a:lnTo>
                    <a:lnTo>
                      <a:pt x="58" y="51"/>
                    </a:lnTo>
                    <a:lnTo>
                      <a:pt x="63" y="50"/>
                    </a:lnTo>
                    <a:lnTo>
                      <a:pt x="69" y="48"/>
                    </a:lnTo>
                    <a:lnTo>
                      <a:pt x="74" y="46"/>
                    </a:lnTo>
                    <a:lnTo>
                      <a:pt x="79" y="44"/>
                    </a:lnTo>
                    <a:lnTo>
                      <a:pt x="83" y="41"/>
                    </a:lnTo>
                    <a:lnTo>
                      <a:pt x="88" y="38"/>
                    </a:lnTo>
                    <a:lnTo>
                      <a:pt x="92" y="34"/>
                    </a:lnTo>
                    <a:lnTo>
                      <a:pt x="95" y="30"/>
                    </a:lnTo>
                    <a:lnTo>
                      <a:pt x="99" y="25"/>
                    </a:lnTo>
                    <a:lnTo>
                      <a:pt x="102" y="20"/>
                    </a:lnTo>
                    <a:lnTo>
                      <a:pt x="105" y="15"/>
                    </a:lnTo>
                    <a:lnTo>
                      <a:pt x="107" y="8"/>
                    </a:lnTo>
                    <a:lnTo>
                      <a:pt x="110" y="2"/>
                    </a:lnTo>
                    <a:lnTo>
                      <a:pt x="110" y="0"/>
                    </a:lnTo>
                    <a:lnTo>
                      <a:pt x="87" y="0"/>
                    </a:lnTo>
                    <a:lnTo>
                      <a:pt x="86" y="3"/>
                    </a:lnTo>
                    <a:lnTo>
                      <a:pt x="85" y="7"/>
                    </a:lnTo>
                    <a:lnTo>
                      <a:pt x="83" y="11"/>
                    </a:lnTo>
                    <a:lnTo>
                      <a:pt x="82" y="15"/>
                    </a:lnTo>
                    <a:lnTo>
                      <a:pt x="79" y="18"/>
                    </a:lnTo>
                    <a:lnTo>
                      <a:pt x="77" y="21"/>
                    </a:lnTo>
                    <a:lnTo>
                      <a:pt x="74" y="24"/>
                    </a:lnTo>
                    <a:lnTo>
                      <a:pt x="71" y="26"/>
                    </a:lnTo>
                    <a:lnTo>
                      <a:pt x="68" y="28"/>
                    </a:lnTo>
                    <a:lnTo>
                      <a:pt x="65" y="31"/>
                    </a:lnTo>
                    <a:lnTo>
                      <a:pt x="61" y="32"/>
                    </a:lnTo>
                    <a:lnTo>
                      <a:pt x="57" y="33"/>
                    </a:lnTo>
                    <a:lnTo>
                      <a:pt x="52" y="35"/>
                    </a:lnTo>
                    <a:lnTo>
                      <a:pt x="48" y="35"/>
                    </a:lnTo>
                    <a:lnTo>
                      <a:pt x="43" y="35"/>
                    </a:lnTo>
                    <a:lnTo>
                      <a:pt x="27" y="35"/>
                    </a:lnTo>
                    <a:lnTo>
                      <a:pt x="34" y="0"/>
                    </a:lnTo>
                    <a:lnTo>
                      <a:pt x="11"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27" name="Freeform 20"/>
              <p:cNvSpPr>
                <a:spLocks/>
              </p:cNvSpPr>
              <p:nvPr/>
            </p:nvSpPr>
            <p:spPr bwMode="auto">
              <a:xfrm>
                <a:off x="1560" y="398"/>
                <a:ext cx="92" cy="108"/>
              </a:xfrm>
              <a:custGeom>
                <a:avLst/>
                <a:gdLst>
                  <a:gd name="T0" fmla="*/ 1905 w 91"/>
                  <a:gd name="T1" fmla="*/ 17 h 106"/>
                  <a:gd name="T2" fmla="*/ 1824 w 91"/>
                  <a:gd name="T3" fmla="*/ 17 h 106"/>
                  <a:gd name="T4" fmla="*/ 1671 w 91"/>
                  <a:gd name="T5" fmla="*/ 17 h 106"/>
                  <a:gd name="T6" fmla="*/ 1531 w 91"/>
                  <a:gd name="T7" fmla="*/ 17 h 106"/>
                  <a:gd name="T8" fmla="*/ 1403 w 91"/>
                  <a:gd name="T9" fmla="*/ 17 h 106"/>
                  <a:gd name="T10" fmla="*/ 1300 w 91"/>
                  <a:gd name="T11" fmla="*/ 18 h 106"/>
                  <a:gd name="T12" fmla="*/ 45 w 91"/>
                  <a:gd name="T13" fmla="*/ 19 h 106"/>
                  <a:gd name="T14" fmla="*/ 43 w 91"/>
                  <a:gd name="T15" fmla="*/ 23 h 106"/>
                  <a:gd name="T16" fmla="*/ 42 w 91"/>
                  <a:gd name="T17" fmla="*/ 6942 h 106"/>
                  <a:gd name="T18" fmla="*/ 45 w 91"/>
                  <a:gd name="T19" fmla="*/ 7913 h 106"/>
                  <a:gd name="T20" fmla="*/ 1300 w 91"/>
                  <a:gd name="T21" fmla="*/ 8688 h 106"/>
                  <a:gd name="T22" fmla="*/ 1403 w 91"/>
                  <a:gd name="T23" fmla="*/ 9719 h 106"/>
                  <a:gd name="T24" fmla="*/ 1531 w 91"/>
                  <a:gd name="T25" fmla="*/ 11077 h 106"/>
                  <a:gd name="T26" fmla="*/ 1653 w 91"/>
                  <a:gd name="T27" fmla="*/ 12625 h 106"/>
                  <a:gd name="T28" fmla="*/ 1765 w 91"/>
                  <a:gd name="T29" fmla="*/ 14662 h 106"/>
                  <a:gd name="T30" fmla="*/ 1804 w 91"/>
                  <a:gd name="T31" fmla="*/ 17027 h 106"/>
                  <a:gd name="T32" fmla="*/ 1765 w 91"/>
                  <a:gd name="T33" fmla="*/ 19729 h 106"/>
                  <a:gd name="T34" fmla="*/ 1653 w 91"/>
                  <a:gd name="T35" fmla="*/ 21307 h 106"/>
                  <a:gd name="T36" fmla="*/ 1482 w 91"/>
                  <a:gd name="T37" fmla="*/ 22910 h 106"/>
                  <a:gd name="T38" fmla="*/ 1244 w 91"/>
                  <a:gd name="T39" fmla="*/ 23394 h 106"/>
                  <a:gd name="T40" fmla="*/ 0 w 91"/>
                  <a:gd name="T41" fmla="*/ 23782 h 106"/>
                  <a:gd name="T42" fmla="*/ 32 w 91"/>
                  <a:gd name="T43" fmla="*/ 20145 h 106"/>
                  <a:gd name="T44" fmla="*/ 39 w 91"/>
                  <a:gd name="T45" fmla="*/ 20145 h 106"/>
                  <a:gd name="T46" fmla="*/ 1244 w 91"/>
                  <a:gd name="T47" fmla="*/ 20101 h 106"/>
                  <a:gd name="T48" fmla="*/ 1314 w 91"/>
                  <a:gd name="T49" fmla="*/ 19729 h 106"/>
                  <a:gd name="T50" fmla="*/ 1358 w 91"/>
                  <a:gd name="T51" fmla="*/ 18694 h 106"/>
                  <a:gd name="T52" fmla="*/ 1343 w 91"/>
                  <a:gd name="T53" fmla="*/ 16712 h 106"/>
                  <a:gd name="T54" fmla="*/ 1286 w 91"/>
                  <a:gd name="T55" fmla="*/ 15221 h 106"/>
                  <a:gd name="T56" fmla="*/ 42 w 91"/>
                  <a:gd name="T57" fmla="*/ 13353 h 106"/>
                  <a:gd name="T58" fmla="*/ 35 w 91"/>
                  <a:gd name="T59" fmla="*/ 11937 h 106"/>
                  <a:gd name="T60" fmla="*/ 27 w 91"/>
                  <a:gd name="T61" fmla="*/ 10473 h 106"/>
                  <a:gd name="T62" fmla="*/ 21 w 91"/>
                  <a:gd name="T63" fmla="*/ 9189 h 106"/>
                  <a:gd name="T64" fmla="*/ 17 w 91"/>
                  <a:gd name="T65" fmla="*/ 7913 h 106"/>
                  <a:gd name="T66" fmla="*/ 16 w 91"/>
                  <a:gd name="T67" fmla="*/ 25 h 106"/>
                  <a:gd name="T68" fmla="*/ 20 w 91"/>
                  <a:gd name="T69" fmla="*/ 14 h 106"/>
                  <a:gd name="T70" fmla="*/ 28 w 91"/>
                  <a:gd name="T71" fmla="*/ 7 h 106"/>
                  <a:gd name="T72" fmla="*/ 41 w 91"/>
                  <a:gd name="T73" fmla="*/ 2 h 106"/>
                  <a:gd name="T74" fmla="*/ 1434 w 91"/>
                  <a:gd name="T75" fmla="*/ 0 h 106"/>
                  <a:gd name="T76" fmla="*/ 1514 w 91"/>
                  <a:gd name="T77" fmla="*/ 0 h 106"/>
                  <a:gd name="T78" fmla="*/ 1689 w 91"/>
                  <a:gd name="T79" fmla="*/ 0 h 106"/>
                  <a:gd name="T80" fmla="*/ 1905 w 91"/>
                  <a:gd name="T81" fmla="*/ 0 h 106"/>
                  <a:gd name="T82" fmla="*/ 2012 w 91"/>
                  <a:gd name="T83" fmla="*/ 0 h 10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91" h="106">
                    <a:moveTo>
                      <a:pt x="86" y="17"/>
                    </a:moveTo>
                    <a:lnTo>
                      <a:pt x="85" y="17"/>
                    </a:lnTo>
                    <a:lnTo>
                      <a:pt x="83" y="17"/>
                    </a:lnTo>
                    <a:lnTo>
                      <a:pt x="81" y="17"/>
                    </a:lnTo>
                    <a:lnTo>
                      <a:pt x="77" y="17"/>
                    </a:lnTo>
                    <a:lnTo>
                      <a:pt x="73" y="17"/>
                    </a:lnTo>
                    <a:lnTo>
                      <a:pt x="69" y="17"/>
                    </a:lnTo>
                    <a:lnTo>
                      <a:pt x="65" y="17"/>
                    </a:lnTo>
                    <a:lnTo>
                      <a:pt x="62" y="17"/>
                    </a:lnTo>
                    <a:lnTo>
                      <a:pt x="57" y="17"/>
                    </a:lnTo>
                    <a:lnTo>
                      <a:pt x="53" y="17"/>
                    </a:lnTo>
                    <a:lnTo>
                      <a:pt x="50" y="18"/>
                    </a:lnTo>
                    <a:lnTo>
                      <a:pt x="47" y="19"/>
                    </a:lnTo>
                    <a:lnTo>
                      <a:pt x="45" y="19"/>
                    </a:lnTo>
                    <a:lnTo>
                      <a:pt x="44" y="21"/>
                    </a:lnTo>
                    <a:lnTo>
                      <a:pt x="43" y="23"/>
                    </a:lnTo>
                    <a:lnTo>
                      <a:pt x="42" y="24"/>
                    </a:lnTo>
                    <a:lnTo>
                      <a:pt x="42" y="27"/>
                    </a:lnTo>
                    <a:lnTo>
                      <a:pt x="43" y="30"/>
                    </a:lnTo>
                    <a:lnTo>
                      <a:pt x="45" y="34"/>
                    </a:lnTo>
                    <a:lnTo>
                      <a:pt x="47" y="36"/>
                    </a:lnTo>
                    <a:lnTo>
                      <a:pt x="50" y="39"/>
                    </a:lnTo>
                    <a:lnTo>
                      <a:pt x="53" y="42"/>
                    </a:lnTo>
                    <a:lnTo>
                      <a:pt x="57" y="45"/>
                    </a:lnTo>
                    <a:lnTo>
                      <a:pt x="61" y="49"/>
                    </a:lnTo>
                    <a:lnTo>
                      <a:pt x="65" y="52"/>
                    </a:lnTo>
                    <a:lnTo>
                      <a:pt x="69" y="55"/>
                    </a:lnTo>
                    <a:lnTo>
                      <a:pt x="72" y="59"/>
                    </a:lnTo>
                    <a:lnTo>
                      <a:pt x="75" y="63"/>
                    </a:lnTo>
                    <a:lnTo>
                      <a:pt x="78" y="67"/>
                    </a:lnTo>
                    <a:lnTo>
                      <a:pt x="79" y="71"/>
                    </a:lnTo>
                    <a:lnTo>
                      <a:pt x="80" y="75"/>
                    </a:lnTo>
                    <a:lnTo>
                      <a:pt x="80" y="80"/>
                    </a:lnTo>
                    <a:lnTo>
                      <a:pt x="78" y="85"/>
                    </a:lnTo>
                    <a:lnTo>
                      <a:pt x="76" y="90"/>
                    </a:lnTo>
                    <a:lnTo>
                      <a:pt x="72" y="94"/>
                    </a:lnTo>
                    <a:lnTo>
                      <a:pt x="68" y="98"/>
                    </a:lnTo>
                    <a:lnTo>
                      <a:pt x="62" y="101"/>
                    </a:lnTo>
                    <a:lnTo>
                      <a:pt x="54" y="103"/>
                    </a:lnTo>
                    <a:lnTo>
                      <a:pt x="46" y="104"/>
                    </a:lnTo>
                    <a:lnTo>
                      <a:pt x="36" y="105"/>
                    </a:lnTo>
                    <a:lnTo>
                      <a:pt x="0" y="105"/>
                    </a:lnTo>
                    <a:lnTo>
                      <a:pt x="3" y="88"/>
                    </a:lnTo>
                    <a:lnTo>
                      <a:pt x="32" y="88"/>
                    </a:lnTo>
                    <a:lnTo>
                      <a:pt x="36" y="88"/>
                    </a:lnTo>
                    <a:lnTo>
                      <a:pt x="39" y="88"/>
                    </a:lnTo>
                    <a:lnTo>
                      <a:pt x="42" y="88"/>
                    </a:lnTo>
                    <a:lnTo>
                      <a:pt x="46" y="87"/>
                    </a:lnTo>
                    <a:lnTo>
                      <a:pt x="49" y="86"/>
                    </a:lnTo>
                    <a:lnTo>
                      <a:pt x="51" y="85"/>
                    </a:lnTo>
                    <a:lnTo>
                      <a:pt x="53" y="82"/>
                    </a:lnTo>
                    <a:lnTo>
                      <a:pt x="54" y="80"/>
                    </a:lnTo>
                    <a:lnTo>
                      <a:pt x="54" y="77"/>
                    </a:lnTo>
                    <a:lnTo>
                      <a:pt x="53" y="74"/>
                    </a:lnTo>
                    <a:lnTo>
                      <a:pt x="51" y="71"/>
                    </a:lnTo>
                    <a:lnTo>
                      <a:pt x="49" y="69"/>
                    </a:lnTo>
                    <a:lnTo>
                      <a:pt x="46" y="65"/>
                    </a:lnTo>
                    <a:lnTo>
                      <a:pt x="42" y="62"/>
                    </a:lnTo>
                    <a:lnTo>
                      <a:pt x="38" y="59"/>
                    </a:lnTo>
                    <a:lnTo>
                      <a:pt x="35" y="56"/>
                    </a:lnTo>
                    <a:lnTo>
                      <a:pt x="31" y="53"/>
                    </a:lnTo>
                    <a:lnTo>
                      <a:pt x="27" y="49"/>
                    </a:lnTo>
                    <a:lnTo>
                      <a:pt x="24" y="45"/>
                    </a:lnTo>
                    <a:lnTo>
                      <a:pt x="21" y="42"/>
                    </a:lnTo>
                    <a:lnTo>
                      <a:pt x="18" y="38"/>
                    </a:lnTo>
                    <a:lnTo>
                      <a:pt x="17" y="34"/>
                    </a:lnTo>
                    <a:lnTo>
                      <a:pt x="16" y="29"/>
                    </a:lnTo>
                    <a:lnTo>
                      <a:pt x="16" y="25"/>
                    </a:lnTo>
                    <a:lnTo>
                      <a:pt x="17" y="19"/>
                    </a:lnTo>
                    <a:lnTo>
                      <a:pt x="20" y="14"/>
                    </a:lnTo>
                    <a:lnTo>
                      <a:pt x="23" y="10"/>
                    </a:lnTo>
                    <a:lnTo>
                      <a:pt x="28" y="7"/>
                    </a:lnTo>
                    <a:lnTo>
                      <a:pt x="34" y="4"/>
                    </a:lnTo>
                    <a:lnTo>
                      <a:pt x="41" y="2"/>
                    </a:lnTo>
                    <a:lnTo>
                      <a:pt x="49" y="0"/>
                    </a:lnTo>
                    <a:lnTo>
                      <a:pt x="59" y="0"/>
                    </a:lnTo>
                    <a:lnTo>
                      <a:pt x="60" y="0"/>
                    </a:lnTo>
                    <a:lnTo>
                      <a:pt x="64" y="0"/>
                    </a:lnTo>
                    <a:lnTo>
                      <a:pt x="69" y="0"/>
                    </a:lnTo>
                    <a:lnTo>
                      <a:pt x="74" y="0"/>
                    </a:lnTo>
                    <a:lnTo>
                      <a:pt x="80" y="0"/>
                    </a:lnTo>
                    <a:lnTo>
                      <a:pt x="85" y="0"/>
                    </a:lnTo>
                    <a:lnTo>
                      <a:pt x="89" y="0"/>
                    </a:lnTo>
                    <a:lnTo>
                      <a:pt x="90" y="0"/>
                    </a:lnTo>
                    <a:lnTo>
                      <a:pt x="86" y="1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28" name="Freeform 21"/>
              <p:cNvSpPr>
                <a:spLocks/>
              </p:cNvSpPr>
              <p:nvPr/>
            </p:nvSpPr>
            <p:spPr bwMode="auto">
              <a:xfrm>
                <a:off x="1660" y="398"/>
                <a:ext cx="93" cy="108"/>
              </a:xfrm>
              <a:custGeom>
                <a:avLst/>
                <a:gdLst>
                  <a:gd name="T0" fmla="*/ 88 w 93"/>
                  <a:gd name="T1" fmla="*/ 17 h 106"/>
                  <a:gd name="T2" fmla="*/ 56 w 93"/>
                  <a:gd name="T3" fmla="*/ 17 h 106"/>
                  <a:gd name="T4" fmla="*/ 37 w 93"/>
                  <a:gd name="T5" fmla="*/ 23782 h 106"/>
                  <a:gd name="T6" fmla="*/ 14 w 93"/>
                  <a:gd name="T7" fmla="*/ 23782 h 106"/>
                  <a:gd name="T8" fmla="*/ 33 w 93"/>
                  <a:gd name="T9" fmla="*/ 17 h 106"/>
                  <a:gd name="T10" fmla="*/ 0 w 93"/>
                  <a:gd name="T11" fmla="*/ 17 h 106"/>
                  <a:gd name="T12" fmla="*/ 4 w 93"/>
                  <a:gd name="T13" fmla="*/ 0 h 106"/>
                  <a:gd name="T14" fmla="*/ 92 w 93"/>
                  <a:gd name="T15" fmla="*/ 0 h 106"/>
                  <a:gd name="T16" fmla="*/ 88 w 93"/>
                  <a:gd name="T17" fmla="*/ 17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3" h="106">
                    <a:moveTo>
                      <a:pt x="88" y="17"/>
                    </a:moveTo>
                    <a:lnTo>
                      <a:pt x="56" y="17"/>
                    </a:lnTo>
                    <a:lnTo>
                      <a:pt x="37" y="105"/>
                    </a:lnTo>
                    <a:lnTo>
                      <a:pt x="14" y="105"/>
                    </a:lnTo>
                    <a:lnTo>
                      <a:pt x="33" y="17"/>
                    </a:lnTo>
                    <a:lnTo>
                      <a:pt x="0" y="17"/>
                    </a:lnTo>
                    <a:lnTo>
                      <a:pt x="4" y="0"/>
                    </a:lnTo>
                    <a:lnTo>
                      <a:pt x="92" y="0"/>
                    </a:lnTo>
                    <a:lnTo>
                      <a:pt x="88" y="1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29" name="Freeform 22"/>
              <p:cNvSpPr>
                <a:spLocks/>
              </p:cNvSpPr>
              <p:nvPr/>
            </p:nvSpPr>
            <p:spPr bwMode="auto">
              <a:xfrm>
                <a:off x="1716" y="398"/>
                <a:ext cx="108" cy="108"/>
              </a:xfrm>
              <a:custGeom>
                <a:avLst/>
                <a:gdLst>
                  <a:gd name="T0" fmla="*/ 37 w 108"/>
                  <a:gd name="T1" fmla="*/ 23782 h 106"/>
                  <a:gd name="T2" fmla="*/ 47 w 108"/>
                  <a:gd name="T3" fmla="*/ 20145 h 106"/>
                  <a:gd name="T4" fmla="*/ 81 w 108"/>
                  <a:gd name="T5" fmla="*/ 20145 h 106"/>
                  <a:gd name="T6" fmla="*/ 71 w 108"/>
                  <a:gd name="T7" fmla="*/ 20 h 106"/>
                  <a:gd name="T8" fmla="*/ 24 w 108"/>
                  <a:gd name="T9" fmla="*/ 23782 h 106"/>
                  <a:gd name="T10" fmla="*/ 0 w 108"/>
                  <a:gd name="T11" fmla="*/ 23782 h 106"/>
                  <a:gd name="T12" fmla="*/ 62 w 108"/>
                  <a:gd name="T13" fmla="*/ 0 h 106"/>
                  <a:gd name="T14" fmla="*/ 90 w 108"/>
                  <a:gd name="T15" fmla="*/ 0 h 106"/>
                  <a:gd name="T16" fmla="*/ 107 w 108"/>
                  <a:gd name="T17" fmla="*/ 23782 h 106"/>
                  <a:gd name="T18" fmla="*/ 37 w 108"/>
                  <a:gd name="T19" fmla="*/ 23782 h 1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8" h="106">
                    <a:moveTo>
                      <a:pt x="37" y="105"/>
                    </a:moveTo>
                    <a:lnTo>
                      <a:pt x="47" y="88"/>
                    </a:lnTo>
                    <a:lnTo>
                      <a:pt x="81" y="88"/>
                    </a:lnTo>
                    <a:lnTo>
                      <a:pt x="71" y="20"/>
                    </a:lnTo>
                    <a:lnTo>
                      <a:pt x="24" y="105"/>
                    </a:lnTo>
                    <a:lnTo>
                      <a:pt x="0" y="105"/>
                    </a:lnTo>
                    <a:lnTo>
                      <a:pt x="62" y="0"/>
                    </a:lnTo>
                    <a:lnTo>
                      <a:pt x="90" y="0"/>
                    </a:lnTo>
                    <a:lnTo>
                      <a:pt x="107" y="105"/>
                    </a:lnTo>
                    <a:lnTo>
                      <a:pt x="37" y="105"/>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30" name="Freeform 23"/>
              <p:cNvSpPr>
                <a:spLocks/>
              </p:cNvSpPr>
              <p:nvPr/>
            </p:nvSpPr>
            <p:spPr bwMode="auto">
              <a:xfrm>
                <a:off x="1831" y="398"/>
                <a:ext cx="93" cy="108"/>
              </a:xfrm>
              <a:custGeom>
                <a:avLst/>
                <a:gdLst>
                  <a:gd name="T0" fmla="*/ 47 w 94"/>
                  <a:gd name="T1" fmla="*/ 17 h 106"/>
                  <a:gd name="T2" fmla="*/ 47 w 94"/>
                  <a:gd name="T3" fmla="*/ 17 h 106"/>
                  <a:gd name="T4" fmla="*/ 38 w 94"/>
                  <a:gd name="T5" fmla="*/ 23782 h 106"/>
                  <a:gd name="T6" fmla="*/ 14 w 94"/>
                  <a:gd name="T7" fmla="*/ 23782 h 106"/>
                  <a:gd name="T8" fmla="*/ 33 w 94"/>
                  <a:gd name="T9" fmla="*/ 17 h 106"/>
                  <a:gd name="T10" fmla="*/ 0 w 94"/>
                  <a:gd name="T11" fmla="*/ 17 h 106"/>
                  <a:gd name="T12" fmla="*/ 4 w 94"/>
                  <a:gd name="T13" fmla="*/ 0 h 106"/>
                  <a:gd name="T14" fmla="*/ 47 w 94"/>
                  <a:gd name="T15" fmla="*/ 0 h 106"/>
                  <a:gd name="T16" fmla="*/ 47 w 94"/>
                  <a:gd name="T17" fmla="*/ 17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4" h="106">
                    <a:moveTo>
                      <a:pt x="89" y="17"/>
                    </a:moveTo>
                    <a:lnTo>
                      <a:pt x="56" y="17"/>
                    </a:lnTo>
                    <a:lnTo>
                      <a:pt x="38" y="105"/>
                    </a:lnTo>
                    <a:lnTo>
                      <a:pt x="14" y="105"/>
                    </a:lnTo>
                    <a:lnTo>
                      <a:pt x="33" y="17"/>
                    </a:lnTo>
                    <a:lnTo>
                      <a:pt x="0" y="17"/>
                    </a:lnTo>
                    <a:lnTo>
                      <a:pt x="4" y="0"/>
                    </a:lnTo>
                    <a:lnTo>
                      <a:pt x="93" y="0"/>
                    </a:lnTo>
                    <a:lnTo>
                      <a:pt x="89" y="1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31" name="Freeform 24"/>
              <p:cNvSpPr>
                <a:spLocks/>
              </p:cNvSpPr>
              <p:nvPr/>
            </p:nvSpPr>
            <p:spPr bwMode="auto">
              <a:xfrm>
                <a:off x="1918" y="398"/>
                <a:ext cx="101" cy="108"/>
              </a:xfrm>
              <a:custGeom>
                <a:avLst/>
                <a:gdLst>
                  <a:gd name="T0" fmla="*/ 97 w 101"/>
                  <a:gd name="T1" fmla="*/ 17 h 106"/>
                  <a:gd name="T2" fmla="*/ 43 w 101"/>
                  <a:gd name="T3" fmla="*/ 17 h 106"/>
                  <a:gd name="T4" fmla="*/ 37 w 101"/>
                  <a:gd name="T5" fmla="*/ 9539 h 106"/>
                  <a:gd name="T6" fmla="*/ 84 w 101"/>
                  <a:gd name="T7" fmla="*/ 9539 h 106"/>
                  <a:gd name="T8" fmla="*/ 80 w 101"/>
                  <a:gd name="T9" fmla="*/ 12625 h 106"/>
                  <a:gd name="T10" fmla="*/ 33 w 101"/>
                  <a:gd name="T11" fmla="*/ 12625 h 106"/>
                  <a:gd name="T12" fmla="*/ 27 w 101"/>
                  <a:gd name="T13" fmla="*/ 20145 h 106"/>
                  <a:gd name="T14" fmla="*/ 81 w 101"/>
                  <a:gd name="T15" fmla="*/ 20145 h 106"/>
                  <a:gd name="T16" fmla="*/ 78 w 101"/>
                  <a:gd name="T17" fmla="*/ 23782 h 106"/>
                  <a:gd name="T18" fmla="*/ 0 w 101"/>
                  <a:gd name="T19" fmla="*/ 23782 h 106"/>
                  <a:gd name="T20" fmla="*/ 23 w 101"/>
                  <a:gd name="T21" fmla="*/ 0 h 106"/>
                  <a:gd name="T22" fmla="*/ 100 w 101"/>
                  <a:gd name="T23" fmla="*/ 0 h 106"/>
                  <a:gd name="T24" fmla="*/ 97 w 101"/>
                  <a:gd name="T25" fmla="*/ 17 h 1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1" h="106">
                    <a:moveTo>
                      <a:pt x="97" y="17"/>
                    </a:moveTo>
                    <a:lnTo>
                      <a:pt x="43" y="17"/>
                    </a:lnTo>
                    <a:lnTo>
                      <a:pt x="37" y="44"/>
                    </a:lnTo>
                    <a:lnTo>
                      <a:pt x="84" y="44"/>
                    </a:lnTo>
                    <a:lnTo>
                      <a:pt x="80" y="59"/>
                    </a:lnTo>
                    <a:lnTo>
                      <a:pt x="33" y="59"/>
                    </a:lnTo>
                    <a:lnTo>
                      <a:pt x="27" y="88"/>
                    </a:lnTo>
                    <a:lnTo>
                      <a:pt x="81" y="88"/>
                    </a:lnTo>
                    <a:lnTo>
                      <a:pt x="78" y="105"/>
                    </a:lnTo>
                    <a:lnTo>
                      <a:pt x="0" y="105"/>
                    </a:lnTo>
                    <a:lnTo>
                      <a:pt x="23" y="0"/>
                    </a:lnTo>
                    <a:lnTo>
                      <a:pt x="100" y="0"/>
                    </a:lnTo>
                    <a:lnTo>
                      <a:pt x="97" y="1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32" name="Freeform 25"/>
              <p:cNvSpPr>
                <a:spLocks/>
              </p:cNvSpPr>
              <p:nvPr/>
            </p:nvSpPr>
            <p:spPr bwMode="auto">
              <a:xfrm>
                <a:off x="2012" y="398"/>
                <a:ext cx="88" cy="108"/>
              </a:xfrm>
              <a:custGeom>
                <a:avLst/>
                <a:gdLst>
                  <a:gd name="T0" fmla="*/ 22 w 90"/>
                  <a:gd name="T1" fmla="*/ 17 h 106"/>
                  <a:gd name="T2" fmla="*/ 22 w 90"/>
                  <a:gd name="T3" fmla="*/ 17 h 106"/>
                  <a:gd name="T4" fmla="*/ 22 w 90"/>
                  <a:gd name="T5" fmla="*/ 17 h 106"/>
                  <a:gd name="T6" fmla="*/ 22 w 90"/>
                  <a:gd name="T7" fmla="*/ 17 h 106"/>
                  <a:gd name="T8" fmla="*/ 22 w 90"/>
                  <a:gd name="T9" fmla="*/ 17 h 106"/>
                  <a:gd name="T10" fmla="*/ 22 w 90"/>
                  <a:gd name="T11" fmla="*/ 18 h 106"/>
                  <a:gd name="T12" fmla="*/ 22 w 90"/>
                  <a:gd name="T13" fmla="*/ 19 h 106"/>
                  <a:gd name="T14" fmla="*/ 22 w 90"/>
                  <a:gd name="T15" fmla="*/ 23 h 106"/>
                  <a:gd name="T16" fmla="*/ 22 w 90"/>
                  <a:gd name="T17" fmla="*/ 6942 h 106"/>
                  <a:gd name="T18" fmla="*/ 22 w 90"/>
                  <a:gd name="T19" fmla="*/ 7913 h 106"/>
                  <a:gd name="T20" fmla="*/ 22 w 90"/>
                  <a:gd name="T21" fmla="*/ 8688 h 106"/>
                  <a:gd name="T22" fmla="*/ 22 w 90"/>
                  <a:gd name="T23" fmla="*/ 9719 h 106"/>
                  <a:gd name="T24" fmla="*/ 22 w 90"/>
                  <a:gd name="T25" fmla="*/ 11077 h 106"/>
                  <a:gd name="T26" fmla="*/ 22 w 90"/>
                  <a:gd name="T27" fmla="*/ 12625 h 106"/>
                  <a:gd name="T28" fmla="*/ 22 w 90"/>
                  <a:gd name="T29" fmla="*/ 14662 h 106"/>
                  <a:gd name="T30" fmla="*/ 22 w 90"/>
                  <a:gd name="T31" fmla="*/ 17027 h 106"/>
                  <a:gd name="T32" fmla="*/ 22 w 90"/>
                  <a:gd name="T33" fmla="*/ 19729 h 106"/>
                  <a:gd name="T34" fmla="*/ 22 w 90"/>
                  <a:gd name="T35" fmla="*/ 21307 h 106"/>
                  <a:gd name="T36" fmla="*/ 22 w 90"/>
                  <a:gd name="T37" fmla="*/ 22910 h 106"/>
                  <a:gd name="T38" fmla="*/ 22 w 90"/>
                  <a:gd name="T39" fmla="*/ 23394 h 106"/>
                  <a:gd name="T40" fmla="*/ 0 w 90"/>
                  <a:gd name="T41" fmla="*/ 23782 h 106"/>
                  <a:gd name="T42" fmla="*/ 22 w 90"/>
                  <a:gd name="T43" fmla="*/ 20145 h 106"/>
                  <a:gd name="T44" fmla="*/ 22 w 90"/>
                  <a:gd name="T45" fmla="*/ 20145 h 106"/>
                  <a:gd name="T46" fmla="*/ 22 w 90"/>
                  <a:gd name="T47" fmla="*/ 20101 h 106"/>
                  <a:gd name="T48" fmla="*/ 22 w 90"/>
                  <a:gd name="T49" fmla="*/ 19729 h 106"/>
                  <a:gd name="T50" fmla="*/ 22 w 90"/>
                  <a:gd name="T51" fmla="*/ 18694 h 106"/>
                  <a:gd name="T52" fmla="*/ 22 w 90"/>
                  <a:gd name="T53" fmla="*/ 16712 h 106"/>
                  <a:gd name="T54" fmla="*/ 22 w 90"/>
                  <a:gd name="T55" fmla="*/ 15221 h 106"/>
                  <a:gd name="T56" fmla="*/ 22 w 90"/>
                  <a:gd name="T57" fmla="*/ 13353 h 106"/>
                  <a:gd name="T58" fmla="*/ 22 w 90"/>
                  <a:gd name="T59" fmla="*/ 11937 h 106"/>
                  <a:gd name="T60" fmla="*/ 22 w 90"/>
                  <a:gd name="T61" fmla="*/ 10473 h 106"/>
                  <a:gd name="T62" fmla="*/ 21 w 90"/>
                  <a:gd name="T63" fmla="*/ 9189 h 106"/>
                  <a:gd name="T64" fmla="*/ 16 w 90"/>
                  <a:gd name="T65" fmla="*/ 7913 h 106"/>
                  <a:gd name="T66" fmla="*/ 15 w 90"/>
                  <a:gd name="T67" fmla="*/ 25 h 106"/>
                  <a:gd name="T68" fmla="*/ 19 w 90"/>
                  <a:gd name="T69" fmla="*/ 14 h 106"/>
                  <a:gd name="T70" fmla="*/ 22 w 90"/>
                  <a:gd name="T71" fmla="*/ 7 h 106"/>
                  <a:gd name="T72" fmla="*/ 22 w 90"/>
                  <a:gd name="T73" fmla="*/ 2 h 106"/>
                  <a:gd name="T74" fmla="*/ 22 w 90"/>
                  <a:gd name="T75" fmla="*/ 0 h 106"/>
                  <a:gd name="T76" fmla="*/ 22 w 90"/>
                  <a:gd name="T77" fmla="*/ 0 h 106"/>
                  <a:gd name="T78" fmla="*/ 22 w 90"/>
                  <a:gd name="T79" fmla="*/ 0 h 106"/>
                  <a:gd name="T80" fmla="*/ 22 w 90"/>
                  <a:gd name="T81" fmla="*/ 0 h 106"/>
                  <a:gd name="T82" fmla="*/ 22 w 90"/>
                  <a:gd name="T83" fmla="*/ 0 h 10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90" h="106">
                    <a:moveTo>
                      <a:pt x="85" y="17"/>
                    </a:moveTo>
                    <a:lnTo>
                      <a:pt x="84" y="17"/>
                    </a:lnTo>
                    <a:lnTo>
                      <a:pt x="83" y="17"/>
                    </a:lnTo>
                    <a:lnTo>
                      <a:pt x="79" y="17"/>
                    </a:lnTo>
                    <a:lnTo>
                      <a:pt x="76" y="17"/>
                    </a:lnTo>
                    <a:lnTo>
                      <a:pt x="72" y="17"/>
                    </a:lnTo>
                    <a:lnTo>
                      <a:pt x="68" y="17"/>
                    </a:lnTo>
                    <a:lnTo>
                      <a:pt x="64" y="17"/>
                    </a:lnTo>
                    <a:lnTo>
                      <a:pt x="61" y="17"/>
                    </a:lnTo>
                    <a:lnTo>
                      <a:pt x="56" y="17"/>
                    </a:lnTo>
                    <a:lnTo>
                      <a:pt x="53" y="17"/>
                    </a:lnTo>
                    <a:lnTo>
                      <a:pt x="49" y="18"/>
                    </a:lnTo>
                    <a:lnTo>
                      <a:pt x="47" y="19"/>
                    </a:lnTo>
                    <a:lnTo>
                      <a:pt x="45" y="19"/>
                    </a:lnTo>
                    <a:lnTo>
                      <a:pt x="43" y="21"/>
                    </a:lnTo>
                    <a:lnTo>
                      <a:pt x="42" y="23"/>
                    </a:lnTo>
                    <a:lnTo>
                      <a:pt x="42" y="24"/>
                    </a:lnTo>
                    <a:lnTo>
                      <a:pt x="42" y="27"/>
                    </a:lnTo>
                    <a:lnTo>
                      <a:pt x="42" y="30"/>
                    </a:lnTo>
                    <a:lnTo>
                      <a:pt x="44" y="34"/>
                    </a:lnTo>
                    <a:lnTo>
                      <a:pt x="46" y="36"/>
                    </a:lnTo>
                    <a:lnTo>
                      <a:pt x="49" y="39"/>
                    </a:lnTo>
                    <a:lnTo>
                      <a:pt x="53" y="42"/>
                    </a:lnTo>
                    <a:lnTo>
                      <a:pt x="56" y="45"/>
                    </a:lnTo>
                    <a:lnTo>
                      <a:pt x="60" y="49"/>
                    </a:lnTo>
                    <a:lnTo>
                      <a:pt x="64" y="52"/>
                    </a:lnTo>
                    <a:lnTo>
                      <a:pt x="68" y="55"/>
                    </a:lnTo>
                    <a:lnTo>
                      <a:pt x="71" y="59"/>
                    </a:lnTo>
                    <a:lnTo>
                      <a:pt x="74" y="63"/>
                    </a:lnTo>
                    <a:lnTo>
                      <a:pt x="76" y="67"/>
                    </a:lnTo>
                    <a:lnTo>
                      <a:pt x="78" y="71"/>
                    </a:lnTo>
                    <a:lnTo>
                      <a:pt x="79" y="75"/>
                    </a:lnTo>
                    <a:lnTo>
                      <a:pt x="79" y="80"/>
                    </a:lnTo>
                    <a:lnTo>
                      <a:pt x="77" y="85"/>
                    </a:lnTo>
                    <a:lnTo>
                      <a:pt x="75" y="90"/>
                    </a:lnTo>
                    <a:lnTo>
                      <a:pt x="72" y="94"/>
                    </a:lnTo>
                    <a:lnTo>
                      <a:pt x="67" y="98"/>
                    </a:lnTo>
                    <a:lnTo>
                      <a:pt x="61" y="101"/>
                    </a:lnTo>
                    <a:lnTo>
                      <a:pt x="54" y="103"/>
                    </a:lnTo>
                    <a:lnTo>
                      <a:pt x="45" y="104"/>
                    </a:lnTo>
                    <a:lnTo>
                      <a:pt x="35" y="105"/>
                    </a:lnTo>
                    <a:lnTo>
                      <a:pt x="0" y="105"/>
                    </a:lnTo>
                    <a:lnTo>
                      <a:pt x="4" y="88"/>
                    </a:lnTo>
                    <a:lnTo>
                      <a:pt x="32" y="88"/>
                    </a:lnTo>
                    <a:lnTo>
                      <a:pt x="35" y="88"/>
                    </a:lnTo>
                    <a:lnTo>
                      <a:pt x="38" y="88"/>
                    </a:lnTo>
                    <a:lnTo>
                      <a:pt x="42" y="88"/>
                    </a:lnTo>
                    <a:lnTo>
                      <a:pt x="45" y="87"/>
                    </a:lnTo>
                    <a:lnTo>
                      <a:pt x="48" y="86"/>
                    </a:lnTo>
                    <a:lnTo>
                      <a:pt x="50" y="85"/>
                    </a:lnTo>
                    <a:lnTo>
                      <a:pt x="52" y="82"/>
                    </a:lnTo>
                    <a:lnTo>
                      <a:pt x="53" y="80"/>
                    </a:lnTo>
                    <a:lnTo>
                      <a:pt x="53" y="77"/>
                    </a:lnTo>
                    <a:lnTo>
                      <a:pt x="53" y="74"/>
                    </a:lnTo>
                    <a:lnTo>
                      <a:pt x="51" y="71"/>
                    </a:lnTo>
                    <a:lnTo>
                      <a:pt x="48" y="69"/>
                    </a:lnTo>
                    <a:lnTo>
                      <a:pt x="45" y="65"/>
                    </a:lnTo>
                    <a:lnTo>
                      <a:pt x="42" y="62"/>
                    </a:lnTo>
                    <a:lnTo>
                      <a:pt x="38" y="59"/>
                    </a:lnTo>
                    <a:lnTo>
                      <a:pt x="35" y="56"/>
                    </a:lnTo>
                    <a:lnTo>
                      <a:pt x="31" y="53"/>
                    </a:lnTo>
                    <a:lnTo>
                      <a:pt x="27" y="49"/>
                    </a:lnTo>
                    <a:lnTo>
                      <a:pt x="24" y="45"/>
                    </a:lnTo>
                    <a:lnTo>
                      <a:pt x="21" y="42"/>
                    </a:lnTo>
                    <a:lnTo>
                      <a:pt x="18" y="38"/>
                    </a:lnTo>
                    <a:lnTo>
                      <a:pt x="16" y="34"/>
                    </a:lnTo>
                    <a:lnTo>
                      <a:pt x="15" y="29"/>
                    </a:lnTo>
                    <a:lnTo>
                      <a:pt x="15" y="25"/>
                    </a:lnTo>
                    <a:lnTo>
                      <a:pt x="17" y="19"/>
                    </a:lnTo>
                    <a:lnTo>
                      <a:pt x="19" y="14"/>
                    </a:lnTo>
                    <a:lnTo>
                      <a:pt x="23" y="10"/>
                    </a:lnTo>
                    <a:lnTo>
                      <a:pt x="27" y="7"/>
                    </a:lnTo>
                    <a:lnTo>
                      <a:pt x="34" y="4"/>
                    </a:lnTo>
                    <a:lnTo>
                      <a:pt x="40" y="2"/>
                    </a:lnTo>
                    <a:lnTo>
                      <a:pt x="49" y="0"/>
                    </a:lnTo>
                    <a:lnTo>
                      <a:pt x="58" y="0"/>
                    </a:lnTo>
                    <a:lnTo>
                      <a:pt x="60" y="0"/>
                    </a:lnTo>
                    <a:lnTo>
                      <a:pt x="63" y="0"/>
                    </a:lnTo>
                    <a:lnTo>
                      <a:pt x="68" y="0"/>
                    </a:lnTo>
                    <a:lnTo>
                      <a:pt x="74" y="0"/>
                    </a:lnTo>
                    <a:lnTo>
                      <a:pt x="79" y="0"/>
                    </a:lnTo>
                    <a:lnTo>
                      <a:pt x="84" y="0"/>
                    </a:lnTo>
                    <a:lnTo>
                      <a:pt x="88" y="0"/>
                    </a:lnTo>
                    <a:lnTo>
                      <a:pt x="89" y="0"/>
                    </a:lnTo>
                    <a:lnTo>
                      <a:pt x="85" y="1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33" name="Freeform 26"/>
              <p:cNvSpPr>
                <a:spLocks/>
              </p:cNvSpPr>
              <p:nvPr/>
            </p:nvSpPr>
            <p:spPr bwMode="auto">
              <a:xfrm>
                <a:off x="899" y="575"/>
                <a:ext cx="100" cy="104"/>
              </a:xfrm>
              <a:custGeom>
                <a:avLst/>
                <a:gdLst>
                  <a:gd name="T0" fmla="*/ 1077 w 99"/>
                  <a:gd name="T1" fmla="*/ 52 h 105"/>
                  <a:gd name="T2" fmla="*/ 1055 w 99"/>
                  <a:gd name="T3" fmla="*/ 52 h 105"/>
                  <a:gd name="T4" fmla="*/ 1044 w 99"/>
                  <a:gd name="T5" fmla="*/ 52 h 105"/>
                  <a:gd name="T6" fmla="*/ 49 w 99"/>
                  <a:gd name="T7" fmla="*/ 52 h 105"/>
                  <a:gd name="T8" fmla="*/ 47 w 99"/>
                  <a:gd name="T9" fmla="*/ 52 h 105"/>
                  <a:gd name="T10" fmla="*/ 46 w 99"/>
                  <a:gd name="T11" fmla="*/ 52 h 105"/>
                  <a:gd name="T12" fmla="*/ 44 w 99"/>
                  <a:gd name="T13" fmla="*/ 52 h 105"/>
                  <a:gd name="T14" fmla="*/ 43 w 99"/>
                  <a:gd name="T15" fmla="*/ 52 h 105"/>
                  <a:gd name="T16" fmla="*/ 42 w 99"/>
                  <a:gd name="T17" fmla="*/ 52 h 105"/>
                  <a:gd name="T18" fmla="*/ 41 w 99"/>
                  <a:gd name="T19" fmla="*/ 48 h 105"/>
                  <a:gd name="T20" fmla="*/ 42 w 99"/>
                  <a:gd name="T21" fmla="*/ 48 h 105"/>
                  <a:gd name="T22" fmla="*/ 43 w 99"/>
                  <a:gd name="T23" fmla="*/ 49 h 105"/>
                  <a:gd name="T24" fmla="*/ 44 w 99"/>
                  <a:gd name="T25" fmla="*/ 49 h 105"/>
                  <a:gd name="T26" fmla="*/ 46 w 99"/>
                  <a:gd name="T27" fmla="*/ 49 h 105"/>
                  <a:gd name="T28" fmla="*/ 47 w 99"/>
                  <a:gd name="T29" fmla="*/ 49 h 105"/>
                  <a:gd name="T30" fmla="*/ 48 w 99"/>
                  <a:gd name="T31" fmla="*/ 49 h 105"/>
                  <a:gd name="T32" fmla="*/ 1044 w 99"/>
                  <a:gd name="T33" fmla="*/ 49 h 105"/>
                  <a:gd name="T34" fmla="*/ 1055 w 99"/>
                  <a:gd name="T35" fmla="*/ 49 h 105"/>
                  <a:gd name="T36" fmla="*/ 1110 w 99"/>
                  <a:gd name="T37" fmla="*/ 49 h 105"/>
                  <a:gd name="T38" fmla="*/ 1167 w 99"/>
                  <a:gd name="T39" fmla="*/ 47 h 105"/>
                  <a:gd name="T40" fmla="*/ 1215 w 99"/>
                  <a:gd name="T41" fmla="*/ 45 h 105"/>
                  <a:gd name="T42" fmla="*/ 1252 w 99"/>
                  <a:gd name="T43" fmla="*/ 43 h 105"/>
                  <a:gd name="T44" fmla="*/ 1291 w 99"/>
                  <a:gd name="T45" fmla="*/ 40 h 105"/>
                  <a:gd name="T46" fmla="*/ 1304 w 99"/>
                  <a:gd name="T47" fmla="*/ 37 h 105"/>
                  <a:gd name="T48" fmla="*/ 1317 w 99"/>
                  <a:gd name="T49" fmla="*/ 35 h 105"/>
                  <a:gd name="T50" fmla="*/ 1330 w 99"/>
                  <a:gd name="T51" fmla="*/ 32 h 105"/>
                  <a:gd name="T52" fmla="*/ 1343 w 99"/>
                  <a:gd name="T53" fmla="*/ 28 h 105"/>
                  <a:gd name="T54" fmla="*/ 1330 w 99"/>
                  <a:gd name="T55" fmla="*/ 25 h 105"/>
                  <a:gd name="T56" fmla="*/ 1330 w 99"/>
                  <a:gd name="T57" fmla="*/ 22 h 105"/>
                  <a:gd name="T58" fmla="*/ 1304 w 99"/>
                  <a:gd name="T59" fmla="*/ 20 h 105"/>
                  <a:gd name="T60" fmla="*/ 1291 w 99"/>
                  <a:gd name="T61" fmla="*/ 19 h 105"/>
                  <a:gd name="T62" fmla="*/ 1252 w 99"/>
                  <a:gd name="T63" fmla="*/ 17 h 105"/>
                  <a:gd name="T64" fmla="*/ 1215 w 99"/>
                  <a:gd name="T65" fmla="*/ 17 h 105"/>
                  <a:gd name="T66" fmla="*/ 1179 w 99"/>
                  <a:gd name="T67" fmla="*/ 17 h 105"/>
                  <a:gd name="T68" fmla="*/ 43 w 99"/>
                  <a:gd name="T69" fmla="*/ 17 h 105"/>
                  <a:gd name="T70" fmla="*/ 24 w 99"/>
                  <a:gd name="T71" fmla="*/ 52 h 105"/>
                  <a:gd name="T72" fmla="*/ 0 w 99"/>
                  <a:gd name="T73" fmla="*/ 52 h 105"/>
                  <a:gd name="T74" fmla="*/ 23 w 99"/>
                  <a:gd name="T75" fmla="*/ 0 h 105"/>
                  <a:gd name="T76" fmla="*/ 1330 w 99"/>
                  <a:gd name="T77" fmla="*/ 0 h 105"/>
                  <a:gd name="T78" fmla="*/ 1441 w 99"/>
                  <a:gd name="T79" fmla="*/ 1 h 105"/>
                  <a:gd name="T80" fmla="*/ 1531 w 99"/>
                  <a:gd name="T81" fmla="*/ 3 h 105"/>
                  <a:gd name="T82" fmla="*/ 1594 w 99"/>
                  <a:gd name="T83" fmla="*/ 7 h 105"/>
                  <a:gd name="T84" fmla="*/ 1659 w 99"/>
                  <a:gd name="T85" fmla="*/ 11 h 105"/>
                  <a:gd name="T86" fmla="*/ 1676 w 99"/>
                  <a:gd name="T87" fmla="*/ 17 h 105"/>
                  <a:gd name="T88" fmla="*/ 1693 w 99"/>
                  <a:gd name="T89" fmla="*/ 22 h 105"/>
                  <a:gd name="T90" fmla="*/ 1693 w 99"/>
                  <a:gd name="T91" fmla="*/ 27 h 105"/>
                  <a:gd name="T92" fmla="*/ 1676 w 99"/>
                  <a:gd name="T93" fmla="*/ 32 h 105"/>
                  <a:gd name="T94" fmla="*/ 1642 w 99"/>
                  <a:gd name="T95" fmla="*/ 40 h 105"/>
                  <a:gd name="T96" fmla="*/ 1578 w 99"/>
                  <a:gd name="T97" fmla="*/ 46 h 105"/>
                  <a:gd name="T98" fmla="*/ 1516 w 99"/>
                  <a:gd name="T99" fmla="*/ 51 h 105"/>
                  <a:gd name="T100" fmla="*/ 1427 w 99"/>
                  <a:gd name="T101" fmla="*/ 52 h 105"/>
                  <a:gd name="T102" fmla="*/ 1343 w 99"/>
                  <a:gd name="T103" fmla="*/ 52 h 105"/>
                  <a:gd name="T104" fmla="*/ 1252 w 99"/>
                  <a:gd name="T105" fmla="*/ 52 h 105"/>
                  <a:gd name="T106" fmla="*/ 1167 w 99"/>
                  <a:gd name="T107" fmla="*/ 52 h 105"/>
                  <a:gd name="T108" fmla="*/ 1077 w 99"/>
                  <a:gd name="T109" fmla="*/ 52 h 10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99" h="105">
                    <a:moveTo>
                      <a:pt x="53" y="64"/>
                    </a:moveTo>
                    <a:lnTo>
                      <a:pt x="51" y="64"/>
                    </a:lnTo>
                    <a:lnTo>
                      <a:pt x="50" y="64"/>
                    </a:lnTo>
                    <a:lnTo>
                      <a:pt x="49" y="64"/>
                    </a:lnTo>
                    <a:lnTo>
                      <a:pt x="47" y="64"/>
                    </a:lnTo>
                    <a:lnTo>
                      <a:pt x="46" y="64"/>
                    </a:lnTo>
                    <a:lnTo>
                      <a:pt x="44" y="64"/>
                    </a:lnTo>
                    <a:lnTo>
                      <a:pt x="43" y="64"/>
                    </a:lnTo>
                    <a:lnTo>
                      <a:pt x="42" y="63"/>
                    </a:lnTo>
                    <a:lnTo>
                      <a:pt x="41" y="48"/>
                    </a:lnTo>
                    <a:lnTo>
                      <a:pt x="42" y="48"/>
                    </a:lnTo>
                    <a:lnTo>
                      <a:pt x="43" y="49"/>
                    </a:lnTo>
                    <a:lnTo>
                      <a:pt x="44" y="49"/>
                    </a:lnTo>
                    <a:lnTo>
                      <a:pt x="46" y="49"/>
                    </a:lnTo>
                    <a:lnTo>
                      <a:pt x="47" y="49"/>
                    </a:lnTo>
                    <a:lnTo>
                      <a:pt x="48" y="49"/>
                    </a:lnTo>
                    <a:lnTo>
                      <a:pt x="50" y="49"/>
                    </a:lnTo>
                    <a:lnTo>
                      <a:pt x="51" y="49"/>
                    </a:lnTo>
                    <a:lnTo>
                      <a:pt x="56" y="49"/>
                    </a:lnTo>
                    <a:lnTo>
                      <a:pt x="61" y="47"/>
                    </a:lnTo>
                    <a:lnTo>
                      <a:pt x="65" y="45"/>
                    </a:lnTo>
                    <a:lnTo>
                      <a:pt x="68" y="43"/>
                    </a:lnTo>
                    <a:lnTo>
                      <a:pt x="71" y="40"/>
                    </a:lnTo>
                    <a:lnTo>
                      <a:pt x="72" y="37"/>
                    </a:lnTo>
                    <a:lnTo>
                      <a:pt x="73" y="35"/>
                    </a:lnTo>
                    <a:lnTo>
                      <a:pt x="74" y="32"/>
                    </a:lnTo>
                    <a:lnTo>
                      <a:pt x="75" y="28"/>
                    </a:lnTo>
                    <a:lnTo>
                      <a:pt x="74" y="25"/>
                    </a:lnTo>
                    <a:lnTo>
                      <a:pt x="74" y="22"/>
                    </a:lnTo>
                    <a:lnTo>
                      <a:pt x="72" y="20"/>
                    </a:lnTo>
                    <a:lnTo>
                      <a:pt x="71" y="19"/>
                    </a:lnTo>
                    <a:lnTo>
                      <a:pt x="68" y="17"/>
                    </a:lnTo>
                    <a:lnTo>
                      <a:pt x="65" y="17"/>
                    </a:lnTo>
                    <a:lnTo>
                      <a:pt x="62" y="17"/>
                    </a:lnTo>
                    <a:lnTo>
                      <a:pt x="43" y="17"/>
                    </a:lnTo>
                    <a:lnTo>
                      <a:pt x="24" y="104"/>
                    </a:lnTo>
                    <a:lnTo>
                      <a:pt x="0" y="104"/>
                    </a:lnTo>
                    <a:lnTo>
                      <a:pt x="23" y="0"/>
                    </a:lnTo>
                    <a:lnTo>
                      <a:pt x="74" y="0"/>
                    </a:lnTo>
                    <a:lnTo>
                      <a:pt x="82" y="1"/>
                    </a:lnTo>
                    <a:lnTo>
                      <a:pt x="88" y="3"/>
                    </a:lnTo>
                    <a:lnTo>
                      <a:pt x="92" y="7"/>
                    </a:lnTo>
                    <a:lnTo>
                      <a:pt x="96" y="11"/>
                    </a:lnTo>
                    <a:lnTo>
                      <a:pt x="97" y="17"/>
                    </a:lnTo>
                    <a:lnTo>
                      <a:pt x="98" y="22"/>
                    </a:lnTo>
                    <a:lnTo>
                      <a:pt x="98" y="27"/>
                    </a:lnTo>
                    <a:lnTo>
                      <a:pt x="97" y="32"/>
                    </a:lnTo>
                    <a:lnTo>
                      <a:pt x="95" y="40"/>
                    </a:lnTo>
                    <a:lnTo>
                      <a:pt x="91" y="46"/>
                    </a:lnTo>
                    <a:lnTo>
                      <a:pt x="87" y="51"/>
                    </a:lnTo>
                    <a:lnTo>
                      <a:pt x="81" y="56"/>
                    </a:lnTo>
                    <a:lnTo>
                      <a:pt x="75" y="59"/>
                    </a:lnTo>
                    <a:lnTo>
                      <a:pt x="68" y="62"/>
                    </a:lnTo>
                    <a:lnTo>
                      <a:pt x="61" y="64"/>
                    </a:lnTo>
                    <a:lnTo>
                      <a:pt x="53" y="6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34" name="Freeform 27"/>
              <p:cNvSpPr>
                <a:spLocks/>
              </p:cNvSpPr>
              <p:nvPr/>
            </p:nvSpPr>
            <p:spPr bwMode="auto">
              <a:xfrm>
                <a:off x="1005" y="574"/>
                <a:ext cx="115" cy="55"/>
              </a:xfrm>
              <a:custGeom>
                <a:avLst/>
                <a:gdLst>
                  <a:gd name="T0" fmla="*/ 0 w 115"/>
                  <a:gd name="T1" fmla="*/ 54 h 55"/>
                  <a:gd name="T2" fmla="*/ 0 w 115"/>
                  <a:gd name="T3" fmla="*/ 54 h 55"/>
                  <a:gd name="T4" fmla="*/ 2 w 115"/>
                  <a:gd name="T5" fmla="*/ 47 h 55"/>
                  <a:gd name="T6" fmla="*/ 4 w 115"/>
                  <a:gd name="T7" fmla="*/ 41 h 55"/>
                  <a:gd name="T8" fmla="*/ 7 w 115"/>
                  <a:gd name="T9" fmla="*/ 35 h 55"/>
                  <a:gd name="T10" fmla="*/ 10 w 115"/>
                  <a:gd name="T11" fmla="*/ 30 h 55"/>
                  <a:gd name="T12" fmla="*/ 13 w 115"/>
                  <a:gd name="T13" fmla="*/ 25 h 55"/>
                  <a:gd name="T14" fmla="*/ 16 w 115"/>
                  <a:gd name="T15" fmla="*/ 21 h 55"/>
                  <a:gd name="T16" fmla="*/ 20 w 115"/>
                  <a:gd name="T17" fmla="*/ 17 h 55"/>
                  <a:gd name="T18" fmla="*/ 25 w 115"/>
                  <a:gd name="T19" fmla="*/ 13 h 55"/>
                  <a:gd name="T20" fmla="*/ 29 w 115"/>
                  <a:gd name="T21" fmla="*/ 10 h 55"/>
                  <a:gd name="T22" fmla="*/ 34 w 115"/>
                  <a:gd name="T23" fmla="*/ 7 h 55"/>
                  <a:gd name="T24" fmla="*/ 39 w 115"/>
                  <a:gd name="T25" fmla="*/ 5 h 55"/>
                  <a:gd name="T26" fmla="*/ 45 w 115"/>
                  <a:gd name="T27" fmla="*/ 3 h 55"/>
                  <a:gd name="T28" fmla="*/ 50 w 115"/>
                  <a:gd name="T29" fmla="*/ 2 h 55"/>
                  <a:gd name="T30" fmla="*/ 56 w 115"/>
                  <a:gd name="T31" fmla="*/ 1 h 55"/>
                  <a:gd name="T32" fmla="*/ 62 w 115"/>
                  <a:gd name="T33" fmla="*/ 0 h 55"/>
                  <a:gd name="T34" fmla="*/ 68 w 115"/>
                  <a:gd name="T35" fmla="*/ 0 h 55"/>
                  <a:gd name="T36" fmla="*/ 74 w 115"/>
                  <a:gd name="T37" fmla="*/ 0 h 55"/>
                  <a:gd name="T38" fmla="*/ 80 w 115"/>
                  <a:gd name="T39" fmla="*/ 1 h 55"/>
                  <a:gd name="T40" fmla="*/ 85 w 115"/>
                  <a:gd name="T41" fmla="*/ 2 h 55"/>
                  <a:gd name="T42" fmla="*/ 89 w 115"/>
                  <a:gd name="T43" fmla="*/ 4 h 55"/>
                  <a:gd name="T44" fmla="*/ 94 w 115"/>
                  <a:gd name="T45" fmla="*/ 6 h 55"/>
                  <a:gd name="T46" fmla="*/ 98 w 115"/>
                  <a:gd name="T47" fmla="*/ 9 h 55"/>
                  <a:gd name="T48" fmla="*/ 102 w 115"/>
                  <a:gd name="T49" fmla="*/ 12 h 55"/>
                  <a:gd name="T50" fmla="*/ 105 w 115"/>
                  <a:gd name="T51" fmla="*/ 15 h 55"/>
                  <a:gd name="T52" fmla="*/ 107 w 115"/>
                  <a:gd name="T53" fmla="*/ 19 h 55"/>
                  <a:gd name="T54" fmla="*/ 110 w 115"/>
                  <a:gd name="T55" fmla="*/ 23 h 55"/>
                  <a:gd name="T56" fmla="*/ 111 w 115"/>
                  <a:gd name="T57" fmla="*/ 28 h 55"/>
                  <a:gd name="T58" fmla="*/ 113 w 115"/>
                  <a:gd name="T59" fmla="*/ 32 h 55"/>
                  <a:gd name="T60" fmla="*/ 114 w 115"/>
                  <a:gd name="T61" fmla="*/ 37 h 55"/>
                  <a:gd name="T62" fmla="*/ 114 w 115"/>
                  <a:gd name="T63" fmla="*/ 43 h 55"/>
                  <a:gd name="T64" fmla="*/ 113 w 115"/>
                  <a:gd name="T65" fmla="*/ 48 h 55"/>
                  <a:gd name="T66" fmla="*/ 112 w 115"/>
                  <a:gd name="T67" fmla="*/ 54 h 55"/>
                  <a:gd name="T68" fmla="*/ 112 w 115"/>
                  <a:gd name="T69" fmla="*/ 54 h 55"/>
                  <a:gd name="T70" fmla="*/ 88 w 115"/>
                  <a:gd name="T71" fmla="*/ 54 h 55"/>
                  <a:gd name="T72" fmla="*/ 88 w 115"/>
                  <a:gd name="T73" fmla="*/ 54 h 55"/>
                  <a:gd name="T74" fmla="*/ 89 w 115"/>
                  <a:gd name="T75" fmla="*/ 46 h 55"/>
                  <a:gd name="T76" fmla="*/ 90 w 115"/>
                  <a:gd name="T77" fmla="*/ 39 h 55"/>
                  <a:gd name="T78" fmla="*/ 88 w 115"/>
                  <a:gd name="T79" fmla="*/ 33 h 55"/>
                  <a:gd name="T80" fmla="*/ 86 w 115"/>
                  <a:gd name="T81" fmla="*/ 27 h 55"/>
                  <a:gd name="T82" fmla="*/ 83 w 115"/>
                  <a:gd name="T83" fmla="*/ 23 h 55"/>
                  <a:gd name="T84" fmla="*/ 78 w 115"/>
                  <a:gd name="T85" fmla="*/ 19 h 55"/>
                  <a:gd name="T86" fmla="*/ 72 w 115"/>
                  <a:gd name="T87" fmla="*/ 17 h 55"/>
                  <a:gd name="T88" fmla="*/ 65 w 115"/>
                  <a:gd name="T89" fmla="*/ 17 h 55"/>
                  <a:gd name="T90" fmla="*/ 57 w 115"/>
                  <a:gd name="T91" fmla="*/ 17 h 55"/>
                  <a:gd name="T92" fmla="*/ 50 w 115"/>
                  <a:gd name="T93" fmla="*/ 19 h 55"/>
                  <a:gd name="T94" fmla="*/ 44 w 115"/>
                  <a:gd name="T95" fmla="*/ 22 h 55"/>
                  <a:gd name="T96" fmla="*/ 38 w 115"/>
                  <a:gd name="T97" fmla="*/ 27 h 55"/>
                  <a:gd name="T98" fmla="*/ 33 w 115"/>
                  <a:gd name="T99" fmla="*/ 32 h 55"/>
                  <a:gd name="T100" fmla="*/ 29 w 115"/>
                  <a:gd name="T101" fmla="*/ 38 h 55"/>
                  <a:gd name="T102" fmla="*/ 27 w 115"/>
                  <a:gd name="T103" fmla="*/ 46 h 55"/>
                  <a:gd name="T104" fmla="*/ 24 w 115"/>
                  <a:gd name="T105" fmla="*/ 54 h 55"/>
                  <a:gd name="T106" fmla="*/ 24 w 115"/>
                  <a:gd name="T107" fmla="*/ 54 h 55"/>
                  <a:gd name="T108" fmla="*/ 0 w 115"/>
                  <a:gd name="T109" fmla="*/ 54 h 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15" h="55">
                    <a:moveTo>
                      <a:pt x="0" y="54"/>
                    </a:moveTo>
                    <a:lnTo>
                      <a:pt x="0" y="54"/>
                    </a:lnTo>
                    <a:lnTo>
                      <a:pt x="2" y="47"/>
                    </a:lnTo>
                    <a:lnTo>
                      <a:pt x="4" y="41"/>
                    </a:lnTo>
                    <a:lnTo>
                      <a:pt x="7" y="35"/>
                    </a:lnTo>
                    <a:lnTo>
                      <a:pt x="10" y="30"/>
                    </a:lnTo>
                    <a:lnTo>
                      <a:pt x="13" y="25"/>
                    </a:lnTo>
                    <a:lnTo>
                      <a:pt x="16" y="21"/>
                    </a:lnTo>
                    <a:lnTo>
                      <a:pt x="20" y="17"/>
                    </a:lnTo>
                    <a:lnTo>
                      <a:pt x="25" y="13"/>
                    </a:lnTo>
                    <a:lnTo>
                      <a:pt x="29" y="10"/>
                    </a:lnTo>
                    <a:lnTo>
                      <a:pt x="34" y="7"/>
                    </a:lnTo>
                    <a:lnTo>
                      <a:pt x="39" y="5"/>
                    </a:lnTo>
                    <a:lnTo>
                      <a:pt x="45" y="3"/>
                    </a:lnTo>
                    <a:lnTo>
                      <a:pt x="50" y="2"/>
                    </a:lnTo>
                    <a:lnTo>
                      <a:pt x="56" y="1"/>
                    </a:lnTo>
                    <a:lnTo>
                      <a:pt x="62" y="0"/>
                    </a:lnTo>
                    <a:lnTo>
                      <a:pt x="68" y="0"/>
                    </a:lnTo>
                    <a:lnTo>
                      <a:pt x="74" y="0"/>
                    </a:lnTo>
                    <a:lnTo>
                      <a:pt x="80" y="1"/>
                    </a:lnTo>
                    <a:lnTo>
                      <a:pt x="85" y="2"/>
                    </a:lnTo>
                    <a:lnTo>
                      <a:pt x="89" y="4"/>
                    </a:lnTo>
                    <a:lnTo>
                      <a:pt x="94" y="6"/>
                    </a:lnTo>
                    <a:lnTo>
                      <a:pt x="98" y="9"/>
                    </a:lnTo>
                    <a:lnTo>
                      <a:pt x="102" y="12"/>
                    </a:lnTo>
                    <a:lnTo>
                      <a:pt x="105" y="15"/>
                    </a:lnTo>
                    <a:lnTo>
                      <a:pt x="107" y="19"/>
                    </a:lnTo>
                    <a:lnTo>
                      <a:pt x="110" y="23"/>
                    </a:lnTo>
                    <a:lnTo>
                      <a:pt x="111" y="28"/>
                    </a:lnTo>
                    <a:lnTo>
                      <a:pt x="113" y="32"/>
                    </a:lnTo>
                    <a:lnTo>
                      <a:pt x="114" y="37"/>
                    </a:lnTo>
                    <a:lnTo>
                      <a:pt x="114" y="43"/>
                    </a:lnTo>
                    <a:lnTo>
                      <a:pt x="113" y="48"/>
                    </a:lnTo>
                    <a:lnTo>
                      <a:pt x="112" y="54"/>
                    </a:lnTo>
                    <a:lnTo>
                      <a:pt x="88" y="54"/>
                    </a:lnTo>
                    <a:lnTo>
                      <a:pt x="89" y="46"/>
                    </a:lnTo>
                    <a:lnTo>
                      <a:pt x="90" y="39"/>
                    </a:lnTo>
                    <a:lnTo>
                      <a:pt x="88" y="33"/>
                    </a:lnTo>
                    <a:lnTo>
                      <a:pt x="86" y="27"/>
                    </a:lnTo>
                    <a:lnTo>
                      <a:pt x="83" y="23"/>
                    </a:lnTo>
                    <a:lnTo>
                      <a:pt x="78" y="19"/>
                    </a:lnTo>
                    <a:lnTo>
                      <a:pt x="72" y="17"/>
                    </a:lnTo>
                    <a:lnTo>
                      <a:pt x="65" y="17"/>
                    </a:lnTo>
                    <a:lnTo>
                      <a:pt x="57" y="17"/>
                    </a:lnTo>
                    <a:lnTo>
                      <a:pt x="50" y="19"/>
                    </a:lnTo>
                    <a:lnTo>
                      <a:pt x="44" y="22"/>
                    </a:lnTo>
                    <a:lnTo>
                      <a:pt x="38" y="27"/>
                    </a:lnTo>
                    <a:lnTo>
                      <a:pt x="33" y="32"/>
                    </a:lnTo>
                    <a:lnTo>
                      <a:pt x="29" y="38"/>
                    </a:lnTo>
                    <a:lnTo>
                      <a:pt x="27" y="46"/>
                    </a:lnTo>
                    <a:lnTo>
                      <a:pt x="24" y="54"/>
                    </a:lnTo>
                    <a:lnTo>
                      <a:pt x="0" y="5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35" name="Freeform 28"/>
              <p:cNvSpPr>
                <a:spLocks/>
              </p:cNvSpPr>
              <p:nvPr/>
            </p:nvSpPr>
            <p:spPr bwMode="auto">
              <a:xfrm>
                <a:off x="1003" y="629"/>
                <a:ext cx="116" cy="54"/>
              </a:xfrm>
              <a:custGeom>
                <a:avLst/>
                <a:gdLst>
                  <a:gd name="T0" fmla="*/ 1 w 116"/>
                  <a:gd name="T1" fmla="*/ 0 h 54"/>
                  <a:gd name="T2" fmla="*/ 1 w 116"/>
                  <a:gd name="T3" fmla="*/ 5 h 54"/>
                  <a:gd name="T4" fmla="*/ 0 w 116"/>
                  <a:gd name="T5" fmla="*/ 10 h 54"/>
                  <a:gd name="T6" fmla="*/ 0 w 116"/>
                  <a:gd name="T7" fmla="*/ 16 h 54"/>
                  <a:gd name="T8" fmla="*/ 1 w 116"/>
                  <a:gd name="T9" fmla="*/ 21 h 54"/>
                  <a:gd name="T10" fmla="*/ 2 w 116"/>
                  <a:gd name="T11" fmla="*/ 25 h 54"/>
                  <a:gd name="T12" fmla="*/ 4 w 116"/>
                  <a:gd name="T13" fmla="*/ 29 h 54"/>
                  <a:gd name="T14" fmla="*/ 6 w 116"/>
                  <a:gd name="T15" fmla="*/ 33 h 54"/>
                  <a:gd name="T16" fmla="*/ 9 w 116"/>
                  <a:gd name="T17" fmla="*/ 37 h 54"/>
                  <a:gd name="T18" fmla="*/ 12 w 116"/>
                  <a:gd name="T19" fmla="*/ 41 h 54"/>
                  <a:gd name="T20" fmla="*/ 16 w 116"/>
                  <a:gd name="T21" fmla="*/ 44 h 54"/>
                  <a:gd name="T22" fmla="*/ 20 w 116"/>
                  <a:gd name="T23" fmla="*/ 47 h 54"/>
                  <a:gd name="T24" fmla="*/ 24 w 116"/>
                  <a:gd name="T25" fmla="*/ 49 h 54"/>
                  <a:gd name="T26" fmla="*/ 29 w 116"/>
                  <a:gd name="T27" fmla="*/ 51 h 54"/>
                  <a:gd name="T28" fmla="*/ 35 w 116"/>
                  <a:gd name="T29" fmla="*/ 52 h 54"/>
                  <a:gd name="T30" fmla="*/ 40 w 116"/>
                  <a:gd name="T31" fmla="*/ 53 h 54"/>
                  <a:gd name="T32" fmla="*/ 47 w 116"/>
                  <a:gd name="T33" fmla="*/ 53 h 54"/>
                  <a:gd name="T34" fmla="*/ 53 w 116"/>
                  <a:gd name="T35" fmla="*/ 53 h 54"/>
                  <a:gd name="T36" fmla="*/ 59 w 116"/>
                  <a:gd name="T37" fmla="*/ 52 h 54"/>
                  <a:gd name="T38" fmla="*/ 65 w 116"/>
                  <a:gd name="T39" fmla="*/ 51 h 54"/>
                  <a:gd name="T40" fmla="*/ 70 w 116"/>
                  <a:gd name="T41" fmla="*/ 50 h 54"/>
                  <a:gd name="T42" fmla="*/ 76 w 116"/>
                  <a:gd name="T43" fmla="*/ 48 h 54"/>
                  <a:gd name="T44" fmla="*/ 81 w 116"/>
                  <a:gd name="T45" fmla="*/ 46 h 54"/>
                  <a:gd name="T46" fmla="*/ 86 w 116"/>
                  <a:gd name="T47" fmla="*/ 44 h 54"/>
                  <a:gd name="T48" fmla="*/ 90 w 116"/>
                  <a:gd name="T49" fmla="*/ 40 h 54"/>
                  <a:gd name="T50" fmla="*/ 94 w 116"/>
                  <a:gd name="T51" fmla="*/ 37 h 54"/>
                  <a:gd name="T52" fmla="*/ 98 w 116"/>
                  <a:gd name="T53" fmla="*/ 33 h 54"/>
                  <a:gd name="T54" fmla="*/ 102 w 116"/>
                  <a:gd name="T55" fmla="*/ 29 h 54"/>
                  <a:gd name="T56" fmla="*/ 105 w 116"/>
                  <a:gd name="T57" fmla="*/ 24 h 54"/>
                  <a:gd name="T58" fmla="*/ 108 w 116"/>
                  <a:gd name="T59" fmla="*/ 19 h 54"/>
                  <a:gd name="T60" fmla="*/ 111 w 116"/>
                  <a:gd name="T61" fmla="*/ 13 h 54"/>
                  <a:gd name="T62" fmla="*/ 113 w 116"/>
                  <a:gd name="T63" fmla="*/ 7 h 54"/>
                  <a:gd name="T64" fmla="*/ 115 w 116"/>
                  <a:gd name="T65" fmla="*/ 0 h 54"/>
                  <a:gd name="T66" fmla="*/ 91 w 116"/>
                  <a:gd name="T67" fmla="*/ 0 h 54"/>
                  <a:gd name="T68" fmla="*/ 88 w 116"/>
                  <a:gd name="T69" fmla="*/ 8 h 54"/>
                  <a:gd name="T70" fmla="*/ 85 w 116"/>
                  <a:gd name="T71" fmla="*/ 15 h 54"/>
                  <a:gd name="T72" fmla="*/ 82 w 116"/>
                  <a:gd name="T73" fmla="*/ 22 h 54"/>
                  <a:gd name="T74" fmla="*/ 77 w 116"/>
                  <a:gd name="T75" fmla="*/ 27 h 54"/>
                  <a:gd name="T76" fmla="*/ 71 w 116"/>
                  <a:gd name="T77" fmla="*/ 31 h 54"/>
                  <a:gd name="T78" fmla="*/ 65 w 116"/>
                  <a:gd name="T79" fmla="*/ 34 h 54"/>
                  <a:gd name="T80" fmla="*/ 58 w 116"/>
                  <a:gd name="T81" fmla="*/ 36 h 54"/>
                  <a:gd name="T82" fmla="*/ 50 w 116"/>
                  <a:gd name="T83" fmla="*/ 37 h 54"/>
                  <a:gd name="T84" fmla="*/ 42 w 116"/>
                  <a:gd name="T85" fmla="*/ 36 h 54"/>
                  <a:gd name="T86" fmla="*/ 36 w 116"/>
                  <a:gd name="T87" fmla="*/ 33 h 54"/>
                  <a:gd name="T88" fmla="*/ 31 w 116"/>
                  <a:gd name="T89" fmla="*/ 30 h 54"/>
                  <a:gd name="T90" fmla="*/ 28 w 116"/>
                  <a:gd name="T91" fmla="*/ 26 h 54"/>
                  <a:gd name="T92" fmla="*/ 25 w 116"/>
                  <a:gd name="T93" fmla="*/ 20 h 54"/>
                  <a:gd name="T94" fmla="*/ 24 w 116"/>
                  <a:gd name="T95" fmla="*/ 14 h 54"/>
                  <a:gd name="T96" fmla="*/ 24 w 116"/>
                  <a:gd name="T97" fmla="*/ 7 h 54"/>
                  <a:gd name="T98" fmla="*/ 25 w 116"/>
                  <a:gd name="T99" fmla="*/ 0 h 54"/>
                  <a:gd name="T100" fmla="*/ 1 w 116"/>
                  <a:gd name="T101" fmla="*/ 0 h 5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16" h="54">
                    <a:moveTo>
                      <a:pt x="1" y="0"/>
                    </a:moveTo>
                    <a:lnTo>
                      <a:pt x="1" y="5"/>
                    </a:lnTo>
                    <a:lnTo>
                      <a:pt x="0" y="10"/>
                    </a:lnTo>
                    <a:lnTo>
                      <a:pt x="0" y="16"/>
                    </a:lnTo>
                    <a:lnTo>
                      <a:pt x="1" y="21"/>
                    </a:lnTo>
                    <a:lnTo>
                      <a:pt x="2" y="25"/>
                    </a:lnTo>
                    <a:lnTo>
                      <a:pt x="4" y="29"/>
                    </a:lnTo>
                    <a:lnTo>
                      <a:pt x="6" y="33"/>
                    </a:lnTo>
                    <a:lnTo>
                      <a:pt x="9" y="37"/>
                    </a:lnTo>
                    <a:lnTo>
                      <a:pt x="12" y="41"/>
                    </a:lnTo>
                    <a:lnTo>
                      <a:pt x="16" y="44"/>
                    </a:lnTo>
                    <a:lnTo>
                      <a:pt x="20" y="47"/>
                    </a:lnTo>
                    <a:lnTo>
                      <a:pt x="24" y="49"/>
                    </a:lnTo>
                    <a:lnTo>
                      <a:pt x="29" y="51"/>
                    </a:lnTo>
                    <a:lnTo>
                      <a:pt x="35" y="52"/>
                    </a:lnTo>
                    <a:lnTo>
                      <a:pt x="40" y="53"/>
                    </a:lnTo>
                    <a:lnTo>
                      <a:pt x="47" y="53"/>
                    </a:lnTo>
                    <a:lnTo>
                      <a:pt x="53" y="53"/>
                    </a:lnTo>
                    <a:lnTo>
                      <a:pt x="59" y="52"/>
                    </a:lnTo>
                    <a:lnTo>
                      <a:pt x="65" y="51"/>
                    </a:lnTo>
                    <a:lnTo>
                      <a:pt x="70" y="50"/>
                    </a:lnTo>
                    <a:lnTo>
                      <a:pt x="76" y="48"/>
                    </a:lnTo>
                    <a:lnTo>
                      <a:pt x="81" y="46"/>
                    </a:lnTo>
                    <a:lnTo>
                      <a:pt x="86" y="44"/>
                    </a:lnTo>
                    <a:lnTo>
                      <a:pt x="90" y="40"/>
                    </a:lnTo>
                    <a:lnTo>
                      <a:pt x="94" y="37"/>
                    </a:lnTo>
                    <a:lnTo>
                      <a:pt x="98" y="33"/>
                    </a:lnTo>
                    <a:lnTo>
                      <a:pt x="102" y="29"/>
                    </a:lnTo>
                    <a:lnTo>
                      <a:pt x="105" y="24"/>
                    </a:lnTo>
                    <a:lnTo>
                      <a:pt x="108" y="19"/>
                    </a:lnTo>
                    <a:lnTo>
                      <a:pt x="111" y="13"/>
                    </a:lnTo>
                    <a:lnTo>
                      <a:pt x="113" y="7"/>
                    </a:lnTo>
                    <a:lnTo>
                      <a:pt x="115" y="0"/>
                    </a:lnTo>
                    <a:lnTo>
                      <a:pt x="91" y="0"/>
                    </a:lnTo>
                    <a:lnTo>
                      <a:pt x="88" y="8"/>
                    </a:lnTo>
                    <a:lnTo>
                      <a:pt x="85" y="15"/>
                    </a:lnTo>
                    <a:lnTo>
                      <a:pt x="82" y="22"/>
                    </a:lnTo>
                    <a:lnTo>
                      <a:pt x="77" y="27"/>
                    </a:lnTo>
                    <a:lnTo>
                      <a:pt x="71" y="31"/>
                    </a:lnTo>
                    <a:lnTo>
                      <a:pt x="65" y="34"/>
                    </a:lnTo>
                    <a:lnTo>
                      <a:pt x="58" y="36"/>
                    </a:lnTo>
                    <a:lnTo>
                      <a:pt x="50" y="37"/>
                    </a:lnTo>
                    <a:lnTo>
                      <a:pt x="42" y="36"/>
                    </a:lnTo>
                    <a:lnTo>
                      <a:pt x="36" y="33"/>
                    </a:lnTo>
                    <a:lnTo>
                      <a:pt x="31" y="30"/>
                    </a:lnTo>
                    <a:lnTo>
                      <a:pt x="28" y="26"/>
                    </a:lnTo>
                    <a:lnTo>
                      <a:pt x="25" y="20"/>
                    </a:lnTo>
                    <a:lnTo>
                      <a:pt x="24" y="14"/>
                    </a:lnTo>
                    <a:lnTo>
                      <a:pt x="24" y="7"/>
                    </a:lnTo>
                    <a:lnTo>
                      <a:pt x="25" y="0"/>
                    </a:lnTo>
                    <a:lnTo>
                      <a:pt x="1"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36" name="Freeform 29"/>
              <p:cNvSpPr>
                <a:spLocks/>
              </p:cNvSpPr>
              <p:nvPr/>
            </p:nvSpPr>
            <p:spPr bwMode="auto">
              <a:xfrm>
                <a:off x="1118" y="575"/>
                <a:ext cx="92" cy="104"/>
              </a:xfrm>
              <a:custGeom>
                <a:avLst/>
                <a:gdLst>
                  <a:gd name="T0" fmla="*/ 46 w 93"/>
                  <a:gd name="T1" fmla="*/ 17 h 105"/>
                  <a:gd name="T2" fmla="*/ 46 w 93"/>
                  <a:gd name="T3" fmla="*/ 17 h 105"/>
                  <a:gd name="T4" fmla="*/ 46 w 93"/>
                  <a:gd name="T5" fmla="*/ 17 h 105"/>
                  <a:gd name="T6" fmla="*/ 46 w 93"/>
                  <a:gd name="T7" fmla="*/ 17 h 105"/>
                  <a:gd name="T8" fmla="*/ 46 w 93"/>
                  <a:gd name="T9" fmla="*/ 17 h 105"/>
                  <a:gd name="T10" fmla="*/ 46 w 93"/>
                  <a:gd name="T11" fmla="*/ 18 h 105"/>
                  <a:gd name="T12" fmla="*/ 46 w 93"/>
                  <a:gd name="T13" fmla="*/ 20 h 105"/>
                  <a:gd name="T14" fmla="*/ 44 w 93"/>
                  <a:gd name="T15" fmla="*/ 22 h 105"/>
                  <a:gd name="T16" fmla="*/ 43 w 93"/>
                  <a:gd name="T17" fmla="*/ 27 h 105"/>
                  <a:gd name="T18" fmla="*/ 46 w 93"/>
                  <a:gd name="T19" fmla="*/ 33 h 105"/>
                  <a:gd name="T20" fmla="*/ 46 w 93"/>
                  <a:gd name="T21" fmla="*/ 39 h 105"/>
                  <a:gd name="T22" fmla="*/ 46 w 93"/>
                  <a:gd name="T23" fmla="*/ 45 h 105"/>
                  <a:gd name="T24" fmla="*/ 46 w 93"/>
                  <a:gd name="T25" fmla="*/ 51 h 105"/>
                  <a:gd name="T26" fmla="*/ 46 w 93"/>
                  <a:gd name="T27" fmla="*/ 52 h 105"/>
                  <a:gd name="T28" fmla="*/ 46 w 93"/>
                  <a:gd name="T29" fmla="*/ 52 h 105"/>
                  <a:gd name="T30" fmla="*/ 46 w 93"/>
                  <a:gd name="T31" fmla="*/ 52 h 105"/>
                  <a:gd name="T32" fmla="*/ 46 w 93"/>
                  <a:gd name="T33" fmla="*/ 52 h 105"/>
                  <a:gd name="T34" fmla="*/ 46 w 93"/>
                  <a:gd name="T35" fmla="*/ 52 h 105"/>
                  <a:gd name="T36" fmla="*/ 46 w 93"/>
                  <a:gd name="T37" fmla="*/ 52 h 105"/>
                  <a:gd name="T38" fmla="*/ 46 w 93"/>
                  <a:gd name="T39" fmla="*/ 52 h 105"/>
                  <a:gd name="T40" fmla="*/ 0 w 93"/>
                  <a:gd name="T41" fmla="*/ 52 h 105"/>
                  <a:gd name="T42" fmla="*/ 33 w 93"/>
                  <a:gd name="T43" fmla="*/ 52 h 105"/>
                  <a:gd name="T44" fmla="*/ 40 w 93"/>
                  <a:gd name="T45" fmla="*/ 52 h 105"/>
                  <a:gd name="T46" fmla="*/ 46 w 93"/>
                  <a:gd name="T47" fmla="*/ 52 h 105"/>
                  <a:gd name="T48" fmla="*/ 46 w 93"/>
                  <a:gd name="T49" fmla="*/ 52 h 105"/>
                  <a:gd name="T50" fmla="*/ 46 w 93"/>
                  <a:gd name="T51" fmla="*/ 52 h 105"/>
                  <a:gd name="T52" fmla="*/ 46 w 93"/>
                  <a:gd name="T53" fmla="*/ 52 h 105"/>
                  <a:gd name="T54" fmla="*/ 46 w 93"/>
                  <a:gd name="T55" fmla="*/ 52 h 105"/>
                  <a:gd name="T56" fmla="*/ 43 w 93"/>
                  <a:gd name="T57" fmla="*/ 52 h 105"/>
                  <a:gd name="T58" fmla="*/ 36 w 93"/>
                  <a:gd name="T59" fmla="*/ 52 h 105"/>
                  <a:gd name="T60" fmla="*/ 28 w 93"/>
                  <a:gd name="T61" fmla="*/ 49 h 105"/>
                  <a:gd name="T62" fmla="*/ 22 w 93"/>
                  <a:gd name="T63" fmla="*/ 41 h 105"/>
                  <a:gd name="T64" fmla="*/ 17 w 93"/>
                  <a:gd name="T65" fmla="*/ 33 h 105"/>
                  <a:gd name="T66" fmla="*/ 17 w 93"/>
                  <a:gd name="T67" fmla="*/ 25 h 105"/>
                  <a:gd name="T68" fmla="*/ 20 w 93"/>
                  <a:gd name="T69" fmla="*/ 14 h 105"/>
                  <a:gd name="T70" fmla="*/ 29 w 93"/>
                  <a:gd name="T71" fmla="*/ 7 h 105"/>
                  <a:gd name="T72" fmla="*/ 42 w 93"/>
                  <a:gd name="T73" fmla="*/ 2 h 105"/>
                  <a:gd name="T74" fmla="*/ 46 w 93"/>
                  <a:gd name="T75" fmla="*/ 0 h 105"/>
                  <a:gd name="T76" fmla="*/ 46 w 93"/>
                  <a:gd name="T77" fmla="*/ 0 h 105"/>
                  <a:gd name="T78" fmla="*/ 46 w 93"/>
                  <a:gd name="T79" fmla="*/ 0 h 105"/>
                  <a:gd name="T80" fmla="*/ 46 w 93"/>
                  <a:gd name="T81" fmla="*/ 0 h 105"/>
                  <a:gd name="T82" fmla="*/ 46 w 93"/>
                  <a:gd name="T83" fmla="*/ 0 h 10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93" h="105">
                    <a:moveTo>
                      <a:pt x="88" y="17"/>
                    </a:moveTo>
                    <a:lnTo>
                      <a:pt x="87" y="17"/>
                    </a:lnTo>
                    <a:lnTo>
                      <a:pt x="85" y="17"/>
                    </a:lnTo>
                    <a:lnTo>
                      <a:pt x="82" y="17"/>
                    </a:lnTo>
                    <a:lnTo>
                      <a:pt x="79" y="17"/>
                    </a:lnTo>
                    <a:lnTo>
                      <a:pt x="74" y="17"/>
                    </a:lnTo>
                    <a:lnTo>
                      <a:pt x="70" y="17"/>
                    </a:lnTo>
                    <a:lnTo>
                      <a:pt x="66" y="17"/>
                    </a:lnTo>
                    <a:lnTo>
                      <a:pt x="63" y="17"/>
                    </a:lnTo>
                    <a:lnTo>
                      <a:pt x="58" y="17"/>
                    </a:lnTo>
                    <a:lnTo>
                      <a:pt x="54" y="17"/>
                    </a:lnTo>
                    <a:lnTo>
                      <a:pt x="51" y="18"/>
                    </a:lnTo>
                    <a:lnTo>
                      <a:pt x="48" y="19"/>
                    </a:lnTo>
                    <a:lnTo>
                      <a:pt x="46" y="20"/>
                    </a:lnTo>
                    <a:lnTo>
                      <a:pt x="45" y="21"/>
                    </a:lnTo>
                    <a:lnTo>
                      <a:pt x="44" y="22"/>
                    </a:lnTo>
                    <a:lnTo>
                      <a:pt x="43" y="24"/>
                    </a:lnTo>
                    <a:lnTo>
                      <a:pt x="43" y="27"/>
                    </a:lnTo>
                    <a:lnTo>
                      <a:pt x="44" y="30"/>
                    </a:lnTo>
                    <a:lnTo>
                      <a:pt x="46" y="33"/>
                    </a:lnTo>
                    <a:lnTo>
                      <a:pt x="48" y="36"/>
                    </a:lnTo>
                    <a:lnTo>
                      <a:pt x="51" y="39"/>
                    </a:lnTo>
                    <a:lnTo>
                      <a:pt x="54" y="42"/>
                    </a:lnTo>
                    <a:lnTo>
                      <a:pt x="58" y="45"/>
                    </a:lnTo>
                    <a:lnTo>
                      <a:pt x="62" y="49"/>
                    </a:lnTo>
                    <a:lnTo>
                      <a:pt x="66" y="51"/>
                    </a:lnTo>
                    <a:lnTo>
                      <a:pt x="70" y="55"/>
                    </a:lnTo>
                    <a:lnTo>
                      <a:pt x="74" y="59"/>
                    </a:lnTo>
                    <a:lnTo>
                      <a:pt x="77" y="62"/>
                    </a:lnTo>
                    <a:lnTo>
                      <a:pt x="79" y="66"/>
                    </a:lnTo>
                    <a:lnTo>
                      <a:pt x="81" y="70"/>
                    </a:lnTo>
                    <a:lnTo>
                      <a:pt x="81" y="75"/>
                    </a:lnTo>
                    <a:lnTo>
                      <a:pt x="81" y="79"/>
                    </a:lnTo>
                    <a:lnTo>
                      <a:pt x="80" y="84"/>
                    </a:lnTo>
                    <a:lnTo>
                      <a:pt x="78" y="89"/>
                    </a:lnTo>
                    <a:lnTo>
                      <a:pt x="74" y="93"/>
                    </a:lnTo>
                    <a:lnTo>
                      <a:pt x="69" y="97"/>
                    </a:lnTo>
                    <a:lnTo>
                      <a:pt x="63" y="100"/>
                    </a:lnTo>
                    <a:lnTo>
                      <a:pt x="55" y="102"/>
                    </a:lnTo>
                    <a:lnTo>
                      <a:pt x="46" y="103"/>
                    </a:lnTo>
                    <a:lnTo>
                      <a:pt x="36" y="104"/>
                    </a:lnTo>
                    <a:lnTo>
                      <a:pt x="0" y="104"/>
                    </a:lnTo>
                    <a:lnTo>
                      <a:pt x="4" y="87"/>
                    </a:lnTo>
                    <a:lnTo>
                      <a:pt x="33" y="87"/>
                    </a:lnTo>
                    <a:lnTo>
                      <a:pt x="36" y="87"/>
                    </a:lnTo>
                    <a:lnTo>
                      <a:pt x="40" y="87"/>
                    </a:lnTo>
                    <a:lnTo>
                      <a:pt x="43" y="87"/>
                    </a:lnTo>
                    <a:lnTo>
                      <a:pt x="46" y="86"/>
                    </a:lnTo>
                    <a:lnTo>
                      <a:pt x="49" y="86"/>
                    </a:lnTo>
                    <a:lnTo>
                      <a:pt x="51" y="84"/>
                    </a:lnTo>
                    <a:lnTo>
                      <a:pt x="53" y="82"/>
                    </a:lnTo>
                    <a:lnTo>
                      <a:pt x="55" y="79"/>
                    </a:lnTo>
                    <a:lnTo>
                      <a:pt x="55" y="76"/>
                    </a:lnTo>
                    <a:lnTo>
                      <a:pt x="54" y="73"/>
                    </a:lnTo>
                    <a:lnTo>
                      <a:pt x="52" y="71"/>
                    </a:lnTo>
                    <a:lnTo>
                      <a:pt x="50" y="68"/>
                    </a:lnTo>
                    <a:lnTo>
                      <a:pt x="47" y="65"/>
                    </a:lnTo>
                    <a:lnTo>
                      <a:pt x="43" y="62"/>
                    </a:lnTo>
                    <a:lnTo>
                      <a:pt x="40" y="59"/>
                    </a:lnTo>
                    <a:lnTo>
                      <a:pt x="36" y="55"/>
                    </a:lnTo>
                    <a:lnTo>
                      <a:pt x="32" y="52"/>
                    </a:lnTo>
                    <a:lnTo>
                      <a:pt x="28" y="49"/>
                    </a:lnTo>
                    <a:lnTo>
                      <a:pt x="25" y="45"/>
                    </a:lnTo>
                    <a:lnTo>
                      <a:pt x="22" y="41"/>
                    </a:lnTo>
                    <a:lnTo>
                      <a:pt x="19" y="37"/>
                    </a:lnTo>
                    <a:lnTo>
                      <a:pt x="17" y="33"/>
                    </a:lnTo>
                    <a:lnTo>
                      <a:pt x="16" y="29"/>
                    </a:lnTo>
                    <a:lnTo>
                      <a:pt x="17" y="25"/>
                    </a:lnTo>
                    <a:lnTo>
                      <a:pt x="18" y="19"/>
                    </a:lnTo>
                    <a:lnTo>
                      <a:pt x="20" y="14"/>
                    </a:lnTo>
                    <a:lnTo>
                      <a:pt x="24" y="10"/>
                    </a:lnTo>
                    <a:lnTo>
                      <a:pt x="29" y="7"/>
                    </a:lnTo>
                    <a:lnTo>
                      <a:pt x="35" y="4"/>
                    </a:lnTo>
                    <a:lnTo>
                      <a:pt x="42" y="2"/>
                    </a:lnTo>
                    <a:lnTo>
                      <a:pt x="50" y="1"/>
                    </a:lnTo>
                    <a:lnTo>
                      <a:pt x="60" y="0"/>
                    </a:lnTo>
                    <a:lnTo>
                      <a:pt x="61" y="0"/>
                    </a:lnTo>
                    <a:lnTo>
                      <a:pt x="65" y="0"/>
                    </a:lnTo>
                    <a:lnTo>
                      <a:pt x="70" y="0"/>
                    </a:lnTo>
                    <a:lnTo>
                      <a:pt x="76" y="0"/>
                    </a:lnTo>
                    <a:lnTo>
                      <a:pt x="82" y="0"/>
                    </a:lnTo>
                    <a:lnTo>
                      <a:pt x="87" y="0"/>
                    </a:lnTo>
                    <a:lnTo>
                      <a:pt x="91" y="0"/>
                    </a:lnTo>
                    <a:lnTo>
                      <a:pt x="92" y="0"/>
                    </a:lnTo>
                    <a:lnTo>
                      <a:pt x="88" y="1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37" name="Freeform 30"/>
              <p:cNvSpPr>
                <a:spLocks/>
              </p:cNvSpPr>
              <p:nvPr/>
            </p:nvSpPr>
            <p:spPr bwMode="auto">
              <a:xfrm>
                <a:off x="1219" y="575"/>
                <a:ext cx="92" cy="104"/>
              </a:xfrm>
              <a:custGeom>
                <a:avLst/>
                <a:gdLst>
                  <a:gd name="T0" fmla="*/ 87 w 92"/>
                  <a:gd name="T1" fmla="*/ 17 h 105"/>
                  <a:gd name="T2" fmla="*/ 55 w 92"/>
                  <a:gd name="T3" fmla="*/ 17 h 105"/>
                  <a:gd name="T4" fmla="*/ 37 w 92"/>
                  <a:gd name="T5" fmla="*/ 52 h 105"/>
                  <a:gd name="T6" fmla="*/ 14 w 92"/>
                  <a:gd name="T7" fmla="*/ 52 h 105"/>
                  <a:gd name="T8" fmla="*/ 32 w 92"/>
                  <a:gd name="T9" fmla="*/ 17 h 105"/>
                  <a:gd name="T10" fmla="*/ 0 w 92"/>
                  <a:gd name="T11" fmla="*/ 17 h 105"/>
                  <a:gd name="T12" fmla="*/ 4 w 92"/>
                  <a:gd name="T13" fmla="*/ 0 h 105"/>
                  <a:gd name="T14" fmla="*/ 91 w 92"/>
                  <a:gd name="T15" fmla="*/ 0 h 105"/>
                  <a:gd name="T16" fmla="*/ 87 w 92"/>
                  <a:gd name="T17" fmla="*/ 17 h 1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2" h="105">
                    <a:moveTo>
                      <a:pt x="87" y="17"/>
                    </a:moveTo>
                    <a:lnTo>
                      <a:pt x="55" y="17"/>
                    </a:lnTo>
                    <a:lnTo>
                      <a:pt x="37" y="104"/>
                    </a:lnTo>
                    <a:lnTo>
                      <a:pt x="14" y="104"/>
                    </a:lnTo>
                    <a:lnTo>
                      <a:pt x="32" y="17"/>
                    </a:lnTo>
                    <a:lnTo>
                      <a:pt x="0" y="17"/>
                    </a:lnTo>
                    <a:lnTo>
                      <a:pt x="4" y="0"/>
                    </a:lnTo>
                    <a:lnTo>
                      <a:pt x="91" y="0"/>
                    </a:lnTo>
                    <a:lnTo>
                      <a:pt x="87" y="1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38" name="Freeform 31"/>
              <p:cNvSpPr>
                <a:spLocks/>
              </p:cNvSpPr>
              <p:nvPr/>
            </p:nvSpPr>
            <p:spPr bwMode="auto">
              <a:xfrm>
                <a:off x="1276" y="575"/>
                <a:ext cx="107" cy="104"/>
              </a:xfrm>
              <a:custGeom>
                <a:avLst/>
                <a:gdLst>
                  <a:gd name="T0" fmla="*/ 37 w 107"/>
                  <a:gd name="T1" fmla="*/ 52 h 105"/>
                  <a:gd name="T2" fmla="*/ 46 w 107"/>
                  <a:gd name="T3" fmla="*/ 52 h 105"/>
                  <a:gd name="T4" fmla="*/ 80 w 107"/>
                  <a:gd name="T5" fmla="*/ 52 h 105"/>
                  <a:gd name="T6" fmla="*/ 70 w 107"/>
                  <a:gd name="T7" fmla="*/ 21 h 105"/>
                  <a:gd name="T8" fmla="*/ 24 w 107"/>
                  <a:gd name="T9" fmla="*/ 52 h 105"/>
                  <a:gd name="T10" fmla="*/ 0 w 107"/>
                  <a:gd name="T11" fmla="*/ 52 h 105"/>
                  <a:gd name="T12" fmla="*/ 61 w 107"/>
                  <a:gd name="T13" fmla="*/ 0 h 105"/>
                  <a:gd name="T14" fmla="*/ 89 w 107"/>
                  <a:gd name="T15" fmla="*/ 0 h 105"/>
                  <a:gd name="T16" fmla="*/ 106 w 107"/>
                  <a:gd name="T17" fmla="*/ 52 h 105"/>
                  <a:gd name="T18" fmla="*/ 37 w 107"/>
                  <a:gd name="T19" fmla="*/ 52 h 1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7" h="105">
                    <a:moveTo>
                      <a:pt x="37" y="104"/>
                    </a:moveTo>
                    <a:lnTo>
                      <a:pt x="46" y="87"/>
                    </a:lnTo>
                    <a:lnTo>
                      <a:pt x="80" y="87"/>
                    </a:lnTo>
                    <a:lnTo>
                      <a:pt x="70" y="21"/>
                    </a:lnTo>
                    <a:lnTo>
                      <a:pt x="24" y="104"/>
                    </a:lnTo>
                    <a:lnTo>
                      <a:pt x="0" y="104"/>
                    </a:lnTo>
                    <a:lnTo>
                      <a:pt x="61" y="0"/>
                    </a:lnTo>
                    <a:lnTo>
                      <a:pt x="89" y="0"/>
                    </a:lnTo>
                    <a:lnTo>
                      <a:pt x="106" y="104"/>
                    </a:lnTo>
                    <a:lnTo>
                      <a:pt x="37" y="10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39" name="Freeform 32"/>
              <p:cNvSpPr>
                <a:spLocks/>
              </p:cNvSpPr>
              <p:nvPr/>
            </p:nvSpPr>
            <p:spPr bwMode="auto">
              <a:xfrm>
                <a:off x="1396" y="575"/>
                <a:ext cx="76" cy="104"/>
              </a:xfrm>
              <a:custGeom>
                <a:avLst/>
                <a:gdLst>
                  <a:gd name="T0" fmla="*/ 71 w 76"/>
                  <a:gd name="T1" fmla="*/ 52 h 105"/>
                  <a:gd name="T2" fmla="*/ 0 w 76"/>
                  <a:gd name="T3" fmla="*/ 52 h 105"/>
                  <a:gd name="T4" fmla="*/ 22 w 76"/>
                  <a:gd name="T5" fmla="*/ 0 h 105"/>
                  <a:gd name="T6" fmla="*/ 46 w 76"/>
                  <a:gd name="T7" fmla="*/ 0 h 105"/>
                  <a:gd name="T8" fmla="*/ 27 w 76"/>
                  <a:gd name="T9" fmla="*/ 52 h 105"/>
                  <a:gd name="T10" fmla="*/ 75 w 76"/>
                  <a:gd name="T11" fmla="*/ 52 h 105"/>
                  <a:gd name="T12" fmla="*/ 71 w 76"/>
                  <a:gd name="T13" fmla="*/ 52 h 10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6" h="105">
                    <a:moveTo>
                      <a:pt x="71" y="104"/>
                    </a:moveTo>
                    <a:lnTo>
                      <a:pt x="0" y="104"/>
                    </a:lnTo>
                    <a:lnTo>
                      <a:pt x="22" y="0"/>
                    </a:lnTo>
                    <a:lnTo>
                      <a:pt x="46" y="0"/>
                    </a:lnTo>
                    <a:lnTo>
                      <a:pt x="27" y="87"/>
                    </a:lnTo>
                    <a:lnTo>
                      <a:pt x="75" y="87"/>
                    </a:lnTo>
                    <a:lnTo>
                      <a:pt x="71" y="10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40" name="Freeform 33"/>
              <p:cNvSpPr>
                <a:spLocks/>
              </p:cNvSpPr>
              <p:nvPr/>
            </p:nvSpPr>
            <p:spPr bwMode="auto">
              <a:xfrm>
                <a:off x="1510" y="575"/>
                <a:ext cx="92" cy="104"/>
              </a:xfrm>
              <a:custGeom>
                <a:avLst/>
                <a:gdLst>
                  <a:gd name="T0" fmla="*/ 46 w 93"/>
                  <a:gd name="T1" fmla="*/ 17 h 105"/>
                  <a:gd name="T2" fmla="*/ 46 w 93"/>
                  <a:gd name="T3" fmla="*/ 17 h 105"/>
                  <a:gd name="T4" fmla="*/ 46 w 93"/>
                  <a:gd name="T5" fmla="*/ 17 h 105"/>
                  <a:gd name="T6" fmla="*/ 46 w 93"/>
                  <a:gd name="T7" fmla="*/ 17 h 105"/>
                  <a:gd name="T8" fmla="*/ 46 w 93"/>
                  <a:gd name="T9" fmla="*/ 17 h 105"/>
                  <a:gd name="T10" fmla="*/ 46 w 93"/>
                  <a:gd name="T11" fmla="*/ 18 h 105"/>
                  <a:gd name="T12" fmla="*/ 46 w 93"/>
                  <a:gd name="T13" fmla="*/ 20 h 105"/>
                  <a:gd name="T14" fmla="*/ 44 w 93"/>
                  <a:gd name="T15" fmla="*/ 22 h 105"/>
                  <a:gd name="T16" fmla="*/ 43 w 93"/>
                  <a:gd name="T17" fmla="*/ 27 h 105"/>
                  <a:gd name="T18" fmla="*/ 45 w 93"/>
                  <a:gd name="T19" fmla="*/ 33 h 105"/>
                  <a:gd name="T20" fmla="*/ 46 w 93"/>
                  <a:gd name="T21" fmla="*/ 39 h 105"/>
                  <a:gd name="T22" fmla="*/ 46 w 93"/>
                  <a:gd name="T23" fmla="*/ 45 h 105"/>
                  <a:gd name="T24" fmla="*/ 46 w 93"/>
                  <a:gd name="T25" fmla="*/ 51 h 105"/>
                  <a:gd name="T26" fmla="*/ 46 w 93"/>
                  <a:gd name="T27" fmla="*/ 52 h 105"/>
                  <a:gd name="T28" fmla="*/ 46 w 93"/>
                  <a:gd name="T29" fmla="*/ 52 h 105"/>
                  <a:gd name="T30" fmla="*/ 46 w 93"/>
                  <a:gd name="T31" fmla="*/ 52 h 105"/>
                  <a:gd name="T32" fmla="*/ 46 w 93"/>
                  <a:gd name="T33" fmla="*/ 52 h 105"/>
                  <a:gd name="T34" fmla="*/ 46 w 93"/>
                  <a:gd name="T35" fmla="*/ 52 h 105"/>
                  <a:gd name="T36" fmla="*/ 46 w 93"/>
                  <a:gd name="T37" fmla="*/ 52 h 105"/>
                  <a:gd name="T38" fmla="*/ 46 w 93"/>
                  <a:gd name="T39" fmla="*/ 52 h 105"/>
                  <a:gd name="T40" fmla="*/ 0 w 93"/>
                  <a:gd name="T41" fmla="*/ 52 h 105"/>
                  <a:gd name="T42" fmla="*/ 33 w 93"/>
                  <a:gd name="T43" fmla="*/ 52 h 105"/>
                  <a:gd name="T44" fmla="*/ 40 w 93"/>
                  <a:gd name="T45" fmla="*/ 52 h 105"/>
                  <a:gd name="T46" fmla="*/ 46 w 93"/>
                  <a:gd name="T47" fmla="*/ 52 h 105"/>
                  <a:gd name="T48" fmla="*/ 46 w 93"/>
                  <a:gd name="T49" fmla="*/ 52 h 105"/>
                  <a:gd name="T50" fmla="*/ 46 w 93"/>
                  <a:gd name="T51" fmla="*/ 52 h 105"/>
                  <a:gd name="T52" fmla="*/ 46 w 93"/>
                  <a:gd name="T53" fmla="*/ 52 h 105"/>
                  <a:gd name="T54" fmla="*/ 46 w 93"/>
                  <a:gd name="T55" fmla="*/ 52 h 105"/>
                  <a:gd name="T56" fmla="*/ 43 w 93"/>
                  <a:gd name="T57" fmla="*/ 52 h 105"/>
                  <a:gd name="T58" fmla="*/ 36 w 93"/>
                  <a:gd name="T59" fmla="*/ 52 h 105"/>
                  <a:gd name="T60" fmla="*/ 28 w 93"/>
                  <a:gd name="T61" fmla="*/ 49 h 105"/>
                  <a:gd name="T62" fmla="*/ 22 w 93"/>
                  <a:gd name="T63" fmla="*/ 41 h 105"/>
                  <a:gd name="T64" fmla="*/ 17 w 93"/>
                  <a:gd name="T65" fmla="*/ 33 h 105"/>
                  <a:gd name="T66" fmla="*/ 16 w 93"/>
                  <a:gd name="T67" fmla="*/ 25 h 105"/>
                  <a:gd name="T68" fmla="*/ 20 w 93"/>
                  <a:gd name="T69" fmla="*/ 14 h 105"/>
                  <a:gd name="T70" fmla="*/ 28 w 93"/>
                  <a:gd name="T71" fmla="*/ 7 h 105"/>
                  <a:gd name="T72" fmla="*/ 42 w 93"/>
                  <a:gd name="T73" fmla="*/ 2 h 105"/>
                  <a:gd name="T74" fmla="*/ 46 w 93"/>
                  <a:gd name="T75" fmla="*/ 0 h 105"/>
                  <a:gd name="T76" fmla="*/ 46 w 93"/>
                  <a:gd name="T77" fmla="*/ 0 h 105"/>
                  <a:gd name="T78" fmla="*/ 46 w 93"/>
                  <a:gd name="T79" fmla="*/ 0 h 105"/>
                  <a:gd name="T80" fmla="*/ 46 w 93"/>
                  <a:gd name="T81" fmla="*/ 0 h 105"/>
                  <a:gd name="T82" fmla="*/ 46 w 93"/>
                  <a:gd name="T83" fmla="*/ 0 h 10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93" h="105">
                    <a:moveTo>
                      <a:pt x="88" y="17"/>
                    </a:moveTo>
                    <a:lnTo>
                      <a:pt x="87" y="17"/>
                    </a:lnTo>
                    <a:lnTo>
                      <a:pt x="85" y="17"/>
                    </a:lnTo>
                    <a:lnTo>
                      <a:pt x="82" y="17"/>
                    </a:lnTo>
                    <a:lnTo>
                      <a:pt x="79" y="17"/>
                    </a:lnTo>
                    <a:lnTo>
                      <a:pt x="75" y="17"/>
                    </a:lnTo>
                    <a:lnTo>
                      <a:pt x="70" y="17"/>
                    </a:lnTo>
                    <a:lnTo>
                      <a:pt x="66" y="17"/>
                    </a:lnTo>
                    <a:lnTo>
                      <a:pt x="63" y="17"/>
                    </a:lnTo>
                    <a:lnTo>
                      <a:pt x="58" y="17"/>
                    </a:lnTo>
                    <a:lnTo>
                      <a:pt x="54" y="17"/>
                    </a:lnTo>
                    <a:lnTo>
                      <a:pt x="51" y="18"/>
                    </a:lnTo>
                    <a:lnTo>
                      <a:pt x="49" y="19"/>
                    </a:lnTo>
                    <a:lnTo>
                      <a:pt x="46" y="20"/>
                    </a:lnTo>
                    <a:lnTo>
                      <a:pt x="45" y="21"/>
                    </a:lnTo>
                    <a:lnTo>
                      <a:pt x="44" y="22"/>
                    </a:lnTo>
                    <a:lnTo>
                      <a:pt x="43" y="24"/>
                    </a:lnTo>
                    <a:lnTo>
                      <a:pt x="43" y="27"/>
                    </a:lnTo>
                    <a:lnTo>
                      <a:pt x="44" y="30"/>
                    </a:lnTo>
                    <a:lnTo>
                      <a:pt x="45" y="33"/>
                    </a:lnTo>
                    <a:lnTo>
                      <a:pt x="48" y="36"/>
                    </a:lnTo>
                    <a:lnTo>
                      <a:pt x="51" y="39"/>
                    </a:lnTo>
                    <a:lnTo>
                      <a:pt x="54" y="42"/>
                    </a:lnTo>
                    <a:lnTo>
                      <a:pt x="58" y="45"/>
                    </a:lnTo>
                    <a:lnTo>
                      <a:pt x="62" y="49"/>
                    </a:lnTo>
                    <a:lnTo>
                      <a:pt x="66" y="51"/>
                    </a:lnTo>
                    <a:lnTo>
                      <a:pt x="70" y="55"/>
                    </a:lnTo>
                    <a:lnTo>
                      <a:pt x="74" y="59"/>
                    </a:lnTo>
                    <a:lnTo>
                      <a:pt x="77" y="62"/>
                    </a:lnTo>
                    <a:lnTo>
                      <a:pt x="79" y="66"/>
                    </a:lnTo>
                    <a:lnTo>
                      <a:pt x="81" y="70"/>
                    </a:lnTo>
                    <a:lnTo>
                      <a:pt x="82" y="75"/>
                    </a:lnTo>
                    <a:lnTo>
                      <a:pt x="81" y="79"/>
                    </a:lnTo>
                    <a:lnTo>
                      <a:pt x="80" y="84"/>
                    </a:lnTo>
                    <a:lnTo>
                      <a:pt x="78" y="89"/>
                    </a:lnTo>
                    <a:lnTo>
                      <a:pt x="74" y="93"/>
                    </a:lnTo>
                    <a:lnTo>
                      <a:pt x="69" y="97"/>
                    </a:lnTo>
                    <a:lnTo>
                      <a:pt x="63" y="100"/>
                    </a:lnTo>
                    <a:lnTo>
                      <a:pt x="56" y="102"/>
                    </a:lnTo>
                    <a:lnTo>
                      <a:pt x="47" y="103"/>
                    </a:lnTo>
                    <a:lnTo>
                      <a:pt x="36" y="104"/>
                    </a:lnTo>
                    <a:lnTo>
                      <a:pt x="0" y="104"/>
                    </a:lnTo>
                    <a:lnTo>
                      <a:pt x="4" y="87"/>
                    </a:lnTo>
                    <a:lnTo>
                      <a:pt x="33" y="87"/>
                    </a:lnTo>
                    <a:lnTo>
                      <a:pt x="36" y="87"/>
                    </a:lnTo>
                    <a:lnTo>
                      <a:pt x="40" y="87"/>
                    </a:lnTo>
                    <a:lnTo>
                      <a:pt x="43" y="87"/>
                    </a:lnTo>
                    <a:lnTo>
                      <a:pt x="47" y="86"/>
                    </a:lnTo>
                    <a:lnTo>
                      <a:pt x="49" y="86"/>
                    </a:lnTo>
                    <a:lnTo>
                      <a:pt x="52" y="84"/>
                    </a:lnTo>
                    <a:lnTo>
                      <a:pt x="54" y="82"/>
                    </a:lnTo>
                    <a:lnTo>
                      <a:pt x="55" y="79"/>
                    </a:lnTo>
                    <a:lnTo>
                      <a:pt x="55" y="76"/>
                    </a:lnTo>
                    <a:lnTo>
                      <a:pt x="54" y="73"/>
                    </a:lnTo>
                    <a:lnTo>
                      <a:pt x="52" y="71"/>
                    </a:lnTo>
                    <a:lnTo>
                      <a:pt x="50" y="68"/>
                    </a:lnTo>
                    <a:lnTo>
                      <a:pt x="47" y="65"/>
                    </a:lnTo>
                    <a:lnTo>
                      <a:pt x="43" y="62"/>
                    </a:lnTo>
                    <a:lnTo>
                      <a:pt x="40" y="59"/>
                    </a:lnTo>
                    <a:lnTo>
                      <a:pt x="36" y="55"/>
                    </a:lnTo>
                    <a:lnTo>
                      <a:pt x="32" y="52"/>
                    </a:lnTo>
                    <a:lnTo>
                      <a:pt x="28" y="49"/>
                    </a:lnTo>
                    <a:lnTo>
                      <a:pt x="24" y="45"/>
                    </a:lnTo>
                    <a:lnTo>
                      <a:pt x="22" y="41"/>
                    </a:lnTo>
                    <a:lnTo>
                      <a:pt x="19" y="37"/>
                    </a:lnTo>
                    <a:lnTo>
                      <a:pt x="17" y="33"/>
                    </a:lnTo>
                    <a:lnTo>
                      <a:pt x="16" y="29"/>
                    </a:lnTo>
                    <a:lnTo>
                      <a:pt x="16" y="25"/>
                    </a:lnTo>
                    <a:lnTo>
                      <a:pt x="18" y="19"/>
                    </a:lnTo>
                    <a:lnTo>
                      <a:pt x="20" y="14"/>
                    </a:lnTo>
                    <a:lnTo>
                      <a:pt x="24" y="10"/>
                    </a:lnTo>
                    <a:lnTo>
                      <a:pt x="28" y="7"/>
                    </a:lnTo>
                    <a:lnTo>
                      <a:pt x="34" y="4"/>
                    </a:lnTo>
                    <a:lnTo>
                      <a:pt x="42" y="2"/>
                    </a:lnTo>
                    <a:lnTo>
                      <a:pt x="50" y="1"/>
                    </a:lnTo>
                    <a:lnTo>
                      <a:pt x="60" y="0"/>
                    </a:lnTo>
                    <a:lnTo>
                      <a:pt x="62" y="0"/>
                    </a:lnTo>
                    <a:lnTo>
                      <a:pt x="65" y="0"/>
                    </a:lnTo>
                    <a:lnTo>
                      <a:pt x="70" y="0"/>
                    </a:lnTo>
                    <a:lnTo>
                      <a:pt x="76" y="0"/>
                    </a:lnTo>
                    <a:lnTo>
                      <a:pt x="82" y="0"/>
                    </a:lnTo>
                    <a:lnTo>
                      <a:pt x="87" y="0"/>
                    </a:lnTo>
                    <a:lnTo>
                      <a:pt x="91" y="0"/>
                    </a:lnTo>
                    <a:lnTo>
                      <a:pt x="92" y="0"/>
                    </a:lnTo>
                    <a:lnTo>
                      <a:pt x="88" y="1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41" name="Freeform 34"/>
              <p:cNvSpPr>
                <a:spLocks/>
              </p:cNvSpPr>
              <p:nvPr/>
            </p:nvSpPr>
            <p:spPr bwMode="auto">
              <a:xfrm>
                <a:off x="1600" y="575"/>
                <a:ext cx="100" cy="104"/>
              </a:xfrm>
              <a:custGeom>
                <a:avLst/>
                <a:gdLst>
                  <a:gd name="T0" fmla="*/ 96 w 100"/>
                  <a:gd name="T1" fmla="*/ 17 h 105"/>
                  <a:gd name="T2" fmla="*/ 42 w 100"/>
                  <a:gd name="T3" fmla="*/ 17 h 105"/>
                  <a:gd name="T4" fmla="*/ 37 w 100"/>
                  <a:gd name="T5" fmla="*/ 44 h 105"/>
                  <a:gd name="T6" fmla="*/ 83 w 100"/>
                  <a:gd name="T7" fmla="*/ 44 h 105"/>
                  <a:gd name="T8" fmla="*/ 80 w 100"/>
                  <a:gd name="T9" fmla="*/ 52 h 105"/>
                  <a:gd name="T10" fmla="*/ 33 w 100"/>
                  <a:gd name="T11" fmla="*/ 52 h 105"/>
                  <a:gd name="T12" fmla="*/ 27 w 100"/>
                  <a:gd name="T13" fmla="*/ 52 h 105"/>
                  <a:gd name="T14" fmla="*/ 80 w 100"/>
                  <a:gd name="T15" fmla="*/ 52 h 105"/>
                  <a:gd name="T16" fmla="*/ 77 w 100"/>
                  <a:gd name="T17" fmla="*/ 52 h 105"/>
                  <a:gd name="T18" fmla="*/ 0 w 100"/>
                  <a:gd name="T19" fmla="*/ 52 h 105"/>
                  <a:gd name="T20" fmla="*/ 23 w 100"/>
                  <a:gd name="T21" fmla="*/ 0 h 105"/>
                  <a:gd name="T22" fmla="*/ 99 w 100"/>
                  <a:gd name="T23" fmla="*/ 0 h 105"/>
                  <a:gd name="T24" fmla="*/ 96 w 100"/>
                  <a:gd name="T25" fmla="*/ 17 h 1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0" h="105">
                    <a:moveTo>
                      <a:pt x="96" y="17"/>
                    </a:moveTo>
                    <a:lnTo>
                      <a:pt x="42" y="17"/>
                    </a:lnTo>
                    <a:lnTo>
                      <a:pt x="37" y="44"/>
                    </a:lnTo>
                    <a:lnTo>
                      <a:pt x="83" y="44"/>
                    </a:lnTo>
                    <a:lnTo>
                      <a:pt x="80" y="59"/>
                    </a:lnTo>
                    <a:lnTo>
                      <a:pt x="33" y="59"/>
                    </a:lnTo>
                    <a:lnTo>
                      <a:pt x="27" y="87"/>
                    </a:lnTo>
                    <a:lnTo>
                      <a:pt x="80" y="87"/>
                    </a:lnTo>
                    <a:lnTo>
                      <a:pt x="77" y="104"/>
                    </a:lnTo>
                    <a:lnTo>
                      <a:pt x="0" y="104"/>
                    </a:lnTo>
                    <a:lnTo>
                      <a:pt x="23" y="0"/>
                    </a:lnTo>
                    <a:lnTo>
                      <a:pt x="99" y="0"/>
                    </a:lnTo>
                    <a:lnTo>
                      <a:pt x="96" y="1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42" name="Freeform 35"/>
              <p:cNvSpPr>
                <a:spLocks/>
              </p:cNvSpPr>
              <p:nvPr/>
            </p:nvSpPr>
            <p:spPr bwMode="auto">
              <a:xfrm>
                <a:off x="1696" y="575"/>
                <a:ext cx="100" cy="104"/>
              </a:xfrm>
              <a:custGeom>
                <a:avLst/>
                <a:gdLst>
                  <a:gd name="T0" fmla="*/ 69 w 100"/>
                  <a:gd name="T1" fmla="*/ 52 h 105"/>
                  <a:gd name="T2" fmla="*/ 86 w 100"/>
                  <a:gd name="T3" fmla="*/ 52 h 105"/>
                  <a:gd name="T4" fmla="*/ 61 w 100"/>
                  <a:gd name="T5" fmla="*/ 52 h 105"/>
                  <a:gd name="T6" fmla="*/ 41 w 100"/>
                  <a:gd name="T7" fmla="*/ 47 h 105"/>
                  <a:gd name="T8" fmla="*/ 43 w 100"/>
                  <a:gd name="T9" fmla="*/ 47 h 105"/>
                  <a:gd name="T10" fmla="*/ 44 w 100"/>
                  <a:gd name="T11" fmla="*/ 47 h 105"/>
                  <a:gd name="T12" fmla="*/ 45 w 100"/>
                  <a:gd name="T13" fmla="*/ 47 h 105"/>
                  <a:gd name="T14" fmla="*/ 46 w 100"/>
                  <a:gd name="T15" fmla="*/ 47 h 105"/>
                  <a:gd name="T16" fmla="*/ 47 w 100"/>
                  <a:gd name="T17" fmla="*/ 47 h 105"/>
                  <a:gd name="T18" fmla="*/ 48 w 100"/>
                  <a:gd name="T19" fmla="*/ 47 h 105"/>
                  <a:gd name="T20" fmla="*/ 50 w 100"/>
                  <a:gd name="T21" fmla="*/ 47 h 105"/>
                  <a:gd name="T22" fmla="*/ 50 w 100"/>
                  <a:gd name="T23" fmla="*/ 47 h 105"/>
                  <a:gd name="T24" fmla="*/ 55 w 100"/>
                  <a:gd name="T25" fmla="*/ 47 h 105"/>
                  <a:gd name="T26" fmla="*/ 59 w 100"/>
                  <a:gd name="T27" fmla="*/ 46 h 105"/>
                  <a:gd name="T28" fmla="*/ 63 w 100"/>
                  <a:gd name="T29" fmla="*/ 45 h 105"/>
                  <a:gd name="T30" fmla="*/ 66 w 100"/>
                  <a:gd name="T31" fmla="*/ 43 h 105"/>
                  <a:gd name="T32" fmla="*/ 70 w 100"/>
                  <a:gd name="T33" fmla="*/ 41 h 105"/>
                  <a:gd name="T34" fmla="*/ 72 w 100"/>
                  <a:gd name="T35" fmla="*/ 38 h 105"/>
                  <a:gd name="T36" fmla="*/ 74 w 100"/>
                  <a:gd name="T37" fmla="*/ 34 h 105"/>
                  <a:gd name="T38" fmla="*/ 75 w 100"/>
                  <a:gd name="T39" fmla="*/ 30 h 105"/>
                  <a:gd name="T40" fmla="*/ 76 w 100"/>
                  <a:gd name="T41" fmla="*/ 27 h 105"/>
                  <a:gd name="T42" fmla="*/ 76 w 100"/>
                  <a:gd name="T43" fmla="*/ 25 h 105"/>
                  <a:gd name="T44" fmla="*/ 75 w 100"/>
                  <a:gd name="T45" fmla="*/ 23 h 105"/>
                  <a:gd name="T46" fmla="*/ 75 w 100"/>
                  <a:gd name="T47" fmla="*/ 21 h 105"/>
                  <a:gd name="T48" fmla="*/ 73 w 100"/>
                  <a:gd name="T49" fmla="*/ 19 h 105"/>
                  <a:gd name="T50" fmla="*/ 71 w 100"/>
                  <a:gd name="T51" fmla="*/ 17 h 105"/>
                  <a:gd name="T52" fmla="*/ 67 w 100"/>
                  <a:gd name="T53" fmla="*/ 17 h 105"/>
                  <a:gd name="T54" fmla="*/ 63 w 100"/>
                  <a:gd name="T55" fmla="*/ 16 h 105"/>
                  <a:gd name="T56" fmla="*/ 42 w 100"/>
                  <a:gd name="T57" fmla="*/ 16 h 105"/>
                  <a:gd name="T58" fmla="*/ 23 w 100"/>
                  <a:gd name="T59" fmla="*/ 52 h 105"/>
                  <a:gd name="T60" fmla="*/ 0 w 100"/>
                  <a:gd name="T61" fmla="*/ 52 h 105"/>
                  <a:gd name="T62" fmla="*/ 22 w 100"/>
                  <a:gd name="T63" fmla="*/ 0 h 105"/>
                  <a:gd name="T64" fmla="*/ 71 w 100"/>
                  <a:gd name="T65" fmla="*/ 0 h 105"/>
                  <a:gd name="T66" fmla="*/ 78 w 100"/>
                  <a:gd name="T67" fmla="*/ 1 h 105"/>
                  <a:gd name="T68" fmla="*/ 85 w 100"/>
                  <a:gd name="T69" fmla="*/ 2 h 105"/>
                  <a:gd name="T70" fmla="*/ 90 w 100"/>
                  <a:gd name="T71" fmla="*/ 4 h 105"/>
                  <a:gd name="T72" fmla="*/ 93 w 100"/>
                  <a:gd name="T73" fmla="*/ 7 h 105"/>
                  <a:gd name="T74" fmla="*/ 96 w 100"/>
                  <a:gd name="T75" fmla="*/ 11 h 105"/>
                  <a:gd name="T76" fmla="*/ 98 w 100"/>
                  <a:gd name="T77" fmla="*/ 15 h 105"/>
                  <a:gd name="T78" fmla="*/ 99 w 100"/>
                  <a:gd name="T79" fmla="*/ 21 h 105"/>
                  <a:gd name="T80" fmla="*/ 99 w 100"/>
                  <a:gd name="T81" fmla="*/ 26 h 105"/>
                  <a:gd name="T82" fmla="*/ 98 w 100"/>
                  <a:gd name="T83" fmla="*/ 34 h 105"/>
                  <a:gd name="T84" fmla="*/ 95 w 100"/>
                  <a:gd name="T85" fmla="*/ 40 h 105"/>
                  <a:gd name="T86" fmla="*/ 93 w 100"/>
                  <a:gd name="T87" fmla="*/ 45 h 105"/>
                  <a:gd name="T88" fmla="*/ 89 w 100"/>
                  <a:gd name="T89" fmla="*/ 49 h 105"/>
                  <a:gd name="T90" fmla="*/ 85 w 100"/>
                  <a:gd name="T91" fmla="*/ 52 h 105"/>
                  <a:gd name="T92" fmla="*/ 79 w 100"/>
                  <a:gd name="T93" fmla="*/ 52 h 105"/>
                  <a:gd name="T94" fmla="*/ 74 w 100"/>
                  <a:gd name="T95" fmla="*/ 52 h 105"/>
                  <a:gd name="T96" fmla="*/ 69 w 100"/>
                  <a:gd name="T97" fmla="*/ 52 h 10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0" h="105">
                    <a:moveTo>
                      <a:pt x="69" y="59"/>
                    </a:moveTo>
                    <a:lnTo>
                      <a:pt x="86" y="104"/>
                    </a:lnTo>
                    <a:lnTo>
                      <a:pt x="61" y="104"/>
                    </a:lnTo>
                    <a:lnTo>
                      <a:pt x="41" y="47"/>
                    </a:lnTo>
                    <a:lnTo>
                      <a:pt x="43" y="47"/>
                    </a:lnTo>
                    <a:lnTo>
                      <a:pt x="44" y="47"/>
                    </a:lnTo>
                    <a:lnTo>
                      <a:pt x="45" y="47"/>
                    </a:lnTo>
                    <a:lnTo>
                      <a:pt x="46" y="47"/>
                    </a:lnTo>
                    <a:lnTo>
                      <a:pt x="47" y="47"/>
                    </a:lnTo>
                    <a:lnTo>
                      <a:pt x="48" y="47"/>
                    </a:lnTo>
                    <a:lnTo>
                      <a:pt x="50" y="47"/>
                    </a:lnTo>
                    <a:lnTo>
                      <a:pt x="55" y="47"/>
                    </a:lnTo>
                    <a:lnTo>
                      <a:pt x="59" y="46"/>
                    </a:lnTo>
                    <a:lnTo>
                      <a:pt x="63" y="45"/>
                    </a:lnTo>
                    <a:lnTo>
                      <a:pt x="66" y="43"/>
                    </a:lnTo>
                    <a:lnTo>
                      <a:pt x="70" y="41"/>
                    </a:lnTo>
                    <a:lnTo>
                      <a:pt x="72" y="38"/>
                    </a:lnTo>
                    <a:lnTo>
                      <a:pt x="74" y="34"/>
                    </a:lnTo>
                    <a:lnTo>
                      <a:pt x="75" y="30"/>
                    </a:lnTo>
                    <a:lnTo>
                      <a:pt x="76" y="27"/>
                    </a:lnTo>
                    <a:lnTo>
                      <a:pt x="76" y="25"/>
                    </a:lnTo>
                    <a:lnTo>
                      <a:pt x="75" y="23"/>
                    </a:lnTo>
                    <a:lnTo>
                      <a:pt x="75" y="21"/>
                    </a:lnTo>
                    <a:lnTo>
                      <a:pt x="73" y="19"/>
                    </a:lnTo>
                    <a:lnTo>
                      <a:pt x="71" y="17"/>
                    </a:lnTo>
                    <a:lnTo>
                      <a:pt x="67" y="17"/>
                    </a:lnTo>
                    <a:lnTo>
                      <a:pt x="63" y="16"/>
                    </a:lnTo>
                    <a:lnTo>
                      <a:pt x="42" y="16"/>
                    </a:lnTo>
                    <a:lnTo>
                      <a:pt x="23" y="104"/>
                    </a:lnTo>
                    <a:lnTo>
                      <a:pt x="0" y="104"/>
                    </a:lnTo>
                    <a:lnTo>
                      <a:pt x="22" y="0"/>
                    </a:lnTo>
                    <a:lnTo>
                      <a:pt x="71" y="0"/>
                    </a:lnTo>
                    <a:lnTo>
                      <a:pt x="78" y="1"/>
                    </a:lnTo>
                    <a:lnTo>
                      <a:pt x="85" y="2"/>
                    </a:lnTo>
                    <a:lnTo>
                      <a:pt x="90" y="4"/>
                    </a:lnTo>
                    <a:lnTo>
                      <a:pt x="93" y="7"/>
                    </a:lnTo>
                    <a:lnTo>
                      <a:pt x="96" y="11"/>
                    </a:lnTo>
                    <a:lnTo>
                      <a:pt x="98" y="15"/>
                    </a:lnTo>
                    <a:lnTo>
                      <a:pt x="99" y="21"/>
                    </a:lnTo>
                    <a:lnTo>
                      <a:pt x="99" y="26"/>
                    </a:lnTo>
                    <a:lnTo>
                      <a:pt x="98" y="34"/>
                    </a:lnTo>
                    <a:lnTo>
                      <a:pt x="95" y="40"/>
                    </a:lnTo>
                    <a:lnTo>
                      <a:pt x="93" y="45"/>
                    </a:lnTo>
                    <a:lnTo>
                      <a:pt x="89" y="49"/>
                    </a:lnTo>
                    <a:lnTo>
                      <a:pt x="85" y="53"/>
                    </a:lnTo>
                    <a:lnTo>
                      <a:pt x="79" y="56"/>
                    </a:lnTo>
                    <a:lnTo>
                      <a:pt x="74" y="58"/>
                    </a:lnTo>
                    <a:lnTo>
                      <a:pt x="69" y="59"/>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43" name="Freeform 36"/>
              <p:cNvSpPr>
                <a:spLocks/>
              </p:cNvSpPr>
              <p:nvPr/>
            </p:nvSpPr>
            <p:spPr bwMode="auto">
              <a:xfrm>
                <a:off x="1810" y="575"/>
                <a:ext cx="104" cy="104"/>
              </a:xfrm>
              <a:custGeom>
                <a:avLst/>
                <a:gdLst>
                  <a:gd name="T0" fmla="*/ 44 w 104"/>
                  <a:gd name="T1" fmla="*/ 52 h 105"/>
                  <a:gd name="T2" fmla="*/ 16 w 104"/>
                  <a:gd name="T3" fmla="*/ 52 h 105"/>
                  <a:gd name="T4" fmla="*/ 0 w 104"/>
                  <a:gd name="T5" fmla="*/ 0 h 105"/>
                  <a:gd name="T6" fmla="*/ 23 w 104"/>
                  <a:gd name="T7" fmla="*/ 0 h 105"/>
                  <a:gd name="T8" fmla="*/ 34 w 104"/>
                  <a:gd name="T9" fmla="*/ 52 h 105"/>
                  <a:gd name="T10" fmla="*/ 80 w 104"/>
                  <a:gd name="T11" fmla="*/ 0 h 105"/>
                  <a:gd name="T12" fmla="*/ 103 w 104"/>
                  <a:gd name="T13" fmla="*/ 0 h 105"/>
                  <a:gd name="T14" fmla="*/ 44 w 104"/>
                  <a:gd name="T15" fmla="*/ 52 h 10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 h="105">
                    <a:moveTo>
                      <a:pt x="44" y="104"/>
                    </a:moveTo>
                    <a:lnTo>
                      <a:pt x="16" y="104"/>
                    </a:lnTo>
                    <a:lnTo>
                      <a:pt x="0" y="0"/>
                    </a:lnTo>
                    <a:lnTo>
                      <a:pt x="23" y="0"/>
                    </a:lnTo>
                    <a:lnTo>
                      <a:pt x="34" y="83"/>
                    </a:lnTo>
                    <a:lnTo>
                      <a:pt x="80" y="0"/>
                    </a:lnTo>
                    <a:lnTo>
                      <a:pt x="103" y="0"/>
                    </a:lnTo>
                    <a:lnTo>
                      <a:pt x="44" y="10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44" name="Freeform 37"/>
              <p:cNvSpPr>
                <a:spLocks/>
              </p:cNvSpPr>
              <p:nvPr/>
            </p:nvSpPr>
            <p:spPr bwMode="auto">
              <a:xfrm>
                <a:off x="1907" y="575"/>
                <a:ext cx="46" cy="104"/>
              </a:xfrm>
              <a:custGeom>
                <a:avLst/>
                <a:gdLst>
                  <a:gd name="T0" fmla="*/ 23 w 46"/>
                  <a:gd name="T1" fmla="*/ 52 h 105"/>
                  <a:gd name="T2" fmla="*/ 0 w 46"/>
                  <a:gd name="T3" fmla="*/ 52 h 105"/>
                  <a:gd name="T4" fmla="*/ 22 w 46"/>
                  <a:gd name="T5" fmla="*/ 0 h 105"/>
                  <a:gd name="T6" fmla="*/ 45 w 46"/>
                  <a:gd name="T7" fmla="*/ 0 h 105"/>
                  <a:gd name="T8" fmla="*/ 23 w 46"/>
                  <a:gd name="T9" fmla="*/ 52 h 1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105">
                    <a:moveTo>
                      <a:pt x="23" y="104"/>
                    </a:moveTo>
                    <a:lnTo>
                      <a:pt x="0" y="104"/>
                    </a:lnTo>
                    <a:lnTo>
                      <a:pt x="22" y="0"/>
                    </a:lnTo>
                    <a:lnTo>
                      <a:pt x="45" y="0"/>
                    </a:lnTo>
                    <a:lnTo>
                      <a:pt x="23" y="10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45" name="Freeform 38"/>
              <p:cNvSpPr>
                <a:spLocks/>
              </p:cNvSpPr>
              <p:nvPr/>
            </p:nvSpPr>
            <p:spPr bwMode="auto">
              <a:xfrm>
                <a:off x="1953" y="574"/>
                <a:ext cx="99" cy="109"/>
              </a:xfrm>
              <a:custGeom>
                <a:avLst/>
                <a:gdLst>
                  <a:gd name="T0" fmla="*/ 1652 w 98"/>
                  <a:gd name="T1" fmla="*/ 19 h 110"/>
                  <a:gd name="T2" fmla="*/ 1555 w 98"/>
                  <a:gd name="T3" fmla="*/ 18 h 110"/>
                  <a:gd name="T4" fmla="*/ 1462 w 98"/>
                  <a:gd name="T5" fmla="*/ 17 h 110"/>
                  <a:gd name="T6" fmla="*/ 1363 w 98"/>
                  <a:gd name="T7" fmla="*/ 17 h 110"/>
                  <a:gd name="T8" fmla="*/ 1206 w 98"/>
                  <a:gd name="T9" fmla="*/ 17 h 110"/>
                  <a:gd name="T10" fmla="*/ 48 w 98"/>
                  <a:gd name="T11" fmla="*/ 22 h 110"/>
                  <a:gd name="T12" fmla="*/ 36 w 98"/>
                  <a:gd name="T13" fmla="*/ 32 h 110"/>
                  <a:gd name="T14" fmla="*/ 28 w 98"/>
                  <a:gd name="T15" fmla="*/ 46 h 110"/>
                  <a:gd name="T16" fmla="*/ 25 w 98"/>
                  <a:gd name="T17" fmla="*/ 55 h 110"/>
                  <a:gd name="T18" fmla="*/ 27 w 98"/>
                  <a:gd name="T19" fmla="*/ 55 h 110"/>
                  <a:gd name="T20" fmla="*/ 34 w 98"/>
                  <a:gd name="T21" fmla="*/ 55 h 110"/>
                  <a:gd name="T22" fmla="*/ 46 w 98"/>
                  <a:gd name="T23" fmla="*/ 55 h 110"/>
                  <a:gd name="T24" fmla="*/ 1158 w 98"/>
                  <a:gd name="T25" fmla="*/ 55 h 110"/>
                  <a:gd name="T26" fmla="*/ 1243 w 98"/>
                  <a:gd name="T27" fmla="*/ 55 h 110"/>
                  <a:gd name="T28" fmla="*/ 1347 w 98"/>
                  <a:gd name="T29" fmla="*/ 55 h 110"/>
                  <a:gd name="T30" fmla="*/ 1432 w 98"/>
                  <a:gd name="T31" fmla="*/ 55 h 110"/>
                  <a:gd name="T32" fmla="*/ 1414 w 98"/>
                  <a:gd name="T33" fmla="*/ 55 h 110"/>
                  <a:gd name="T34" fmla="*/ 1320 w 98"/>
                  <a:gd name="T35" fmla="*/ 55 h 110"/>
                  <a:gd name="T36" fmla="*/ 1218 w 98"/>
                  <a:gd name="T37" fmla="*/ 55 h 110"/>
                  <a:gd name="T38" fmla="*/ 1146 w 98"/>
                  <a:gd name="T39" fmla="*/ 55 h 110"/>
                  <a:gd name="T40" fmla="*/ 1068 w 98"/>
                  <a:gd name="T41" fmla="*/ 55 h 110"/>
                  <a:gd name="T42" fmla="*/ 38 w 98"/>
                  <a:gd name="T43" fmla="*/ 55 h 110"/>
                  <a:gd name="T44" fmla="*/ 28 w 98"/>
                  <a:gd name="T45" fmla="*/ 55 h 110"/>
                  <a:gd name="T46" fmla="*/ 18 w 98"/>
                  <a:gd name="T47" fmla="*/ 55 h 110"/>
                  <a:gd name="T48" fmla="*/ 11 w 98"/>
                  <a:gd name="T49" fmla="*/ 55 h 110"/>
                  <a:gd name="T50" fmla="*/ 5 w 98"/>
                  <a:gd name="T51" fmla="*/ 55 h 110"/>
                  <a:gd name="T52" fmla="*/ 1 w 98"/>
                  <a:gd name="T53" fmla="*/ 55 h 110"/>
                  <a:gd name="T54" fmla="*/ 0 w 98"/>
                  <a:gd name="T55" fmla="*/ 55 h 110"/>
                  <a:gd name="T56" fmla="*/ 2 w 98"/>
                  <a:gd name="T57" fmla="*/ 54 h 110"/>
                  <a:gd name="T58" fmla="*/ 6 w 98"/>
                  <a:gd name="T59" fmla="*/ 41 h 110"/>
                  <a:gd name="T60" fmla="*/ 12 w 98"/>
                  <a:gd name="T61" fmla="*/ 30 h 110"/>
                  <a:gd name="T62" fmla="*/ 19 w 98"/>
                  <a:gd name="T63" fmla="*/ 21 h 110"/>
                  <a:gd name="T64" fmla="*/ 29 w 98"/>
                  <a:gd name="T65" fmla="*/ 13 h 110"/>
                  <a:gd name="T66" fmla="*/ 39 w 98"/>
                  <a:gd name="T67" fmla="*/ 7 h 110"/>
                  <a:gd name="T68" fmla="*/ 1068 w 98"/>
                  <a:gd name="T69" fmla="*/ 3 h 110"/>
                  <a:gd name="T70" fmla="*/ 1194 w 98"/>
                  <a:gd name="T71" fmla="*/ 1 h 110"/>
                  <a:gd name="T72" fmla="*/ 1363 w 98"/>
                  <a:gd name="T73" fmla="*/ 0 h 110"/>
                  <a:gd name="T74" fmla="*/ 1448 w 98"/>
                  <a:gd name="T75" fmla="*/ 0 h 110"/>
                  <a:gd name="T76" fmla="*/ 1524 w 98"/>
                  <a:gd name="T77" fmla="*/ 1 h 110"/>
                  <a:gd name="T78" fmla="*/ 1619 w 98"/>
                  <a:gd name="T79" fmla="*/ 1 h 110"/>
                  <a:gd name="T80" fmla="*/ 1729 w 98"/>
                  <a:gd name="T81" fmla="*/ 3 h 11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98" h="110">
                    <a:moveTo>
                      <a:pt x="95" y="20"/>
                    </a:moveTo>
                    <a:lnTo>
                      <a:pt x="93" y="19"/>
                    </a:lnTo>
                    <a:lnTo>
                      <a:pt x="89" y="19"/>
                    </a:lnTo>
                    <a:lnTo>
                      <a:pt x="87" y="18"/>
                    </a:lnTo>
                    <a:lnTo>
                      <a:pt x="84" y="18"/>
                    </a:lnTo>
                    <a:lnTo>
                      <a:pt x="81" y="17"/>
                    </a:lnTo>
                    <a:lnTo>
                      <a:pt x="78" y="17"/>
                    </a:lnTo>
                    <a:lnTo>
                      <a:pt x="74" y="17"/>
                    </a:lnTo>
                    <a:lnTo>
                      <a:pt x="70" y="17"/>
                    </a:lnTo>
                    <a:lnTo>
                      <a:pt x="62" y="17"/>
                    </a:lnTo>
                    <a:lnTo>
                      <a:pt x="55" y="19"/>
                    </a:lnTo>
                    <a:lnTo>
                      <a:pt x="48" y="22"/>
                    </a:lnTo>
                    <a:lnTo>
                      <a:pt x="42" y="27"/>
                    </a:lnTo>
                    <a:lnTo>
                      <a:pt x="36" y="32"/>
                    </a:lnTo>
                    <a:lnTo>
                      <a:pt x="32" y="38"/>
                    </a:lnTo>
                    <a:lnTo>
                      <a:pt x="28" y="46"/>
                    </a:lnTo>
                    <a:lnTo>
                      <a:pt x="26" y="54"/>
                    </a:lnTo>
                    <a:lnTo>
                      <a:pt x="25" y="63"/>
                    </a:lnTo>
                    <a:lnTo>
                      <a:pt x="25" y="70"/>
                    </a:lnTo>
                    <a:lnTo>
                      <a:pt x="27" y="77"/>
                    </a:lnTo>
                    <a:lnTo>
                      <a:pt x="30" y="82"/>
                    </a:lnTo>
                    <a:lnTo>
                      <a:pt x="34" y="87"/>
                    </a:lnTo>
                    <a:lnTo>
                      <a:pt x="40" y="89"/>
                    </a:lnTo>
                    <a:lnTo>
                      <a:pt x="46" y="92"/>
                    </a:lnTo>
                    <a:lnTo>
                      <a:pt x="54" y="92"/>
                    </a:lnTo>
                    <a:lnTo>
                      <a:pt x="58" y="92"/>
                    </a:lnTo>
                    <a:lnTo>
                      <a:pt x="62" y="92"/>
                    </a:lnTo>
                    <a:lnTo>
                      <a:pt x="65" y="92"/>
                    </a:lnTo>
                    <a:lnTo>
                      <a:pt x="69" y="91"/>
                    </a:lnTo>
                    <a:lnTo>
                      <a:pt x="72" y="90"/>
                    </a:lnTo>
                    <a:lnTo>
                      <a:pt x="76" y="90"/>
                    </a:lnTo>
                    <a:lnTo>
                      <a:pt x="79" y="89"/>
                    </a:lnTo>
                    <a:lnTo>
                      <a:pt x="82" y="89"/>
                    </a:lnTo>
                    <a:lnTo>
                      <a:pt x="77" y="106"/>
                    </a:lnTo>
                    <a:lnTo>
                      <a:pt x="73" y="107"/>
                    </a:lnTo>
                    <a:lnTo>
                      <a:pt x="70" y="108"/>
                    </a:lnTo>
                    <a:lnTo>
                      <a:pt x="66" y="108"/>
                    </a:lnTo>
                    <a:lnTo>
                      <a:pt x="63" y="108"/>
                    </a:lnTo>
                    <a:lnTo>
                      <a:pt x="60" y="108"/>
                    </a:lnTo>
                    <a:lnTo>
                      <a:pt x="57" y="109"/>
                    </a:lnTo>
                    <a:lnTo>
                      <a:pt x="54" y="109"/>
                    </a:lnTo>
                    <a:lnTo>
                      <a:pt x="50" y="109"/>
                    </a:lnTo>
                    <a:lnTo>
                      <a:pt x="44" y="109"/>
                    </a:lnTo>
                    <a:lnTo>
                      <a:pt x="38" y="108"/>
                    </a:lnTo>
                    <a:lnTo>
                      <a:pt x="33" y="107"/>
                    </a:lnTo>
                    <a:lnTo>
                      <a:pt x="28" y="106"/>
                    </a:lnTo>
                    <a:lnTo>
                      <a:pt x="23" y="104"/>
                    </a:lnTo>
                    <a:lnTo>
                      <a:pt x="18" y="102"/>
                    </a:lnTo>
                    <a:lnTo>
                      <a:pt x="14" y="99"/>
                    </a:lnTo>
                    <a:lnTo>
                      <a:pt x="11" y="96"/>
                    </a:lnTo>
                    <a:lnTo>
                      <a:pt x="8" y="92"/>
                    </a:lnTo>
                    <a:lnTo>
                      <a:pt x="5" y="88"/>
                    </a:lnTo>
                    <a:lnTo>
                      <a:pt x="3" y="84"/>
                    </a:lnTo>
                    <a:lnTo>
                      <a:pt x="1" y="78"/>
                    </a:lnTo>
                    <a:lnTo>
                      <a:pt x="0" y="73"/>
                    </a:lnTo>
                    <a:lnTo>
                      <a:pt x="0" y="67"/>
                    </a:lnTo>
                    <a:lnTo>
                      <a:pt x="1" y="61"/>
                    </a:lnTo>
                    <a:lnTo>
                      <a:pt x="2" y="54"/>
                    </a:lnTo>
                    <a:lnTo>
                      <a:pt x="4" y="48"/>
                    </a:lnTo>
                    <a:lnTo>
                      <a:pt x="6" y="41"/>
                    </a:lnTo>
                    <a:lnTo>
                      <a:pt x="9" y="35"/>
                    </a:lnTo>
                    <a:lnTo>
                      <a:pt x="12" y="30"/>
                    </a:lnTo>
                    <a:lnTo>
                      <a:pt x="15" y="25"/>
                    </a:lnTo>
                    <a:lnTo>
                      <a:pt x="19" y="21"/>
                    </a:lnTo>
                    <a:lnTo>
                      <a:pt x="24" y="16"/>
                    </a:lnTo>
                    <a:lnTo>
                      <a:pt x="29" y="13"/>
                    </a:lnTo>
                    <a:lnTo>
                      <a:pt x="34" y="10"/>
                    </a:lnTo>
                    <a:lnTo>
                      <a:pt x="39" y="7"/>
                    </a:lnTo>
                    <a:lnTo>
                      <a:pt x="44" y="5"/>
                    </a:lnTo>
                    <a:lnTo>
                      <a:pt x="50" y="3"/>
                    </a:lnTo>
                    <a:lnTo>
                      <a:pt x="56" y="2"/>
                    </a:lnTo>
                    <a:lnTo>
                      <a:pt x="61" y="1"/>
                    </a:lnTo>
                    <a:lnTo>
                      <a:pt x="68" y="0"/>
                    </a:lnTo>
                    <a:lnTo>
                      <a:pt x="74" y="0"/>
                    </a:lnTo>
                    <a:lnTo>
                      <a:pt x="77" y="0"/>
                    </a:lnTo>
                    <a:lnTo>
                      <a:pt x="80" y="0"/>
                    </a:lnTo>
                    <a:lnTo>
                      <a:pt x="83" y="1"/>
                    </a:lnTo>
                    <a:lnTo>
                      <a:pt x="85" y="1"/>
                    </a:lnTo>
                    <a:lnTo>
                      <a:pt x="88" y="1"/>
                    </a:lnTo>
                    <a:lnTo>
                      <a:pt x="91" y="1"/>
                    </a:lnTo>
                    <a:lnTo>
                      <a:pt x="94" y="2"/>
                    </a:lnTo>
                    <a:lnTo>
                      <a:pt x="97" y="3"/>
                    </a:lnTo>
                    <a:lnTo>
                      <a:pt x="95" y="2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46" name="Freeform 39"/>
              <p:cNvSpPr>
                <a:spLocks/>
              </p:cNvSpPr>
              <p:nvPr/>
            </p:nvSpPr>
            <p:spPr bwMode="auto">
              <a:xfrm>
                <a:off x="2050" y="575"/>
                <a:ext cx="99" cy="104"/>
              </a:xfrm>
              <a:custGeom>
                <a:avLst/>
                <a:gdLst>
                  <a:gd name="T0" fmla="*/ 95 w 99"/>
                  <a:gd name="T1" fmla="*/ 17 h 105"/>
                  <a:gd name="T2" fmla="*/ 42 w 99"/>
                  <a:gd name="T3" fmla="*/ 17 h 105"/>
                  <a:gd name="T4" fmla="*/ 36 w 99"/>
                  <a:gd name="T5" fmla="*/ 44 h 105"/>
                  <a:gd name="T6" fmla="*/ 82 w 99"/>
                  <a:gd name="T7" fmla="*/ 44 h 105"/>
                  <a:gd name="T8" fmla="*/ 79 w 99"/>
                  <a:gd name="T9" fmla="*/ 52 h 105"/>
                  <a:gd name="T10" fmla="*/ 33 w 99"/>
                  <a:gd name="T11" fmla="*/ 52 h 105"/>
                  <a:gd name="T12" fmla="*/ 27 w 99"/>
                  <a:gd name="T13" fmla="*/ 52 h 105"/>
                  <a:gd name="T14" fmla="*/ 79 w 99"/>
                  <a:gd name="T15" fmla="*/ 52 h 105"/>
                  <a:gd name="T16" fmla="*/ 76 w 99"/>
                  <a:gd name="T17" fmla="*/ 52 h 105"/>
                  <a:gd name="T18" fmla="*/ 0 w 99"/>
                  <a:gd name="T19" fmla="*/ 52 h 105"/>
                  <a:gd name="T20" fmla="*/ 22 w 99"/>
                  <a:gd name="T21" fmla="*/ 0 h 105"/>
                  <a:gd name="T22" fmla="*/ 98 w 99"/>
                  <a:gd name="T23" fmla="*/ 0 h 105"/>
                  <a:gd name="T24" fmla="*/ 95 w 99"/>
                  <a:gd name="T25" fmla="*/ 17 h 1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9" h="105">
                    <a:moveTo>
                      <a:pt x="95" y="17"/>
                    </a:moveTo>
                    <a:lnTo>
                      <a:pt x="42" y="17"/>
                    </a:lnTo>
                    <a:lnTo>
                      <a:pt x="36" y="44"/>
                    </a:lnTo>
                    <a:lnTo>
                      <a:pt x="82" y="44"/>
                    </a:lnTo>
                    <a:lnTo>
                      <a:pt x="79" y="59"/>
                    </a:lnTo>
                    <a:lnTo>
                      <a:pt x="33" y="59"/>
                    </a:lnTo>
                    <a:lnTo>
                      <a:pt x="27" y="87"/>
                    </a:lnTo>
                    <a:lnTo>
                      <a:pt x="79" y="87"/>
                    </a:lnTo>
                    <a:lnTo>
                      <a:pt x="76" y="104"/>
                    </a:lnTo>
                    <a:lnTo>
                      <a:pt x="0" y="104"/>
                    </a:lnTo>
                    <a:lnTo>
                      <a:pt x="22" y="0"/>
                    </a:lnTo>
                    <a:lnTo>
                      <a:pt x="98" y="0"/>
                    </a:lnTo>
                    <a:lnTo>
                      <a:pt x="95" y="1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grpSp>
        <p:sp>
          <p:nvSpPr>
            <p:cNvPr id="14" name="Rectangle 40"/>
            <p:cNvSpPr>
              <a:spLocks noChangeArrowheads="1"/>
            </p:cNvSpPr>
            <p:nvPr/>
          </p:nvSpPr>
          <p:spPr bwMode="auto">
            <a:xfrm>
              <a:off x="782" y="1062"/>
              <a:ext cx="904" cy="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eaLnBrk="1" hangingPunct="1">
                <a:spcBef>
                  <a:spcPct val="100000"/>
                </a:spcBef>
                <a:defRPr/>
              </a:pPr>
              <a:endParaRPr lang="en-US" altLang="en-US" sz="1200" b="1" u="sng" dirty="0" smtClean="0">
                <a:solidFill>
                  <a:srgbClr val="F8F8F8"/>
                </a:solidFill>
              </a:endParaRPr>
            </a:p>
          </p:txBody>
        </p:sp>
        <p:sp>
          <p:nvSpPr>
            <p:cNvPr id="15" name="Text Box 41"/>
            <p:cNvSpPr txBox="1">
              <a:spLocks noChangeArrowheads="1"/>
            </p:cNvSpPr>
            <p:nvPr/>
          </p:nvSpPr>
          <p:spPr bwMode="auto">
            <a:xfrm>
              <a:off x="1638" y="1050"/>
              <a:ext cx="187" cy="173"/>
            </a:xfrm>
            <a:prstGeom prst="rect">
              <a:avLst/>
            </a:prstGeom>
            <a:noFill/>
            <a:ln>
              <a:noFill/>
            </a:ln>
            <a:extLst/>
          </p:spPr>
          <p:txBody>
            <a:bodyPr wrap="none">
              <a:spAutoFit/>
            </a:bodyP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a:defRPr/>
              </a:pPr>
              <a:r>
                <a:rPr lang="en-US" sz="1200" b="1" dirty="0" smtClean="0">
                  <a:solidFill>
                    <a:srgbClr val="F8F8F8"/>
                  </a:solidFill>
                </a:rPr>
                <a:t>®</a:t>
              </a:r>
            </a:p>
          </p:txBody>
        </p:sp>
      </p:grpSp>
    </p:spTree>
    <p:extLst>
      <p:ext uri="{BB962C8B-B14F-4D97-AF65-F5344CB8AC3E}">
        <p14:creationId xmlns:p14="http://schemas.microsoft.com/office/powerpoint/2010/main" val="44403553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8400"/>
            <a:ext cx="2133600" cy="457200"/>
          </a:xfrm>
          <a:prstGeom prst="rect">
            <a:avLst/>
          </a:prstGeom>
        </p:spPr>
        <p:txBody>
          <a:bodyPr/>
          <a:lstStyle>
            <a:lvl1pPr>
              <a:defRPr>
                <a:solidFill>
                  <a:srgbClr val="000000"/>
                </a:solidFill>
                <a:latin typeface="+mn-lt"/>
                <a:cs typeface="Arial" pitchFamily="34" charset="0"/>
              </a:defRPr>
            </a:lvl1pPr>
          </a:lstStyle>
          <a:p>
            <a:pPr fontAlgn="base">
              <a:spcBef>
                <a:spcPct val="0"/>
              </a:spcBef>
              <a:spcAft>
                <a:spcPct val="0"/>
              </a:spcAft>
              <a:defRPr/>
            </a:pPr>
            <a:endParaRPr lang="en-US" dirty="0"/>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97BC7EAA-8B78-4A2A-A4C7-A99A0CB60AC4}" type="slidenum">
              <a:rPr lang="en-US"/>
              <a:pPr>
                <a:defRPr/>
              </a:pPr>
              <a:t>‹#›</a:t>
            </a:fld>
            <a:endParaRPr lang="en-US" dirty="0"/>
          </a:p>
        </p:txBody>
      </p:sp>
    </p:spTree>
    <p:extLst>
      <p:ext uri="{BB962C8B-B14F-4D97-AF65-F5344CB8AC3E}">
        <p14:creationId xmlns:p14="http://schemas.microsoft.com/office/powerpoint/2010/main" val="2021206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5" name="Rectangle 4">
            <a:hlinkClick r:id="" action="ppaction://hlinkshowjump?jump=lastslideviewed"/>
          </p:cNvPr>
          <p:cNvSpPr/>
          <p:nvPr userDrawn="1"/>
        </p:nvSpPr>
        <p:spPr>
          <a:xfrm>
            <a:off x="609600" y="152400"/>
            <a:ext cx="22098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2" name="Title 1"/>
          <p:cNvSpPr>
            <a:spLocks noGrp="1"/>
          </p:cNvSpPr>
          <p:nvPr>
            <p:ph type="title"/>
          </p:nvPr>
        </p:nvSpPr>
        <p:spPr>
          <a:xfrm>
            <a:off x="2895600" y="152400"/>
            <a:ext cx="6172200" cy="549275"/>
          </a:xfrm>
        </p:spPr>
        <p:txBody>
          <a:bodyPr/>
          <a:lstStyle>
            <a:lvl1pPr>
              <a:defRPr sz="2400"/>
            </a:lvl1pPr>
          </a:lstStyle>
          <a:p>
            <a:r>
              <a:rPr lang="en-US" dirty="0" smtClean="0"/>
              <a:t>Click to edit Master title style</a:t>
            </a:r>
            <a:endParaRPr lang="en-US" dirty="0"/>
          </a:p>
        </p:txBody>
      </p:sp>
      <p:sp>
        <p:nvSpPr>
          <p:cNvPr id="13" name="Content Placeholder 12"/>
          <p:cNvSpPr>
            <a:spLocks noGrp="1"/>
          </p:cNvSpPr>
          <p:nvPr>
            <p:ph sz="quarter" idx="13"/>
          </p:nvPr>
        </p:nvSpPr>
        <p:spPr>
          <a:xfrm>
            <a:off x="304800" y="990600"/>
            <a:ext cx="85344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Content Placeholder 10"/>
          <p:cNvSpPr>
            <a:spLocks noGrp="1"/>
          </p:cNvSpPr>
          <p:nvPr>
            <p:ph sz="quarter" idx="12"/>
          </p:nvPr>
        </p:nvSpPr>
        <p:spPr>
          <a:xfrm>
            <a:off x="609600" y="6408738"/>
            <a:ext cx="1828800" cy="330200"/>
          </a:xfrm>
        </p:spPr>
        <p:txBody>
          <a:bodyPr/>
          <a:lstStyle>
            <a:lvl1pPr marL="0" indent="0">
              <a:buNone/>
              <a:defRPr sz="1200">
                <a:solidFill>
                  <a:schemeClr val="bg1">
                    <a:lumMod val="50000"/>
                  </a:schemeClr>
                </a:solidFill>
              </a:defRPr>
            </a:lvl1pPr>
            <a:lvl2pPr>
              <a:defRPr sz="600"/>
            </a:lvl2pPr>
            <a:lvl3pPr>
              <a:defRPr sz="600"/>
            </a:lvl3pPr>
            <a:lvl4pPr>
              <a:defRPr sz="600"/>
            </a:lvl4pPr>
            <a:lvl5pPr>
              <a:defRPr sz="600"/>
            </a:lvl5pPr>
          </a:lstStyle>
          <a:p>
            <a:pPr lvl="0"/>
            <a:endParaRPr lang="en-US" dirty="0"/>
          </a:p>
        </p:txBody>
      </p:sp>
      <p:sp>
        <p:nvSpPr>
          <p:cNvPr id="6" name="Slide Number Placeholder 20"/>
          <p:cNvSpPr>
            <a:spLocks noGrp="1"/>
          </p:cNvSpPr>
          <p:nvPr>
            <p:ph type="sldNum" sz="quarter" idx="14"/>
          </p:nvPr>
        </p:nvSpPr>
        <p:spPr>
          <a:xfrm>
            <a:off x="6553200" y="6373813"/>
            <a:ext cx="2133600" cy="365125"/>
          </a:xfrm>
        </p:spPr>
        <p:txBody>
          <a:bodyPr/>
          <a:lstStyle>
            <a:lvl1pPr>
              <a:defRPr/>
            </a:lvl1pPr>
          </a:lstStyle>
          <a:p>
            <a:pPr>
              <a:defRPr/>
            </a:pPr>
            <a:fld id="{16E19828-AC4A-4BC9-A45A-BEFB5B97F0A9}" type="slidenum">
              <a:rPr lang="en-US"/>
              <a:pPr>
                <a:defRPr/>
              </a:pPr>
              <a:t>‹#›</a:t>
            </a:fld>
            <a:endParaRPr lang="en-US" dirty="0"/>
          </a:p>
        </p:txBody>
      </p:sp>
    </p:spTree>
    <p:extLst>
      <p:ext uri="{BB962C8B-B14F-4D97-AF65-F5344CB8AC3E}">
        <p14:creationId xmlns:p14="http://schemas.microsoft.com/office/powerpoint/2010/main" val="39373592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
        <p:nvSpPr>
          <p:cNvPr id="3" name="Title 1"/>
          <p:cNvSpPr>
            <a:spLocks noGrp="1"/>
          </p:cNvSpPr>
          <p:nvPr>
            <p:ph type="title"/>
          </p:nvPr>
        </p:nvSpPr>
        <p:spPr>
          <a:xfrm>
            <a:off x="2649538" y="228600"/>
            <a:ext cx="6494462" cy="519113"/>
          </a:xfrm>
        </p:spPr>
        <p:txBody>
          <a:bodyPr/>
          <a:lstStyle>
            <a:lvl1pPr>
              <a:defRPr sz="2000"/>
            </a:lvl1pPr>
          </a:lstStyle>
          <a:p>
            <a:r>
              <a:rPr lang="en-US" smtClean="0"/>
              <a:t>Click to edit Master title style</a:t>
            </a:r>
            <a:endParaRPr lang="en-US" dirty="0"/>
          </a:p>
        </p:txBody>
      </p:sp>
      <p:sp>
        <p:nvSpPr>
          <p:cNvPr id="4" name="Rectangle 43"/>
          <p:cNvSpPr>
            <a:spLocks noGrp="1" noChangeArrowheads="1"/>
          </p:cNvSpPr>
          <p:nvPr>
            <p:ph type="sldNum" sz="quarter" idx="10"/>
          </p:nvPr>
        </p:nvSpPr>
        <p:spPr>
          <a:ln/>
        </p:spPr>
        <p:txBody>
          <a:bodyPr/>
          <a:lstStyle>
            <a:lvl1pPr>
              <a:defRPr/>
            </a:lvl1pPr>
          </a:lstStyle>
          <a:p>
            <a:fld id="{7C5C7EB7-CC8B-4366-8E44-894E41A6BA5D}" type="slidenum">
              <a:rPr lang="en-US" altLang="en-US"/>
              <a:pPr/>
              <a:t>‹#›</a:t>
            </a:fld>
            <a:endParaRPr lang="en-US" altLang="en-US" dirty="0"/>
          </a:p>
        </p:txBody>
      </p:sp>
    </p:spTree>
    <p:extLst>
      <p:ext uri="{BB962C8B-B14F-4D97-AF65-F5344CB8AC3E}">
        <p14:creationId xmlns:p14="http://schemas.microsoft.com/office/powerpoint/2010/main" val="27141109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flipH="1">
            <a:off x="0" y="69850"/>
            <a:ext cx="9144000" cy="145415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
        <p:nvSpPr>
          <p:cNvPr id="6" name="Text Box 13"/>
          <p:cNvSpPr txBox="1">
            <a:spLocks noChangeArrowheads="1"/>
          </p:cNvSpPr>
          <p:nvPr/>
        </p:nvSpPr>
        <p:spPr bwMode="auto">
          <a:xfrm>
            <a:off x="5151438" y="660400"/>
            <a:ext cx="3962400" cy="400050"/>
          </a:xfrm>
          <a:prstGeom prst="rect">
            <a:avLst/>
          </a:prstGeom>
          <a:noFill/>
          <a:ln>
            <a:noFill/>
          </a:ln>
          <a:effectLs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eaLnBrk="1" fontAlgn="base" hangingPunct="1">
              <a:spcBef>
                <a:spcPct val="50000"/>
              </a:spcBef>
              <a:spcAft>
                <a:spcPct val="0"/>
              </a:spcAft>
              <a:defRPr/>
            </a:pPr>
            <a:r>
              <a:rPr lang="en-US" sz="2000" b="1" dirty="0" smtClean="0">
                <a:solidFill>
                  <a:srgbClr val="101000"/>
                </a:solidFill>
                <a:latin typeface="Calibri" pitchFamily="34" charset="0"/>
              </a:rPr>
              <a:t>Mail Entry &amp; Payment Technology</a:t>
            </a:r>
          </a:p>
        </p:txBody>
      </p:sp>
      <p:sp>
        <p:nvSpPr>
          <p:cNvPr id="14338" name="Rectangle 2"/>
          <p:cNvSpPr>
            <a:spLocks noGrp="1" noChangeArrowheads="1"/>
          </p:cNvSpPr>
          <p:nvPr>
            <p:ph type="ctrTitle"/>
          </p:nvPr>
        </p:nvSpPr>
        <p:spPr>
          <a:xfrm>
            <a:off x="990600" y="2895600"/>
            <a:ext cx="7162800" cy="1219200"/>
          </a:xfrm>
        </p:spPr>
        <p:txBody>
          <a:bodyPr/>
          <a:lstStyle>
            <a:lvl1pPr algn="ctr">
              <a:defRPr sz="5800">
                <a:latin typeface="Arial" pitchFamily="34" charset="0"/>
                <a:cs typeface="Arial" pitchFamily="34" charset="0"/>
              </a:defRPr>
            </a:lvl1pPr>
          </a:lstStyle>
          <a:p>
            <a:pPr lvl="0"/>
            <a:r>
              <a:rPr lang="en-US" noProof="0" dirty="0" smtClean="0"/>
              <a:t>Click to edit Master title style</a:t>
            </a:r>
          </a:p>
        </p:txBody>
      </p:sp>
      <p:sp>
        <p:nvSpPr>
          <p:cNvPr id="14339" name="Rectangle 3"/>
          <p:cNvSpPr>
            <a:spLocks noGrp="1" noChangeArrowheads="1"/>
          </p:cNvSpPr>
          <p:nvPr>
            <p:ph type="subTitle" idx="1"/>
          </p:nvPr>
        </p:nvSpPr>
        <p:spPr>
          <a:xfrm>
            <a:off x="2133600" y="4343400"/>
            <a:ext cx="5029200" cy="1371600"/>
          </a:xfrm>
        </p:spPr>
        <p:txBody>
          <a:bodyPr/>
          <a:lstStyle>
            <a:lvl1pPr marL="0" indent="0" algn="ctr">
              <a:buFont typeface="Wingdings" pitchFamily="2" charset="2"/>
              <a:buNone/>
              <a:defRPr sz="3000">
                <a:latin typeface="Arial" pitchFamily="34" charset="0"/>
                <a:cs typeface="Arial" pitchFamily="34" charset="0"/>
              </a:defRPr>
            </a:lvl1pPr>
          </a:lstStyle>
          <a:p>
            <a:pPr lvl="0"/>
            <a:r>
              <a:rPr lang="en-US" noProof="0" dirty="0" smtClean="0"/>
              <a:t>Click to edit Master subtitle style</a:t>
            </a:r>
          </a:p>
        </p:txBody>
      </p:sp>
      <p:sp>
        <p:nvSpPr>
          <p:cNvPr id="7" name="Rectangle 5"/>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US" dirty="0"/>
          </a:p>
        </p:txBody>
      </p:sp>
      <p:sp>
        <p:nvSpPr>
          <p:cNvPr id="8" name="Rectangle 6"/>
          <p:cNvSpPr>
            <a:spLocks noGrp="1" noChangeArrowheads="1"/>
          </p:cNvSpPr>
          <p:nvPr>
            <p:ph type="sldNum" sz="quarter" idx="11"/>
          </p:nvPr>
        </p:nvSpPr>
        <p:spPr/>
        <p:txBody>
          <a:bodyPr/>
          <a:lstStyle>
            <a:lvl1pPr fontAlgn="auto">
              <a:spcBef>
                <a:spcPts val="0"/>
              </a:spcBef>
              <a:spcAft>
                <a:spcPts val="0"/>
              </a:spcAft>
              <a:defRPr/>
            </a:lvl1pPr>
          </a:lstStyle>
          <a:p>
            <a:pPr>
              <a:defRPr/>
            </a:pPr>
            <a:fld id="{0C6E4633-0EAC-4038-8825-330873568619}" type="slidenum">
              <a:rPr lang="en-US"/>
              <a:pPr>
                <a:defRPr/>
              </a:pPr>
              <a:t>‹#›</a:t>
            </a:fld>
            <a:endParaRPr lang="en-US" dirty="0"/>
          </a:p>
        </p:txBody>
      </p:sp>
      <p:grpSp>
        <p:nvGrpSpPr>
          <p:cNvPr id="9" name="Group 2"/>
          <p:cNvGrpSpPr>
            <a:grpSpLocks/>
          </p:cNvGrpSpPr>
          <p:nvPr userDrawn="1"/>
        </p:nvGrpSpPr>
        <p:grpSpPr bwMode="auto">
          <a:xfrm>
            <a:off x="-4763" y="0"/>
            <a:ext cx="9150351" cy="1004888"/>
            <a:chOff x="-3" y="0"/>
            <a:chExt cx="5764" cy="633"/>
          </a:xfrm>
        </p:grpSpPr>
        <p:sp>
          <p:nvSpPr>
            <p:cNvPr id="10" name="Rectangle 3"/>
            <p:cNvSpPr>
              <a:spLocks noChangeArrowheads="1"/>
            </p:cNvSpPr>
            <p:nvPr/>
          </p:nvSpPr>
          <p:spPr bwMode="auto">
            <a:xfrm>
              <a:off x="0" y="0"/>
              <a:ext cx="5760" cy="633"/>
            </a:xfrm>
            <a:prstGeom prst="rect">
              <a:avLst/>
            </a:prstGeom>
            <a:solidFill>
              <a:srgbClr val="60A1D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algn="ctr">
                <a:defRPr/>
              </a:pPr>
              <a:endParaRPr lang="en-US" altLang="en-US" sz="2400" dirty="0" smtClean="0">
                <a:solidFill>
                  <a:srgbClr val="000000"/>
                </a:solidFill>
              </a:endParaRPr>
            </a:p>
          </p:txBody>
        </p:sp>
        <p:sp>
          <p:nvSpPr>
            <p:cNvPr id="11" name="Line 4"/>
            <p:cNvSpPr>
              <a:spLocks noChangeShapeType="1"/>
            </p:cNvSpPr>
            <p:nvPr/>
          </p:nvSpPr>
          <p:spPr bwMode="auto">
            <a:xfrm>
              <a:off x="-3" y="633"/>
              <a:ext cx="5764" cy="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0000"/>
                </a:solidFill>
              </a:endParaRPr>
            </a:p>
          </p:txBody>
        </p:sp>
      </p:grpSp>
      <p:grpSp>
        <p:nvGrpSpPr>
          <p:cNvPr id="12" name="Group 7"/>
          <p:cNvGrpSpPr>
            <a:grpSpLocks/>
          </p:cNvGrpSpPr>
          <p:nvPr userDrawn="1"/>
        </p:nvGrpSpPr>
        <p:grpSpPr bwMode="auto">
          <a:xfrm>
            <a:off x="371475" y="263525"/>
            <a:ext cx="2278063" cy="436563"/>
            <a:chOff x="390" y="948"/>
            <a:chExt cx="1435" cy="275"/>
          </a:xfrm>
        </p:grpSpPr>
        <p:grpSp>
          <p:nvGrpSpPr>
            <p:cNvPr id="13" name="Group 8"/>
            <p:cNvGrpSpPr>
              <a:grpSpLocks/>
            </p:cNvGrpSpPr>
            <p:nvPr/>
          </p:nvGrpSpPr>
          <p:grpSpPr bwMode="auto">
            <a:xfrm>
              <a:off x="390" y="948"/>
              <a:ext cx="1296" cy="230"/>
              <a:chOff x="397" y="387"/>
              <a:chExt cx="1752" cy="303"/>
            </a:xfrm>
          </p:grpSpPr>
          <p:sp>
            <p:nvSpPr>
              <p:cNvPr id="16" name="Freeform 9"/>
              <p:cNvSpPr>
                <a:spLocks/>
              </p:cNvSpPr>
              <p:nvPr/>
            </p:nvSpPr>
            <p:spPr bwMode="auto">
              <a:xfrm>
                <a:off x="397" y="387"/>
                <a:ext cx="497" cy="303"/>
              </a:xfrm>
              <a:custGeom>
                <a:avLst/>
                <a:gdLst>
                  <a:gd name="T0" fmla="*/ 249 w 498"/>
                  <a:gd name="T1" fmla="*/ 302 h 303"/>
                  <a:gd name="T2" fmla="*/ 249 w 498"/>
                  <a:gd name="T3" fmla="*/ 0 h 303"/>
                  <a:gd name="T4" fmla="*/ 66 w 498"/>
                  <a:gd name="T5" fmla="*/ 0 h 303"/>
                  <a:gd name="T6" fmla="*/ 0 w 498"/>
                  <a:gd name="T7" fmla="*/ 302 h 303"/>
                  <a:gd name="T8" fmla="*/ 249 w 498"/>
                  <a:gd name="T9" fmla="*/ 302 h 3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8" h="303">
                    <a:moveTo>
                      <a:pt x="431" y="302"/>
                    </a:moveTo>
                    <a:lnTo>
                      <a:pt x="497" y="0"/>
                    </a:lnTo>
                    <a:lnTo>
                      <a:pt x="66" y="0"/>
                    </a:lnTo>
                    <a:lnTo>
                      <a:pt x="0" y="302"/>
                    </a:lnTo>
                    <a:lnTo>
                      <a:pt x="431" y="302"/>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17" name="Freeform 10"/>
              <p:cNvSpPr>
                <a:spLocks/>
              </p:cNvSpPr>
              <p:nvPr/>
            </p:nvSpPr>
            <p:spPr bwMode="auto">
              <a:xfrm>
                <a:off x="446" y="398"/>
                <a:ext cx="438" cy="283"/>
              </a:xfrm>
              <a:custGeom>
                <a:avLst/>
                <a:gdLst>
                  <a:gd name="T0" fmla="*/ 27 w 436"/>
                  <a:gd name="T1" fmla="*/ 2 h 283"/>
                  <a:gd name="T2" fmla="*/ 32 w 436"/>
                  <a:gd name="T3" fmla="*/ 3 h 283"/>
                  <a:gd name="T4" fmla="*/ 42 w 436"/>
                  <a:gd name="T5" fmla="*/ 4 h 283"/>
                  <a:gd name="T6" fmla="*/ 56 w 436"/>
                  <a:gd name="T7" fmla="*/ 7 h 283"/>
                  <a:gd name="T8" fmla="*/ 73 w 436"/>
                  <a:gd name="T9" fmla="*/ 10 h 283"/>
                  <a:gd name="T10" fmla="*/ 92 w 436"/>
                  <a:gd name="T11" fmla="*/ 15 h 283"/>
                  <a:gd name="T12" fmla="*/ 481 w 436"/>
                  <a:gd name="T13" fmla="*/ 19 h 283"/>
                  <a:gd name="T14" fmla="*/ 527 w 436"/>
                  <a:gd name="T15" fmla="*/ 23 h 283"/>
                  <a:gd name="T16" fmla="*/ 587 w 436"/>
                  <a:gd name="T17" fmla="*/ 28 h 283"/>
                  <a:gd name="T18" fmla="*/ 653 w 436"/>
                  <a:gd name="T19" fmla="*/ 32 h 283"/>
                  <a:gd name="T20" fmla="*/ 716 w 436"/>
                  <a:gd name="T21" fmla="*/ 36 h 283"/>
                  <a:gd name="T22" fmla="*/ 780 w 436"/>
                  <a:gd name="T23" fmla="*/ 41 h 283"/>
                  <a:gd name="T24" fmla="*/ 848 w 436"/>
                  <a:gd name="T25" fmla="*/ 44 h 283"/>
                  <a:gd name="T26" fmla="*/ 908 w 436"/>
                  <a:gd name="T27" fmla="*/ 47 h 283"/>
                  <a:gd name="T28" fmla="*/ 948 w 436"/>
                  <a:gd name="T29" fmla="*/ 49 h 283"/>
                  <a:gd name="T30" fmla="*/ 972 w 436"/>
                  <a:gd name="T31" fmla="*/ 50 h 283"/>
                  <a:gd name="T32" fmla="*/ 1024 w 436"/>
                  <a:gd name="T33" fmla="*/ 52 h 283"/>
                  <a:gd name="T34" fmla="*/ 1099 w 436"/>
                  <a:gd name="T35" fmla="*/ 56 h 283"/>
                  <a:gd name="T36" fmla="*/ 1159 w 436"/>
                  <a:gd name="T37" fmla="*/ 60 h 283"/>
                  <a:gd name="T38" fmla="*/ 1199 w 436"/>
                  <a:gd name="T39" fmla="*/ 63 h 283"/>
                  <a:gd name="T40" fmla="*/ 1229 w 436"/>
                  <a:gd name="T41" fmla="*/ 65 h 283"/>
                  <a:gd name="T42" fmla="*/ 1241 w 436"/>
                  <a:gd name="T43" fmla="*/ 68 h 283"/>
                  <a:gd name="T44" fmla="*/ 1247 w 436"/>
                  <a:gd name="T45" fmla="*/ 69 h 283"/>
                  <a:gd name="T46" fmla="*/ 1253 w 436"/>
                  <a:gd name="T47" fmla="*/ 70 h 283"/>
                  <a:gd name="T48" fmla="*/ 1297 w 436"/>
                  <a:gd name="T49" fmla="*/ 70 h 283"/>
                  <a:gd name="T50" fmla="*/ 1327 w 436"/>
                  <a:gd name="T51" fmla="*/ 71 h 283"/>
                  <a:gd name="T52" fmla="*/ 1351 w 436"/>
                  <a:gd name="T53" fmla="*/ 71 h 283"/>
                  <a:gd name="T54" fmla="*/ 1369 w 436"/>
                  <a:gd name="T55" fmla="*/ 71 h 283"/>
                  <a:gd name="T56" fmla="*/ 1381 w 436"/>
                  <a:gd name="T57" fmla="*/ 73 h 283"/>
                  <a:gd name="T58" fmla="*/ 1393 w 436"/>
                  <a:gd name="T59" fmla="*/ 74 h 283"/>
                  <a:gd name="T60" fmla="*/ 1403 w 436"/>
                  <a:gd name="T61" fmla="*/ 75 h 283"/>
                  <a:gd name="T62" fmla="*/ 1409 w 436"/>
                  <a:gd name="T63" fmla="*/ 77 h 283"/>
                  <a:gd name="T64" fmla="*/ 1424 w 436"/>
                  <a:gd name="T65" fmla="*/ 85 h 283"/>
                  <a:gd name="T66" fmla="*/ 1431 w 436"/>
                  <a:gd name="T67" fmla="*/ 95 h 283"/>
                  <a:gd name="T68" fmla="*/ 1424 w 436"/>
                  <a:gd name="T69" fmla="*/ 105 h 283"/>
                  <a:gd name="T70" fmla="*/ 1415 w 436"/>
                  <a:gd name="T71" fmla="*/ 116 h 283"/>
                  <a:gd name="T72" fmla="*/ 1399 w 436"/>
                  <a:gd name="T73" fmla="*/ 127 h 283"/>
                  <a:gd name="T74" fmla="*/ 1385 w 436"/>
                  <a:gd name="T75" fmla="*/ 135 h 283"/>
                  <a:gd name="T76" fmla="*/ 1375 w 436"/>
                  <a:gd name="T77" fmla="*/ 141 h 283"/>
                  <a:gd name="T78" fmla="*/ 1369 w 436"/>
                  <a:gd name="T79" fmla="*/ 143 h 283"/>
                  <a:gd name="T80" fmla="*/ 1357 w 436"/>
                  <a:gd name="T81" fmla="*/ 145 h 283"/>
                  <a:gd name="T82" fmla="*/ 1319 w 436"/>
                  <a:gd name="T83" fmla="*/ 150 h 283"/>
                  <a:gd name="T84" fmla="*/ 1265 w 436"/>
                  <a:gd name="T85" fmla="*/ 157 h 283"/>
                  <a:gd name="T86" fmla="*/ 1139 w 436"/>
                  <a:gd name="T87" fmla="*/ 166 h 283"/>
                  <a:gd name="T88" fmla="*/ 999 w 436"/>
                  <a:gd name="T89" fmla="*/ 177 h 283"/>
                  <a:gd name="T90" fmla="*/ 876 w 436"/>
                  <a:gd name="T91" fmla="*/ 188 h 283"/>
                  <a:gd name="T92" fmla="*/ 749 w 436"/>
                  <a:gd name="T93" fmla="*/ 201 h 283"/>
                  <a:gd name="T94" fmla="*/ 650 w 436"/>
                  <a:gd name="T95" fmla="*/ 213 h 283"/>
                  <a:gd name="T96" fmla="*/ 548 w 436"/>
                  <a:gd name="T97" fmla="*/ 226 h 283"/>
                  <a:gd name="T98" fmla="*/ 481 w 436"/>
                  <a:gd name="T99" fmla="*/ 239 h 283"/>
                  <a:gd name="T100" fmla="*/ 83 w 436"/>
                  <a:gd name="T101" fmla="*/ 250 h 283"/>
                  <a:gd name="T102" fmla="*/ 56 w 436"/>
                  <a:gd name="T103" fmla="*/ 261 h 283"/>
                  <a:gd name="T104" fmla="*/ 33 w 436"/>
                  <a:gd name="T105" fmla="*/ 269 h 283"/>
                  <a:gd name="T106" fmla="*/ 15 w 436"/>
                  <a:gd name="T107" fmla="*/ 276 h 283"/>
                  <a:gd name="T108" fmla="*/ 4 w 436"/>
                  <a:gd name="T109" fmla="*/ 280 h 283"/>
                  <a:gd name="T110" fmla="*/ 0 w 436"/>
                  <a:gd name="T111" fmla="*/ 282 h 283"/>
                  <a:gd name="T112" fmla="*/ 1617 w 436"/>
                  <a:gd name="T113" fmla="*/ 0 h 283"/>
                  <a:gd name="T114" fmla="*/ 26 w 436"/>
                  <a:gd name="T115" fmla="*/ 2 h 28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36" h="283">
                    <a:moveTo>
                      <a:pt x="26" y="2"/>
                    </a:moveTo>
                    <a:lnTo>
                      <a:pt x="27" y="2"/>
                    </a:lnTo>
                    <a:lnTo>
                      <a:pt x="29" y="2"/>
                    </a:lnTo>
                    <a:lnTo>
                      <a:pt x="32" y="3"/>
                    </a:lnTo>
                    <a:lnTo>
                      <a:pt x="37" y="3"/>
                    </a:lnTo>
                    <a:lnTo>
                      <a:pt x="42" y="4"/>
                    </a:lnTo>
                    <a:lnTo>
                      <a:pt x="48" y="6"/>
                    </a:lnTo>
                    <a:lnTo>
                      <a:pt x="56" y="7"/>
                    </a:lnTo>
                    <a:lnTo>
                      <a:pt x="64" y="9"/>
                    </a:lnTo>
                    <a:lnTo>
                      <a:pt x="73" y="10"/>
                    </a:lnTo>
                    <a:lnTo>
                      <a:pt x="82" y="13"/>
                    </a:lnTo>
                    <a:lnTo>
                      <a:pt x="92" y="15"/>
                    </a:lnTo>
                    <a:lnTo>
                      <a:pt x="102" y="17"/>
                    </a:lnTo>
                    <a:lnTo>
                      <a:pt x="113" y="19"/>
                    </a:lnTo>
                    <a:lnTo>
                      <a:pt x="125" y="21"/>
                    </a:lnTo>
                    <a:lnTo>
                      <a:pt x="136" y="23"/>
                    </a:lnTo>
                    <a:lnTo>
                      <a:pt x="147" y="25"/>
                    </a:lnTo>
                    <a:lnTo>
                      <a:pt x="159" y="28"/>
                    </a:lnTo>
                    <a:lnTo>
                      <a:pt x="170" y="30"/>
                    </a:lnTo>
                    <a:lnTo>
                      <a:pt x="181" y="32"/>
                    </a:lnTo>
                    <a:lnTo>
                      <a:pt x="192" y="35"/>
                    </a:lnTo>
                    <a:lnTo>
                      <a:pt x="202" y="36"/>
                    </a:lnTo>
                    <a:lnTo>
                      <a:pt x="212" y="39"/>
                    </a:lnTo>
                    <a:lnTo>
                      <a:pt x="222" y="41"/>
                    </a:lnTo>
                    <a:lnTo>
                      <a:pt x="231" y="43"/>
                    </a:lnTo>
                    <a:lnTo>
                      <a:pt x="239" y="44"/>
                    </a:lnTo>
                    <a:lnTo>
                      <a:pt x="247" y="46"/>
                    </a:lnTo>
                    <a:lnTo>
                      <a:pt x="254" y="47"/>
                    </a:lnTo>
                    <a:lnTo>
                      <a:pt x="259" y="48"/>
                    </a:lnTo>
                    <a:lnTo>
                      <a:pt x="264" y="49"/>
                    </a:lnTo>
                    <a:lnTo>
                      <a:pt x="268" y="50"/>
                    </a:lnTo>
                    <a:lnTo>
                      <a:pt x="270" y="50"/>
                    </a:lnTo>
                    <a:lnTo>
                      <a:pt x="271" y="50"/>
                    </a:lnTo>
                    <a:lnTo>
                      <a:pt x="281" y="52"/>
                    </a:lnTo>
                    <a:lnTo>
                      <a:pt x="289" y="54"/>
                    </a:lnTo>
                    <a:lnTo>
                      <a:pt x="296" y="56"/>
                    </a:lnTo>
                    <a:lnTo>
                      <a:pt x="303" y="58"/>
                    </a:lnTo>
                    <a:lnTo>
                      <a:pt x="308" y="60"/>
                    </a:lnTo>
                    <a:lnTo>
                      <a:pt x="312" y="61"/>
                    </a:lnTo>
                    <a:lnTo>
                      <a:pt x="316" y="63"/>
                    </a:lnTo>
                    <a:lnTo>
                      <a:pt x="319" y="64"/>
                    </a:lnTo>
                    <a:lnTo>
                      <a:pt x="321" y="65"/>
                    </a:lnTo>
                    <a:lnTo>
                      <a:pt x="322" y="67"/>
                    </a:lnTo>
                    <a:lnTo>
                      <a:pt x="323" y="68"/>
                    </a:lnTo>
                    <a:lnTo>
                      <a:pt x="324" y="69"/>
                    </a:lnTo>
                    <a:lnTo>
                      <a:pt x="325" y="70"/>
                    </a:lnTo>
                    <a:lnTo>
                      <a:pt x="332" y="70"/>
                    </a:lnTo>
                    <a:lnTo>
                      <a:pt x="338" y="70"/>
                    </a:lnTo>
                    <a:lnTo>
                      <a:pt x="343" y="70"/>
                    </a:lnTo>
                    <a:lnTo>
                      <a:pt x="348" y="71"/>
                    </a:lnTo>
                    <a:lnTo>
                      <a:pt x="352" y="71"/>
                    </a:lnTo>
                    <a:lnTo>
                      <a:pt x="356" y="71"/>
                    </a:lnTo>
                    <a:lnTo>
                      <a:pt x="359" y="71"/>
                    </a:lnTo>
                    <a:lnTo>
                      <a:pt x="362" y="71"/>
                    </a:lnTo>
                    <a:lnTo>
                      <a:pt x="364" y="72"/>
                    </a:lnTo>
                    <a:lnTo>
                      <a:pt x="366" y="73"/>
                    </a:lnTo>
                    <a:lnTo>
                      <a:pt x="368" y="73"/>
                    </a:lnTo>
                    <a:lnTo>
                      <a:pt x="370" y="74"/>
                    </a:lnTo>
                    <a:lnTo>
                      <a:pt x="371" y="75"/>
                    </a:lnTo>
                    <a:lnTo>
                      <a:pt x="373" y="75"/>
                    </a:lnTo>
                    <a:lnTo>
                      <a:pt x="374" y="76"/>
                    </a:lnTo>
                    <a:lnTo>
                      <a:pt x="375" y="77"/>
                    </a:lnTo>
                    <a:lnTo>
                      <a:pt x="378" y="81"/>
                    </a:lnTo>
                    <a:lnTo>
                      <a:pt x="380" y="85"/>
                    </a:lnTo>
                    <a:lnTo>
                      <a:pt x="381" y="90"/>
                    </a:lnTo>
                    <a:lnTo>
                      <a:pt x="382" y="95"/>
                    </a:lnTo>
                    <a:lnTo>
                      <a:pt x="381" y="100"/>
                    </a:lnTo>
                    <a:lnTo>
                      <a:pt x="380" y="105"/>
                    </a:lnTo>
                    <a:lnTo>
                      <a:pt x="379" y="111"/>
                    </a:lnTo>
                    <a:lnTo>
                      <a:pt x="377" y="116"/>
                    </a:lnTo>
                    <a:lnTo>
                      <a:pt x="374" y="122"/>
                    </a:lnTo>
                    <a:lnTo>
                      <a:pt x="372" y="127"/>
                    </a:lnTo>
                    <a:lnTo>
                      <a:pt x="370" y="131"/>
                    </a:lnTo>
                    <a:lnTo>
                      <a:pt x="367" y="135"/>
                    </a:lnTo>
                    <a:lnTo>
                      <a:pt x="365" y="139"/>
                    </a:lnTo>
                    <a:lnTo>
                      <a:pt x="364" y="141"/>
                    </a:lnTo>
                    <a:lnTo>
                      <a:pt x="363" y="142"/>
                    </a:lnTo>
                    <a:lnTo>
                      <a:pt x="362" y="143"/>
                    </a:lnTo>
                    <a:lnTo>
                      <a:pt x="361" y="144"/>
                    </a:lnTo>
                    <a:lnTo>
                      <a:pt x="358" y="145"/>
                    </a:lnTo>
                    <a:lnTo>
                      <a:pt x="352" y="147"/>
                    </a:lnTo>
                    <a:lnTo>
                      <a:pt x="345" y="150"/>
                    </a:lnTo>
                    <a:lnTo>
                      <a:pt x="337" y="153"/>
                    </a:lnTo>
                    <a:lnTo>
                      <a:pt x="327" y="157"/>
                    </a:lnTo>
                    <a:lnTo>
                      <a:pt x="316" y="161"/>
                    </a:lnTo>
                    <a:lnTo>
                      <a:pt x="304" y="166"/>
                    </a:lnTo>
                    <a:lnTo>
                      <a:pt x="290" y="171"/>
                    </a:lnTo>
                    <a:lnTo>
                      <a:pt x="276" y="177"/>
                    </a:lnTo>
                    <a:lnTo>
                      <a:pt x="261" y="182"/>
                    </a:lnTo>
                    <a:lnTo>
                      <a:pt x="246" y="188"/>
                    </a:lnTo>
                    <a:lnTo>
                      <a:pt x="230" y="195"/>
                    </a:lnTo>
                    <a:lnTo>
                      <a:pt x="213" y="201"/>
                    </a:lnTo>
                    <a:lnTo>
                      <a:pt x="196" y="207"/>
                    </a:lnTo>
                    <a:lnTo>
                      <a:pt x="180" y="213"/>
                    </a:lnTo>
                    <a:lnTo>
                      <a:pt x="163" y="220"/>
                    </a:lnTo>
                    <a:lnTo>
                      <a:pt x="146" y="226"/>
                    </a:lnTo>
                    <a:lnTo>
                      <a:pt x="130" y="233"/>
                    </a:lnTo>
                    <a:lnTo>
                      <a:pt x="113" y="239"/>
                    </a:lnTo>
                    <a:lnTo>
                      <a:pt x="98" y="245"/>
                    </a:lnTo>
                    <a:lnTo>
                      <a:pt x="83" y="250"/>
                    </a:lnTo>
                    <a:lnTo>
                      <a:pt x="69" y="256"/>
                    </a:lnTo>
                    <a:lnTo>
                      <a:pt x="56" y="261"/>
                    </a:lnTo>
                    <a:lnTo>
                      <a:pt x="44" y="265"/>
                    </a:lnTo>
                    <a:lnTo>
                      <a:pt x="33" y="269"/>
                    </a:lnTo>
                    <a:lnTo>
                      <a:pt x="24" y="273"/>
                    </a:lnTo>
                    <a:lnTo>
                      <a:pt x="15" y="276"/>
                    </a:lnTo>
                    <a:lnTo>
                      <a:pt x="9" y="279"/>
                    </a:lnTo>
                    <a:lnTo>
                      <a:pt x="4" y="280"/>
                    </a:lnTo>
                    <a:lnTo>
                      <a:pt x="1" y="282"/>
                    </a:lnTo>
                    <a:lnTo>
                      <a:pt x="0" y="282"/>
                    </a:lnTo>
                    <a:lnTo>
                      <a:pt x="374" y="282"/>
                    </a:lnTo>
                    <a:lnTo>
                      <a:pt x="435" y="0"/>
                    </a:lnTo>
                    <a:lnTo>
                      <a:pt x="26" y="0"/>
                    </a:lnTo>
                    <a:lnTo>
                      <a:pt x="26" y="2"/>
                    </a:lnTo>
                  </a:path>
                </a:pathLst>
              </a:custGeom>
              <a:solidFill>
                <a:srgbClr val="004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18" name="Freeform 11"/>
              <p:cNvSpPr>
                <a:spLocks/>
              </p:cNvSpPr>
              <p:nvPr/>
            </p:nvSpPr>
            <p:spPr bwMode="auto">
              <a:xfrm>
                <a:off x="717" y="484"/>
                <a:ext cx="93" cy="46"/>
              </a:xfrm>
              <a:custGeom>
                <a:avLst/>
                <a:gdLst>
                  <a:gd name="T0" fmla="*/ 32 w 93"/>
                  <a:gd name="T1" fmla="*/ 9 h 46"/>
                  <a:gd name="T2" fmla="*/ 25 w 93"/>
                  <a:gd name="T3" fmla="*/ 10 h 46"/>
                  <a:gd name="T4" fmla="*/ 18 w 93"/>
                  <a:gd name="T5" fmla="*/ 11 h 46"/>
                  <a:gd name="T6" fmla="*/ 11 w 93"/>
                  <a:gd name="T7" fmla="*/ 12 h 46"/>
                  <a:gd name="T8" fmla="*/ 4 w 93"/>
                  <a:gd name="T9" fmla="*/ 13 h 46"/>
                  <a:gd name="T10" fmla="*/ 1 w 93"/>
                  <a:gd name="T11" fmla="*/ 14 h 46"/>
                  <a:gd name="T12" fmla="*/ 0 w 93"/>
                  <a:gd name="T13" fmla="*/ 16 h 46"/>
                  <a:gd name="T14" fmla="*/ 1 w 93"/>
                  <a:gd name="T15" fmla="*/ 18 h 46"/>
                  <a:gd name="T16" fmla="*/ 3 w 93"/>
                  <a:gd name="T17" fmla="*/ 19 h 46"/>
                  <a:gd name="T18" fmla="*/ 7 w 93"/>
                  <a:gd name="T19" fmla="*/ 19 h 46"/>
                  <a:gd name="T20" fmla="*/ 14 w 93"/>
                  <a:gd name="T21" fmla="*/ 19 h 46"/>
                  <a:gd name="T22" fmla="*/ 23 w 93"/>
                  <a:gd name="T23" fmla="*/ 19 h 46"/>
                  <a:gd name="T24" fmla="*/ 33 w 93"/>
                  <a:gd name="T25" fmla="*/ 17 h 46"/>
                  <a:gd name="T26" fmla="*/ 43 w 93"/>
                  <a:gd name="T27" fmla="*/ 16 h 46"/>
                  <a:gd name="T28" fmla="*/ 53 w 93"/>
                  <a:gd name="T29" fmla="*/ 15 h 46"/>
                  <a:gd name="T30" fmla="*/ 62 w 93"/>
                  <a:gd name="T31" fmla="*/ 15 h 46"/>
                  <a:gd name="T32" fmla="*/ 70 w 93"/>
                  <a:gd name="T33" fmla="*/ 14 h 46"/>
                  <a:gd name="T34" fmla="*/ 76 w 93"/>
                  <a:gd name="T35" fmla="*/ 15 h 46"/>
                  <a:gd name="T36" fmla="*/ 81 w 93"/>
                  <a:gd name="T37" fmla="*/ 16 h 46"/>
                  <a:gd name="T38" fmla="*/ 82 w 93"/>
                  <a:gd name="T39" fmla="*/ 20 h 46"/>
                  <a:gd name="T40" fmla="*/ 80 w 93"/>
                  <a:gd name="T41" fmla="*/ 27 h 46"/>
                  <a:gd name="T42" fmla="*/ 77 w 93"/>
                  <a:gd name="T43" fmla="*/ 36 h 46"/>
                  <a:gd name="T44" fmla="*/ 75 w 93"/>
                  <a:gd name="T45" fmla="*/ 44 h 46"/>
                  <a:gd name="T46" fmla="*/ 77 w 93"/>
                  <a:gd name="T47" fmla="*/ 45 h 46"/>
                  <a:gd name="T48" fmla="*/ 80 w 93"/>
                  <a:gd name="T49" fmla="*/ 42 h 46"/>
                  <a:gd name="T50" fmla="*/ 84 w 93"/>
                  <a:gd name="T51" fmla="*/ 35 h 46"/>
                  <a:gd name="T52" fmla="*/ 88 w 93"/>
                  <a:gd name="T53" fmla="*/ 27 h 46"/>
                  <a:gd name="T54" fmla="*/ 91 w 93"/>
                  <a:gd name="T55" fmla="*/ 19 h 46"/>
                  <a:gd name="T56" fmla="*/ 92 w 93"/>
                  <a:gd name="T57" fmla="*/ 10 h 46"/>
                  <a:gd name="T58" fmla="*/ 89 w 93"/>
                  <a:gd name="T59" fmla="*/ 5 h 46"/>
                  <a:gd name="T60" fmla="*/ 82 w 93"/>
                  <a:gd name="T61" fmla="*/ 2 h 46"/>
                  <a:gd name="T62" fmla="*/ 73 w 93"/>
                  <a:gd name="T63" fmla="*/ 0 h 46"/>
                  <a:gd name="T64" fmla="*/ 44 w 93"/>
                  <a:gd name="T65" fmla="*/ 0 h 46"/>
                  <a:gd name="T66" fmla="*/ 41 w 93"/>
                  <a:gd name="T67" fmla="*/ 1 h 46"/>
                  <a:gd name="T68" fmla="*/ 39 w 93"/>
                  <a:gd name="T69" fmla="*/ 3 h 46"/>
                  <a:gd name="T70" fmla="*/ 37 w 93"/>
                  <a:gd name="T71" fmla="*/ 5 h 46"/>
                  <a:gd name="T72" fmla="*/ 34 w 93"/>
                  <a:gd name="T73" fmla="*/ 7 h 4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3" h="46">
                    <a:moveTo>
                      <a:pt x="34" y="7"/>
                    </a:moveTo>
                    <a:lnTo>
                      <a:pt x="32" y="9"/>
                    </a:lnTo>
                    <a:lnTo>
                      <a:pt x="28" y="10"/>
                    </a:lnTo>
                    <a:lnTo>
                      <a:pt x="25" y="10"/>
                    </a:lnTo>
                    <a:lnTo>
                      <a:pt x="21" y="10"/>
                    </a:lnTo>
                    <a:lnTo>
                      <a:pt x="18" y="11"/>
                    </a:lnTo>
                    <a:lnTo>
                      <a:pt x="14" y="12"/>
                    </a:lnTo>
                    <a:lnTo>
                      <a:pt x="11" y="12"/>
                    </a:lnTo>
                    <a:lnTo>
                      <a:pt x="8" y="12"/>
                    </a:lnTo>
                    <a:lnTo>
                      <a:pt x="4" y="13"/>
                    </a:lnTo>
                    <a:lnTo>
                      <a:pt x="2" y="13"/>
                    </a:lnTo>
                    <a:lnTo>
                      <a:pt x="1" y="14"/>
                    </a:lnTo>
                    <a:lnTo>
                      <a:pt x="0" y="16"/>
                    </a:lnTo>
                    <a:lnTo>
                      <a:pt x="0" y="17"/>
                    </a:lnTo>
                    <a:lnTo>
                      <a:pt x="1" y="18"/>
                    </a:lnTo>
                    <a:lnTo>
                      <a:pt x="2" y="18"/>
                    </a:lnTo>
                    <a:lnTo>
                      <a:pt x="3" y="19"/>
                    </a:lnTo>
                    <a:lnTo>
                      <a:pt x="5" y="19"/>
                    </a:lnTo>
                    <a:lnTo>
                      <a:pt x="7" y="19"/>
                    </a:lnTo>
                    <a:lnTo>
                      <a:pt x="10" y="19"/>
                    </a:lnTo>
                    <a:lnTo>
                      <a:pt x="14" y="19"/>
                    </a:lnTo>
                    <a:lnTo>
                      <a:pt x="18" y="19"/>
                    </a:lnTo>
                    <a:lnTo>
                      <a:pt x="23" y="19"/>
                    </a:lnTo>
                    <a:lnTo>
                      <a:pt x="28" y="18"/>
                    </a:lnTo>
                    <a:lnTo>
                      <a:pt x="33" y="17"/>
                    </a:lnTo>
                    <a:lnTo>
                      <a:pt x="38" y="17"/>
                    </a:lnTo>
                    <a:lnTo>
                      <a:pt x="43" y="16"/>
                    </a:lnTo>
                    <a:lnTo>
                      <a:pt x="48" y="16"/>
                    </a:lnTo>
                    <a:lnTo>
                      <a:pt x="53" y="15"/>
                    </a:lnTo>
                    <a:lnTo>
                      <a:pt x="58" y="15"/>
                    </a:lnTo>
                    <a:lnTo>
                      <a:pt x="62" y="15"/>
                    </a:lnTo>
                    <a:lnTo>
                      <a:pt x="66" y="14"/>
                    </a:lnTo>
                    <a:lnTo>
                      <a:pt x="70" y="14"/>
                    </a:lnTo>
                    <a:lnTo>
                      <a:pt x="73" y="14"/>
                    </a:lnTo>
                    <a:lnTo>
                      <a:pt x="76" y="15"/>
                    </a:lnTo>
                    <a:lnTo>
                      <a:pt x="79" y="15"/>
                    </a:lnTo>
                    <a:lnTo>
                      <a:pt x="81" y="16"/>
                    </a:lnTo>
                    <a:lnTo>
                      <a:pt x="81" y="18"/>
                    </a:lnTo>
                    <a:lnTo>
                      <a:pt x="82" y="20"/>
                    </a:lnTo>
                    <a:lnTo>
                      <a:pt x="81" y="24"/>
                    </a:lnTo>
                    <a:lnTo>
                      <a:pt x="80" y="27"/>
                    </a:lnTo>
                    <a:lnTo>
                      <a:pt x="79" y="31"/>
                    </a:lnTo>
                    <a:lnTo>
                      <a:pt x="77" y="36"/>
                    </a:lnTo>
                    <a:lnTo>
                      <a:pt x="75" y="41"/>
                    </a:lnTo>
                    <a:lnTo>
                      <a:pt x="75" y="44"/>
                    </a:lnTo>
                    <a:lnTo>
                      <a:pt x="76" y="45"/>
                    </a:lnTo>
                    <a:lnTo>
                      <a:pt x="77" y="45"/>
                    </a:lnTo>
                    <a:lnTo>
                      <a:pt x="79" y="44"/>
                    </a:lnTo>
                    <a:lnTo>
                      <a:pt x="80" y="42"/>
                    </a:lnTo>
                    <a:lnTo>
                      <a:pt x="82" y="39"/>
                    </a:lnTo>
                    <a:lnTo>
                      <a:pt x="84" y="35"/>
                    </a:lnTo>
                    <a:lnTo>
                      <a:pt x="86" y="32"/>
                    </a:lnTo>
                    <a:lnTo>
                      <a:pt x="88" y="27"/>
                    </a:lnTo>
                    <a:lnTo>
                      <a:pt x="90" y="23"/>
                    </a:lnTo>
                    <a:lnTo>
                      <a:pt x="91" y="19"/>
                    </a:lnTo>
                    <a:lnTo>
                      <a:pt x="92" y="15"/>
                    </a:lnTo>
                    <a:lnTo>
                      <a:pt x="92" y="10"/>
                    </a:lnTo>
                    <a:lnTo>
                      <a:pt x="91" y="7"/>
                    </a:lnTo>
                    <a:lnTo>
                      <a:pt x="89" y="5"/>
                    </a:lnTo>
                    <a:lnTo>
                      <a:pt x="86" y="3"/>
                    </a:lnTo>
                    <a:lnTo>
                      <a:pt x="82" y="2"/>
                    </a:lnTo>
                    <a:lnTo>
                      <a:pt x="78" y="1"/>
                    </a:lnTo>
                    <a:lnTo>
                      <a:pt x="73" y="0"/>
                    </a:lnTo>
                    <a:lnTo>
                      <a:pt x="67" y="0"/>
                    </a:lnTo>
                    <a:lnTo>
                      <a:pt x="44" y="0"/>
                    </a:lnTo>
                    <a:lnTo>
                      <a:pt x="43" y="0"/>
                    </a:lnTo>
                    <a:lnTo>
                      <a:pt x="41" y="1"/>
                    </a:lnTo>
                    <a:lnTo>
                      <a:pt x="41" y="2"/>
                    </a:lnTo>
                    <a:lnTo>
                      <a:pt x="39" y="3"/>
                    </a:lnTo>
                    <a:lnTo>
                      <a:pt x="39" y="4"/>
                    </a:lnTo>
                    <a:lnTo>
                      <a:pt x="37" y="5"/>
                    </a:lnTo>
                    <a:lnTo>
                      <a:pt x="36" y="6"/>
                    </a:lnTo>
                    <a:lnTo>
                      <a:pt x="34" y="7"/>
                    </a:lnTo>
                  </a:path>
                </a:pathLst>
              </a:custGeom>
              <a:solidFill>
                <a:srgbClr val="004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19" name="Freeform 12"/>
              <p:cNvSpPr>
                <a:spLocks/>
              </p:cNvSpPr>
              <p:nvPr/>
            </p:nvSpPr>
            <p:spPr bwMode="auto">
              <a:xfrm>
                <a:off x="412" y="463"/>
                <a:ext cx="373" cy="216"/>
              </a:xfrm>
              <a:custGeom>
                <a:avLst/>
                <a:gdLst>
                  <a:gd name="T0" fmla="*/ 0 w 373"/>
                  <a:gd name="T1" fmla="*/ 108 h 217"/>
                  <a:gd name="T2" fmla="*/ 6 w 373"/>
                  <a:gd name="T3" fmla="*/ 108 h 217"/>
                  <a:gd name="T4" fmla="*/ 23 w 373"/>
                  <a:gd name="T5" fmla="*/ 108 h 217"/>
                  <a:gd name="T6" fmla="*/ 46 w 373"/>
                  <a:gd name="T7" fmla="*/ 108 h 217"/>
                  <a:gd name="T8" fmla="*/ 74 w 373"/>
                  <a:gd name="T9" fmla="*/ 108 h 217"/>
                  <a:gd name="T10" fmla="*/ 102 w 373"/>
                  <a:gd name="T11" fmla="*/ 108 h 217"/>
                  <a:gd name="T12" fmla="*/ 128 w 373"/>
                  <a:gd name="T13" fmla="*/ 108 h 217"/>
                  <a:gd name="T14" fmla="*/ 149 w 373"/>
                  <a:gd name="T15" fmla="*/ 108 h 217"/>
                  <a:gd name="T16" fmla="*/ 161 w 373"/>
                  <a:gd name="T17" fmla="*/ 108 h 217"/>
                  <a:gd name="T18" fmla="*/ 175 w 373"/>
                  <a:gd name="T19" fmla="*/ 108 h 217"/>
                  <a:gd name="T20" fmla="*/ 190 w 373"/>
                  <a:gd name="T21" fmla="*/ 108 h 217"/>
                  <a:gd name="T22" fmla="*/ 206 w 373"/>
                  <a:gd name="T23" fmla="*/ 108 h 217"/>
                  <a:gd name="T24" fmla="*/ 223 w 373"/>
                  <a:gd name="T25" fmla="*/ 108 h 217"/>
                  <a:gd name="T26" fmla="*/ 240 w 373"/>
                  <a:gd name="T27" fmla="*/ 101 h 217"/>
                  <a:gd name="T28" fmla="*/ 257 w 373"/>
                  <a:gd name="T29" fmla="*/ 94 h 217"/>
                  <a:gd name="T30" fmla="*/ 275 w 373"/>
                  <a:gd name="T31" fmla="*/ 87 h 217"/>
                  <a:gd name="T32" fmla="*/ 292 w 373"/>
                  <a:gd name="T33" fmla="*/ 81 h 217"/>
                  <a:gd name="T34" fmla="*/ 297 w 373"/>
                  <a:gd name="T35" fmla="*/ 79 h 217"/>
                  <a:gd name="T36" fmla="*/ 304 w 373"/>
                  <a:gd name="T37" fmla="*/ 77 h 217"/>
                  <a:gd name="T38" fmla="*/ 312 w 373"/>
                  <a:gd name="T39" fmla="*/ 75 h 217"/>
                  <a:gd name="T40" fmla="*/ 321 w 373"/>
                  <a:gd name="T41" fmla="*/ 72 h 217"/>
                  <a:gd name="T42" fmla="*/ 331 w 373"/>
                  <a:gd name="T43" fmla="*/ 69 h 217"/>
                  <a:gd name="T44" fmla="*/ 341 w 373"/>
                  <a:gd name="T45" fmla="*/ 67 h 217"/>
                  <a:gd name="T46" fmla="*/ 351 w 373"/>
                  <a:gd name="T47" fmla="*/ 64 h 217"/>
                  <a:gd name="T48" fmla="*/ 360 w 373"/>
                  <a:gd name="T49" fmla="*/ 63 h 217"/>
                  <a:gd name="T50" fmla="*/ 365 w 373"/>
                  <a:gd name="T51" fmla="*/ 62 h 217"/>
                  <a:gd name="T52" fmla="*/ 369 w 373"/>
                  <a:gd name="T53" fmla="*/ 61 h 217"/>
                  <a:gd name="T54" fmla="*/ 371 w 373"/>
                  <a:gd name="T55" fmla="*/ 59 h 217"/>
                  <a:gd name="T56" fmla="*/ 372 w 373"/>
                  <a:gd name="T57" fmla="*/ 58 h 217"/>
                  <a:gd name="T58" fmla="*/ 370 w 373"/>
                  <a:gd name="T59" fmla="*/ 56 h 217"/>
                  <a:gd name="T60" fmla="*/ 365 w 373"/>
                  <a:gd name="T61" fmla="*/ 55 h 217"/>
                  <a:gd name="T62" fmla="*/ 358 w 373"/>
                  <a:gd name="T63" fmla="*/ 54 h 217"/>
                  <a:gd name="T64" fmla="*/ 349 w 373"/>
                  <a:gd name="T65" fmla="*/ 54 h 217"/>
                  <a:gd name="T66" fmla="*/ 330 w 373"/>
                  <a:gd name="T67" fmla="*/ 56 h 217"/>
                  <a:gd name="T68" fmla="*/ 310 w 373"/>
                  <a:gd name="T69" fmla="*/ 61 h 217"/>
                  <a:gd name="T70" fmla="*/ 288 w 373"/>
                  <a:gd name="T71" fmla="*/ 67 h 217"/>
                  <a:gd name="T72" fmla="*/ 266 w 373"/>
                  <a:gd name="T73" fmla="*/ 74 h 217"/>
                  <a:gd name="T74" fmla="*/ 244 w 373"/>
                  <a:gd name="T75" fmla="*/ 82 h 217"/>
                  <a:gd name="T76" fmla="*/ 224 w 373"/>
                  <a:gd name="T77" fmla="*/ 90 h 217"/>
                  <a:gd name="T78" fmla="*/ 208 w 373"/>
                  <a:gd name="T79" fmla="*/ 96 h 217"/>
                  <a:gd name="T80" fmla="*/ 197 w 373"/>
                  <a:gd name="T81" fmla="*/ 102 h 217"/>
                  <a:gd name="T82" fmla="*/ 344 w 373"/>
                  <a:gd name="T83" fmla="*/ 19 h 217"/>
                  <a:gd name="T84" fmla="*/ 342 w 373"/>
                  <a:gd name="T85" fmla="*/ 12 h 217"/>
                  <a:gd name="T86" fmla="*/ 331 w 373"/>
                  <a:gd name="T87" fmla="*/ 7 h 217"/>
                  <a:gd name="T88" fmla="*/ 314 w 373"/>
                  <a:gd name="T89" fmla="*/ 3 h 217"/>
                  <a:gd name="T90" fmla="*/ 295 w 373"/>
                  <a:gd name="T91" fmla="*/ 2 h 217"/>
                  <a:gd name="T92" fmla="*/ 275 w 373"/>
                  <a:gd name="T93" fmla="*/ 0 h 217"/>
                  <a:gd name="T94" fmla="*/ 256 w 373"/>
                  <a:gd name="T95" fmla="*/ 0 h 217"/>
                  <a:gd name="T96" fmla="*/ 243 w 373"/>
                  <a:gd name="T97" fmla="*/ 0 h 217"/>
                  <a:gd name="T98" fmla="*/ 237 w 373"/>
                  <a:gd name="T99" fmla="*/ 0 h 21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73" h="217">
                    <a:moveTo>
                      <a:pt x="47" y="0"/>
                    </a:moveTo>
                    <a:lnTo>
                      <a:pt x="0" y="216"/>
                    </a:lnTo>
                    <a:lnTo>
                      <a:pt x="2" y="215"/>
                    </a:lnTo>
                    <a:lnTo>
                      <a:pt x="6" y="213"/>
                    </a:lnTo>
                    <a:lnTo>
                      <a:pt x="14" y="209"/>
                    </a:lnTo>
                    <a:lnTo>
                      <a:pt x="23" y="205"/>
                    </a:lnTo>
                    <a:lnTo>
                      <a:pt x="34" y="200"/>
                    </a:lnTo>
                    <a:lnTo>
                      <a:pt x="46" y="194"/>
                    </a:lnTo>
                    <a:lnTo>
                      <a:pt x="60" y="187"/>
                    </a:lnTo>
                    <a:lnTo>
                      <a:pt x="74" y="180"/>
                    </a:lnTo>
                    <a:lnTo>
                      <a:pt x="88" y="173"/>
                    </a:lnTo>
                    <a:lnTo>
                      <a:pt x="102" y="167"/>
                    </a:lnTo>
                    <a:lnTo>
                      <a:pt x="116" y="160"/>
                    </a:lnTo>
                    <a:lnTo>
                      <a:pt x="128" y="154"/>
                    </a:lnTo>
                    <a:lnTo>
                      <a:pt x="140" y="148"/>
                    </a:lnTo>
                    <a:lnTo>
                      <a:pt x="149" y="144"/>
                    </a:lnTo>
                    <a:lnTo>
                      <a:pt x="156" y="140"/>
                    </a:lnTo>
                    <a:lnTo>
                      <a:pt x="161" y="138"/>
                    </a:lnTo>
                    <a:lnTo>
                      <a:pt x="168" y="135"/>
                    </a:lnTo>
                    <a:lnTo>
                      <a:pt x="175" y="131"/>
                    </a:lnTo>
                    <a:lnTo>
                      <a:pt x="182" y="127"/>
                    </a:lnTo>
                    <a:lnTo>
                      <a:pt x="190" y="124"/>
                    </a:lnTo>
                    <a:lnTo>
                      <a:pt x="198" y="120"/>
                    </a:lnTo>
                    <a:lnTo>
                      <a:pt x="206" y="116"/>
                    </a:lnTo>
                    <a:lnTo>
                      <a:pt x="214" y="112"/>
                    </a:lnTo>
                    <a:lnTo>
                      <a:pt x="223" y="109"/>
                    </a:lnTo>
                    <a:lnTo>
                      <a:pt x="231" y="105"/>
                    </a:lnTo>
                    <a:lnTo>
                      <a:pt x="240" y="101"/>
                    </a:lnTo>
                    <a:lnTo>
                      <a:pt x="248" y="97"/>
                    </a:lnTo>
                    <a:lnTo>
                      <a:pt x="257" y="94"/>
                    </a:lnTo>
                    <a:lnTo>
                      <a:pt x="266" y="90"/>
                    </a:lnTo>
                    <a:lnTo>
                      <a:pt x="275" y="87"/>
                    </a:lnTo>
                    <a:lnTo>
                      <a:pt x="284" y="84"/>
                    </a:lnTo>
                    <a:lnTo>
                      <a:pt x="292" y="81"/>
                    </a:lnTo>
                    <a:lnTo>
                      <a:pt x="294" y="80"/>
                    </a:lnTo>
                    <a:lnTo>
                      <a:pt x="297" y="79"/>
                    </a:lnTo>
                    <a:lnTo>
                      <a:pt x="300" y="79"/>
                    </a:lnTo>
                    <a:lnTo>
                      <a:pt x="304" y="77"/>
                    </a:lnTo>
                    <a:lnTo>
                      <a:pt x="308" y="76"/>
                    </a:lnTo>
                    <a:lnTo>
                      <a:pt x="312" y="75"/>
                    </a:lnTo>
                    <a:lnTo>
                      <a:pt x="316" y="74"/>
                    </a:lnTo>
                    <a:lnTo>
                      <a:pt x="321" y="72"/>
                    </a:lnTo>
                    <a:lnTo>
                      <a:pt x="326" y="71"/>
                    </a:lnTo>
                    <a:lnTo>
                      <a:pt x="331" y="69"/>
                    </a:lnTo>
                    <a:lnTo>
                      <a:pt x="336" y="68"/>
                    </a:lnTo>
                    <a:lnTo>
                      <a:pt x="341" y="67"/>
                    </a:lnTo>
                    <a:lnTo>
                      <a:pt x="346" y="66"/>
                    </a:lnTo>
                    <a:lnTo>
                      <a:pt x="351" y="64"/>
                    </a:lnTo>
                    <a:lnTo>
                      <a:pt x="356" y="64"/>
                    </a:lnTo>
                    <a:lnTo>
                      <a:pt x="360" y="63"/>
                    </a:lnTo>
                    <a:lnTo>
                      <a:pt x="363" y="62"/>
                    </a:lnTo>
                    <a:lnTo>
                      <a:pt x="365" y="62"/>
                    </a:lnTo>
                    <a:lnTo>
                      <a:pt x="368" y="61"/>
                    </a:lnTo>
                    <a:lnTo>
                      <a:pt x="369" y="61"/>
                    </a:lnTo>
                    <a:lnTo>
                      <a:pt x="371" y="60"/>
                    </a:lnTo>
                    <a:lnTo>
                      <a:pt x="371" y="59"/>
                    </a:lnTo>
                    <a:lnTo>
                      <a:pt x="372" y="59"/>
                    </a:lnTo>
                    <a:lnTo>
                      <a:pt x="372" y="58"/>
                    </a:lnTo>
                    <a:lnTo>
                      <a:pt x="371" y="57"/>
                    </a:lnTo>
                    <a:lnTo>
                      <a:pt x="370" y="56"/>
                    </a:lnTo>
                    <a:lnTo>
                      <a:pt x="368" y="55"/>
                    </a:lnTo>
                    <a:lnTo>
                      <a:pt x="365" y="55"/>
                    </a:lnTo>
                    <a:lnTo>
                      <a:pt x="362" y="54"/>
                    </a:lnTo>
                    <a:lnTo>
                      <a:pt x="358" y="54"/>
                    </a:lnTo>
                    <a:lnTo>
                      <a:pt x="354" y="54"/>
                    </a:lnTo>
                    <a:lnTo>
                      <a:pt x="349" y="54"/>
                    </a:lnTo>
                    <a:lnTo>
                      <a:pt x="340" y="55"/>
                    </a:lnTo>
                    <a:lnTo>
                      <a:pt x="330" y="56"/>
                    </a:lnTo>
                    <a:lnTo>
                      <a:pt x="321" y="58"/>
                    </a:lnTo>
                    <a:lnTo>
                      <a:pt x="310" y="61"/>
                    </a:lnTo>
                    <a:lnTo>
                      <a:pt x="299" y="64"/>
                    </a:lnTo>
                    <a:lnTo>
                      <a:pt x="288" y="67"/>
                    </a:lnTo>
                    <a:lnTo>
                      <a:pt x="276" y="70"/>
                    </a:lnTo>
                    <a:lnTo>
                      <a:pt x="266" y="74"/>
                    </a:lnTo>
                    <a:lnTo>
                      <a:pt x="254" y="78"/>
                    </a:lnTo>
                    <a:lnTo>
                      <a:pt x="244" y="82"/>
                    </a:lnTo>
                    <a:lnTo>
                      <a:pt x="234" y="86"/>
                    </a:lnTo>
                    <a:lnTo>
                      <a:pt x="224" y="90"/>
                    </a:lnTo>
                    <a:lnTo>
                      <a:pt x="216" y="93"/>
                    </a:lnTo>
                    <a:lnTo>
                      <a:pt x="208" y="96"/>
                    </a:lnTo>
                    <a:lnTo>
                      <a:pt x="202" y="99"/>
                    </a:lnTo>
                    <a:lnTo>
                      <a:pt x="197" y="102"/>
                    </a:lnTo>
                    <a:lnTo>
                      <a:pt x="169" y="19"/>
                    </a:lnTo>
                    <a:lnTo>
                      <a:pt x="344" y="19"/>
                    </a:lnTo>
                    <a:lnTo>
                      <a:pt x="344" y="15"/>
                    </a:lnTo>
                    <a:lnTo>
                      <a:pt x="342" y="12"/>
                    </a:lnTo>
                    <a:lnTo>
                      <a:pt x="337" y="9"/>
                    </a:lnTo>
                    <a:lnTo>
                      <a:pt x="331" y="7"/>
                    </a:lnTo>
                    <a:lnTo>
                      <a:pt x="323" y="5"/>
                    </a:lnTo>
                    <a:lnTo>
                      <a:pt x="314" y="3"/>
                    </a:lnTo>
                    <a:lnTo>
                      <a:pt x="305" y="3"/>
                    </a:lnTo>
                    <a:lnTo>
                      <a:pt x="295" y="2"/>
                    </a:lnTo>
                    <a:lnTo>
                      <a:pt x="285" y="1"/>
                    </a:lnTo>
                    <a:lnTo>
                      <a:pt x="275" y="0"/>
                    </a:lnTo>
                    <a:lnTo>
                      <a:pt x="265" y="0"/>
                    </a:lnTo>
                    <a:lnTo>
                      <a:pt x="256" y="0"/>
                    </a:lnTo>
                    <a:lnTo>
                      <a:pt x="249" y="0"/>
                    </a:lnTo>
                    <a:lnTo>
                      <a:pt x="243" y="0"/>
                    </a:lnTo>
                    <a:lnTo>
                      <a:pt x="239" y="0"/>
                    </a:lnTo>
                    <a:lnTo>
                      <a:pt x="237" y="0"/>
                    </a:lnTo>
                    <a:lnTo>
                      <a:pt x="47" y="0"/>
                    </a:lnTo>
                  </a:path>
                </a:pathLst>
              </a:custGeom>
              <a:solidFill>
                <a:srgbClr val="004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20" name="Freeform 13"/>
              <p:cNvSpPr>
                <a:spLocks/>
              </p:cNvSpPr>
              <p:nvPr/>
            </p:nvSpPr>
            <p:spPr bwMode="auto">
              <a:xfrm>
                <a:off x="945" y="398"/>
                <a:ext cx="112" cy="108"/>
              </a:xfrm>
              <a:custGeom>
                <a:avLst/>
                <a:gdLst>
                  <a:gd name="T0" fmla="*/ 31 w 113"/>
                  <a:gd name="T1" fmla="*/ 1471 h 107"/>
                  <a:gd name="T2" fmla="*/ 15 w 113"/>
                  <a:gd name="T3" fmla="*/ 1418 h 107"/>
                  <a:gd name="T4" fmla="*/ 4 w 113"/>
                  <a:gd name="T5" fmla="*/ 1304 h 107"/>
                  <a:gd name="T6" fmla="*/ 0 w 113"/>
                  <a:gd name="T7" fmla="*/ 1144 h 107"/>
                  <a:gd name="T8" fmla="*/ 3 w 113"/>
                  <a:gd name="T9" fmla="*/ 987 h 107"/>
                  <a:gd name="T10" fmla="*/ 6 w 113"/>
                  <a:gd name="T11" fmla="*/ 48 h 107"/>
                  <a:gd name="T12" fmla="*/ 9 w 113"/>
                  <a:gd name="T13" fmla="*/ 35 h 107"/>
                  <a:gd name="T14" fmla="*/ 11 w 113"/>
                  <a:gd name="T15" fmla="*/ 24 h 107"/>
                  <a:gd name="T16" fmla="*/ 13 w 113"/>
                  <a:gd name="T17" fmla="*/ 15 h 107"/>
                  <a:gd name="T18" fmla="*/ 15 w 113"/>
                  <a:gd name="T19" fmla="*/ 8 h 107"/>
                  <a:gd name="T20" fmla="*/ 16 w 113"/>
                  <a:gd name="T21" fmla="*/ 3 h 107"/>
                  <a:gd name="T22" fmla="*/ 17 w 113"/>
                  <a:gd name="T23" fmla="*/ 0 h 107"/>
                  <a:gd name="T24" fmla="*/ 40 w 113"/>
                  <a:gd name="T25" fmla="*/ 0 h 107"/>
                  <a:gd name="T26" fmla="*/ 40 w 113"/>
                  <a:gd name="T27" fmla="*/ 3 h 107"/>
                  <a:gd name="T28" fmla="*/ 38 w 113"/>
                  <a:gd name="T29" fmla="*/ 10 h 107"/>
                  <a:gd name="T30" fmla="*/ 36 w 113"/>
                  <a:gd name="T31" fmla="*/ 20 h 107"/>
                  <a:gd name="T32" fmla="*/ 33 w 113"/>
                  <a:gd name="T33" fmla="*/ 33 h 107"/>
                  <a:gd name="T34" fmla="*/ 30 w 113"/>
                  <a:gd name="T35" fmla="*/ 44 h 107"/>
                  <a:gd name="T36" fmla="*/ 28 w 113"/>
                  <a:gd name="T37" fmla="*/ 907 h 107"/>
                  <a:gd name="T38" fmla="*/ 27 w 113"/>
                  <a:gd name="T39" fmla="*/ 978 h 107"/>
                  <a:gd name="T40" fmla="*/ 26 w 113"/>
                  <a:gd name="T41" fmla="*/ 996 h 107"/>
                  <a:gd name="T42" fmla="*/ 25 w 113"/>
                  <a:gd name="T43" fmla="*/ 1093 h 107"/>
                  <a:gd name="T44" fmla="*/ 27 w 113"/>
                  <a:gd name="T45" fmla="*/ 1188 h 107"/>
                  <a:gd name="T46" fmla="*/ 34 w 113"/>
                  <a:gd name="T47" fmla="*/ 1244 h 107"/>
                  <a:gd name="T48" fmla="*/ 44 w 113"/>
                  <a:gd name="T49" fmla="*/ 1256 h 107"/>
                  <a:gd name="T50" fmla="*/ 56 w 113"/>
                  <a:gd name="T51" fmla="*/ 1244 h 107"/>
                  <a:gd name="T52" fmla="*/ 56 w 113"/>
                  <a:gd name="T53" fmla="*/ 1188 h 107"/>
                  <a:gd name="T54" fmla="*/ 56 w 113"/>
                  <a:gd name="T55" fmla="*/ 1093 h 107"/>
                  <a:gd name="T56" fmla="*/ 56 w 113"/>
                  <a:gd name="T57" fmla="*/ 996 h 107"/>
                  <a:gd name="T58" fmla="*/ 56 w 113"/>
                  <a:gd name="T59" fmla="*/ 942 h 107"/>
                  <a:gd name="T60" fmla="*/ 56 w 113"/>
                  <a:gd name="T61" fmla="*/ 50 h 107"/>
                  <a:gd name="T62" fmla="*/ 56 w 113"/>
                  <a:gd name="T63" fmla="*/ 39 h 107"/>
                  <a:gd name="T64" fmla="*/ 56 w 113"/>
                  <a:gd name="T65" fmla="*/ 28 h 107"/>
                  <a:gd name="T66" fmla="*/ 56 w 113"/>
                  <a:gd name="T67" fmla="*/ 18 h 107"/>
                  <a:gd name="T68" fmla="*/ 56 w 113"/>
                  <a:gd name="T69" fmla="*/ 9 h 107"/>
                  <a:gd name="T70" fmla="*/ 56 w 113"/>
                  <a:gd name="T71" fmla="*/ 2 h 107"/>
                  <a:gd name="T72" fmla="*/ 56 w 113"/>
                  <a:gd name="T73" fmla="*/ 0 h 107"/>
                  <a:gd name="T74" fmla="*/ 56 w 113"/>
                  <a:gd name="T75" fmla="*/ 12 h 107"/>
                  <a:gd name="T76" fmla="*/ 56 w 113"/>
                  <a:gd name="T77" fmla="*/ 27 h 107"/>
                  <a:gd name="T78" fmla="*/ 56 w 113"/>
                  <a:gd name="T79" fmla="*/ 33 h 107"/>
                  <a:gd name="T80" fmla="*/ 56 w 113"/>
                  <a:gd name="T81" fmla="*/ 35 h 107"/>
                  <a:gd name="T82" fmla="*/ 56 w 113"/>
                  <a:gd name="T83" fmla="*/ 37 h 107"/>
                  <a:gd name="T84" fmla="*/ 56 w 113"/>
                  <a:gd name="T85" fmla="*/ 44 h 107"/>
                  <a:gd name="T86" fmla="*/ 56 w 113"/>
                  <a:gd name="T87" fmla="*/ 951 h 107"/>
                  <a:gd name="T88" fmla="*/ 56 w 113"/>
                  <a:gd name="T89" fmla="*/ 1103 h 107"/>
                  <a:gd name="T90" fmla="*/ 56 w 113"/>
                  <a:gd name="T91" fmla="*/ 1188 h 107"/>
                  <a:gd name="T92" fmla="*/ 56 w 113"/>
                  <a:gd name="T93" fmla="*/ 1268 h 107"/>
                  <a:gd name="T94" fmla="*/ 56 w 113"/>
                  <a:gd name="T95" fmla="*/ 1328 h 107"/>
                  <a:gd name="T96" fmla="*/ 56 w 113"/>
                  <a:gd name="T97" fmla="*/ 1379 h 107"/>
                  <a:gd name="T98" fmla="*/ 56 w 113"/>
                  <a:gd name="T99" fmla="*/ 1431 h 107"/>
                  <a:gd name="T100" fmla="*/ 56 w 113"/>
                  <a:gd name="T101" fmla="*/ 1457 h 107"/>
                  <a:gd name="T102" fmla="*/ 46 w 113"/>
                  <a:gd name="T103" fmla="*/ 1471 h 10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 h="107">
                    <a:moveTo>
                      <a:pt x="41" y="106"/>
                    </a:moveTo>
                    <a:lnTo>
                      <a:pt x="31" y="106"/>
                    </a:lnTo>
                    <a:lnTo>
                      <a:pt x="22" y="104"/>
                    </a:lnTo>
                    <a:lnTo>
                      <a:pt x="15" y="102"/>
                    </a:lnTo>
                    <a:lnTo>
                      <a:pt x="8" y="98"/>
                    </a:lnTo>
                    <a:lnTo>
                      <a:pt x="4" y="93"/>
                    </a:lnTo>
                    <a:lnTo>
                      <a:pt x="1" y="87"/>
                    </a:lnTo>
                    <a:lnTo>
                      <a:pt x="0" y="79"/>
                    </a:lnTo>
                    <a:lnTo>
                      <a:pt x="1" y="70"/>
                    </a:lnTo>
                    <a:lnTo>
                      <a:pt x="3" y="63"/>
                    </a:lnTo>
                    <a:lnTo>
                      <a:pt x="5" y="55"/>
                    </a:lnTo>
                    <a:lnTo>
                      <a:pt x="6" y="48"/>
                    </a:lnTo>
                    <a:lnTo>
                      <a:pt x="7" y="42"/>
                    </a:lnTo>
                    <a:lnTo>
                      <a:pt x="9" y="35"/>
                    </a:lnTo>
                    <a:lnTo>
                      <a:pt x="10" y="30"/>
                    </a:lnTo>
                    <a:lnTo>
                      <a:pt x="11" y="24"/>
                    </a:lnTo>
                    <a:lnTo>
                      <a:pt x="12" y="19"/>
                    </a:lnTo>
                    <a:lnTo>
                      <a:pt x="13" y="15"/>
                    </a:lnTo>
                    <a:lnTo>
                      <a:pt x="14" y="11"/>
                    </a:lnTo>
                    <a:lnTo>
                      <a:pt x="15" y="8"/>
                    </a:lnTo>
                    <a:lnTo>
                      <a:pt x="16" y="5"/>
                    </a:lnTo>
                    <a:lnTo>
                      <a:pt x="16" y="3"/>
                    </a:lnTo>
                    <a:lnTo>
                      <a:pt x="17" y="2"/>
                    </a:lnTo>
                    <a:lnTo>
                      <a:pt x="17" y="0"/>
                    </a:lnTo>
                    <a:lnTo>
                      <a:pt x="40" y="0"/>
                    </a:lnTo>
                    <a:lnTo>
                      <a:pt x="40" y="1"/>
                    </a:lnTo>
                    <a:lnTo>
                      <a:pt x="40" y="3"/>
                    </a:lnTo>
                    <a:lnTo>
                      <a:pt x="39" y="6"/>
                    </a:lnTo>
                    <a:lnTo>
                      <a:pt x="38" y="10"/>
                    </a:lnTo>
                    <a:lnTo>
                      <a:pt x="37" y="15"/>
                    </a:lnTo>
                    <a:lnTo>
                      <a:pt x="36" y="20"/>
                    </a:lnTo>
                    <a:lnTo>
                      <a:pt x="35" y="27"/>
                    </a:lnTo>
                    <a:lnTo>
                      <a:pt x="33" y="33"/>
                    </a:lnTo>
                    <a:lnTo>
                      <a:pt x="32" y="38"/>
                    </a:lnTo>
                    <a:lnTo>
                      <a:pt x="30" y="44"/>
                    </a:lnTo>
                    <a:lnTo>
                      <a:pt x="29" y="50"/>
                    </a:lnTo>
                    <a:lnTo>
                      <a:pt x="28" y="54"/>
                    </a:lnTo>
                    <a:lnTo>
                      <a:pt x="27" y="58"/>
                    </a:lnTo>
                    <a:lnTo>
                      <a:pt x="27" y="62"/>
                    </a:lnTo>
                    <a:lnTo>
                      <a:pt x="26" y="63"/>
                    </a:lnTo>
                    <a:lnTo>
                      <a:pt x="26" y="64"/>
                    </a:lnTo>
                    <a:lnTo>
                      <a:pt x="25" y="69"/>
                    </a:lnTo>
                    <a:lnTo>
                      <a:pt x="25" y="74"/>
                    </a:lnTo>
                    <a:lnTo>
                      <a:pt x="26" y="79"/>
                    </a:lnTo>
                    <a:lnTo>
                      <a:pt x="27" y="83"/>
                    </a:lnTo>
                    <a:lnTo>
                      <a:pt x="30" y="86"/>
                    </a:lnTo>
                    <a:lnTo>
                      <a:pt x="34" y="88"/>
                    </a:lnTo>
                    <a:lnTo>
                      <a:pt x="38" y="89"/>
                    </a:lnTo>
                    <a:lnTo>
                      <a:pt x="44" y="89"/>
                    </a:lnTo>
                    <a:lnTo>
                      <a:pt x="51" y="89"/>
                    </a:lnTo>
                    <a:lnTo>
                      <a:pt x="56" y="88"/>
                    </a:lnTo>
                    <a:lnTo>
                      <a:pt x="61" y="86"/>
                    </a:lnTo>
                    <a:lnTo>
                      <a:pt x="65" y="83"/>
                    </a:lnTo>
                    <a:lnTo>
                      <a:pt x="68" y="79"/>
                    </a:lnTo>
                    <a:lnTo>
                      <a:pt x="71" y="74"/>
                    </a:lnTo>
                    <a:lnTo>
                      <a:pt x="73" y="69"/>
                    </a:lnTo>
                    <a:lnTo>
                      <a:pt x="74" y="64"/>
                    </a:lnTo>
                    <a:lnTo>
                      <a:pt x="75" y="62"/>
                    </a:lnTo>
                    <a:lnTo>
                      <a:pt x="76" y="58"/>
                    </a:lnTo>
                    <a:lnTo>
                      <a:pt x="76" y="54"/>
                    </a:lnTo>
                    <a:lnTo>
                      <a:pt x="78" y="50"/>
                    </a:lnTo>
                    <a:lnTo>
                      <a:pt x="78" y="45"/>
                    </a:lnTo>
                    <a:lnTo>
                      <a:pt x="80" y="39"/>
                    </a:lnTo>
                    <a:lnTo>
                      <a:pt x="81" y="34"/>
                    </a:lnTo>
                    <a:lnTo>
                      <a:pt x="82" y="28"/>
                    </a:lnTo>
                    <a:lnTo>
                      <a:pt x="83" y="23"/>
                    </a:lnTo>
                    <a:lnTo>
                      <a:pt x="84" y="18"/>
                    </a:lnTo>
                    <a:lnTo>
                      <a:pt x="86" y="13"/>
                    </a:lnTo>
                    <a:lnTo>
                      <a:pt x="87" y="9"/>
                    </a:lnTo>
                    <a:lnTo>
                      <a:pt x="87" y="5"/>
                    </a:lnTo>
                    <a:lnTo>
                      <a:pt x="88" y="2"/>
                    </a:lnTo>
                    <a:lnTo>
                      <a:pt x="89" y="0"/>
                    </a:lnTo>
                    <a:lnTo>
                      <a:pt x="112" y="0"/>
                    </a:lnTo>
                    <a:lnTo>
                      <a:pt x="109" y="12"/>
                    </a:lnTo>
                    <a:lnTo>
                      <a:pt x="107" y="20"/>
                    </a:lnTo>
                    <a:lnTo>
                      <a:pt x="106" y="27"/>
                    </a:lnTo>
                    <a:lnTo>
                      <a:pt x="105" y="31"/>
                    </a:lnTo>
                    <a:lnTo>
                      <a:pt x="105" y="33"/>
                    </a:lnTo>
                    <a:lnTo>
                      <a:pt x="104" y="35"/>
                    </a:lnTo>
                    <a:lnTo>
                      <a:pt x="104" y="36"/>
                    </a:lnTo>
                    <a:lnTo>
                      <a:pt x="104" y="37"/>
                    </a:lnTo>
                    <a:lnTo>
                      <a:pt x="103" y="40"/>
                    </a:lnTo>
                    <a:lnTo>
                      <a:pt x="102" y="44"/>
                    </a:lnTo>
                    <a:lnTo>
                      <a:pt x="101" y="50"/>
                    </a:lnTo>
                    <a:lnTo>
                      <a:pt x="99" y="59"/>
                    </a:lnTo>
                    <a:lnTo>
                      <a:pt x="97" y="70"/>
                    </a:lnTo>
                    <a:lnTo>
                      <a:pt x="95" y="75"/>
                    </a:lnTo>
                    <a:lnTo>
                      <a:pt x="94" y="79"/>
                    </a:lnTo>
                    <a:lnTo>
                      <a:pt x="92" y="83"/>
                    </a:lnTo>
                    <a:lnTo>
                      <a:pt x="90" y="87"/>
                    </a:lnTo>
                    <a:lnTo>
                      <a:pt x="87" y="90"/>
                    </a:lnTo>
                    <a:lnTo>
                      <a:pt x="84" y="93"/>
                    </a:lnTo>
                    <a:lnTo>
                      <a:pt x="81" y="95"/>
                    </a:lnTo>
                    <a:lnTo>
                      <a:pt x="77" y="98"/>
                    </a:lnTo>
                    <a:lnTo>
                      <a:pt x="74" y="99"/>
                    </a:lnTo>
                    <a:lnTo>
                      <a:pt x="70" y="102"/>
                    </a:lnTo>
                    <a:lnTo>
                      <a:pt x="65" y="103"/>
                    </a:lnTo>
                    <a:lnTo>
                      <a:pt x="61" y="104"/>
                    </a:lnTo>
                    <a:lnTo>
                      <a:pt x="56" y="105"/>
                    </a:lnTo>
                    <a:lnTo>
                      <a:pt x="52" y="106"/>
                    </a:lnTo>
                    <a:lnTo>
                      <a:pt x="46" y="106"/>
                    </a:lnTo>
                    <a:lnTo>
                      <a:pt x="41" y="106"/>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21" name="Freeform 14"/>
              <p:cNvSpPr>
                <a:spLocks/>
              </p:cNvSpPr>
              <p:nvPr/>
            </p:nvSpPr>
            <p:spPr bwMode="auto">
              <a:xfrm>
                <a:off x="1057" y="398"/>
                <a:ext cx="119" cy="108"/>
              </a:xfrm>
              <a:custGeom>
                <a:avLst/>
                <a:gdLst>
                  <a:gd name="T0" fmla="*/ 1046 w 118"/>
                  <a:gd name="T1" fmla="*/ 23782 h 106"/>
                  <a:gd name="T2" fmla="*/ 820 w 118"/>
                  <a:gd name="T3" fmla="*/ 23782 h 106"/>
                  <a:gd name="T4" fmla="*/ 38 w 118"/>
                  <a:gd name="T5" fmla="*/ 6942 h 106"/>
                  <a:gd name="T6" fmla="*/ 38 w 118"/>
                  <a:gd name="T7" fmla="*/ 6942 h 106"/>
                  <a:gd name="T8" fmla="*/ 21 w 118"/>
                  <a:gd name="T9" fmla="*/ 23782 h 106"/>
                  <a:gd name="T10" fmla="*/ 0 w 118"/>
                  <a:gd name="T11" fmla="*/ 23782 h 106"/>
                  <a:gd name="T12" fmla="*/ 23 w 118"/>
                  <a:gd name="T13" fmla="*/ 0 h 106"/>
                  <a:gd name="T14" fmla="*/ 53 w 118"/>
                  <a:gd name="T15" fmla="*/ 0 h 106"/>
                  <a:gd name="T16" fmla="*/ 922 w 118"/>
                  <a:gd name="T17" fmla="*/ 18348 h 106"/>
                  <a:gd name="T18" fmla="*/ 922 w 118"/>
                  <a:gd name="T19" fmla="*/ 18348 h 106"/>
                  <a:gd name="T20" fmla="*/ 1064 w 118"/>
                  <a:gd name="T21" fmla="*/ 0 h 106"/>
                  <a:gd name="T22" fmla="*/ 1269 w 118"/>
                  <a:gd name="T23" fmla="*/ 0 h 106"/>
                  <a:gd name="T24" fmla="*/ 1046 w 118"/>
                  <a:gd name="T25" fmla="*/ 23782 h 1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8" h="106">
                    <a:moveTo>
                      <a:pt x="94" y="105"/>
                    </a:moveTo>
                    <a:lnTo>
                      <a:pt x="65" y="105"/>
                    </a:lnTo>
                    <a:lnTo>
                      <a:pt x="38" y="27"/>
                    </a:lnTo>
                    <a:lnTo>
                      <a:pt x="21" y="105"/>
                    </a:lnTo>
                    <a:lnTo>
                      <a:pt x="0" y="105"/>
                    </a:lnTo>
                    <a:lnTo>
                      <a:pt x="23" y="0"/>
                    </a:lnTo>
                    <a:lnTo>
                      <a:pt x="53" y="0"/>
                    </a:lnTo>
                    <a:lnTo>
                      <a:pt x="79" y="79"/>
                    </a:lnTo>
                    <a:lnTo>
                      <a:pt x="96" y="0"/>
                    </a:lnTo>
                    <a:lnTo>
                      <a:pt x="117" y="0"/>
                    </a:lnTo>
                    <a:lnTo>
                      <a:pt x="94" y="105"/>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22" name="Freeform 15"/>
              <p:cNvSpPr>
                <a:spLocks/>
              </p:cNvSpPr>
              <p:nvPr/>
            </p:nvSpPr>
            <p:spPr bwMode="auto">
              <a:xfrm>
                <a:off x="1176" y="398"/>
                <a:ext cx="46" cy="108"/>
              </a:xfrm>
              <a:custGeom>
                <a:avLst/>
                <a:gdLst>
                  <a:gd name="T0" fmla="*/ 23 w 46"/>
                  <a:gd name="T1" fmla="*/ 23782 h 106"/>
                  <a:gd name="T2" fmla="*/ 0 w 46"/>
                  <a:gd name="T3" fmla="*/ 23782 h 106"/>
                  <a:gd name="T4" fmla="*/ 22 w 46"/>
                  <a:gd name="T5" fmla="*/ 0 h 106"/>
                  <a:gd name="T6" fmla="*/ 45 w 46"/>
                  <a:gd name="T7" fmla="*/ 0 h 106"/>
                  <a:gd name="T8" fmla="*/ 23 w 46"/>
                  <a:gd name="T9" fmla="*/ 23782 h 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106">
                    <a:moveTo>
                      <a:pt x="23" y="105"/>
                    </a:moveTo>
                    <a:lnTo>
                      <a:pt x="0" y="105"/>
                    </a:lnTo>
                    <a:lnTo>
                      <a:pt x="22" y="0"/>
                    </a:lnTo>
                    <a:lnTo>
                      <a:pt x="45" y="0"/>
                    </a:lnTo>
                    <a:lnTo>
                      <a:pt x="23" y="105"/>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23" name="Freeform 16"/>
              <p:cNvSpPr>
                <a:spLocks/>
              </p:cNvSpPr>
              <p:nvPr/>
            </p:nvSpPr>
            <p:spPr bwMode="auto">
              <a:xfrm>
                <a:off x="1235" y="398"/>
                <a:ext cx="91" cy="108"/>
              </a:xfrm>
              <a:custGeom>
                <a:avLst/>
                <a:gdLst>
                  <a:gd name="T0" fmla="*/ 87 w 91"/>
                  <a:gd name="T1" fmla="*/ 17 h 106"/>
                  <a:gd name="T2" fmla="*/ 54 w 91"/>
                  <a:gd name="T3" fmla="*/ 17 h 106"/>
                  <a:gd name="T4" fmla="*/ 36 w 91"/>
                  <a:gd name="T5" fmla="*/ 23782 h 106"/>
                  <a:gd name="T6" fmla="*/ 13 w 91"/>
                  <a:gd name="T7" fmla="*/ 23782 h 106"/>
                  <a:gd name="T8" fmla="*/ 32 w 91"/>
                  <a:gd name="T9" fmla="*/ 17 h 106"/>
                  <a:gd name="T10" fmla="*/ 0 w 91"/>
                  <a:gd name="T11" fmla="*/ 17 h 106"/>
                  <a:gd name="T12" fmla="*/ 4 w 91"/>
                  <a:gd name="T13" fmla="*/ 0 h 106"/>
                  <a:gd name="T14" fmla="*/ 90 w 91"/>
                  <a:gd name="T15" fmla="*/ 0 h 106"/>
                  <a:gd name="T16" fmla="*/ 87 w 91"/>
                  <a:gd name="T17" fmla="*/ 17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1" h="106">
                    <a:moveTo>
                      <a:pt x="87" y="17"/>
                    </a:moveTo>
                    <a:lnTo>
                      <a:pt x="54" y="17"/>
                    </a:lnTo>
                    <a:lnTo>
                      <a:pt x="36" y="105"/>
                    </a:lnTo>
                    <a:lnTo>
                      <a:pt x="13" y="105"/>
                    </a:lnTo>
                    <a:lnTo>
                      <a:pt x="32" y="17"/>
                    </a:lnTo>
                    <a:lnTo>
                      <a:pt x="0" y="17"/>
                    </a:lnTo>
                    <a:lnTo>
                      <a:pt x="4" y="0"/>
                    </a:lnTo>
                    <a:lnTo>
                      <a:pt x="90" y="0"/>
                    </a:lnTo>
                    <a:lnTo>
                      <a:pt x="87" y="1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24" name="Freeform 17"/>
              <p:cNvSpPr>
                <a:spLocks/>
              </p:cNvSpPr>
              <p:nvPr/>
            </p:nvSpPr>
            <p:spPr bwMode="auto">
              <a:xfrm>
                <a:off x="1322" y="398"/>
                <a:ext cx="101" cy="108"/>
              </a:xfrm>
              <a:custGeom>
                <a:avLst/>
                <a:gdLst>
                  <a:gd name="T0" fmla="*/ 51 w 102"/>
                  <a:gd name="T1" fmla="*/ 17 h 106"/>
                  <a:gd name="T2" fmla="*/ 43 w 102"/>
                  <a:gd name="T3" fmla="*/ 17 h 106"/>
                  <a:gd name="T4" fmla="*/ 37 w 102"/>
                  <a:gd name="T5" fmla="*/ 9539 h 106"/>
                  <a:gd name="T6" fmla="*/ 51 w 102"/>
                  <a:gd name="T7" fmla="*/ 9539 h 106"/>
                  <a:gd name="T8" fmla="*/ 51 w 102"/>
                  <a:gd name="T9" fmla="*/ 12625 h 106"/>
                  <a:gd name="T10" fmla="*/ 34 w 102"/>
                  <a:gd name="T11" fmla="*/ 12625 h 106"/>
                  <a:gd name="T12" fmla="*/ 27 w 102"/>
                  <a:gd name="T13" fmla="*/ 20145 h 106"/>
                  <a:gd name="T14" fmla="*/ 51 w 102"/>
                  <a:gd name="T15" fmla="*/ 20145 h 106"/>
                  <a:gd name="T16" fmla="*/ 51 w 102"/>
                  <a:gd name="T17" fmla="*/ 23782 h 106"/>
                  <a:gd name="T18" fmla="*/ 0 w 102"/>
                  <a:gd name="T19" fmla="*/ 23782 h 106"/>
                  <a:gd name="T20" fmla="*/ 23 w 102"/>
                  <a:gd name="T21" fmla="*/ 0 h 106"/>
                  <a:gd name="T22" fmla="*/ 51 w 102"/>
                  <a:gd name="T23" fmla="*/ 0 h 106"/>
                  <a:gd name="T24" fmla="*/ 51 w 102"/>
                  <a:gd name="T25" fmla="*/ 17 h 1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2" h="106">
                    <a:moveTo>
                      <a:pt x="97" y="17"/>
                    </a:moveTo>
                    <a:lnTo>
                      <a:pt x="43" y="17"/>
                    </a:lnTo>
                    <a:lnTo>
                      <a:pt x="37" y="44"/>
                    </a:lnTo>
                    <a:lnTo>
                      <a:pt x="84" y="44"/>
                    </a:lnTo>
                    <a:lnTo>
                      <a:pt x="81" y="59"/>
                    </a:lnTo>
                    <a:lnTo>
                      <a:pt x="34" y="59"/>
                    </a:lnTo>
                    <a:lnTo>
                      <a:pt x="27" y="88"/>
                    </a:lnTo>
                    <a:lnTo>
                      <a:pt x="81" y="88"/>
                    </a:lnTo>
                    <a:lnTo>
                      <a:pt x="78" y="105"/>
                    </a:lnTo>
                    <a:lnTo>
                      <a:pt x="0" y="105"/>
                    </a:lnTo>
                    <a:lnTo>
                      <a:pt x="23" y="0"/>
                    </a:lnTo>
                    <a:lnTo>
                      <a:pt x="101" y="0"/>
                    </a:lnTo>
                    <a:lnTo>
                      <a:pt x="97" y="1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25" name="Freeform 18"/>
              <p:cNvSpPr>
                <a:spLocks/>
              </p:cNvSpPr>
              <p:nvPr/>
            </p:nvSpPr>
            <p:spPr bwMode="auto">
              <a:xfrm>
                <a:off x="1428" y="398"/>
                <a:ext cx="103" cy="54"/>
              </a:xfrm>
              <a:custGeom>
                <a:avLst/>
                <a:gdLst>
                  <a:gd name="T0" fmla="*/ 0 w 103"/>
                  <a:gd name="T1" fmla="*/ 3004796 h 52"/>
                  <a:gd name="T2" fmla="*/ 11 w 103"/>
                  <a:gd name="T3" fmla="*/ 0 h 52"/>
                  <a:gd name="T4" fmla="*/ 63 w 103"/>
                  <a:gd name="T5" fmla="*/ 0 h 52"/>
                  <a:gd name="T6" fmla="*/ 69 w 103"/>
                  <a:gd name="T7" fmla="*/ 0 h 52"/>
                  <a:gd name="T8" fmla="*/ 74 w 103"/>
                  <a:gd name="T9" fmla="*/ 1 h 52"/>
                  <a:gd name="T10" fmla="*/ 78 w 103"/>
                  <a:gd name="T11" fmla="*/ 2 h 52"/>
                  <a:gd name="T12" fmla="*/ 83 w 103"/>
                  <a:gd name="T13" fmla="*/ 3 h 52"/>
                  <a:gd name="T14" fmla="*/ 87 w 103"/>
                  <a:gd name="T15" fmla="*/ 5 h 52"/>
                  <a:gd name="T16" fmla="*/ 90 w 103"/>
                  <a:gd name="T17" fmla="*/ 8 h 52"/>
                  <a:gd name="T18" fmla="*/ 93 w 103"/>
                  <a:gd name="T19" fmla="*/ 10 h 52"/>
                  <a:gd name="T20" fmla="*/ 96 w 103"/>
                  <a:gd name="T21" fmla="*/ 898094 h 52"/>
                  <a:gd name="T22" fmla="*/ 98 w 103"/>
                  <a:gd name="T23" fmla="*/ 1044440 h 52"/>
                  <a:gd name="T24" fmla="*/ 100 w 103"/>
                  <a:gd name="T25" fmla="*/ 1169647 h 52"/>
                  <a:gd name="T26" fmla="*/ 101 w 103"/>
                  <a:gd name="T27" fmla="*/ 1360242 h 52"/>
                  <a:gd name="T28" fmla="*/ 102 w 103"/>
                  <a:gd name="T29" fmla="*/ 1581896 h 52"/>
                  <a:gd name="T30" fmla="*/ 102 w 103"/>
                  <a:gd name="T31" fmla="*/ 1910424 h 52"/>
                  <a:gd name="T32" fmla="*/ 102 w 103"/>
                  <a:gd name="T33" fmla="*/ 2221731 h 52"/>
                  <a:gd name="T34" fmla="*/ 102 w 103"/>
                  <a:gd name="T35" fmla="*/ 2509990 h 52"/>
                  <a:gd name="T36" fmla="*/ 101 w 103"/>
                  <a:gd name="T37" fmla="*/ 2706779 h 52"/>
                  <a:gd name="T38" fmla="*/ 100 w 103"/>
                  <a:gd name="T39" fmla="*/ 3004796 h 52"/>
                  <a:gd name="T40" fmla="*/ 77 w 103"/>
                  <a:gd name="T41" fmla="*/ 3004796 h 52"/>
                  <a:gd name="T42" fmla="*/ 78 w 103"/>
                  <a:gd name="T43" fmla="*/ 2918997 h 52"/>
                  <a:gd name="T44" fmla="*/ 78 w 103"/>
                  <a:gd name="T45" fmla="*/ 2706779 h 52"/>
                  <a:gd name="T46" fmla="*/ 79 w 103"/>
                  <a:gd name="T47" fmla="*/ 2417027 h 52"/>
                  <a:gd name="T48" fmla="*/ 79 w 103"/>
                  <a:gd name="T49" fmla="*/ 2060206 h 52"/>
                  <a:gd name="T50" fmla="*/ 77 w 103"/>
                  <a:gd name="T51" fmla="*/ 1642738 h 52"/>
                  <a:gd name="T52" fmla="*/ 75 w 103"/>
                  <a:gd name="T53" fmla="*/ 1412559 h 52"/>
                  <a:gd name="T54" fmla="*/ 72 w 103"/>
                  <a:gd name="T55" fmla="*/ 1214633 h 52"/>
                  <a:gd name="T56" fmla="*/ 67 w 103"/>
                  <a:gd name="T57" fmla="*/ 1084611 h 52"/>
                  <a:gd name="T58" fmla="*/ 62 w 103"/>
                  <a:gd name="T59" fmla="*/ 1005757 h 52"/>
                  <a:gd name="T60" fmla="*/ 55 w 103"/>
                  <a:gd name="T61" fmla="*/ 1005757 h 52"/>
                  <a:gd name="T62" fmla="*/ 31 w 103"/>
                  <a:gd name="T63" fmla="*/ 1005757 h 52"/>
                  <a:gd name="T64" fmla="*/ 24 w 103"/>
                  <a:gd name="T65" fmla="*/ 3004796 h 52"/>
                  <a:gd name="T66" fmla="*/ 0 w 103"/>
                  <a:gd name="T67" fmla="*/ 3004796 h 5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3" h="52">
                    <a:moveTo>
                      <a:pt x="0" y="51"/>
                    </a:moveTo>
                    <a:lnTo>
                      <a:pt x="11" y="0"/>
                    </a:lnTo>
                    <a:lnTo>
                      <a:pt x="63" y="0"/>
                    </a:lnTo>
                    <a:lnTo>
                      <a:pt x="69" y="0"/>
                    </a:lnTo>
                    <a:lnTo>
                      <a:pt x="74" y="1"/>
                    </a:lnTo>
                    <a:lnTo>
                      <a:pt x="78" y="2"/>
                    </a:lnTo>
                    <a:lnTo>
                      <a:pt x="83" y="3"/>
                    </a:lnTo>
                    <a:lnTo>
                      <a:pt x="87" y="5"/>
                    </a:lnTo>
                    <a:lnTo>
                      <a:pt x="90" y="8"/>
                    </a:lnTo>
                    <a:lnTo>
                      <a:pt x="93" y="10"/>
                    </a:lnTo>
                    <a:lnTo>
                      <a:pt x="96" y="13"/>
                    </a:lnTo>
                    <a:lnTo>
                      <a:pt x="98" y="17"/>
                    </a:lnTo>
                    <a:lnTo>
                      <a:pt x="100" y="20"/>
                    </a:lnTo>
                    <a:lnTo>
                      <a:pt x="101" y="24"/>
                    </a:lnTo>
                    <a:lnTo>
                      <a:pt x="102" y="28"/>
                    </a:lnTo>
                    <a:lnTo>
                      <a:pt x="102" y="33"/>
                    </a:lnTo>
                    <a:lnTo>
                      <a:pt x="102" y="37"/>
                    </a:lnTo>
                    <a:lnTo>
                      <a:pt x="102" y="42"/>
                    </a:lnTo>
                    <a:lnTo>
                      <a:pt x="101" y="46"/>
                    </a:lnTo>
                    <a:lnTo>
                      <a:pt x="100" y="51"/>
                    </a:lnTo>
                    <a:lnTo>
                      <a:pt x="77" y="51"/>
                    </a:lnTo>
                    <a:lnTo>
                      <a:pt x="78" y="50"/>
                    </a:lnTo>
                    <a:lnTo>
                      <a:pt x="78" y="46"/>
                    </a:lnTo>
                    <a:lnTo>
                      <a:pt x="79" y="40"/>
                    </a:lnTo>
                    <a:lnTo>
                      <a:pt x="79" y="35"/>
                    </a:lnTo>
                    <a:lnTo>
                      <a:pt x="77" y="29"/>
                    </a:lnTo>
                    <a:lnTo>
                      <a:pt x="75" y="25"/>
                    </a:lnTo>
                    <a:lnTo>
                      <a:pt x="72" y="21"/>
                    </a:lnTo>
                    <a:lnTo>
                      <a:pt x="67" y="18"/>
                    </a:lnTo>
                    <a:lnTo>
                      <a:pt x="62" y="16"/>
                    </a:lnTo>
                    <a:lnTo>
                      <a:pt x="55" y="16"/>
                    </a:lnTo>
                    <a:lnTo>
                      <a:pt x="31" y="16"/>
                    </a:lnTo>
                    <a:lnTo>
                      <a:pt x="24" y="51"/>
                    </a:lnTo>
                    <a:lnTo>
                      <a:pt x="0" y="51"/>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26" name="Freeform 19"/>
              <p:cNvSpPr>
                <a:spLocks/>
              </p:cNvSpPr>
              <p:nvPr/>
            </p:nvSpPr>
            <p:spPr bwMode="auto">
              <a:xfrm>
                <a:off x="1418" y="452"/>
                <a:ext cx="111" cy="54"/>
              </a:xfrm>
              <a:custGeom>
                <a:avLst/>
                <a:gdLst>
                  <a:gd name="T0" fmla="*/ 11 w 111"/>
                  <a:gd name="T1" fmla="*/ 0 h 53"/>
                  <a:gd name="T2" fmla="*/ 0 w 111"/>
                  <a:gd name="T3" fmla="*/ 11077 h 53"/>
                  <a:gd name="T4" fmla="*/ 47 w 111"/>
                  <a:gd name="T5" fmla="*/ 11077 h 53"/>
                  <a:gd name="T6" fmla="*/ 53 w 111"/>
                  <a:gd name="T7" fmla="*/ 10872 h 53"/>
                  <a:gd name="T8" fmla="*/ 58 w 111"/>
                  <a:gd name="T9" fmla="*/ 10872 h 53"/>
                  <a:gd name="T10" fmla="*/ 63 w 111"/>
                  <a:gd name="T11" fmla="*/ 10671 h 53"/>
                  <a:gd name="T12" fmla="*/ 69 w 111"/>
                  <a:gd name="T13" fmla="*/ 10279 h 53"/>
                  <a:gd name="T14" fmla="*/ 74 w 111"/>
                  <a:gd name="T15" fmla="*/ 9902 h 53"/>
                  <a:gd name="T16" fmla="*/ 79 w 111"/>
                  <a:gd name="T17" fmla="*/ 9539 h 53"/>
                  <a:gd name="T18" fmla="*/ 83 w 111"/>
                  <a:gd name="T19" fmla="*/ 9019 h 53"/>
                  <a:gd name="T20" fmla="*/ 88 w 111"/>
                  <a:gd name="T21" fmla="*/ 8527 h 53"/>
                  <a:gd name="T22" fmla="*/ 92 w 111"/>
                  <a:gd name="T23" fmla="*/ 7913 h 53"/>
                  <a:gd name="T24" fmla="*/ 95 w 111"/>
                  <a:gd name="T25" fmla="*/ 7342 h 53"/>
                  <a:gd name="T26" fmla="*/ 99 w 111"/>
                  <a:gd name="T27" fmla="*/ 25 h 53"/>
                  <a:gd name="T28" fmla="*/ 102 w 111"/>
                  <a:gd name="T29" fmla="*/ 20 h 53"/>
                  <a:gd name="T30" fmla="*/ 105 w 111"/>
                  <a:gd name="T31" fmla="*/ 15 h 53"/>
                  <a:gd name="T32" fmla="*/ 107 w 111"/>
                  <a:gd name="T33" fmla="*/ 8 h 53"/>
                  <a:gd name="T34" fmla="*/ 110 w 111"/>
                  <a:gd name="T35" fmla="*/ 2 h 53"/>
                  <a:gd name="T36" fmla="*/ 110 w 111"/>
                  <a:gd name="T37" fmla="*/ 0 h 53"/>
                  <a:gd name="T38" fmla="*/ 87 w 111"/>
                  <a:gd name="T39" fmla="*/ 0 h 53"/>
                  <a:gd name="T40" fmla="*/ 86 w 111"/>
                  <a:gd name="T41" fmla="*/ 3 h 53"/>
                  <a:gd name="T42" fmla="*/ 85 w 111"/>
                  <a:gd name="T43" fmla="*/ 7 h 53"/>
                  <a:gd name="T44" fmla="*/ 83 w 111"/>
                  <a:gd name="T45" fmla="*/ 11 h 53"/>
                  <a:gd name="T46" fmla="*/ 82 w 111"/>
                  <a:gd name="T47" fmla="*/ 15 h 53"/>
                  <a:gd name="T48" fmla="*/ 79 w 111"/>
                  <a:gd name="T49" fmla="*/ 18 h 53"/>
                  <a:gd name="T50" fmla="*/ 77 w 111"/>
                  <a:gd name="T51" fmla="*/ 21 h 53"/>
                  <a:gd name="T52" fmla="*/ 74 w 111"/>
                  <a:gd name="T53" fmla="*/ 24 h 53"/>
                  <a:gd name="T54" fmla="*/ 71 w 111"/>
                  <a:gd name="T55" fmla="*/ 26 h 53"/>
                  <a:gd name="T56" fmla="*/ 68 w 111"/>
                  <a:gd name="T57" fmla="*/ 7073 h 53"/>
                  <a:gd name="T58" fmla="*/ 65 w 111"/>
                  <a:gd name="T59" fmla="*/ 7481 h 53"/>
                  <a:gd name="T60" fmla="*/ 61 w 111"/>
                  <a:gd name="T61" fmla="*/ 7622 h 53"/>
                  <a:gd name="T62" fmla="*/ 57 w 111"/>
                  <a:gd name="T63" fmla="*/ 7766 h 53"/>
                  <a:gd name="T64" fmla="*/ 52 w 111"/>
                  <a:gd name="T65" fmla="*/ 8062 h 53"/>
                  <a:gd name="T66" fmla="*/ 48 w 111"/>
                  <a:gd name="T67" fmla="*/ 8062 h 53"/>
                  <a:gd name="T68" fmla="*/ 43 w 111"/>
                  <a:gd name="T69" fmla="*/ 8062 h 53"/>
                  <a:gd name="T70" fmla="*/ 27 w 111"/>
                  <a:gd name="T71" fmla="*/ 8062 h 53"/>
                  <a:gd name="T72" fmla="*/ 34 w 111"/>
                  <a:gd name="T73" fmla="*/ 0 h 53"/>
                  <a:gd name="T74" fmla="*/ 11 w 111"/>
                  <a:gd name="T75" fmla="*/ 0 h 5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1" h="53">
                    <a:moveTo>
                      <a:pt x="11" y="0"/>
                    </a:moveTo>
                    <a:lnTo>
                      <a:pt x="0" y="52"/>
                    </a:lnTo>
                    <a:lnTo>
                      <a:pt x="47" y="52"/>
                    </a:lnTo>
                    <a:lnTo>
                      <a:pt x="53" y="51"/>
                    </a:lnTo>
                    <a:lnTo>
                      <a:pt x="58" y="51"/>
                    </a:lnTo>
                    <a:lnTo>
                      <a:pt x="63" y="50"/>
                    </a:lnTo>
                    <a:lnTo>
                      <a:pt x="69" y="48"/>
                    </a:lnTo>
                    <a:lnTo>
                      <a:pt x="74" y="46"/>
                    </a:lnTo>
                    <a:lnTo>
                      <a:pt x="79" y="44"/>
                    </a:lnTo>
                    <a:lnTo>
                      <a:pt x="83" y="41"/>
                    </a:lnTo>
                    <a:lnTo>
                      <a:pt x="88" y="38"/>
                    </a:lnTo>
                    <a:lnTo>
                      <a:pt x="92" y="34"/>
                    </a:lnTo>
                    <a:lnTo>
                      <a:pt x="95" y="30"/>
                    </a:lnTo>
                    <a:lnTo>
                      <a:pt x="99" y="25"/>
                    </a:lnTo>
                    <a:lnTo>
                      <a:pt x="102" y="20"/>
                    </a:lnTo>
                    <a:lnTo>
                      <a:pt x="105" y="15"/>
                    </a:lnTo>
                    <a:lnTo>
                      <a:pt x="107" y="8"/>
                    </a:lnTo>
                    <a:lnTo>
                      <a:pt x="110" y="2"/>
                    </a:lnTo>
                    <a:lnTo>
                      <a:pt x="110" y="0"/>
                    </a:lnTo>
                    <a:lnTo>
                      <a:pt x="87" y="0"/>
                    </a:lnTo>
                    <a:lnTo>
                      <a:pt x="86" y="3"/>
                    </a:lnTo>
                    <a:lnTo>
                      <a:pt x="85" y="7"/>
                    </a:lnTo>
                    <a:lnTo>
                      <a:pt x="83" y="11"/>
                    </a:lnTo>
                    <a:lnTo>
                      <a:pt x="82" y="15"/>
                    </a:lnTo>
                    <a:lnTo>
                      <a:pt x="79" y="18"/>
                    </a:lnTo>
                    <a:lnTo>
                      <a:pt x="77" y="21"/>
                    </a:lnTo>
                    <a:lnTo>
                      <a:pt x="74" y="24"/>
                    </a:lnTo>
                    <a:lnTo>
                      <a:pt x="71" y="26"/>
                    </a:lnTo>
                    <a:lnTo>
                      <a:pt x="68" y="28"/>
                    </a:lnTo>
                    <a:lnTo>
                      <a:pt x="65" y="31"/>
                    </a:lnTo>
                    <a:lnTo>
                      <a:pt x="61" y="32"/>
                    </a:lnTo>
                    <a:lnTo>
                      <a:pt x="57" y="33"/>
                    </a:lnTo>
                    <a:lnTo>
                      <a:pt x="52" y="35"/>
                    </a:lnTo>
                    <a:lnTo>
                      <a:pt x="48" y="35"/>
                    </a:lnTo>
                    <a:lnTo>
                      <a:pt x="43" y="35"/>
                    </a:lnTo>
                    <a:lnTo>
                      <a:pt x="27" y="35"/>
                    </a:lnTo>
                    <a:lnTo>
                      <a:pt x="34" y="0"/>
                    </a:lnTo>
                    <a:lnTo>
                      <a:pt x="11"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27" name="Freeform 20"/>
              <p:cNvSpPr>
                <a:spLocks/>
              </p:cNvSpPr>
              <p:nvPr/>
            </p:nvSpPr>
            <p:spPr bwMode="auto">
              <a:xfrm>
                <a:off x="1560" y="398"/>
                <a:ext cx="92" cy="108"/>
              </a:xfrm>
              <a:custGeom>
                <a:avLst/>
                <a:gdLst>
                  <a:gd name="T0" fmla="*/ 1905 w 91"/>
                  <a:gd name="T1" fmla="*/ 17 h 106"/>
                  <a:gd name="T2" fmla="*/ 1824 w 91"/>
                  <a:gd name="T3" fmla="*/ 17 h 106"/>
                  <a:gd name="T4" fmla="*/ 1671 w 91"/>
                  <a:gd name="T5" fmla="*/ 17 h 106"/>
                  <a:gd name="T6" fmla="*/ 1531 w 91"/>
                  <a:gd name="T7" fmla="*/ 17 h 106"/>
                  <a:gd name="T8" fmla="*/ 1403 w 91"/>
                  <a:gd name="T9" fmla="*/ 17 h 106"/>
                  <a:gd name="T10" fmla="*/ 1300 w 91"/>
                  <a:gd name="T11" fmla="*/ 18 h 106"/>
                  <a:gd name="T12" fmla="*/ 45 w 91"/>
                  <a:gd name="T13" fmla="*/ 19 h 106"/>
                  <a:gd name="T14" fmla="*/ 43 w 91"/>
                  <a:gd name="T15" fmla="*/ 23 h 106"/>
                  <a:gd name="T16" fmla="*/ 42 w 91"/>
                  <a:gd name="T17" fmla="*/ 6942 h 106"/>
                  <a:gd name="T18" fmla="*/ 45 w 91"/>
                  <a:gd name="T19" fmla="*/ 7913 h 106"/>
                  <a:gd name="T20" fmla="*/ 1300 w 91"/>
                  <a:gd name="T21" fmla="*/ 8688 h 106"/>
                  <a:gd name="T22" fmla="*/ 1403 w 91"/>
                  <a:gd name="T23" fmla="*/ 9719 h 106"/>
                  <a:gd name="T24" fmla="*/ 1531 w 91"/>
                  <a:gd name="T25" fmla="*/ 11077 h 106"/>
                  <a:gd name="T26" fmla="*/ 1653 w 91"/>
                  <a:gd name="T27" fmla="*/ 12625 h 106"/>
                  <a:gd name="T28" fmla="*/ 1765 w 91"/>
                  <a:gd name="T29" fmla="*/ 14662 h 106"/>
                  <a:gd name="T30" fmla="*/ 1804 w 91"/>
                  <a:gd name="T31" fmla="*/ 17027 h 106"/>
                  <a:gd name="T32" fmla="*/ 1765 w 91"/>
                  <a:gd name="T33" fmla="*/ 19729 h 106"/>
                  <a:gd name="T34" fmla="*/ 1653 w 91"/>
                  <a:gd name="T35" fmla="*/ 21307 h 106"/>
                  <a:gd name="T36" fmla="*/ 1482 w 91"/>
                  <a:gd name="T37" fmla="*/ 22910 h 106"/>
                  <a:gd name="T38" fmla="*/ 1244 w 91"/>
                  <a:gd name="T39" fmla="*/ 23394 h 106"/>
                  <a:gd name="T40" fmla="*/ 0 w 91"/>
                  <a:gd name="T41" fmla="*/ 23782 h 106"/>
                  <a:gd name="T42" fmla="*/ 32 w 91"/>
                  <a:gd name="T43" fmla="*/ 20145 h 106"/>
                  <a:gd name="T44" fmla="*/ 39 w 91"/>
                  <a:gd name="T45" fmla="*/ 20145 h 106"/>
                  <a:gd name="T46" fmla="*/ 1244 w 91"/>
                  <a:gd name="T47" fmla="*/ 20101 h 106"/>
                  <a:gd name="T48" fmla="*/ 1314 w 91"/>
                  <a:gd name="T49" fmla="*/ 19729 h 106"/>
                  <a:gd name="T50" fmla="*/ 1358 w 91"/>
                  <a:gd name="T51" fmla="*/ 18694 h 106"/>
                  <a:gd name="T52" fmla="*/ 1343 w 91"/>
                  <a:gd name="T53" fmla="*/ 16712 h 106"/>
                  <a:gd name="T54" fmla="*/ 1286 w 91"/>
                  <a:gd name="T55" fmla="*/ 15221 h 106"/>
                  <a:gd name="T56" fmla="*/ 42 w 91"/>
                  <a:gd name="T57" fmla="*/ 13353 h 106"/>
                  <a:gd name="T58" fmla="*/ 35 w 91"/>
                  <a:gd name="T59" fmla="*/ 11937 h 106"/>
                  <a:gd name="T60" fmla="*/ 27 w 91"/>
                  <a:gd name="T61" fmla="*/ 10473 h 106"/>
                  <a:gd name="T62" fmla="*/ 21 w 91"/>
                  <a:gd name="T63" fmla="*/ 9189 h 106"/>
                  <a:gd name="T64" fmla="*/ 17 w 91"/>
                  <a:gd name="T65" fmla="*/ 7913 h 106"/>
                  <a:gd name="T66" fmla="*/ 16 w 91"/>
                  <a:gd name="T67" fmla="*/ 25 h 106"/>
                  <a:gd name="T68" fmla="*/ 20 w 91"/>
                  <a:gd name="T69" fmla="*/ 14 h 106"/>
                  <a:gd name="T70" fmla="*/ 28 w 91"/>
                  <a:gd name="T71" fmla="*/ 7 h 106"/>
                  <a:gd name="T72" fmla="*/ 41 w 91"/>
                  <a:gd name="T73" fmla="*/ 2 h 106"/>
                  <a:gd name="T74" fmla="*/ 1434 w 91"/>
                  <a:gd name="T75" fmla="*/ 0 h 106"/>
                  <a:gd name="T76" fmla="*/ 1514 w 91"/>
                  <a:gd name="T77" fmla="*/ 0 h 106"/>
                  <a:gd name="T78" fmla="*/ 1689 w 91"/>
                  <a:gd name="T79" fmla="*/ 0 h 106"/>
                  <a:gd name="T80" fmla="*/ 1905 w 91"/>
                  <a:gd name="T81" fmla="*/ 0 h 106"/>
                  <a:gd name="T82" fmla="*/ 2012 w 91"/>
                  <a:gd name="T83" fmla="*/ 0 h 10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91" h="106">
                    <a:moveTo>
                      <a:pt x="86" y="17"/>
                    </a:moveTo>
                    <a:lnTo>
                      <a:pt x="85" y="17"/>
                    </a:lnTo>
                    <a:lnTo>
                      <a:pt x="83" y="17"/>
                    </a:lnTo>
                    <a:lnTo>
                      <a:pt x="81" y="17"/>
                    </a:lnTo>
                    <a:lnTo>
                      <a:pt x="77" y="17"/>
                    </a:lnTo>
                    <a:lnTo>
                      <a:pt x="73" y="17"/>
                    </a:lnTo>
                    <a:lnTo>
                      <a:pt x="69" y="17"/>
                    </a:lnTo>
                    <a:lnTo>
                      <a:pt x="65" y="17"/>
                    </a:lnTo>
                    <a:lnTo>
                      <a:pt x="62" y="17"/>
                    </a:lnTo>
                    <a:lnTo>
                      <a:pt x="57" y="17"/>
                    </a:lnTo>
                    <a:lnTo>
                      <a:pt x="53" y="17"/>
                    </a:lnTo>
                    <a:lnTo>
                      <a:pt x="50" y="18"/>
                    </a:lnTo>
                    <a:lnTo>
                      <a:pt x="47" y="19"/>
                    </a:lnTo>
                    <a:lnTo>
                      <a:pt x="45" y="19"/>
                    </a:lnTo>
                    <a:lnTo>
                      <a:pt x="44" y="21"/>
                    </a:lnTo>
                    <a:lnTo>
                      <a:pt x="43" y="23"/>
                    </a:lnTo>
                    <a:lnTo>
                      <a:pt x="42" y="24"/>
                    </a:lnTo>
                    <a:lnTo>
                      <a:pt x="42" y="27"/>
                    </a:lnTo>
                    <a:lnTo>
                      <a:pt x="43" y="30"/>
                    </a:lnTo>
                    <a:lnTo>
                      <a:pt x="45" y="34"/>
                    </a:lnTo>
                    <a:lnTo>
                      <a:pt x="47" y="36"/>
                    </a:lnTo>
                    <a:lnTo>
                      <a:pt x="50" y="39"/>
                    </a:lnTo>
                    <a:lnTo>
                      <a:pt x="53" y="42"/>
                    </a:lnTo>
                    <a:lnTo>
                      <a:pt x="57" y="45"/>
                    </a:lnTo>
                    <a:lnTo>
                      <a:pt x="61" y="49"/>
                    </a:lnTo>
                    <a:lnTo>
                      <a:pt x="65" y="52"/>
                    </a:lnTo>
                    <a:lnTo>
                      <a:pt x="69" y="55"/>
                    </a:lnTo>
                    <a:lnTo>
                      <a:pt x="72" y="59"/>
                    </a:lnTo>
                    <a:lnTo>
                      <a:pt x="75" y="63"/>
                    </a:lnTo>
                    <a:lnTo>
                      <a:pt x="78" y="67"/>
                    </a:lnTo>
                    <a:lnTo>
                      <a:pt x="79" y="71"/>
                    </a:lnTo>
                    <a:lnTo>
                      <a:pt x="80" y="75"/>
                    </a:lnTo>
                    <a:lnTo>
                      <a:pt x="80" y="80"/>
                    </a:lnTo>
                    <a:lnTo>
                      <a:pt x="78" y="85"/>
                    </a:lnTo>
                    <a:lnTo>
                      <a:pt x="76" y="90"/>
                    </a:lnTo>
                    <a:lnTo>
                      <a:pt x="72" y="94"/>
                    </a:lnTo>
                    <a:lnTo>
                      <a:pt x="68" y="98"/>
                    </a:lnTo>
                    <a:lnTo>
                      <a:pt x="62" y="101"/>
                    </a:lnTo>
                    <a:lnTo>
                      <a:pt x="54" y="103"/>
                    </a:lnTo>
                    <a:lnTo>
                      <a:pt x="46" y="104"/>
                    </a:lnTo>
                    <a:lnTo>
                      <a:pt x="36" y="105"/>
                    </a:lnTo>
                    <a:lnTo>
                      <a:pt x="0" y="105"/>
                    </a:lnTo>
                    <a:lnTo>
                      <a:pt x="3" y="88"/>
                    </a:lnTo>
                    <a:lnTo>
                      <a:pt x="32" y="88"/>
                    </a:lnTo>
                    <a:lnTo>
                      <a:pt x="36" y="88"/>
                    </a:lnTo>
                    <a:lnTo>
                      <a:pt x="39" y="88"/>
                    </a:lnTo>
                    <a:lnTo>
                      <a:pt x="42" y="88"/>
                    </a:lnTo>
                    <a:lnTo>
                      <a:pt x="46" y="87"/>
                    </a:lnTo>
                    <a:lnTo>
                      <a:pt x="49" y="86"/>
                    </a:lnTo>
                    <a:lnTo>
                      <a:pt x="51" y="85"/>
                    </a:lnTo>
                    <a:lnTo>
                      <a:pt x="53" y="82"/>
                    </a:lnTo>
                    <a:lnTo>
                      <a:pt x="54" y="80"/>
                    </a:lnTo>
                    <a:lnTo>
                      <a:pt x="54" y="77"/>
                    </a:lnTo>
                    <a:lnTo>
                      <a:pt x="53" y="74"/>
                    </a:lnTo>
                    <a:lnTo>
                      <a:pt x="51" y="71"/>
                    </a:lnTo>
                    <a:lnTo>
                      <a:pt x="49" y="69"/>
                    </a:lnTo>
                    <a:lnTo>
                      <a:pt x="46" y="65"/>
                    </a:lnTo>
                    <a:lnTo>
                      <a:pt x="42" y="62"/>
                    </a:lnTo>
                    <a:lnTo>
                      <a:pt x="38" y="59"/>
                    </a:lnTo>
                    <a:lnTo>
                      <a:pt x="35" y="56"/>
                    </a:lnTo>
                    <a:lnTo>
                      <a:pt x="31" y="53"/>
                    </a:lnTo>
                    <a:lnTo>
                      <a:pt x="27" y="49"/>
                    </a:lnTo>
                    <a:lnTo>
                      <a:pt x="24" y="45"/>
                    </a:lnTo>
                    <a:lnTo>
                      <a:pt x="21" y="42"/>
                    </a:lnTo>
                    <a:lnTo>
                      <a:pt x="18" y="38"/>
                    </a:lnTo>
                    <a:lnTo>
                      <a:pt x="17" y="34"/>
                    </a:lnTo>
                    <a:lnTo>
                      <a:pt x="16" y="29"/>
                    </a:lnTo>
                    <a:lnTo>
                      <a:pt x="16" y="25"/>
                    </a:lnTo>
                    <a:lnTo>
                      <a:pt x="17" y="19"/>
                    </a:lnTo>
                    <a:lnTo>
                      <a:pt x="20" y="14"/>
                    </a:lnTo>
                    <a:lnTo>
                      <a:pt x="23" y="10"/>
                    </a:lnTo>
                    <a:lnTo>
                      <a:pt x="28" y="7"/>
                    </a:lnTo>
                    <a:lnTo>
                      <a:pt x="34" y="4"/>
                    </a:lnTo>
                    <a:lnTo>
                      <a:pt x="41" y="2"/>
                    </a:lnTo>
                    <a:lnTo>
                      <a:pt x="49" y="0"/>
                    </a:lnTo>
                    <a:lnTo>
                      <a:pt x="59" y="0"/>
                    </a:lnTo>
                    <a:lnTo>
                      <a:pt x="60" y="0"/>
                    </a:lnTo>
                    <a:lnTo>
                      <a:pt x="64" y="0"/>
                    </a:lnTo>
                    <a:lnTo>
                      <a:pt x="69" y="0"/>
                    </a:lnTo>
                    <a:lnTo>
                      <a:pt x="74" y="0"/>
                    </a:lnTo>
                    <a:lnTo>
                      <a:pt x="80" y="0"/>
                    </a:lnTo>
                    <a:lnTo>
                      <a:pt x="85" y="0"/>
                    </a:lnTo>
                    <a:lnTo>
                      <a:pt x="89" y="0"/>
                    </a:lnTo>
                    <a:lnTo>
                      <a:pt x="90" y="0"/>
                    </a:lnTo>
                    <a:lnTo>
                      <a:pt x="86" y="1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28" name="Freeform 21"/>
              <p:cNvSpPr>
                <a:spLocks/>
              </p:cNvSpPr>
              <p:nvPr/>
            </p:nvSpPr>
            <p:spPr bwMode="auto">
              <a:xfrm>
                <a:off x="1660" y="398"/>
                <a:ext cx="93" cy="108"/>
              </a:xfrm>
              <a:custGeom>
                <a:avLst/>
                <a:gdLst>
                  <a:gd name="T0" fmla="*/ 88 w 93"/>
                  <a:gd name="T1" fmla="*/ 17 h 106"/>
                  <a:gd name="T2" fmla="*/ 56 w 93"/>
                  <a:gd name="T3" fmla="*/ 17 h 106"/>
                  <a:gd name="T4" fmla="*/ 37 w 93"/>
                  <a:gd name="T5" fmla="*/ 23782 h 106"/>
                  <a:gd name="T6" fmla="*/ 14 w 93"/>
                  <a:gd name="T7" fmla="*/ 23782 h 106"/>
                  <a:gd name="T8" fmla="*/ 33 w 93"/>
                  <a:gd name="T9" fmla="*/ 17 h 106"/>
                  <a:gd name="T10" fmla="*/ 0 w 93"/>
                  <a:gd name="T11" fmla="*/ 17 h 106"/>
                  <a:gd name="T12" fmla="*/ 4 w 93"/>
                  <a:gd name="T13" fmla="*/ 0 h 106"/>
                  <a:gd name="T14" fmla="*/ 92 w 93"/>
                  <a:gd name="T15" fmla="*/ 0 h 106"/>
                  <a:gd name="T16" fmla="*/ 88 w 93"/>
                  <a:gd name="T17" fmla="*/ 17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3" h="106">
                    <a:moveTo>
                      <a:pt x="88" y="17"/>
                    </a:moveTo>
                    <a:lnTo>
                      <a:pt x="56" y="17"/>
                    </a:lnTo>
                    <a:lnTo>
                      <a:pt x="37" y="105"/>
                    </a:lnTo>
                    <a:lnTo>
                      <a:pt x="14" y="105"/>
                    </a:lnTo>
                    <a:lnTo>
                      <a:pt x="33" y="17"/>
                    </a:lnTo>
                    <a:lnTo>
                      <a:pt x="0" y="17"/>
                    </a:lnTo>
                    <a:lnTo>
                      <a:pt x="4" y="0"/>
                    </a:lnTo>
                    <a:lnTo>
                      <a:pt x="92" y="0"/>
                    </a:lnTo>
                    <a:lnTo>
                      <a:pt x="88" y="1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29" name="Freeform 22"/>
              <p:cNvSpPr>
                <a:spLocks/>
              </p:cNvSpPr>
              <p:nvPr/>
            </p:nvSpPr>
            <p:spPr bwMode="auto">
              <a:xfrm>
                <a:off x="1716" y="398"/>
                <a:ext cx="108" cy="108"/>
              </a:xfrm>
              <a:custGeom>
                <a:avLst/>
                <a:gdLst>
                  <a:gd name="T0" fmla="*/ 37 w 108"/>
                  <a:gd name="T1" fmla="*/ 23782 h 106"/>
                  <a:gd name="T2" fmla="*/ 47 w 108"/>
                  <a:gd name="T3" fmla="*/ 20145 h 106"/>
                  <a:gd name="T4" fmla="*/ 81 w 108"/>
                  <a:gd name="T5" fmla="*/ 20145 h 106"/>
                  <a:gd name="T6" fmla="*/ 71 w 108"/>
                  <a:gd name="T7" fmla="*/ 20 h 106"/>
                  <a:gd name="T8" fmla="*/ 24 w 108"/>
                  <a:gd name="T9" fmla="*/ 23782 h 106"/>
                  <a:gd name="T10" fmla="*/ 0 w 108"/>
                  <a:gd name="T11" fmla="*/ 23782 h 106"/>
                  <a:gd name="T12" fmla="*/ 62 w 108"/>
                  <a:gd name="T13" fmla="*/ 0 h 106"/>
                  <a:gd name="T14" fmla="*/ 90 w 108"/>
                  <a:gd name="T15" fmla="*/ 0 h 106"/>
                  <a:gd name="T16" fmla="*/ 107 w 108"/>
                  <a:gd name="T17" fmla="*/ 23782 h 106"/>
                  <a:gd name="T18" fmla="*/ 37 w 108"/>
                  <a:gd name="T19" fmla="*/ 23782 h 1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8" h="106">
                    <a:moveTo>
                      <a:pt x="37" y="105"/>
                    </a:moveTo>
                    <a:lnTo>
                      <a:pt x="47" y="88"/>
                    </a:lnTo>
                    <a:lnTo>
                      <a:pt x="81" y="88"/>
                    </a:lnTo>
                    <a:lnTo>
                      <a:pt x="71" y="20"/>
                    </a:lnTo>
                    <a:lnTo>
                      <a:pt x="24" y="105"/>
                    </a:lnTo>
                    <a:lnTo>
                      <a:pt x="0" y="105"/>
                    </a:lnTo>
                    <a:lnTo>
                      <a:pt x="62" y="0"/>
                    </a:lnTo>
                    <a:lnTo>
                      <a:pt x="90" y="0"/>
                    </a:lnTo>
                    <a:lnTo>
                      <a:pt x="107" y="105"/>
                    </a:lnTo>
                    <a:lnTo>
                      <a:pt x="37" y="105"/>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30" name="Freeform 23"/>
              <p:cNvSpPr>
                <a:spLocks/>
              </p:cNvSpPr>
              <p:nvPr/>
            </p:nvSpPr>
            <p:spPr bwMode="auto">
              <a:xfrm>
                <a:off x="1831" y="398"/>
                <a:ext cx="93" cy="108"/>
              </a:xfrm>
              <a:custGeom>
                <a:avLst/>
                <a:gdLst>
                  <a:gd name="T0" fmla="*/ 47 w 94"/>
                  <a:gd name="T1" fmla="*/ 17 h 106"/>
                  <a:gd name="T2" fmla="*/ 47 w 94"/>
                  <a:gd name="T3" fmla="*/ 17 h 106"/>
                  <a:gd name="T4" fmla="*/ 38 w 94"/>
                  <a:gd name="T5" fmla="*/ 23782 h 106"/>
                  <a:gd name="T6" fmla="*/ 14 w 94"/>
                  <a:gd name="T7" fmla="*/ 23782 h 106"/>
                  <a:gd name="T8" fmla="*/ 33 w 94"/>
                  <a:gd name="T9" fmla="*/ 17 h 106"/>
                  <a:gd name="T10" fmla="*/ 0 w 94"/>
                  <a:gd name="T11" fmla="*/ 17 h 106"/>
                  <a:gd name="T12" fmla="*/ 4 w 94"/>
                  <a:gd name="T13" fmla="*/ 0 h 106"/>
                  <a:gd name="T14" fmla="*/ 47 w 94"/>
                  <a:gd name="T15" fmla="*/ 0 h 106"/>
                  <a:gd name="T16" fmla="*/ 47 w 94"/>
                  <a:gd name="T17" fmla="*/ 17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4" h="106">
                    <a:moveTo>
                      <a:pt x="89" y="17"/>
                    </a:moveTo>
                    <a:lnTo>
                      <a:pt x="56" y="17"/>
                    </a:lnTo>
                    <a:lnTo>
                      <a:pt x="38" y="105"/>
                    </a:lnTo>
                    <a:lnTo>
                      <a:pt x="14" y="105"/>
                    </a:lnTo>
                    <a:lnTo>
                      <a:pt x="33" y="17"/>
                    </a:lnTo>
                    <a:lnTo>
                      <a:pt x="0" y="17"/>
                    </a:lnTo>
                    <a:lnTo>
                      <a:pt x="4" y="0"/>
                    </a:lnTo>
                    <a:lnTo>
                      <a:pt x="93" y="0"/>
                    </a:lnTo>
                    <a:lnTo>
                      <a:pt x="89" y="1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31" name="Freeform 24"/>
              <p:cNvSpPr>
                <a:spLocks/>
              </p:cNvSpPr>
              <p:nvPr/>
            </p:nvSpPr>
            <p:spPr bwMode="auto">
              <a:xfrm>
                <a:off x="1918" y="398"/>
                <a:ext cx="101" cy="108"/>
              </a:xfrm>
              <a:custGeom>
                <a:avLst/>
                <a:gdLst>
                  <a:gd name="T0" fmla="*/ 97 w 101"/>
                  <a:gd name="T1" fmla="*/ 17 h 106"/>
                  <a:gd name="T2" fmla="*/ 43 w 101"/>
                  <a:gd name="T3" fmla="*/ 17 h 106"/>
                  <a:gd name="T4" fmla="*/ 37 w 101"/>
                  <a:gd name="T5" fmla="*/ 9539 h 106"/>
                  <a:gd name="T6" fmla="*/ 84 w 101"/>
                  <a:gd name="T7" fmla="*/ 9539 h 106"/>
                  <a:gd name="T8" fmla="*/ 80 w 101"/>
                  <a:gd name="T9" fmla="*/ 12625 h 106"/>
                  <a:gd name="T10" fmla="*/ 33 w 101"/>
                  <a:gd name="T11" fmla="*/ 12625 h 106"/>
                  <a:gd name="T12" fmla="*/ 27 w 101"/>
                  <a:gd name="T13" fmla="*/ 20145 h 106"/>
                  <a:gd name="T14" fmla="*/ 81 w 101"/>
                  <a:gd name="T15" fmla="*/ 20145 h 106"/>
                  <a:gd name="T16" fmla="*/ 78 w 101"/>
                  <a:gd name="T17" fmla="*/ 23782 h 106"/>
                  <a:gd name="T18" fmla="*/ 0 w 101"/>
                  <a:gd name="T19" fmla="*/ 23782 h 106"/>
                  <a:gd name="T20" fmla="*/ 23 w 101"/>
                  <a:gd name="T21" fmla="*/ 0 h 106"/>
                  <a:gd name="T22" fmla="*/ 100 w 101"/>
                  <a:gd name="T23" fmla="*/ 0 h 106"/>
                  <a:gd name="T24" fmla="*/ 97 w 101"/>
                  <a:gd name="T25" fmla="*/ 17 h 1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1" h="106">
                    <a:moveTo>
                      <a:pt x="97" y="17"/>
                    </a:moveTo>
                    <a:lnTo>
                      <a:pt x="43" y="17"/>
                    </a:lnTo>
                    <a:lnTo>
                      <a:pt x="37" y="44"/>
                    </a:lnTo>
                    <a:lnTo>
                      <a:pt x="84" y="44"/>
                    </a:lnTo>
                    <a:lnTo>
                      <a:pt x="80" y="59"/>
                    </a:lnTo>
                    <a:lnTo>
                      <a:pt x="33" y="59"/>
                    </a:lnTo>
                    <a:lnTo>
                      <a:pt x="27" y="88"/>
                    </a:lnTo>
                    <a:lnTo>
                      <a:pt x="81" y="88"/>
                    </a:lnTo>
                    <a:lnTo>
                      <a:pt x="78" y="105"/>
                    </a:lnTo>
                    <a:lnTo>
                      <a:pt x="0" y="105"/>
                    </a:lnTo>
                    <a:lnTo>
                      <a:pt x="23" y="0"/>
                    </a:lnTo>
                    <a:lnTo>
                      <a:pt x="100" y="0"/>
                    </a:lnTo>
                    <a:lnTo>
                      <a:pt x="97" y="1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32" name="Freeform 25"/>
              <p:cNvSpPr>
                <a:spLocks/>
              </p:cNvSpPr>
              <p:nvPr/>
            </p:nvSpPr>
            <p:spPr bwMode="auto">
              <a:xfrm>
                <a:off x="2012" y="398"/>
                <a:ext cx="88" cy="108"/>
              </a:xfrm>
              <a:custGeom>
                <a:avLst/>
                <a:gdLst>
                  <a:gd name="T0" fmla="*/ 22 w 90"/>
                  <a:gd name="T1" fmla="*/ 17 h 106"/>
                  <a:gd name="T2" fmla="*/ 22 w 90"/>
                  <a:gd name="T3" fmla="*/ 17 h 106"/>
                  <a:gd name="T4" fmla="*/ 22 w 90"/>
                  <a:gd name="T5" fmla="*/ 17 h 106"/>
                  <a:gd name="T6" fmla="*/ 22 w 90"/>
                  <a:gd name="T7" fmla="*/ 17 h 106"/>
                  <a:gd name="T8" fmla="*/ 22 w 90"/>
                  <a:gd name="T9" fmla="*/ 17 h 106"/>
                  <a:gd name="T10" fmla="*/ 22 w 90"/>
                  <a:gd name="T11" fmla="*/ 18 h 106"/>
                  <a:gd name="T12" fmla="*/ 22 w 90"/>
                  <a:gd name="T13" fmla="*/ 19 h 106"/>
                  <a:gd name="T14" fmla="*/ 22 w 90"/>
                  <a:gd name="T15" fmla="*/ 23 h 106"/>
                  <a:gd name="T16" fmla="*/ 22 w 90"/>
                  <a:gd name="T17" fmla="*/ 6942 h 106"/>
                  <a:gd name="T18" fmla="*/ 22 w 90"/>
                  <a:gd name="T19" fmla="*/ 7913 h 106"/>
                  <a:gd name="T20" fmla="*/ 22 w 90"/>
                  <a:gd name="T21" fmla="*/ 8688 h 106"/>
                  <a:gd name="T22" fmla="*/ 22 w 90"/>
                  <a:gd name="T23" fmla="*/ 9719 h 106"/>
                  <a:gd name="T24" fmla="*/ 22 w 90"/>
                  <a:gd name="T25" fmla="*/ 11077 h 106"/>
                  <a:gd name="T26" fmla="*/ 22 w 90"/>
                  <a:gd name="T27" fmla="*/ 12625 h 106"/>
                  <a:gd name="T28" fmla="*/ 22 w 90"/>
                  <a:gd name="T29" fmla="*/ 14662 h 106"/>
                  <a:gd name="T30" fmla="*/ 22 w 90"/>
                  <a:gd name="T31" fmla="*/ 17027 h 106"/>
                  <a:gd name="T32" fmla="*/ 22 w 90"/>
                  <a:gd name="T33" fmla="*/ 19729 h 106"/>
                  <a:gd name="T34" fmla="*/ 22 w 90"/>
                  <a:gd name="T35" fmla="*/ 21307 h 106"/>
                  <a:gd name="T36" fmla="*/ 22 w 90"/>
                  <a:gd name="T37" fmla="*/ 22910 h 106"/>
                  <a:gd name="T38" fmla="*/ 22 w 90"/>
                  <a:gd name="T39" fmla="*/ 23394 h 106"/>
                  <a:gd name="T40" fmla="*/ 0 w 90"/>
                  <a:gd name="T41" fmla="*/ 23782 h 106"/>
                  <a:gd name="T42" fmla="*/ 22 w 90"/>
                  <a:gd name="T43" fmla="*/ 20145 h 106"/>
                  <a:gd name="T44" fmla="*/ 22 w 90"/>
                  <a:gd name="T45" fmla="*/ 20145 h 106"/>
                  <a:gd name="T46" fmla="*/ 22 w 90"/>
                  <a:gd name="T47" fmla="*/ 20101 h 106"/>
                  <a:gd name="T48" fmla="*/ 22 w 90"/>
                  <a:gd name="T49" fmla="*/ 19729 h 106"/>
                  <a:gd name="T50" fmla="*/ 22 w 90"/>
                  <a:gd name="T51" fmla="*/ 18694 h 106"/>
                  <a:gd name="T52" fmla="*/ 22 w 90"/>
                  <a:gd name="T53" fmla="*/ 16712 h 106"/>
                  <a:gd name="T54" fmla="*/ 22 w 90"/>
                  <a:gd name="T55" fmla="*/ 15221 h 106"/>
                  <a:gd name="T56" fmla="*/ 22 w 90"/>
                  <a:gd name="T57" fmla="*/ 13353 h 106"/>
                  <a:gd name="T58" fmla="*/ 22 w 90"/>
                  <a:gd name="T59" fmla="*/ 11937 h 106"/>
                  <a:gd name="T60" fmla="*/ 22 w 90"/>
                  <a:gd name="T61" fmla="*/ 10473 h 106"/>
                  <a:gd name="T62" fmla="*/ 21 w 90"/>
                  <a:gd name="T63" fmla="*/ 9189 h 106"/>
                  <a:gd name="T64" fmla="*/ 16 w 90"/>
                  <a:gd name="T65" fmla="*/ 7913 h 106"/>
                  <a:gd name="T66" fmla="*/ 15 w 90"/>
                  <a:gd name="T67" fmla="*/ 25 h 106"/>
                  <a:gd name="T68" fmla="*/ 19 w 90"/>
                  <a:gd name="T69" fmla="*/ 14 h 106"/>
                  <a:gd name="T70" fmla="*/ 22 w 90"/>
                  <a:gd name="T71" fmla="*/ 7 h 106"/>
                  <a:gd name="T72" fmla="*/ 22 w 90"/>
                  <a:gd name="T73" fmla="*/ 2 h 106"/>
                  <a:gd name="T74" fmla="*/ 22 w 90"/>
                  <a:gd name="T75" fmla="*/ 0 h 106"/>
                  <a:gd name="T76" fmla="*/ 22 w 90"/>
                  <a:gd name="T77" fmla="*/ 0 h 106"/>
                  <a:gd name="T78" fmla="*/ 22 w 90"/>
                  <a:gd name="T79" fmla="*/ 0 h 106"/>
                  <a:gd name="T80" fmla="*/ 22 w 90"/>
                  <a:gd name="T81" fmla="*/ 0 h 106"/>
                  <a:gd name="T82" fmla="*/ 22 w 90"/>
                  <a:gd name="T83" fmla="*/ 0 h 10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90" h="106">
                    <a:moveTo>
                      <a:pt x="85" y="17"/>
                    </a:moveTo>
                    <a:lnTo>
                      <a:pt x="84" y="17"/>
                    </a:lnTo>
                    <a:lnTo>
                      <a:pt x="83" y="17"/>
                    </a:lnTo>
                    <a:lnTo>
                      <a:pt x="79" y="17"/>
                    </a:lnTo>
                    <a:lnTo>
                      <a:pt x="76" y="17"/>
                    </a:lnTo>
                    <a:lnTo>
                      <a:pt x="72" y="17"/>
                    </a:lnTo>
                    <a:lnTo>
                      <a:pt x="68" y="17"/>
                    </a:lnTo>
                    <a:lnTo>
                      <a:pt x="64" y="17"/>
                    </a:lnTo>
                    <a:lnTo>
                      <a:pt x="61" y="17"/>
                    </a:lnTo>
                    <a:lnTo>
                      <a:pt x="56" y="17"/>
                    </a:lnTo>
                    <a:lnTo>
                      <a:pt x="53" y="17"/>
                    </a:lnTo>
                    <a:lnTo>
                      <a:pt x="49" y="18"/>
                    </a:lnTo>
                    <a:lnTo>
                      <a:pt x="47" y="19"/>
                    </a:lnTo>
                    <a:lnTo>
                      <a:pt x="45" y="19"/>
                    </a:lnTo>
                    <a:lnTo>
                      <a:pt x="43" y="21"/>
                    </a:lnTo>
                    <a:lnTo>
                      <a:pt x="42" y="23"/>
                    </a:lnTo>
                    <a:lnTo>
                      <a:pt x="42" y="24"/>
                    </a:lnTo>
                    <a:lnTo>
                      <a:pt x="42" y="27"/>
                    </a:lnTo>
                    <a:lnTo>
                      <a:pt x="42" y="30"/>
                    </a:lnTo>
                    <a:lnTo>
                      <a:pt x="44" y="34"/>
                    </a:lnTo>
                    <a:lnTo>
                      <a:pt x="46" y="36"/>
                    </a:lnTo>
                    <a:lnTo>
                      <a:pt x="49" y="39"/>
                    </a:lnTo>
                    <a:lnTo>
                      <a:pt x="53" y="42"/>
                    </a:lnTo>
                    <a:lnTo>
                      <a:pt x="56" y="45"/>
                    </a:lnTo>
                    <a:lnTo>
                      <a:pt x="60" y="49"/>
                    </a:lnTo>
                    <a:lnTo>
                      <a:pt x="64" y="52"/>
                    </a:lnTo>
                    <a:lnTo>
                      <a:pt x="68" y="55"/>
                    </a:lnTo>
                    <a:lnTo>
                      <a:pt x="71" y="59"/>
                    </a:lnTo>
                    <a:lnTo>
                      <a:pt x="74" y="63"/>
                    </a:lnTo>
                    <a:lnTo>
                      <a:pt x="76" y="67"/>
                    </a:lnTo>
                    <a:lnTo>
                      <a:pt x="78" y="71"/>
                    </a:lnTo>
                    <a:lnTo>
                      <a:pt x="79" y="75"/>
                    </a:lnTo>
                    <a:lnTo>
                      <a:pt x="79" y="80"/>
                    </a:lnTo>
                    <a:lnTo>
                      <a:pt x="77" y="85"/>
                    </a:lnTo>
                    <a:lnTo>
                      <a:pt x="75" y="90"/>
                    </a:lnTo>
                    <a:lnTo>
                      <a:pt x="72" y="94"/>
                    </a:lnTo>
                    <a:lnTo>
                      <a:pt x="67" y="98"/>
                    </a:lnTo>
                    <a:lnTo>
                      <a:pt x="61" y="101"/>
                    </a:lnTo>
                    <a:lnTo>
                      <a:pt x="54" y="103"/>
                    </a:lnTo>
                    <a:lnTo>
                      <a:pt x="45" y="104"/>
                    </a:lnTo>
                    <a:lnTo>
                      <a:pt x="35" y="105"/>
                    </a:lnTo>
                    <a:lnTo>
                      <a:pt x="0" y="105"/>
                    </a:lnTo>
                    <a:lnTo>
                      <a:pt x="4" y="88"/>
                    </a:lnTo>
                    <a:lnTo>
                      <a:pt x="32" y="88"/>
                    </a:lnTo>
                    <a:lnTo>
                      <a:pt x="35" y="88"/>
                    </a:lnTo>
                    <a:lnTo>
                      <a:pt x="38" y="88"/>
                    </a:lnTo>
                    <a:lnTo>
                      <a:pt x="42" y="88"/>
                    </a:lnTo>
                    <a:lnTo>
                      <a:pt x="45" y="87"/>
                    </a:lnTo>
                    <a:lnTo>
                      <a:pt x="48" y="86"/>
                    </a:lnTo>
                    <a:lnTo>
                      <a:pt x="50" y="85"/>
                    </a:lnTo>
                    <a:lnTo>
                      <a:pt x="52" y="82"/>
                    </a:lnTo>
                    <a:lnTo>
                      <a:pt x="53" y="80"/>
                    </a:lnTo>
                    <a:lnTo>
                      <a:pt x="53" y="77"/>
                    </a:lnTo>
                    <a:lnTo>
                      <a:pt x="53" y="74"/>
                    </a:lnTo>
                    <a:lnTo>
                      <a:pt x="51" y="71"/>
                    </a:lnTo>
                    <a:lnTo>
                      <a:pt x="48" y="69"/>
                    </a:lnTo>
                    <a:lnTo>
                      <a:pt x="45" y="65"/>
                    </a:lnTo>
                    <a:lnTo>
                      <a:pt x="42" y="62"/>
                    </a:lnTo>
                    <a:lnTo>
                      <a:pt x="38" y="59"/>
                    </a:lnTo>
                    <a:lnTo>
                      <a:pt x="35" y="56"/>
                    </a:lnTo>
                    <a:lnTo>
                      <a:pt x="31" y="53"/>
                    </a:lnTo>
                    <a:lnTo>
                      <a:pt x="27" y="49"/>
                    </a:lnTo>
                    <a:lnTo>
                      <a:pt x="24" y="45"/>
                    </a:lnTo>
                    <a:lnTo>
                      <a:pt x="21" y="42"/>
                    </a:lnTo>
                    <a:lnTo>
                      <a:pt x="18" y="38"/>
                    </a:lnTo>
                    <a:lnTo>
                      <a:pt x="16" y="34"/>
                    </a:lnTo>
                    <a:lnTo>
                      <a:pt x="15" y="29"/>
                    </a:lnTo>
                    <a:lnTo>
                      <a:pt x="15" y="25"/>
                    </a:lnTo>
                    <a:lnTo>
                      <a:pt x="17" y="19"/>
                    </a:lnTo>
                    <a:lnTo>
                      <a:pt x="19" y="14"/>
                    </a:lnTo>
                    <a:lnTo>
                      <a:pt x="23" y="10"/>
                    </a:lnTo>
                    <a:lnTo>
                      <a:pt x="27" y="7"/>
                    </a:lnTo>
                    <a:lnTo>
                      <a:pt x="34" y="4"/>
                    </a:lnTo>
                    <a:lnTo>
                      <a:pt x="40" y="2"/>
                    </a:lnTo>
                    <a:lnTo>
                      <a:pt x="49" y="0"/>
                    </a:lnTo>
                    <a:lnTo>
                      <a:pt x="58" y="0"/>
                    </a:lnTo>
                    <a:lnTo>
                      <a:pt x="60" y="0"/>
                    </a:lnTo>
                    <a:lnTo>
                      <a:pt x="63" y="0"/>
                    </a:lnTo>
                    <a:lnTo>
                      <a:pt x="68" y="0"/>
                    </a:lnTo>
                    <a:lnTo>
                      <a:pt x="74" y="0"/>
                    </a:lnTo>
                    <a:lnTo>
                      <a:pt x="79" y="0"/>
                    </a:lnTo>
                    <a:lnTo>
                      <a:pt x="84" y="0"/>
                    </a:lnTo>
                    <a:lnTo>
                      <a:pt x="88" y="0"/>
                    </a:lnTo>
                    <a:lnTo>
                      <a:pt x="89" y="0"/>
                    </a:lnTo>
                    <a:lnTo>
                      <a:pt x="85" y="1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33" name="Freeform 26"/>
              <p:cNvSpPr>
                <a:spLocks/>
              </p:cNvSpPr>
              <p:nvPr/>
            </p:nvSpPr>
            <p:spPr bwMode="auto">
              <a:xfrm>
                <a:off x="899" y="575"/>
                <a:ext cx="100" cy="104"/>
              </a:xfrm>
              <a:custGeom>
                <a:avLst/>
                <a:gdLst>
                  <a:gd name="T0" fmla="*/ 1077 w 99"/>
                  <a:gd name="T1" fmla="*/ 52 h 105"/>
                  <a:gd name="T2" fmla="*/ 1055 w 99"/>
                  <a:gd name="T3" fmla="*/ 52 h 105"/>
                  <a:gd name="T4" fmla="*/ 1044 w 99"/>
                  <a:gd name="T5" fmla="*/ 52 h 105"/>
                  <a:gd name="T6" fmla="*/ 49 w 99"/>
                  <a:gd name="T7" fmla="*/ 52 h 105"/>
                  <a:gd name="T8" fmla="*/ 47 w 99"/>
                  <a:gd name="T9" fmla="*/ 52 h 105"/>
                  <a:gd name="T10" fmla="*/ 46 w 99"/>
                  <a:gd name="T11" fmla="*/ 52 h 105"/>
                  <a:gd name="T12" fmla="*/ 44 w 99"/>
                  <a:gd name="T13" fmla="*/ 52 h 105"/>
                  <a:gd name="T14" fmla="*/ 43 w 99"/>
                  <a:gd name="T15" fmla="*/ 52 h 105"/>
                  <a:gd name="T16" fmla="*/ 42 w 99"/>
                  <a:gd name="T17" fmla="*/ 52 h 105"/>
                  <a:gd name="T18" fmla="*/ 41 w 99"/>
                  <a:gd name="T19" fmla="*/ 48 h 105"/>
                  <a:gd name="T20" fmla="*/ 42 w 99"/>
                  <a:gd name="T21" fmla="*/ 48 h 105"/>
                  <a:gd name="T22" fmla="*/ 43 w 99"/>
                  <a:gd name="T23" fmla="*/ 49 h 105"/>
                  <a:gd name="T24" fmla="*/ 44 w 99"/>
                  <a:gd name="T25" fmla="*/ 49 h 105"/>
                  <a:gd name="T26" fmla="*/ 46 w 99"/>
                  <a:gd name="T27" fmla="*/ 49 h 105"/>
                  <a:gd name="T28" fmla="*/ 47 w 99"/>
                  <a:gd name="T29" fmla="*/ 49 h 105"/>
                  <a:gd name="T30" fmla="*/ 48 w 99"/>
                  <a:gd name="T31" fmla="*/ 49 h 105"/>
                  <a:gd name="T32" fmla="*/ 1044 w 99"/>
                  <a:gd name="T33" fmla="*/ 49 h 105"/>
                  <a:gd name="T34" fmla="*/ 1055 w 99"/>
                  <a:gd name="T35" fmla="*/ 49 h 105"/>
                  <a:gd name="T36" fmla="*/ 1110 w 99"/>
                  <a:gd name="T37" fmla="*/ 49 h 105"/>
                  <a:gd name="T38" fmla="*/ 1167 w 99"/>
                  <a:gd name="T39" fmla="*/ 47 h 105"/>
                  <a:gd name="T40" fmla="*/ 1215 w 99"/>
                  <a:gd name="T41" fmla="*/ 45 h 105"/>
                  <a:gd name="T42" fmla="*/ 1252 w 99"/>
                  <a:gd name="T43" fmla="*/ 43 h 105"/>
                  <a:gd name="T44" fmla="*/ 1291 w 99"/>
                  <a:gd name="T45" fmla="*/ 40 h 105"/>
                  <a:gd name="T46" fmla="*/ 1304 w 99"/>
                  <a:gd name="T47" fmla="*/ 37 h 105"/>
                  <a:gd name="T48" fmla="*/ 1317 w 99"/>
                  <a:gd name="T49" fmla="*/ 35 h 105"/>
                  <a:gd name="T50" fmla="*/ 1330 w 99"/>
                  <a:gd name="T51" fmla="*/ 32 h 105"/>
                  <a:gd name="T52" fmla="*/ 1343 w 99"/>
                  <a:gd name="T53" fmla="*/ 28 h 105"/>
                  <a:gd name="T54" fmla="*/ 1330 w 99"/>
                  <a:gd name="T55" fmla="*/ 25 h 105"/>
                  <a:gd name="T56" fmla="*/ 1330 w 99"/>
                  <a:gd name="T57" fmla="*/ 22 h 105"/>
                  <a:gd name="T58" fmla="*/ 1304 w 99"/>
                  <a:gd name="T59" fmla="*/ 20 h 105"/>
                  <a:gd name="T60" fmla="*/ 1291 w 99"/>
                  <a:gd name="T61" fmla="*/ 19 h 105"/>
                  <a:gd name="T62" fmla="*/ 1252 w 99"/>
                  <a:gd name="T63" fmla="*/ 17 h 105"/>
                  <a:gd name="T64" fmla="*/ 1215 w 99"/>
                  <a:gd name="T65" fmla="*/ 17 h 105"/>
                  <a:gd name="T66" fmla="*/ 1179 w 99"/>
                  <a:gd name="T67" fmla="*/ 17 h 105"/>
                  <a:gd name="T68" fmla="*/ 43 w 99"/>
                  <a:gd name="T69" fmla="*/ 17 h 105"/>
                  <a:gd name="T70" fmla="*/ 24 w 99"/>
                  <a:gd name="T71" fmla="*/ 52 h 105"/>
                  <a:gd name="T72" fmla="*/ 0 w 99"/>
                  <a:gd name="T73" fmla="*/ 52 h 105"/>
                  <a:gd name="T74" fmla="*/ 23 w 99"/>
                  <a:gd name="T75" fmla="*/ 0 h 105"/>
                  <a:gd name="T76" fmla="*/ 1330 w 99"/>
                  <a:gd name="T77" fmla="*/ 0 h 105"/>
                  <a:gd name="T78" fmla="*/ 1441 w 99"/>
                  <a:gd name="T79" fmla="*/ 1 h 105"/>
                  <a:gd name="T80" fmla="*/ 1531 w 99"/>
                  <a:gd name="T81" fmla="*/ 3 h 105"/>
                  <a:gd name="T82" fmla="*/ 1594 w 99"/>
                  <a:gd name="T83" fmla="*/ 7 h 105"/>
                  <a:gd name="T84" fmla="*/ 1659 w 99"/>
                  <a:gd name="T85" fmla="*/ 11 h 105"/>
                  <a:gd name="T86" fmla="*/ 1676 w 99"/>
                  <a:gd name="T87" fmla="*/ 17 h 105"/>
                  <a:gd name="T88" fmla="*/ 1693 w 99"/>
                  <a:gd name="T89" fmla="*/ 22 h 105"/>
                  <a:gd name="T90" fmla="*/ 1693 w 99"/>
                  <a:gd name="T91" fmla="*/ 27 h 105"/>
                  <a:gd name="T92" fmla="*/ 1676 w 99"/>
                  <a:gd name="T93" fmla="*/ 32 h 105"/>
                  <a:gd name="T94" fmla="*/ 1642 w 99"/>
                  <a:gd name="T95" fmla="*/ 40 h 105"/>
                  <a:gd name="T96" fmla="*/ 1578 w 99"/>
                  <a:gd name="T97" fmla="*/ 46 h 105"/>
                  <a:gd name="T98" fmla="*/ 1516 w 99"/>
                  <a:gd name="T99" fmla="*/ 51 h 105"/>
                  <a:gd name="T100" fmla="*/ 1427 w 99"/>
                  <a:gd name="T101" fmla="*/ 52 h 105"/>
                  <a:gd name="T102" fmla="*/ 1343 w 99"/>
                  <a:gd name="T103" fmla="*/ 52 h 105"/>
                  <a:gd name="T104" fmla="*/ 1252 w 99"/>
                  <a:gd name="T105" fmla="*/ 52 h 105"/>
                  <a:gd name="T106" fmla="*/ 1167 w 99"/>
                  <a:gd name="T107" fmla="*/ 52 h 105"/>
                  <a:gd name="T108" fmla="*/ 1077 w 99"/>
                  <a:gd name="T109" fmla="*/ 52 h 10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99" h="105">
                    <a:moveTo>
                      <a:pt x="53" y="64"/>
                    </a:moveTo>
                    <a:lnTo>
                      <a:pt x="51" y="64"/>
                    </a:lnTo>
                    <a:lnTo>
                      <a:pt x="50" y="64"/>
                    </a:lnTo>
                    <a:lnTo>
                      <a:pt x="49" y="64"/>
                    </a:lnTo>
                    <a:lnTo>
                      <a:pt x="47" y="64"/>
                    </a:lnTo>
                    <a:lnTo>
                      <a:pt x="46" y="64"/>
                    </a:lnTo>
                    <a:lnTo>
                      <a:pt x="44" y="64"/>
                    </a:lnTo>
                    <a:lnTo>
                      <a:pt x="43" y="64"/>
                    </a:lnTo>
                    <a:lnTo>
                      <a:pt x="42" y="63"/>
                    </a:lnTo>
                    <a:lnTo>
                      <a:pt x="41" y="48"/>
                    </a:lnTo>
                    <a:lnTo>
                      <a:pt x="42" y="48"/>
                    </a:lnTo>
                    <a:lnTo>
                      <a:pt x="43" y="49"/>
                    </a:lnTo>
                    <a:lnTo>
                      <a:pt x="44" y="49"/>
                    </a:lnTo>
                    <a:lnTo>
                      <a:pt x="46" y="49"/>
                    </a:lnTo>
                    <a:lnTo>
                      <a:pt x="47" y="49"/>
                    </a:lnTo>
                    <a:lnTo>
                      <a:pt x="48" y="49"/>
                    </a:lnTo>
                    <a:lnTo>
                      <a:pt x="50" y="49"/>
                    </a:lnTo>
                    <a:lnTo>
                      <a:pt x="51" y="49"/>
                    </a:lnTo>
                    <a:lnTo>
                      <a:pt x="56" y="49"/>
                    </a:lnTo>
                    <a:lnTo>
                      <a:pt x="61" y="47"/>
                    </a:lnTo>
                    <a:lnTo>
                      <a:pt x="65" y="45"/>
                    </a:lnTo>
                    <a:lnTo>
                      <a:pt x="68" y="43"/>
                    </a:lnTo>
                    <a:lnTo>
                      <a:pt x="71" y="40"/>
                    </a:lnTo>
                    <a:lnTo>
                      <a:pt x="72" y="37"/>
                    </a:lnTo>
                    <a:lnTo>
                      <a:pt x="73" y="35"/>
                    </a:lnTo>
                    <a:lnTo>
                      <a:pt x="74" y="32"/>
                    </a:lnTo>
                    <a:lnTo>
                      <a:pt x="75" y="28"/>
                    </a:lnTo>
                    <a:lnTo>
                      <a:pt x="74" y="25"/>
                    </a:lnTo>
                    <a:lnTo>
                      <a:pt x="74" y="22"/>
                    </a:lnTo>
                    <a:lnTo>
                      <a:pt x="72" y="20"/>
                    </a:lnTo>
                    <a:lnTo>
                      <a:pt x="71" y="19"/>
                    </a:lnTo>
                    <a:lnTo>
                      <a:pt x="68" y="17"/>
                    </a:lnTo>
                    <a:lnTo>
                      <a:pt x="65" y="17"/>
                    </a:lnTo>
                    <a:lnTo>
                      <a:pt x="62" y="17"/>
                    </a:lnTo>
                    <a:lnTo>
                      <a:pt x="43" y="17"/>
                    </a:lnTo>
                    <a:lnTo>
                      <a:pt x="24" y="104"/>
                    </a:lnTo>
                    <a:lnTo>
                      <a:pt x="0" y="104"/>
                    </a:lnTo>
                    <a:lnTo>
                      <a:pt x="23" y="0"/>
                    </a:lnTo>
                    <a:lnTo>
                      <a:pt x="74" y="0"/>
                    </a:lnTo>
                    <a:lnTo>
                      <a:pt x="82" y="1"/>
                    </a:lnTo>
                    <a:lnTo>
                      <a:pt x="88" y="3"/>
                    </a:lnTo>
                    <a:lnTo>
                      <a:pt x="92" y="7"/>
                    </a:lnTo>
                    <a:lnTo>
                      <a:pt x="96" y="11"/>
                    </a:lnTo>
                    <a:lnTo>
                      <a:pt x="97" y="17"/>
                    </a:lnTo>
                    <a:lnTo>
                      <a:pt x="98" y="22"/>
                    </a:lnTo>
                    <a:lnTo>
                      <a:pt x="98" y="27"/>
                    </a:lnTo>
                    <a:lnTo>
                      <a:pt x="97" y="32"/>
                    </a:lnTo>
                    <a:lnTo>
                      <a:pt x="95" y="40"/>
                    </a:lnTo>
                    <a:lnTo>
                      <a:pt x="91" y="46"/>
                    </a:lnTo>
                    <a:lnTo>
                      <a:pt x="87" y="51"/>
                    </a:lnTo>
                    <a:lnTo>
                      <a:pt x="81" y="56"/>
                    </a:lnTo>
                    <a:lnTo>
                      <a:pt x="75" y="59"/>
                    </a:lnTo>
                    <a:lnTo>
                      <a:pt x="68" y="62"/>
                    </a:lnTo>
                    <a:lnTo>
                      <a:pt x="61" y="64"/>
                    </a:lnTo>
                    <a:lnTo>
                      <a:pt x="53" y="6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34" name="Freeform 27"/>
              <p:cNvSpPr>
                <a:spLocks/>
              </p:cNvSpPr>
              <p:nvPr/>
            </p:nvSpPr>
            <p:spPr bwMode="auto">
              <a:xfrm>
                <a:off x="1005" y="574"/>
                <a:ext cx="115" cy="55"/>
              </a:xfrm>
              <a:custGeom>
                <a:avLst/>
                <a:gdLst>
                  <a:gd name="T0" fmla="*/ 0 w 115"/>
                  <a:gd name="T1" fmla="*/ 54 h 55"/>
                  <a:gd name="T2" fmla="*/ 0 w 115"/>
                  <a:gd name="T3" fmla="*/ 54 h 55"/>
                  <a:gd name="T4" fmla="*/ 2 w 115"/>
                  <a:gd name="T5" fmla="*/ 47 h 55"/>
                  <a:gd name="T6" fmla="*/ 4 w 115"/>
                  <a:gd name="T7" fmla="*/ 41 h 55"/>
                  <a:gd name="T8" fmla="*/ 7 w 115"/>
                  <a:gd name="T9" fmla="*/ 35 h 55"/>
                  <a:gd name="T10" fmla="*/ 10 w 115"/>
                  <a:gd name="T11" fmla="*/ 30 h 55"/>
                  <a:gd name="T12" fmla="*/ 13 w 115"/>
                  <a:gd name="T13" fmla="*/ 25 h 55"/>
                  <a:gd name="T14" fmla="*/ 16 w 115"/>
                  <a:gd name="T15" fmla="*/ 21 h 55"/>
                  <a:gd name="T16" fmla="*/ 20 w 115"/>
                  <a:gd name="T17" fmla="*/ 17 h 55"/>
                  <a:gd name="T18" fmla="*/ 25 w 115"/>
                  <a:gd name="T19" fmla="*/ 13 h 55"/>
                  <a:gd name="T20" fmla="*/ 29 w 115"/>
                  <a:gd name="T21" fmla="*/ 10 h 55"/>
                  <a:gd name="T22" fmla="*/ 34 w 115"/>
                  <a:gd name="T23" fmla="*/ 7 h 55"/>
                  <a:gd name="T24" fmla="*/ 39 w 115"/>
                  <a:gd name="T25" fmla="*/ 5 h 55"/>
                  <a:gd name="T26" fmla="*/ 45 w 115"/>
                  <a:gd name="T27" fmla="*/ 3 h 55"/>
                  <a:gd name="T28" fmla="*/ 50 w 115"/>
                  <a:gd name="T29" fmla="*/ 2 h 55"/>
                  <a:gd name="T30" fmla="*/ 56 w 115"/>
                  <a:gd name="T31" fmla="*/ 1 h 55"/>
                  <a:gd name="T32" fmla="*/ 62 w 115"/>
                  <a:gd name="T33" fmla="*/ 0 h 55"/>
                  <a:gd name="T34" fmla="*/ 68 w 115"/>
                  <a:gd name="T35" fmla="*/ 0 h 55"/>
                  <a:gd name="T36" fmla="*/ 74 w 115"/>
                  <a:gd name="T37" fmla="*/ 0 h 55"/>
                  <a:gd name="T38" fmla="*/ 80 w 115"/>
                  <a:gd name="T39" fmla="*/ 1 h 55"/>
                  <a:gd name="T40" fmla="*/ 85 w 115"/>
                  <a:gd name="T41" fmla="*/ 2 h 55"/>
                  <a:gd name="T42" fmla="*/ 89 w 115"/>
                  <a:gd name="T43" fmla="*/ 4 h 55"/>
                  <a:gd name="T44" fmla="*/ 94 w 115"/>
                  <a:gd name="T45" fmla="*/ 6 h 55"/>
                  <a:gd name="T46" fmla="*/ 98 w 115"/>
                  <a:gd name="T47" fmla="*/ 9 h 55"/>
                  <a:gd name="T48" fmla="*/ 102 w 115"/>
                  <a:gd name="T49" fmla="*/ 12 h 55"/>
                  <a:gd name="T50" fmla="*/ 105 w 115"/>
                  <a:gd name="T51" fmla="*/ 15 h 55"/>
                  <a:gd name="T52" fmla="*/ 107 w 115"/>
                  <a:gd name="T53" fmla="*/ 19 h 55"/>
                  <a:gd name="T54" fmla="*/ 110 w 115"/>
                  <a:gd name="T55" fmla="*/ 23 h 55"/>
                  <a:gd name="T56" fmla="*/ 111 w 115"/>
                  <a:gd name="T57" fmla="*/ 28 h 55"/>
                  <a:gd name="T58" fmla="*/ 113 w 115"/>
                  <a:gd name="T59" fmla="*/ 32 h 55"/>
                  <a:gd name="T60" fmla="*/ 114 w 115"/>
                  <a:gd name="T61" fmla="*/ 37 h 55"/>
                  <a:gd name="T62" fmla="*/ 114 w 115"/>
                  <a:gd name="T63" fmla="*/ 43 h 55"/>
                  <a:gd name="T64" fmla="*/ 113 w 115"/>
                  <a:gd name="T65" fmla="*/ 48 h 55"/>
                  <a:gd name="T66" fmla="*/ 112 w 115"/>
                  <a:gd name="T67" fmla="*/ 54 h 55"/>
                  <a:gd name="T68" fmla="*/ 112 w 115"/>
                  <a:gd name="T69" fmla="*/ 54 h 55"/>
                  <a:gd name="T70" fmla="*/ 88 w 115"/>
                  <a:gd name="T71" fmla="*/ 54 h 55"/>
                  <a:gd name="T72" fmla="*/ 88 w 115"/>
                  <a:gd name="T73" fmla="*/ 54 h 55"/>
                  <a:gd name="T74" fmla="*/ 89 w 115"/>
                  <a:gd name="T75" fmla="*/ 46 h 55"/>
                  <a:gd name="T76" fmla="*/ 90 w 115"/>
                  <a:gd name="T77" fmla="*/ 39 h 55"/>
                  <a:gd name="T78" fmla="*/ 88 w 115"/>
                  <a:gd name="T79" fmla="*/ 33 h 55"/>
                  <a:gd name="T80" fmla="*/ 86 w 115"/>
                  <a:gd name="T81" fmla="*/ 27 h 55"/>
                  <a:gd name="T82" fmla="*/ 83 w 115"/>
                  <a:gd name="T83" fmla="*/ 23 h 55"/>
                  <a:gd name="T84" fmla="*/ 78 w 115"/>
                  <a:gd name="T85" fmla="*/ 19 h 55"/>
                  <a:gd name="T86" fmla="*/ 72 w 115"/>
                  <a:gd name="T87" fmla="*/ 17 h 55"/>
                  <a:gd name="T88" fmla="*/ 65 w 115"/>
                  <a:gd name="T89" fmla="*/ 17 h 55"/>
                  <a:gd name="T90" fmla="*/ 57 w 115"/>
                  <a:gd name="T91" fmla="*/ 17 h 55"/>
                  <a:gd name="T92" fmla="*/ 50 w 115"/>
                  <a:gd name="T93" fmla="*/ 19 h 55"/>
                  <a:gd name="T94" fmla="*/ 44 w 115"/>
                  <a:gd name="T95" fmla="*/ 22 h 55"/>
                  <a:gd name="T96" fmla="*/ 38 w 115"/>
                  <a:gd name="T97" fmla="*/ 27 h 55"/>
                  <a:gd name="T98" fmla="*/ 33 w 115"/>
                  <a:gd name="T99" fmla="*/ 32 h 55"/>
                  <a:gd name="T100" fmla="*/ 29 w 115"/>
                  <a:gd name="T101" fmla="*/ 38 h 55"/>
                  <a:gd name="T102" fmla="*/ 27 w 115"/>
                  <a:gd name="T103" fmla="*/ 46 h 55"/>
                  <a:gd name="T104" fmla="*/ 24 w 115"/>
                  <a:gd name="T105" fmla="*/ 54 h 55"/>
                  <a:gd name="T106" fmla="*/ 24 w 115"/>
                  <a:gd name="T107" fmla="*/ 54 h 55"/>
                  <a:gd name="T108" fmla="*/ 0 w 115"/>
                  <a:gd name="T109" fmla="*/ 54 h 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15" h="55">
                    <a:moveTo>
                      <a:pt x="0" y="54"/>
                    </a:moveTo>
                    <a:lnTo>
                      <a:pt x="0" y="54"/>
                    </a:lnTo>
                    <a:lnTo>
                      <a:pt x="2" y="47"/>
                    </a:lnTo>
                    <a:lnTo>
                      <a:pt x="4" y="41"/>
                    </a:lnTo>
                    <a:lnTo>
                      <a:pt x="7" y="35"/>
                    </a:lnTo>
                    <a:lnTo>
                      <a:pt x="10" y="30"/>
                    </a:lnTo>
                    <a:lnTo>
                      <a:pt x="13" y="25"/>
                    </a:lnTo>
                    <a:lnTo>
                      <a:pt x="16" y="21"/>
                    </a:lnTo>
                    <a:lnTo>
                      <a:pt x="20" y="17"/>
                    </a:lnTo>
                    <a:lnTo>
                      <a:pt x="25" y="13"/>
                    </a:lnTo>
                    <a:lnTo>
                      <a:pt x="29" y="10"/>
                    </a:lnTo>
                    <a:lnTo>
                      <a:pt x="34" y="7"/>
                    </a:lnTo>
                    <a:lnTo>
                      <a:pt x="39" y="5"/>
                    </a:lnTo>
                    <a:lnTo>
                      <a:pt x="45" y="3"/>
                    </a:lnTo>
                    <a:lnTo>
                      <a:pt x="50" y="2"/>
                    </a:lnTo>
                    <a:lnTo>
                      <a:pt x="56" y="1"/>
                    </a:lnTo>
                    <a:lnTo>
                      <a:pt x="62" y="0"/>
                    </a:lnTo>
                    <a:lnTo>
                      <a:pt x="68" y="0"/>
                    </a:lnTo>
                    <a:lnTo>
                      <a:pt x="74" y="0"/>
                    </a:lnTo>
                    <a:lnTo>
                      <a:pt x="80" y="1"/>
                    </a:lnTo>
                    <a:lnTo>
                      <a:pt x="85" y="2"/>
                    </a:lnTo>
                    <a:lnTo>
                      <a:pt x="89" y="4"/>
                    </a:lnTo>
                    <a:lnTo>
                      <a:pt x="94" y="6"/>
                    </a:lnTo>
                    <a:lnTo>
                      <a:pt x="98" y="9"/>
                    </a:lnTo>
                    <a:lnTo>
                      <a:pt x="102" y="12"/>
                    </a:lnTo>
                    <a:lnTo>
                      <a:pt x="105" y="15"/>
                    </a:lnTo>
                    <a:lnTo>
                      <a:pt x="107" y="19"/>
                    </a:lnTo>
                    <a:lnTo>
                      <a:pt x="110" y="23"/>
                    </a:lnTo>
                    <a:lnTo>
                      <a:pt x="111" y="28"/>
                    </a:lnTo>
                    <a:lnTo>
                      <a:pt x="113" y="32"/>
                    </a:lnTo>
                    <a:lnTo>
                      <a:pt x="114" y="37"/>
                    </a:lnTo>
                    <a:lnTo>
                      <a:pt x="114" y="43"/>
                    </a:lnTo>
                    <a:lnTo>
                      <a:pt x="113" y="48"/>
                    </a:lnTo>
                    <a:lnTo>
                      <a:pt x="112" y="54"/>
                    </a:lnTo>
                    <a:lnTo>
                      <a:pt x="88" y="54"/>
                    </a:lnTo>
                    <a:lnTo>
                      <a:pt x="89" y="46"/>
                    </a:lnTo>
                    <a:lnTo>
                      <a:pt x="90" y="39"/>
                    </a:lnTo>
                    <a:lnTo>
                      <a:pt x="88" y="33"/>
                    </a:lnTo>
                    <a:lnTo>
                      <a:pt x="86" y="27"/>
                    </a:lnTo>
                    <a:lnTo>
                      <a:pt x="83" y="23"/>
                    </a:lnTo>
                    <a:lnTo>
                      <a:pt x="78" y="19"/>
                    </a:lnTo>
                    <a:lnTo>
                      <a:pt x="72" y="17"/>
                    </a:lnTo>
                    <a:lnTo>
                      <a:pt x="65" y="17"/>
                    </a:lnTo>
                    <a:lnTo>
                      <a:pt x="57" y="17"/>
                    </a:lnTo>
                    <a:lnTo>
                      <a:pt x="50" y="19"/>
                    </a:lnTo>
                    <a:lnTo>
                      <a:pt x="44" y="22"/>
                    </a:lnTo>
                    <a:lnTo>
                      <a:pt x="38" y="27"/>
                    </a:lnTo>
                    <a:lnTo>
                      <a:pt x="33" y="32"/>
                    </a:lnTo>
                    <a:lnTo>
                      <a:pt x="29" y="38"/>
                    </a:lnTo>
                    <a:lnTo>
                      <a:pt x="27" y="46"/>
                    </a:lnTo>
                    <a:lnTo>
                      <a:pt x="24" y="54"/>
                    </a:lnTo>
                    <a:lnTo>
                      <a:pt x="0" y="5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35" name="Freeform 28"/>
              <p:cNvSpPr>
                <a:spLocks/>
              </p:cNvSpPr>
              <p:nvPr/>
            </p:nvSpPr>
            <p:spPr bwMode="auto">
              <a:xfrm>
                <a:off x="1003" y="629"/>
                <a:ext cx="116" cy="54"/>
              </a:xfrm>
              <a:custGeom>
                <a:avLst/>
                <a:gdLst>
                  <a:gd name="T0" fmla="*/ 1 w 116"/>
                  <a:gd name="T1" fmla="*/ 0 h 54"/>
                  <a:gd name="T2" fmla="*/ 1 w 116"/>
                  <a:gd name="T3" fmla="*/ 5 h 54"/>
                  <a:gd name="T4" fmla="*/ 0 w 116"/>
                  <a:gd name="T5" fmla="*/ 10 h 54"/>
                  <a:gd name="T6" fmla="*/ 0 w 116"/>
                  <a:gd name="T7" fmla="*/ 16 h 54"/>
                  <a:gd name="T8" fmla="*/ 1 w 116"/>
                  <a:gd name="T9" fmla="*/ 21 h 54"/>
                  <a:gd name="T10" fmla="*/ 2 w 116"/>
                  <a:gd name="T11" fmla="*/ 25 h 54"/>
                  <a:gd name="T12" fmla="*/ 4 w 116"/>
                  <a:gd name="T13" fmla="*/ 29 h 54"/>
                  <a:gd name="T14" fmla="*/ 6 w 116"/>
                  <a:gd name="T15" fmla="*/ 33 h 54"/>
                  <a:gd name="T16" fmla="*/ 9 w 116"/>
                  <a:gd name="T17" fmla="*/ 37 h 54"/>
                  <a:gd name="T18" fmla="*/ 12 w 116"/>
                  <a:gd name="T19" fmla="*/ 41 h 54"/>
                  <a:gd name="T20" fmla="*/ 16 w 116"/>
                  <a:gd name="T21" fmla="*/ 44 h 54"/>
                  <a:gd name="T22" fmla="*/ 20 w 116"/>
                  <a:gd name="T23" fmla="*/ 47 h 54"/>
                  <a:gd name="T24" fmla="*/ 24 w 116"/>
                  <a:gd name="T25" fmla="*/ 49 h 54"/>
                  <a:gd name="T26" fmla="*/ 29 w 116"/>
                  <a:gd name="T27" fmla="*/ 51 h 54"/>
                  <a:gd name="T28" fmla="*/ 35 w 116"/>
                  <a:gd name="T29" fmla="*/ 52 h 54"/>
                  <a:gd name="T30" fmla="*/ 40 w 116"/>
                  <a:gd name="T31" fmla="*/ 53 h 54"/>
                  <a:gd name="T32" fmla="*/ 47 w 116"/>
                  <a:gd name="T33" fmla="*/ 53 h 54"/>
                  <a:gd name="T34" fmla="*/ 53 w 116"/>
                  <a:gd name="T35" fmla="*/ 53 h 54"/>
                  <a:gd name="T36" fmla="*/ 59 w 116"/>
                  <a:gd name="T37" fmla="*/ 52 h 54"/>
                  <a:gd name="T38" fmla="*/ 65 w 116"/>
                  <a:gd name="T39" fmla="*/ 51 h 54"/>
                  <a:gd name="T40" fmla="*/ 70 w 116"/>
                  <a:gd name="T41" fmla="*/ 50 h 54"/>
                  <a:gd name="T42" fmla="*/ 76 w 116"/>
                  <a:gd name="T43" fmla="*/ 48 h 54"/>
                  <a:gd name="T44" fmla="*/ 81 w 116"/>
                  <a:gd name="T45" fmla="*/ 46 h 54"/>
                  <a:gd name="T46" fmla="*/ 86 w 116"/>
                  <a:gd name="T47" fmla="*/ 44 h 54"/>
                  <a:gd name="T48" fmla="*/ 90 w 116"/>
                  <a:gd name="T49" fmla="*/ 40 h 54"/>
                  <a:gd name="T50" fmla="*/ 94 w 116"/>
                  <a:gd name="T51" fmla="*/ 37 h 54"/>
                  <a:gd name="T52" fmla="*/ 98 w 116"/>
                  <a:gd name="T53" fmla="*/ 33 h 54"/>
                  <a:gd name="T54" fmla="*/ 102 w 116"/>
                  <a:gd name="T55" fmla="*/ 29 h 54"/>
                  <a:gd name="T56" fmla="*/ 105 w 116"/>
                  <a:gd name="T57" fmla="*/ 24 h 54"/>
                  <a:gd name="T58" fmla="*/ 108 w 116"/>
                  <a:gd name="T59" fmla="*/ 19 h 54"/>
                  <a:gd name="T60" fmla="*/ 111 w 116"/>
                  <a:gd name="T61" fmla="*/ 13 h 54"/>
                  <a:gd name="T62" fmla="*/ 113 w 116"/>
                  <a:gd name="T63" fmla="*/ 7 h 54"/>
                  <a:gd name="T64" fmla="*/ 115 w 116"/>
                  <a:gd name="T65" fmla="*/ 0 h 54"/>
                  <a:gd name="T66" fmla="*/ 91 w 116"/>
                  <a:gd name="T67" fmla="*/ 0 h 54"/>
                  <a:gd name="T68" fmla="*/ 88 w 116"/>
                  <a:gd name="T69" fmla="*/ 8 h 54"/>
                  <a:gd name="T70" fmla="*/ 85 w 116"/>
                  <a:gd name="T71" fmla="*/ 15 h 54"/>
                  <a:gd name="T72" fmla="*/ 82 w 116"/>
                  <a:gd name="T73" fmla="*/ 22 h 54"/>
                  <a:gd name="T74" fmla="*/ 77 w 116"/>
                  <a:gd name="T75" fmla="*/ 27 h 54"/>
                  <a:gd name="T76" fmla="*/ 71 w 116"/>
                  <a:gd name="T77" fmla="*/ 31 h 54"/>
                  <a:gd name="T78" fmla="*/ 65 w 116"/>
                  <a:gd name="T79" fmla="*/ 34 h 54"/>
                  <a:gd name="T80" fmla="*/ 58 w 116"/>
                  <a:gd name="T81" fmla="*/ 36 h 54"/>
                  <a:gd name="T82" fmla="*/ 50 w 116"/>
                  <a:gd name="T83" fmla="*/ 37 h 54"/>
                  <a:gd name="T84" fmla="*/ 42 w 116"/>
                  <a:gd name="T85" fmla="*/ 36 h 54"/>
                  <a:gd name="T86" fmla="*/ 36 w 116"/>
                  <a:gd name="T87" fmla="*/ 33 h 54"/>
                  <a:gd name="T88" fmla="*/ 31 w 116"/>
                  <a:gd name="T89" fmla="*/ 30 h 54"/>
                  <a:gd name="T90" fmla="*/ 28 w 116"/>
                  <a:gd name="T91" fmla="*/ 26 h 54"/>
                  <a:gd name="T92" fmla="*/ 25 w 116"/>
                  <a:gd name="T93" fmla="*/ 20 h 54"/>
                  <a:gd name="T94" fmla="*/ 24 w 116"/>
                  <a:gd name="T95" fmla="*/ 14 h 54"/>
                  <a:gd name="T96" fmla="*/ 24 w 116"/>
                  <a:gd name="T97" fmla="*/ 7 h 54"/>
                  <a:gd name="T98" fmla="*/ 25 w 116"/>
                  <a:gd name="T99" fmla="*/ 0 h 54"/>
                  <a:gd name="T100" fmla="*/ 1 w 116"/>
                  <a:gd name="T101" fmla="*/ 0 h 5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16" h="54">
                    <a:moveTo>
                      <a:pt x="1" y="0"/>
                    </a:moveTo>
                    <a:lnTo>
                      <a:pt x="1" y="5"/>
                    </a:lnTo>
                    <a:lnTo>
                      <a:pt x="0" y="10"/>
                    </a:lnTo>
                    <a:lnTo>
                      <a:pt x="0" y="16"/>
                    </a:lnTo>
                    <a:lnTo>
                      <a:pt x="1" y="21"/>
                    </a:lnTo>
                    <a:lnTo>
                      <a:pt x="2" y="25"/>
                    </a:lnTo>
                    <a:lnTo>
                      <a:pt x="4" y="29"/>
                    </a:lnTo>
                    <a:lnTo>
                      <a:pt x="6" y="33"/>
                    </a:lnTo>
                    <a:lnTo>
                      <a:pt x="9" y="37"/>
                    </a:lnTo>
                    <a:lnTo>
                      <a:pt x="12" y="41"/>
                    </a:lnTo>
                    <a:lnTo>
                      <a:pt x="16" y="44"/>
                    </a:lnTo>
                    <a:lnTo>
                      <a:pt x="20" y="47"/>
                    </a:lnTo>
                    <a:lnTo>
                      <a:pt x="24" y="49"/>
                    </a:lnTo>
                    <a:lnTo>
                      <a:pt x="29" y="51"/>
                    </a:lnTo>
                    <a:lnTo>
                      <a:pt x="35" y="52"/>
                    </a:lnTo>
                    <a:lnTo>
                      <a:pt x="40" y="53"/>
                    </a:lnTo>
                    <a:lnTo>
                      <a:pt x="47" y="53"/>
                    </a:lnTo>
                    <a:lnTo>
                      <a:pt x="53" y="53"/>
                    </a:lnTo>
                    <a:lnTo>
                      <a:pt x="59" y="52"/>
                    </a:lnTo>
                    <a:lnTo>
                      <a:pt x="65" y="51"/>
                    </a:lnTo>
                    <a:lnTo>
                      <a:pt x="70" y="50"/>
                    </a:lnTo>
                    <a:lnTo>
                      <a:pt x="76" y="48"/>
                    </a:lnTo>
                    <a:lnTo>
                      <a:pt x="81" y="46"/>
                    </a:lnTo>
                    <a:lnTo>
                      <a:pt x="86" y="44"/>
                    </a:lnTo>
                    <a:lnTo>
                      <a:pt x="90" y="40"/>
                    </a:lnTo>
                    <a:lnTo>
                      <a:pt x="94" y="37"/>
                    </a:lnTo>
                    <a:lnTo>
                      <a:pt x="98" y="33"/>
                    </a:lnTo>
                    <a:lnTo>
                      <a:pt x="102" y="29"/>
                    </a:lnTo>
                    <a:lnTo>
                      <a:pt x="105" y="24"/>
                    </a:lnTo>
                    <a:lnTo>
                      <a:pt x="108" y="19"/>
                    </a:lnTo>
                    <a:lnTo>
                      <a:pt x="111" y="13"/>
                    </a:lnTo>
                    <a:lnTo>
                      <a:pt x="113" y="7"/>
                    </a:lnTo>
                    <a:lnTo>
                      <a:pt x="115" y="0"/>
                    </a:lnTo>
                    <a:lnTo>
                      <a:pt x="91" y="0"/>
                    </a:lnTo>
                    <a:lnTo>
                      <a:pt x="88" y="8"/>
                    </a:lnTo>
                    <a:lnTo>
                      <a:pt x="85" y="15"/>
                    </a:lnTo>
                    <a:lnTo>
                      <a:pt x="82" y="22"/>
                    </a:lnTo>
                    <a:lnTo>
                      <a:pt x="77" y="27"/>
                    </a:lnTo>
                    <a:lnTo>
                      <a:pt x="71" y="31"/>
                    </a:lnTo>
                    <a:lnTo>
                      <a:pt x="65" y="34"/>
                    </a:lnTo>
                    <a:lnTo>
                      <a:pt x="58" y="36"/>
                    </a:lnTo>
                    <a:lnTo>
                      <a:pt x="50" y="37"/>
                    </a:lnTo>
                    <a:lnTo>
                      <a:pt x="42" y="36"/>
                    </a:lnTo>
                    <a:lnTo>
                      <a:pt x="36" y="33"/>
                    </a:lnTo>
                    <a:lnTo>
                      <a:pt x="31" y="30"/>
                    </a:lnTo>
                    <a:lnTo>
                      <a:pt x="28" y="26"/>
                    </a:lnTo>
                    <a:lnTo>
                      <a:pt x="25" y="20"/>
                    </a:lnTo>
                    <a:lnTo>
                      <a:pt x="24" y="14"/>
                    </a:lnTo>
                    <a:lnTo>
                      <a:pt x="24" y="7"/>
                    </a:lnTo>
                    <a:lnTo>
                      <a:pt x="25" y="0"/>
                    </a:lnTo>
                    <a:lnTo>
                      <a:pt x="1"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36" name="Freeform 29"/>
              <p:cNvSpPr>
                <a:spLocks/>
              </p:cNvSpPr>
              <p:nvPr/>
            </p:nvSpPr>
            <p:spPr bwMode="auto">
              <a:xfrm>
                <a:off x="1118" y="575"/>
                <a:ext cx="92" cy="104"/>
              </a:xfrm>
              <a:custGeom>
                <a:avLst/>
                <a:gdLst>
                  <a:gd name="T0" fmla="*/ 46 w 93"/>
                  <a:gd name="T1" fmla="*/ 17 h 105"/>
                  <a:gd name="T2" fmla="*/ 46 w 93"/>
                  <a:gd name="T3" fmla="*/ 17 h 105"/>
                  <a:gd name="T4" fmla="*/ 46 w 93"/>
                  <a:gd name="T5" fmla="*/ 17 h 105"/>
                  <a:gd name="T6" fmla="*/ 46 w 93"/>
                  <a:gd name="T7" fmla="*/ 17 h 105"/>
                  <a:gd name="T8" fmla="*/ 46 w 93"/>
                  <a:gd name="T9" fmla="*/ 17 h 105"/>
                  <a:gd name="T10" fmla="*/ 46 w 93"/>
                  <a:gd name="T11" fmla="*/ 18 h 105"/>
                  <a:gd name="T12" fmla="*/ 46 w 93"/>
                  <a:gd name="T13" fmla="*/ 20 h 105"/>
                  <a:gd name="T14" fmla="*/ 44 w 93"/>
                  <a:gd name="T15" fmla="*/ 22 h 105"/>
                  <a:gd name="T16" fmla="*/ 43 w 93"/>
                  <a:gd name="T17" fmla="*/ 27 h 105"/>
                  <a:gd name="T18" fmla="*/ 46 w 93"/>
                  <a:gd name="T19" fmla="*/ 33 h 105"/>
                  <a:gd name="T20" fmla="*/ 46 w 93"/>
                  <a:gd name="T21" fmla="*/ 39 h 105"/>
                  <a:gd name="T22" fmla="*/ 46 w 93"/>
                  <a:gd name="T23" fmla="*/ 45 h 105"/>
                  <a:gd name="T24" fmla="*/ 46 w 93"/>
                  <a:gd name="T25" fmla="*/ 51 h 105"/>
                  <a:gd name="T26" fmla="*/ 46 w 93"/>
                  <a:gd name="T27" fmla="*/ 52 h 105"/>
                  <a:gd name="T28" fmla="*/ 46 w 93"/>
                  <a:gd name="T29" fmla="*/ 52 h 105"/>
                  <a:gd name="T30" fmla="*/ 46 w 93"/>
                  <a:gd name="T31" fmla="*/ 52 h 105"/>
                  <a:gd name="T32" fmla="*/ 46 w 93"/>
                  <a:gd name="T33" fmla="*/ 52 h 105"/>
                  <a:gd name="T34" fmla="*/ 46 w 93"/>
                  <a:gd name="T35" fmla="*/ 52 h 105"/>
                  <a:gd name="T36" fmla="*/ 46 w 93"/>
                  <a:gd name="T37" fmla="*/ 52 h 105"/>
                  <a:gd name="T38" fmla="*/ 46 w 93"/>
                  <a:gd name="T39" fmla="*/ 52 h 105"/>
                  <a:gd name="T40" fmla="*/ 0 w 93"/>
                  <a:gd name="T41" fmla="*/ 52 h 105"/>
                  <a:gd name="T42" fmla="*/ 33 w 93"/>
                  <a:gd name="T43" fmla="*/ 52 h 105"/>
                  <a:gd name="T44" fmla="*/ 40 w 93"/>
                  <a:gd name="T45" fmla="*/ 52 h 105"/>
                  <a:gd name="T46" fmla="*/ 46 w 93"/>
                  <a:gd name="T47" fmla="*/ 52 h 105"/>
                  <a:gd name="T48" fmla="*/ 46 w 93"/>
                  <a:gd name="T49" fmla="*/ 52 h 105"/>
                  <a:gd name="T50" fmla="*/ 46 w 93"/>
                  <a:gd name="T51" fmla="*/ 52 h 105"/>
                  <a:gd name="T52" fmla="*/ 46 w 93"/>
                  <a:gd name="T53" fmla="*/ 52 h 105"/>
                  <a:gd name="T54" fmla="*/ 46 w 93"/>
                  <a:gd name="T55" fmla="*/ 52 h 105"/>
                  <a:gd name="T56" fmla="*/ 43 w 93"/>
                  <a:gd name="T57" fmla="*/ 52 h 105"/>
                  <a:gd name="T58" fmla="*/ 36 w 93"/>
                  <a:gd name="T59" fmla="*/ 52 h 105"/>
                  <a:gd name="T60" fmla="*/ 28 w 93"/>
                  <a:gd name="T61" fmla="*/ 49 h 105"/>
                  <a:gd name="T62" fmla="*/ 22 w 93"/>
                  <a:gd name="T63" fmla="*/ 41 h 105"/>
                  <a:gd name="T64" fmla="*/ 17 w 93"/>
                  <a:gd name="T65" fmla="*/ 33 h 105"/>
                  <a:gd name="T66" fmla="*/ 17 w 93"/>
                  <a:gd name="T67" fmla="*/ 25 h 105"/>
                  <a:gd name="T68" fmla="*/ 20 w 93"/>
                  <a:gd name="T69" fmla="*/ 14 h 105"/>
                  <a:gd name="T70" fmla="*/ 29 w 93"/>
                  <a:gd name="T71" fmla="*/ 7 h 105"/>
                  <a:gd name="T72" fmla="*/ 42 w 93"/>
                  <a:gd name="T73" fmla="*/ 2 h 105"/>
                  <a:gd name="T74" fmla="*/ 46 w 93"/>
                  <a:gd name="T75" fmla="*/ 0 h 105"/>
                  <a:gd name="T76" fmla="*/ 46 w 93"/>
                  <a:gd name="T77" fmla="*/ 0 h 105"/>
                  <a:gd name="T78" fmla="*/ 46 w 93"/>
                  <a:gd name="T79" fmla="*/ 0 h 105"/>
                  <a:gd name="T80" fmla="*/ 46 w 93"/>
                  <a:gd name="T81" fmla="*/ 0 h 105"/>
                  <a:gd name="T82" fmla="*/ 46 w 93"/>
                  <a:gd name="T83" fmla="*/ 0 h 10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93" h="105">
                    <a:moveTo>
                      <a:pt x="88" y="17"/>
                    </a:moveTo>
                    <a:lnTo>
                      <a:pt x="87" y="17"/>
                    </a:lnTo>
                    <a:lnTo>
                      <a:pt x="85" y="17"/>
                    </a:lnTo>
                    <a:lnTo>
                      <a:pt x="82" y="17"/>
                    </a:lnTo>
                    <a:lnTo>
                      <a:pt x="79" y="17"/>
                    </a:lnTo>
                    <a:lnTo>
                      <a:pt x="74" y="17"/>
                    </a:lnTo>
                    <a:lnTo>
                      <a:pt x="70" y="17"/>
                    </a:lnTo>
                    <a:lnTo>
                      <a:pt x="66" y="17"/>
                    </a:lnTo>
                    <a:lnTo>
                      <a:pt x="63" y="17"/>
                    </a:lnTo>
                    <a:lnTo>
                      <a:pt x="58" y="17"/>
                    </a:lnTo>
                    <a:lnTo>
                      <a:pt x="54" y="17"/>
                    </a:lnTo>
                    <a:lnTo>
                      <a:pt x="51" y="18"/>
                    </a:lnTo>
                    <a:lnTo>
                      <a:pt x="48" y="19"/>
                    </a:lnTo>
                    <a:lnTo>
                      <a:pt x="46" y="20"/>
                    </a:lnTo>
                    <a:lnTo>
                      <a:pt x="45" y="21"/>
                    </a:lnTo>
                    <a:lnTo>
                      <a:pt x="44" y="22"/>
                    </a:lnTo>
                    <a:lnTo>
                      <a:pt x="43" y="24"/>
                    </a:lnTo>
                    <a:lnTo>
                      <a:pt x="43" y="27"/>
                    </a:lnTo>
                    <a:lnTo>
                      <a:pt x="44" y="30"/>
                    </a:lnTo>
                    <a:lnTo>
                      <a:pt x="46" y="33"/>
                    </a:lnTo>
                    <a:lnTo>
                      <a:pt x="48" y="36"/>
                    </a:lnTo>
                    <a:lnTo>
                      <a:pt x="51" y="39"/>
                    </a:lnTo>
                    <a:lnTo>
                      <a:pt x="54" y="42"/>
                    </a:lnTo>
                    <a:lnTo>
                      <a:pt x="58" y="45"/>
                    </a:lnTo>
                    <a:lnTo>
                      <a:pt x="62" y="49"/>
                    </a:lnTo>
                    <a:lnTo>
                      <a:pt x="66" y="51"/>
                    </a:lnTo>
                    <a:lnTo>
                      <a:pt x="70" y="55"/>
                    </a:lnTo>
                    <a:lnTo>
                      <a:pt x="74" y="59"/>
                    </a:lnTo>
                    <a:lnTo>
                      <a:pt x="77" y="62"/>
                    </a:lnTo>
                    <a:lnTo>
                      <a:pt x="79" y="66"/>
                    </a:lnTo>
                    <a:lnTo>
                      <a:pt x="81" y="70"/>
                    </a:lnTo>
                    <a:lnTo>
                      <a:pt x="81" y="75"/>
                    </a:lnTo>
                    <a:lnTo>
                      <a:pt x="81" y="79"/>
                    </a:lnTo>
                    <a:lnTo>
                      <a:pt x="80" y="84"/>
                    </a:lnTo>
                    <a:lnTo>
                      <a:pt x="78" y="89"/>
                    </a:lnTo>
                    <a:lnTo>
                      <a:pt x="74" y="93"/>
                    </a:lnTo>
                    <a:lnTo>
                      <a:pt x="69" y="97"/>
                    </a:lnTo>
                    <a:lnTo>
                      <a:pt x="63" y="100"/>
                    </a:lnTo>
                    <a:lnTo>
                      <a:pt x="55" y="102"/>
                    </a:lnTo>
                    <a:lnTo>
                      <a:pt x="46" y="103"/>
                    </a:lnTo>
                    <a:lnTo>
                      <a:pt x="36" y="104"/>
                    </a:lnTo>
                    <a:lnTo>
                      <a:pt x="0" y="104"/>
                    </a:lnTo>
                    <a:lnTo>
                      <a:pt x="4" y="87"/>
                    </a:lnTo>
                    <a:lnTo>
                      <a:pt x="33" y="87"/>
                    </a:lnTo>
                    <a:lnTo>
                      <a:pt x="36" y="87"/>
                    </a:lnTo>
                    <a:lnTo>
                      <a:pt x="40" y="87"/>
                    </a:lnTo>
                    <a:lnTo>
                      <a:pt x="43" y="87"/>
                    </a:lnTo>
                    <a:lnTo>
                      <a:pt x="46" y="86"/>
                    </a:lnTo>
                    <a:lnTo>
                      <a:pt x="49" y="86"/>
                    </a:lnTo>
                    <a:lnTo>
                      <a:pt x="51" y="84"/>
                    </a:lnTo>
                    <a:lnTo>
                      <a:pt x="53" y="82"/>
                    </a:lnTo>
                    <a:lnTo>
                      <a:pt x="55" y="79"/>
                    </a:lnTo>
                    <a:lnTo>
                      <a:pt x="55" y="76"/>
                    </a:lnTo>
                    <a:lnTo>
                      <a:pt x="54" y="73"/>
                    </a:lnTo>
                    <a:lnTo>
                      <a:pt x="52" y="71"/>
                    </a:lnTo>
                    <a:lnTo>
                      <a:pt x="50" y="68"/>
                    </a:lnTo>
                    <a:lnTo>
                      <a:pt x="47" y="65"/>
                    </a:lnTo>
                    <a:lnTo>
                      <a:pt x="43" y="62"/>
                    </a:lnTo>
                    <a:lnTo>
                      <a:pt x="40" y="59"/>
                    </a:lnTo>
                    <a:lnTo>
                      <a:pt x="36" y="55"/>
                    </a:lnTo>
                    <a:lnTo>
                      <a:pt x="32" y="52"/>
                    </a:lnTo>
                    <a:lnTo>
                      <a:pt x="28" y="49"/>
                    </a:lnTo>
                    <a:lnTo>
                      <a:pt x="25" y="45"/>
                    </a:lnTo>
                    <a:lnTo>
                      <a:pt x="22" y="41"/>
                    </a:lnTo>
                    <a:lnTo>
                      <a:pt x="19" y="37"/>
                    </a:lnTo>
                    <a:lnTo>
                      <a:pt x="17" y="33"/>
                    </a:lnTo>
                    <a:lnTo>
                      <a:pt x="16" y="29"/>
                    </a:lnTo>
                    <a:lnTo>
                      <a:pt x="17" y="25"/>
                    </a:lnTo>
                    <a:lnTo>
                      <a:pt x="18" y="19"/>
                    </a:lnTo>
                    <a:lnTo>
                      <a:pt x="20" y="14"/>
                    </a:lnTo>
                    <a:lnTo>
                      <a:pt x="24" y="10"/>
                    </a:lnTo>
                    <a:lnTo>
                      <a:pt x="29" y="7"/>
                    </a:lnTo>
                    <a:lnTo>
                      <a:pt x="35" y="4"/>
                    </a:lnTo>
                    <a:lnTo>
                      <a:pt x="42" y="2"/>
                    </a:lnTo>
                    <a:lnTo>
                      <a:pt x="50" y="1"/>
                    </a:lnTo>
                    <a:lnTo>
                      <a:pt x="60" y="0"/>
                    </a:lnTo>
                    <a:lnTo>
                      <a:pt x="61" y="0"/>
                    </a:lnTo>
                    <a:lnTo>
                      <a:pt x="65" y="0"/>
                    </a:lnTo>
                    <a:lnTo>
                      <a:pt x="70" y="0"/>
                    </a:lnTo>
                    <a:lnTo>
                      <a:pt x="76" y="0"/>
                    </a:lnTo>
                    <a:lnTo>
                      <a:pt x="82" y="0"/>
                    </a:lnTo>
                    <a:lnTo>
                      <a:pt x="87" y="0"/>
                    </a:lnTo>
                    <a:lnTo>
                      <a:pt x="91" y="0"/>
                    </a:lnTo>
                    <a:lnTo>
                      <a:pt x="92" y="0"/>
                    </a:lnTo>
                    <a:lnTo>
                      <a:pt x="88" y="1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37" name="Freeform 30"/>
              <p:cNvSpPr>
                <a:spLocks/>
              </p:cNvSpPr>
              <p:nvPr/>
            </p:nvSpPr>
            <p:spPr bwMode="auto">
              <a:xfrm>
                <a:off x="1219" y="575"/>
                <a:ext cx="92" cy="104"/>
              </a:xfrm>
              <a:custGeom>
                <a:avLst/>
                <a:gdLst>
                  <a:gd name="T0" fmla="*/ 87 w 92"/>
                  <a:gd name="T1" fmla="*/ 17 h 105"/>
                  <a:gd name="T2" fmla="*/ 55 w 92"/>
                  <a:gd name="T3" fmla="*/ 17 h 105"/>
                  <a:gd name="T4" fmla="*/ 37 w 92"/>
                  <a:gd name="T5" fmla="*/ 52 h 105"/>
                  <a:gd name="T6" fmla="*/ 14 w 92"/>
                  <a:gd name="T7" fmla="*/ 52 h 105"/>
                  <a:gd name="T8" fmla="*/ 32 w 92"/>
                  <a:gd name="T9" fmla="*/ 17 h 105"/>
                  <a:gd name="T10" fmla="*/ 0 w 92"/>
                  <a:gd name="T11" fmla="*/ 17 h 105"/>
                  <a:gd name="T12" fmla="*/ 4 w 92"/>
                  <a:gd name="T13" fmla="*/ 0 h 105"/>
                  <a:gd name="T14" fmla="*/ 91 w 92"/>
                  <a:gd name="T15" fmla="*/ 0 h 105"/>
                  <a:gd name="T16" fmla="*/ 87 w 92"/>
                  <a:gd name="T17" fmla="*/ 17 h 1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2" h="105">
                    <a:moveTo>
                      <a:pt x="87" y="17"/>
                    </a:moveTo>
                    <a:lnTo>
                      <a:pt x="55" y="17"/>
                    </a:lnTo>
                    <a:lnTo>
                      <a:pt x="37" y="104"/>
                    </a:lnTo>
                    <a:lnTo>
                      <a:pt x="14" y="104"/>
                    </a:lnTo>
                    <a:lnTo>
                      <a:pt x="32" y="17"/>
                    </a:lnTo>
                    <a:lnTo>
                      <a:pt x="0" y="17"/>
                    </a:lnTo>
                    <a:lnTo>
                      <a:pt x="4" y="0"/>
                    </a:lnTo>
                    <a:lnTo>
                      <a:pt x="91" y="0"/>
                    </a:lnTo>
                    <a:lnTo>
                      <a:pt x="87" y="1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38" name="Freeform 31"/>
              <p:cNvSpPr>
                <a:spLocks/>
              </p:cNvSpPr>
              <p:nvPr/>
            </p:nvSpPr>
            <p:spPr bwMode="auto">
              <a:xfrm>
                <a:off x="1276" y="575"/>
                <a:ext cx="107" cy="104"/>
              </a:xfrm>
              <a:custGeom>
                <a:avLst/>
                <a:gdLst>
                  <a:gd name="T0" fmla="*/ 37 w 107"/>
                  <a:gd name="T1" fmla="*/ 52 h 105"/>
                  <a:gd name="T2" fmla="*/ 46 w 107"/>
                  <a:gd name="T3" fmla="*/ 52 h 105"/>
                  <a:gd name="T4" fmla="*/ 80 w 107"/>
                  <a:gd name="T5" fmla="*/ 52 h 105"/>
                  <a:gd name="T6" fmla="*/ 70 w 107"/>
                  <a:gd name="T7" fmla="*/ 21 h 105"/>
                  <a:gd name="T8" fmla="*/ 24 w 107"/>
                  <a:gd name="T9" fmla="*/ 52 h 105"/>
                  <a:gd name="T10" fmla="*/ 0 w 107"/>
                  <a:gd name="T11" fmla="*/ 52 h 105"/>
                  <a:gd name="T12" fmla="*/ 61 w 107"/>
                  <a:gd name="T13" fmla="*/ 0 h 105"/>
                  <a:gd name="T14" fmla="*/ 89 w 107"/>
                  <a:gd name="T15" fmla="*/ 0 h 105"/>
                  <a:gd name="T16" fmla="*/ 106 w 107"/>
                  <a:gd name="T17" fmla="*/ 52 h 105"/>
                  <a:gd name="T18" fmla="*/ 37 w 107"/>
                  <a:gd name="T19" fmla="*/ 52 h 1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7" h="105">
                    <a:moveTo>
                      <a:pt x="37" y="104"/>
                    </a:moveTo>
                    <a:lnTo>
                      <a:pt x="46" y="87"/>
                    </a:lnTo>
                    <a:lnTo>
                      <a:pt x="80" y="87"/>
                    </a:lnTo>
                    <a:lnTo>
                      <a:pt x="70" y="21"/>
                    </a:lnTo>
                    <a:lnTo>
                      <a:pt x="24" y="104"/>
                    </a:lnTo>
                    <a:lnTo>
                      <a:pt x="0" y="104"/>
                    </a:lnTo>
                    <a:lnTo>
                      <a:pt x="61" y="0"/>
                    </a:lnTo>
                    <a:lnTo>
                      <a:pt x="89" y="0"/>
                    </a:lnTo>
                    <a:lnTo>
                      <a:pt x="106" y="104"/>
                    </a:lnTo>
                    <a:lnTo>
                      <a:pt x="37" y="10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39" name="Freeform 32"/>
              <p:cNvSpPr>
                <a:spLocks/>
              </p:cNvSpPr>
              <p:nvPr/>
            </p:nvSpPr>
            <p:spPr bwMode="auto">
              <a:xfrm>
                <a:off x="1396" y="575"/>
                <a:ext cx="76" cy="104"/>
              </a:xfrm>
              <a:custGeom>
                <a:avLst/>
                <a:gdLst>
                  <a:gd name="T0" fmla="*/ 71 w 76"/>
                  <a:gd name="T1" fmla="*/ 52 h 105"/>
                  <a:gd name="T2" fmla="*/ 0 w 76"/>
                  <a:gd name="T3" fmla="*/ 52 h 105"/>
                  <a:gd name="T4" fmla="*/ 22 w 76"/>
                  <a:gd name="T5" fmla="*/ 0 h 105"/>
                  <a:gd name="T6" fmla="*/ 46 w 76"/>
                  <a:gd name="T7" fmla="*/ 0 h 105"/>
                  <a:gd name="T8" fmla="*/ 27 w 76"/>
                  <a:gd name="T9" fmla="*/ 52 h 105"/>
                  <a:gd name="T10" fmla="*/ 75 w 76"/>
                  <a:gd name="T11" fmla="*/ 52 h 105"/>
                  <a:gd name="T12" fmla="*/ 71 w 76"/>
                  <a:gd name="T13" fmla="*/ 52 h 10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6" h="105">
                    <a:moveTo>
                      <a:pt x="71" y="104"/>
                    </a:moveTo>
                    <a:lnTo>
                      <a:pt x="0" y="104"/>
                    </a:lnTo>
                    <a:lnTo>
                      <a:pt x="22" y="0"/>
                    </a:lnTo>
                    <a:lnTo>
                      <a:pt x="46" y="0"/>
                    </a:lnTo>
                    <a:lnTo>
                      <a:pt x="27" y="87"/>
                    </a:lnTo>
                    <a:lnTo>
                      <a:pt x="75" y="87"/>
                    </a:lnTo>
                    <a:lnTo>
                      <a:pt x="71" y="10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40" name="Freeform 33"/>
              <p:cNvSpPr>
                <a:spLocks/>
              </p:cNvSpPr>
              <p:nvPr/>
            </p:nvSpPr>
            <p:spPr bwMode="auto">
              <a:xfrm>
                <a:off x="1510" y="575"/>
                <a:ext cx="92" cy="104"/>
              </a:xfrm>
              <a:custGeom>
                <a:avLst/>
                <a:gdLst>
                  <a:gd name="T0" fmla="*/ 46 w 93"/>
                  <a:gd name="T1" fmla="*/ 17 h 105"/>
                  <a:gd name="T2" fmla="*/ 46 w 93"/>
                  <a:gd name="T3" fmla="*/ 17 h 105"/>
                  <a:gd name="T4" fmla="*/ 46 w 93"/>
                  <a:gd name="T5" fmla="*/ 17 h 105"/>
                  <a:gd name="T6" fmla="*/ 46 w 93"/>
                  <a:gd name="T7" fmla="*/ 17 h 105"/>
                  <a:gd name="T8" fmla="*/ 46 w 93"/>
                  <a:gd name="T9" fmla="*/ 17 h 105"/>
                  <a:gd name="T10" fmla="*/ 46 w 93"/>
                  <a:gd name="T11" fmla="*/ 18 h 105"/>
                  <a:gd name="T12" fmla="*/ 46 w 93"/>
                  <a:gd name="T13" fmla="*/ 20 h 105"/>
                  <a:gd name="T14" fmla="*/ 44 w 93"/>
                  <a:gd name="T15" fmla="*/ 22 h 105"/>
                  <a:gd name="T16" fmla="*/ 43 w 93"/>
                  <a:gd name="T17" fmla="*/ 27 h 105"/>
                  <a:gd name="T18" fmla="*/ 45 w 93"/>
                  <a:gd name="T19" fmla="*/ 33 h 105"/>
                  <a:gd name="T20" fmla="*/ 46 w 93"/>
                  <a:gd name="T21" fmla="*/ 39 h 105"/>
                  <a:gd name="T22" fmla="*/ 46 w 93"/>
                  <a:gd name="T23" fmla="*/ 45 h 105"/>
                  <a:gd name="T24" fmla="*/ 46 w 93"/>
                  <a:gd name="T25" fmla="*/ 51 h 105"/>
                  <a:gd name="T26" fmla="*/ 46 w 93"/>
                  <a:gd name="T27" fmla="*/ 52 h 105"/>
                  <a:gd name="T28" fmla="*/ 46 w 93"/>
                  <a:gd name="T29" fmla="*/ 52 h 105"/>
                  <a:gd name="T30" fmla="*/ 46 w 93"/>
                  <a:gd name="T31" fmla="*/ 52 h 105"/>
                  <a:gd name="T32" fmla="*/ 46 w 93"/>
                  <a:gd name="T33" fmla="*/ 52 h 105"/>
                  <a:gd name="T34" fmla="*/ 46 w 93"/>
                  <a:gd name="T35" fmla="*/ 52 h 105"/>
                  <a:gd name="T36" fmla="*/ 46 w 93"/>
                  <a:gd name="T37" fmla="*/ 52 h 105"/>
                  <a:gd name="T38" fmla="*/ 46 w 93"/>
                  <a:gd name="T39" fmla="*/ 52 h 105"/>
                  <a:gd name="T40" fmla="*/ 0 w 93"/>
                  <a:gd name="T41" fmla="*/ 52 h 105"/>
                  <a:gd name="T42" fmla="*/ 33 w 93"/>
                  <a:gd name="T43" fmla="*/ 52 h 105"/>
                  <a:gd name="T44" fmla="*/ 40 w 93"/>
                  <a:gd name="T45" fmla="*/ 52 h 105"/>
                  <a:gd name="T46" fmla="*/ 46 w 93"/>
                  <a:gd name="T47" fmla="*/ 52 h 105"/>
                  <a:gd name="T48" fmla="*/ 46 w 93"/>
                  <a:gd name="T49" fmla="*/ 52 h 105"/>
                  <a:gd name="T50" fmla="*/ 46 w 93"/>
                  <a:gd name="T51" fmla="*/ 52 h 105"/>
                  <a:gd name="T52" fmla="*/ 46 w 93"/>
                  <a:gd name="T53" fmla="*/ 52 h 105"/>
                  <a:gd name="T54" fmla="*/ 46 w 93"/>
                  <a:gd name="T55" fmla="*/ 52 h 105"/>
                  <a:gd name="T56" fmla="*/ 43 w 93"/>
                  <a:gd name="T57" fmla="*/ 52 h 105"/>
                  <a:gd name="T58" fmla="*/ 36 w 93"/>
                  <a:gd name="T59" fmla="*/ 52 h 105"/>
                  <a:gd name="T60" fmla="*/ 28 w 93"/>
                  <a:gd name="T61" fmla="*/ 49 h 105"/>
                  <a:gd name="T62" fmla="*/ 22 w 93"/>
                  <a:gd name="T63" fmla="*/ 41 h 105"/>
                  <a:gd name="T64" fmla="*/ 17 w 93"/>
                  <a:gd name="T65" fmla="*/ 33 h 105"/>
                  <a:gd name="T66" fmla="*/ 16 w 93"/>
                  <a:gd name="T67" fmla="*/ 25 h 105"/>
                  <a:gd name="T68" fmla="*/ 20 w 93"/>
                  <a:gd name="T69" fmla="*/ 14 h 105"/>
                  <a:gd name="T70" fmla="*/ 28 w 93"/>
                  <a:gd name="T71" fmla="*/ 7 h 105"/>
                  <a:gd name="T72" fmla="*/ 42 w 93"/>
                  <a:gd name="T73" fmla="*/ 2 h 105"/>
                  <a:gd name="T74" fmla="*/ 46 w 93"/>
                  <a:gd name="T75" fmla="*/ 0 h 105"/>
                  <a:gd name="T76" fmla="*/ 46 w 93"/>
                  <a:gd name="T77" fmla="*/ 0 h 105"/>
                  <a:gd name="T78" fmla="*/ 46 w 93"/>
                  <a:gd name="T79" fmla="*/ 0 h 105"/>
                  <a:gd name="T80" fmla="*/ 46 w 93"/>
                  <a:gd name="T81" fmla="*/ 0 h 105"/>
                  <a:gd name="T82" fmla="*/ 46 w 93"/>
                  <a:gd name="T83" fmla="*/ 0 h 10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93" h="105">
                    <a:moveTo>
                      <a:pt x="88" y="17"/>
                    </a:moveTo>
                    <a:lnTo>
                      <a:pt x="87" y="17"/>
                    </a:lnTo>
                    <a:lnTo>
                      <a:pt x="85" y="17"/>
                    </a:lnTo>
                    <a:lnTo>
                      <a:pt x="82" y="17"/>
                    </a:lnTo>
                    <a:lnTo>
                      <a:pt x="79" y="17"/>
                    </a:lnTo>
                    <a:lnTo>
                      <a:pt x="75" y="17"/>
                    </a:lnTo>
                    <a:lnTo>
                      <a:pt x="70" y="17"/>
                    </a:lnTo>
                    <a:lnTo>
                      <a:pt x="66" y="17"/>
                    </a:lnTo>
                    <a:lnTo>
                      <a:pt x="63" y="17"/>
                    </a:lnTo>
                    <a:lnTo>
                      <a:pt x="58" y="17"/>
                    </a:lnTo>
                    <a:lnTo>
                      <a:pt x="54" y="17"/>
                    </a:lnTo>
                    <a:lnTo>
                      <a:pt x="51" y="18"/>
                    </a:lnTo>
                    <a:lnTo>
                      <a:pt x="49" y="19"/>
                    </a:lnTo>
                    <a:lnTo>
                      <a:pt x="46" y="20"/>
                    </a:lnTo>
                    <a:lnTo>
                      <a:pt x="45" y="21"/>
                    </a:lnTo>
                    <a:lnTo>
                      <a:pt x="44" y="22"/>
                    </a:lnTo>
                    <a:lnTo>
                      <a:pt x="43" y="24"/>
                    </a:lnTo>
                    <a:lnTo>
                      <a:pt x="43" y="27"/>
                    </a:lnTo>
                    <a:lnTo>
                      <a:pt x="44" y="30"/>
                    </a:lnTo>
                    <a:lnTo>
                      <a:pt x="45" y="33"/>
                    </a:lnTo>
                    <a:lnTo>
                      <a:pt x="48" y="36"/>
                    </a:lnTo>
                    <a:lnTo>
                      <a:pt x="51" y="39"/>
                    </a:lnTo>
                    <a:lnTo>
                      <a:pt x="54" y="42"/>
                    </a:lnTo>
                    <a:lnTo>
                      <a:pt x="58" y="45"/>
                    </a:lnTo>
                    <a:lnTo>
                      <a:pt x="62" y="49"/>
                    </a:lnTo>
                    <a:lnTo>
                      <a:pt x="66" y="51"/>
                    </a:lnTo>
                    <a:lnTo>
                      <a:pt x="70" y="55"/>
                    </a:lnTo>
                    <a:lnTo>
                      <a:pt x="74" y="59"/>
                    </a:lnTo>
                    <a:lnTo>
                      <a:pt x="77" y="62"/>
                    </a:lnTo>
                    <a:lnTo>
                      <a:pt x="79" y="66"/>
                    </a:lnTo>
                    <a:lnTo>
                      <a:pt x="81" y="70"/>
                    </a:lnTo>
                    <a:lnTo>
                      <a:pt x="82" y="75"/>
                    </a:lnTo>
                    <a:lnTo>
                      <a:pt x="81" y="79"/>
                    </a:lnTo>
                    <a:lnTo>
                      <a:pt x="80" y="84"/>
                    </a:lnTo>
                    <a:lnTo>
                      <a:pt x="78" y="89"/>
                    </a:lnTo>
                    <a:lnTo>
                      <a:pt x="74" y="93"/>
                    </a:lnTo>
                    <a:lnTo>
                      <a:pt x="69" y="97"/>
                    </a:lnTo>
                    <a:lnTo>
                      <a:pt x="63" y="100"/>
                    </a:lnTo>
                    <a:lnTo>
                      <a:pt x="56" y="102"/>
                    </a:lnTo>
                    <a:lnTo>
                      <a:pt x="47" y="103"/>
                    </a:lnTo>
                    <a:lnTo>
                      <a:pt x="36" y="104"/>
                    </a:lnTo>
                    <a:lnTo>
                      <a:pt x="0" y="104"/>
                    </a:lnTo>
                    <a:lnTo>
                      <a:pt x="4" y="87"/>
                    </a:lnTo>
                    <a:lnTo>
                      <a:pt x="33" y="87"/>
                    </a:lnTo>
                    <a:lnTo>
                      <a:pt x="36" y="87"/>
                    </a:lnTo>
                    <a:lnTo>
                      <a:pt x="40" y="87"/>
                    </a:lnTo>
                    <a:lnTo>
                      <a:pt x="43" y="87"/>
                    </a:lnTo>
                    <a:lnTo>
                      <a:pt x="47" y="86"/>
                    </a:lnTo>
                    <a:lnTo>
                      <a:pt x="49" y="86"/>
                    </a:lnTo>
                    <a:lnTo>
                      <a:pt x="52" y="84"/>
                    </a:lnTo>
                    <a:lnTo>
                      <a:pt x="54" y="82"/>
                    </a:lnTo>
                    <a:lnTo>
                      <a:pt x="55" y="79"/>
                    </a:lnTo>
                    <a:lnTo>
                      <a:pt x="55" y="76"/>
                    </a:lnTo>
                    <a:lnTo>
                      <a:pt x="54" y="73"/>
                    </a:lnTo>
                    <a:lnTo>
                      <a:pt x="52" y="71"/>
                    </a:lnTo>
                    <a:lnTo>
                      <a:pt x="50" y="68"/>
                    </a:lnTo>
                    <a:lnTo>
                      <a:pt x="47" y="65"/>
                    </a:lnTo>
                    <a:lnTo>
                      <a:pt x="43" y="62"/>
                    </a:lnTo>
                    <a:lnTo>
                      <a:pt x="40" y="59"/>
                    </a:lnTo>
                    <a:lnTo>
                      <a:pt x="36" y="55"/>
                    </a:lnTo>
                    <a:lnTo>
                      <a:pt x="32" y="52"/>
                    </a:lnTo>
                    <a:lnTo>
                      <a:pt x="28" y="49"/>
                    </a:lnTo>
                    <a:lnTo>
                      <a:pt x="24" y="45"/>
                    </a:lnTo>
                    <a:lnTo>
                      <a:pt x="22" y="41"/>
                    </a:lnTo>
                    <a:lnTo>
                      <a:pt x="19" y="37"/>
                    </a:lnTo>
                    <a:lnTo>
                      <a:pt x="17" y="33"/>
                    </a:lnTo>
                    <a:lnTo>
                      <a:pt x="16" y="29"/>
                    </a:lnTo>
                    <a:lnTo>
                      <a:pt x="16" y="25"/>
                    </a:lnTo>
                    <a:lnTo>
                      <a:pt x="18" y="19"/>
                    </a:lnTo>
                    <a:lnTo>
                      <a:pt x="20" y="14"/>
                    </a:lnTo>
                    <a:lnTo>
                      <a:pt x="24" y="10"/>
                    </a:lnTo>
                    <a:lnTo>
                      <a:pt x="28" y="7"/>
                    </a:lnTo>
                    <a:lnTo>
                      <a:pt x="34" y="4"/>
                    </a:lnTo>
                    <a:lnTo>
                      <a:pt x="42" y="2"/>
                    </a:lnTo>
                    <a:lnTo>
                      <a:pt x="50" y="1"/>
                    </a:lnTo>
                    <a:lnTo>
                      <a:pt x="60" y="0"/>
                    </a:lnTo>
                    <a:lnTo>
                      <a:pt x="62" y="0"/>
                    </a:lnTo>
                    <a:lnTo>
                      <a:pt x="65" y="0"/>
                    </a:lnTo>
                    <a:lnTo>
                      <a:pt x="70" y="0"/>
                    </a:lnTo>
                    <a:lnTo>
                      <a:pt x="76" y="0"/>
                    </a:lnTo>
                    <a:lnTo>
                      <a:pt x="82" y="0"/>
                    </a:lnTo>
                    <a:lnTo>
                      <a:pt x="87" y="0"/>
                    </a:lnTo>
                    <a:lnTo>
                      <a:pt x="91" y="0"/>
                    </a:lnTo>
                    <a:lnTo>
                      <a:pt x="92" y="0"/>
                    </a:lnTo>
                    <a:lnTo>
                      <a:pt x="88" y="1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41" name="Freeform 34"/>
              <p:cNvSpPr>
                <a:spLocks/>
              </p:cNvSpPr>
              <p:nvPr/>
            </p:nvSpPr>
            <p:spPr bwMode="auto">
              <a:xfrm>
                <a:off x="1600" y="575"/>
                <a:ext cx="100" cy="104"/>
              </a:xfrm>
              <a:custGeom>
                <a:avLst/>
                <a:gdLst>
                  <a:gd name="T0" fmla="*/ 96 w 100"/>
                  <a:gd name="T1" fmla="*/ 17 h 105"/>
                  <a:gd name="T2" fmla="*/ 42 w 100"/>
                  <a:gd name="T3" fmla="*/ 17 h 105"/>
                  <a:gd name="T4" fmla="*/ 37 w 100"/>
                  <a:gd name="T5" fmla="*/ 44 h 105"/>
                  <a:gd name="T6" fmla="*/ 83 w 100"/>
                  <a:gd name="T7" fmla="*/ 44 h 105"/>
                  <a:gd name="T8" fmla="*/ 80 w 100"/>
                  <a:gd name="T9" fmla="*/ 52 h 105"/>
                  <a:gd name="T10" fmla="*/ 33 w 100"/>
                  <a:gd name="T11" fmla="*/ 52 h 105"/>
                  <a:gd name="T12" fmla="*/ 27 w 100"/>
                  <a:gd name="T13" fmla="*/ 52 h 105"/>
                  <a:gd name="T14" fmla="*/ 80 w 100"/>
                  <a:gd name="T15" fmla="*/ 52 h 105"/>
                  <a:gd name="T16" fmla="*/ 77 w 100"/>
                  <a:gd name="T17" fmla="*/ 52 h 105"/>
                  <a:gd name="T18" fmla="*/ 0 w 100"/>
                  <a:gd name="T19" fmla="*/ 52 h 105"/>
                  <a:gd name="T20" fmla="*/ 23 w 100"/>
                  <a:gd name="T21" fmla="*/ 0 h 105"/>
                  <a:gd name="T22" fmla="*/ 99 w 100"/>
                  <a:gd name="T23" fmla="*/ 0 h 105"/>
                  <a:gd name="T24" fmla="*/ 96 w 100"/>
                  <a:gd name="T25" fmla="*/ 17 h 1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0" h="105">
                    <a:moveTo>
                      <a:pt x="96" y="17"/>
                    </a:moveTo>
                    <a:lnTo>
                      <a:pt x="42" y="17"/>
                    </a:lnTo>
                    <a:lnTo>
                      <a:pt x="37" y="44"/>
                    </a:lnTo>
                    <a:lnTo>
                      <a:pt x="83" y="44"/>
                    </a:lnTo>
                    <a:lnTo>
                      <a:pt x="80" y="59"/>
                    </a:lnTo>
                    <a:lnTo>
                      <a:pt x="33" y="59"/>
                    </a:lnTo>
                    <a:lnTo>
                      <a:pt x="27" y="87"/>
                    </a:lnTo>
                    <a:lnTo>
                      <a:pt x="80" y="87"/>
                    </a:lnTo>
                    <a:lnTo>
                      <a:pt x="77" y="104"/>
                    </a:lnTo>
                    <a:lnTo>
                      <a:pt x="0" y="104"/>
                    </a:lnTo>
                    <a:lnTo>
                      <a:pt x="23" y="0"/>
                    </a:lnTo>
                    <a:lnTo>
                      <a:pt x="99" y="0"/>
                    </a:lnTo>
                    <a:lnTo>
                      <a:pt x="96" y="1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42" name="Freeform 35"/>
              <p:cNvSpPr>
                <a:spLocks/>
              </p:cNvSpPr>
              <p:nvPr/>
            </p:nvSpPr>
            <p:spPr bwMode="auto">
              <a:xfrm>
                <a:off x="1696" y="575"/>
                <a:ext cx="100" cy="104"/>
              </a:xfrm>
              <a:custGeom>
                <a:avLst/>
                <a:gdLst>
                  <a:gd name="T0" fmla="*/ 69 w 100"/>
                  <a:gd name="T1" fmla="*/ 52 h 105"/>
                  <a:gd name="T2" fmla="*/ 86 w 100"/>
                  <a:gd name="T3" fmla="*/ 52 h 105"/>
                  <a:gd name="T4" fmla="*/ 61 w 100"/>
                  <a:gd name="T5" fmla="*/ 52 h 105"/>
                  <a:gd name="T6" fmla="*/ 41 w 100"/>
                  <a:gd name="T7" fmla="*/ 47 h 105"/>
                  <a:gd name="T8" fmla="*/ 43 w 100"/>
                  <a:gd name="T9" fmla="*/ 47 h 105"/>
                  <a:gd name="T10" fmla="*/ 44 w 100"/>
                  <a:gd name="T11" fmla="*/ 47 h 105"/>
                  <a:gd name="T12" fmla="*/ 45 w 100"/>
                  <a:gd name="T13" fmla="*/ 47 h 105"/>
                  <a:gd name="T14" fmla="*/ 46 w 100"/>
                  <a:gd name="T15" fmla="*/ 47 h 105"/>
                  <a:gd name="T16" fmla="*/ 47 w 100"/>
                  <a:gd name="T17" fmla="*/ 47 h 105"/>
                  <a:gd name="T18" fmla="*/ 48 w 100"/>
                  <a:gd name="T19" fmla="*/ 47 h 105"/>
                  <a:gd name="T20" fmla="*/ 50 w 100"/>
                  <a:gd name="T21" fmla="*/ 47 h 105"/>
                  <a:gd name="T22" fmla="*/ 50 w 100"/>
                  <a:gd name="T23" fmla="*/ 47 h 105"/>
                  <a:gd name="T24" fmla="*/ 55 w 100"/>
                  <a:gd name="T25" fmla="*/ 47 h 105"/>
                  <a:gd name="T26" fmla="*/ 59 w 100"/>
                  <a:gd name="T27" fmla="*/ 46 h 105"/>
                  <a:gd name="T28" fmla="*/ 63 w 100"/>
                  <a:gd name="T29" fmla="*/ 45 h 105"/>
                  <a:gd name="T30" fmla="*/ 66 w 100"/>
                  <a:gd name="T31" fmla="*/ 43 h 105"/>
                  <a:gd name="T32" fmla="*/ 70 w 100"/>
                  <a:gd name="T33" fmla="*/ 41 h 105"/>
                  <a:gd name="T34" fmla="*/ 72 w 100"/>
                  <a:gd name="T35" fmla="*/ 38 h 105"/>
                  <a:gd name="T36" fmla="*/ 74 w 100"/>
                  <a:gd name="T37" fmla="*/ 34 h 105"/>
                  <a:gd name="T38" fmla="*/ 75 w 100"/>
                  <a:gd name="T39" fmla="*/ 30 h 105"/>
                  <a:gd name="T40" fmla="*/ 76 w 100"/>
                  <a:gd name="T41" fmla="*/ 27 h 105"/>
                  <a:gd name="T42" fmla="*/ 76 w 100"/>
                  <a:gd name="T43" fmla="*/ 25 h 105"/>
                  <a:gd name="T44" fmla="*/ 75 w 100"/>
                  <a:gd name="T45" fmla="*/ 23 h 105"/>
                  <a:gd name="T46" fmla="*/ 75 w 100"/>
                  <a:gd name="T47" fmla="*/ 21 h 105"/>
                  <a:gd name="T48" fmla="*/ 73 w 100"/>
                  <a:gd name="T49" fmla="*/ 19 h 105"/>
                  <a:gd name="T50" fmla="*/ 71 w 100"/>
                  <a:gd name="T51" fmla="*/ 17 h 105"/>
                  <a:gd name="T52" fmla="*/ 67 w 100"/>
                  <a:gd name="T53" fmla="*/ 17 h 105"/>
                  <a:gd name="T54" fmla="*/ 63 w 100"/>
                  <a:gd name="T55" fmla="*/ 16 h 105"/>
                  <a:gd name="T56" fmla="*/ 42 w 100"/>
                  <a:gd name="T57" fmla="*/ 16 h 105"/>
                  <a:gd name="T58" fmla="*/ 23 w 100"/>
                  <a:gd name="T59" fmla="*/ 52 h 105"/>
                  <a:gd name="T60" fmla="*/ 0 w 100"/>
                  <a:gd name="T61" fmla="*/ 52 h 105"/>
                  <a:gd name="T62" fmla="*/ 22 w 100"/>
                  <a:gd name="T63" fmla="*/ 0 h 105"/>
                  <a:gd name="T64" fmla="*/ 71 w 100"/>
                  <a:gd name="T65" fmla="*/ 0 h 105"/>
                  <a:gd name="T66" fmla="*/ 78 w 100"/>
                  <a:gd name="T67" fmla="*/ 1 h 105"/>
                  <a:gd name="T68" fmla="*/ 85 w 100"/>
                  <a:gd name="T69" fmla="*/ 2 h 105"/>
                  <a:gd name="T70" fmla="*/ 90 w 100"/>
                  <a:gd name="T71" fmla="*/ 4 h 105"/>
                  <a:gd name="T72" fmla="*/ 93 w 100"/>
                  <a:gd name="T73" fmla="*/ 7 h 105"/>
                  <a:gd name="T74" fmla="*/ 96 w 100"/>
                  <a:gd name="T75" fmla="*/ 11 h 105"/>
                  <a:gd name="T76" fmla="*/ 98 w 100"/>
                  <a:gd name="T77" fmla="*/ 15 h 105"/>
                  <a:gd name="T78" fmla="*/ 99 w 100"/>
                  <a:gd name="T79" fmla="*/ 21 h 105"/>
                  <a:gd name="T80" fmla="*/ 99 w 100"/>
                  <a:gd name="T81" fmla="*/ 26 h 105"/>
                  <a:gd name="T82" fmla="*/ 98 w 100"/>
                  <a:gd name="T83" fmla="*/ 34 h 105"/>
                  <a:gd name="T84" fmla="*/ 95 w 100"/>
                  <a:gd name="T85" fmla="*/ 40 h 105"/>
                  <a:gd name="T86" fmla="*/ 93 w 100"/>
                  <a:gd name="T87" fmla="*/ 45 h 105"/>
                  <a:gd name="T88" fmla="*/ 89 w 100"/>
                  <a:gd name="T89" fmla="*/ 49 h 105"/>
                  <a:gd name="T90" fmla="*/ 85 w 100"/>
                  <a:gd name="T91" fmla="*/ 52 h 105"/>
                  <a:gd name="T92" fmla="*/ 79 w 100"/>
                  <a:gd name="T93" fmla="*/ 52 h 105"/>
                  <a:gd name="T94" fmla="*/ 74 w 100"/>
                  <a:gd name="T95" fmla="*/ 52 h 105"/>
                  <a:gd name="T96" fmla="*/ 69 w 100"/>
                  <a:gd name="T97" fmla="*/ 52 h 10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0" h="105">
                    <a:moveTo>
                      <a:pt x="69" y="59"/>
                    </a:moveTo>
                    <a:lnTo>
                      <a:pt x="86" y="104"/>
                    </a:lnTo>
                    <a:lnTo>
                      <a:pt x="61" y="104"/>
                    </a:lnTo>
                    <a:lnTo>
                      <a:pt x="41" y="47"/>
                    </a:lnTo>
                    <a:lnTo>
                      <a:pt x="43" y="47"/>
                    </a:lnTo>
                    <a:lnTo>
                      <a:pt x="44" y="47"/>
                    </a:lnTo>
                    <a:lnTo>
                      <a:pt x="45" y="47"/>
                    </a:lnTo>
                    <a:lnTo>
                      <a:pt x="46" y="47"/>
                    </a:lnTo>
                    <a:lnTo>
                      <a:pt x="47" y="47"/>
                    </a:lnTo>
                    <a:lnTo>
                      <a:pt x="48" y="47"/>
                    </a:lnTo>
                    <a:lnTo>
                      <a:pt x="50" y="47"/>
                    </a:lnTo>
                    <a:lnTo>
                      <a:pt x="55" y="47"/>
                    </a:lnTo>
                    <a:lnTo>
                      <a:pt x="59" y="46"/>
                    </a:lnTo>
                    <a:lnTo>
                      <a:pt x="63" y="45"/>
                    </a:lnTo>
                    <a:lnTo>
                      <a:pt x="66" y="43"/>
                    </a:lnTo>
                    <a:lnTo>
                      <a:pt x="70" y="41"/>
                    </a:lnTo>
                    <a:lnTo>
                      <a:pt x="72" y="38"/>
                    </a:lnTo>
                    <a:lnTo>
                      <a:pt x="74" y="34"/>
                    </a:lnTo>
                    <a:lnTo>
                      <a:pt x="75" y="30"/>
                    </a:lnTo>
                    <a:lnTo>
                      <a:pt x="76" y="27"/>
                    </a:lnTo>
                    <a:lnTo>
                      <a:pt x="76" y="25"/>
                    </a:lnTo>
                    <a:lnTo>
                      <a:pt x="75" y="23"/>
                    </a:lnTo>
                    <a:lnTo>
                      <a:pt x="75" y="21"/>
                    </a:lnTo>
                    <a:lnTo>
                      <a:pt x="73" y="19"/>
                    </a:lnTo>
                    <a:lnTo>
                      <a:pt x="71" y="17"/>
                    </a:lnTo>
                    <a:lnTo>
                      <a:pt x="67" y="17"/>
                    </a:lnTo>
                    <a:lnTo>
                      <a:pt x="63" y="16"/>
                    </a:lnTo>
                    <a:lnTo>
                      <a:pt x="42" y="16"/>
                    </a:lnTo>
                    <a:lnTo>
                      <a:pt x="23" y="104"/>
                    </a:lnTo>
                    <a:lnTo>
                      <a:pt x="0" y="104"/>
                    </a:lnTo>
                    <a:lnTo>
                      <a:pt x="22" y="0"/>
                    </a:lnTo>
                    <a:lnTo>
                      <a:pt x="71" y="0"/>
                    </a:lnTo>
                    <a:lnTo>
                      <a:pt x="78" y="1"/>
                    </a:lnTo>
                    <a:lnTo>
                      <a:pt x="85" y="2"/>
                    </a:lnTo>
                    <a:lnTo>
                      <a:pt x="90" y="4"/>
                    </a:lnTo>
                    <a:lnTo>
                      <a:pt x="93" y="7"/>
                    </a:lnTo>
                    <a:lnTo>
                      <a:pt x="96" y="11"/>
                    </a:lnTo>
                    <a:lnTo>
                      <a:pt x="98" y="15"/>
                    </a:lnTo>
                    <a:lnTo>
                      <a:pt x="99" y="21"/>
                    </a:lnTo>
                    <a:lnTo>
                      <a:pt x="99" y="26"/>
                    </a:lnTo>
                    <a:lnTo>
                      <a:pt x="98" y="34"/>
                    </a:lnTo>
                    <a:lnTo>
                      <a:pt x="95" y="40"/>
                    </a:lnTo>
                    <a:lnTo>
                      <a:pt x="93" y="45"/>
                    </a:lnTo>
                    <a:lnTo>
                      <a:pt x="89" y="49"/>
                    </a:lnTo>
                    <a:lnTo>
                      <a:pt x="85" y="53"/>
                    </a:lnTo>
                    <a:lnTo>
                      <a:pt x="79" y="56"/>
                    </a:lnTo>
                    <a:lnTo>
                      <a:pt x="74" y="58"/>
                    </a:lnTo>
                    <a:lnTo>
                      <a:pt x="69" y="59"/>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43" name="Freeform 36"/>
              <p:cNvSpPr>
                <a:spLocks/>
              </p:cNvSpPr>
              <p:nvPr/>
            </p:nvSpPr>
            <p:spPr bwMode="auto">
              <a:xfrm>
                <a:off x="1810" y="575"/>
                <a:ext cx="104" cy="104"/>
              </a:xfrm>
              <a:custGeom>
                <a:avLst/>
                <a:gdLst>
                  <a:gd name="T0" fmla="*/ 44 w 104"/>
                  <a:gd name="T1" fmla="*/ 52 h 105"/>
                  <a:gd name="T2" fmla="*/ 16 w 104"/>
                  <a:gd name="T3" fmla="*/ 52 h 105"/>
                  <a:gd name="T4" fmla="*/ 0 w 104"/>
                  <a:gd name="T5" fmla="*/ 0 h 105"/>
                  <a:gd name="T6" fmla="*/ 23 w 104"/>
                  <a:gd name="T7" fmla="*/ 0 h 105"/>
                  <a:gd name="T8" fmla="*/ 34 w 104"/>
                  <a:gd name="T9" fmla="*/ 52 h 105"/>
                  <a:gd name="T10" fmla="*/ 80 w 104"/>
                  <a:gd name="T11" fmla="*/ 0 h 105"/>
                  <a:gd name="T12" fmla="*/ 103 w 104"/>
                  <a:gd name="T13" fmla="*/ 0 h 105"/>
                  <a:gd name="T14" fmla="*/ 44 w 104"/>
                  <a:gd name="T15" fmla="*/ 52 h 10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 h="105">
                    <a:moveTo>
                      <a:pt x="44" y="104"/>
                    </a:moveTo>
                    <a:lnTo>
                      <a:pt x="16" y="104"/>
                    </a:lnTo>
                    <a:lnTo>
                      <a:pt x="0" y="0"/>
                    </a:lnTo>
                    <a:lnTo>
                      <a:pt x="23" y="0"/>
                    </a:lnTo>
                    <a:lnTo>
                      <a:pt x="34" y="83"/>
                    </a:lnTo>
                    <a:lnTo>
                      <a:pt x="80" y="0"/>
                    </a:lnTo>
                    <a:lnTo>
                      <a:pt x="103" y="0"/>
                    </a:lnTo>
                    <a:lnTo>
                      <a:pt x="44" y="10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44" name="Freeform 37"/>
              <p:cNvSpPr>
                <a:spLocks/>
              </p:cNvSpPr>
              <p:nvPr/>
            </p:nvSpPr>
            <p:spPr bwMode="auto">
              <a:xfrm>
                <a:off x="1907" y="575"/>
                <a:ext cx="46" cy="104"/>
              </a:xfrm>
              <a:custGeom>
                <a:avLst/>
                <a:gdLst>
                  <a:gd name="T0" fmla="*/ 23 w 46"/>
                  <a:gd name="T1" fmla="*/ 52 h 105"/>
                  <a:gd name="T2" fmla="*/ 0 w 46"/>
                  <a:gd name="T3" fmla="*/ 52 h 105"/>
                  <a:gd name="T4" fmla="*/ 22 w 46"/>
                  <a:gd name="T5" fmla="*/ 0 h 105"/>
                  <a:gd name="T6" fmla="*/ 45 w 46"/>
                  <a:gd name="T7" fmla="*/ 0 h 105"/>
                  <a:gd name="T8" fmla="*/ 23 w 46"/>
                  <a:gd name="T9" fmla="*/ 52 h 1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105">
                    <a:moveTo>
                      <a:pt x="23" y="104"/>
                    </a:moveTo>
                    <a:lnTo>
                      <a:pt x="0" y="104"/>
                    </a:lnTo>
                    <a:lnTo>
                      <a:pt x="22" y="0"/>
                    </a:lnTo>
                    <a:lnTo>
                      <a:pt x="45" y="0"/>
                    </a:lnTo>
                    <a:lnTo>
                      <a:pt x="23" y="10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45" name="Freeform 38"/>
              <p:cNvSpPr>
                <a:spLocks/>
              </p:cNvSpPr>
              <p:nvPr/>
            </p:nvSpPr>
            <p:spPr bwMode="auto">
              <a:xfrm>
                <a:off x="1953" y="574"/>
                <a:ext cx="99" cy="109"/>
              </a:xfrm>
              <a:custGeom>
                <a:avLst/>
                <a:gdLst>
                  <a:gd name="T0" fmla="*/ 1652 w 98"/>
                  <a:gd name="T1" fmla="*/ 19 h 110"/>
                  <a:gd name="T2" fmla="*/ 1555 w 98"/>
                  <a:gd name="T3" fmla="*/ 18 h 110"/>
                  <a:gd name="T4" fmla="*/ 1462 w 98"/>
                  <a:gd name="T5" fmla="*/ 17 h 110"/>
                  <a:gd name="T6" fmla="*/ 1363 w 98"/>
                  <a:gd name="T7" fmla="*/ 17 h 110"/>
                  <a:gd name="T8" fmla="*/ 1206 w 98"/>
                  <a:gd name="T9" fmla="*/ 17 h 110"/>
                  <a:gd name="T10" fmla="*/ 48 w 98"/>
                  <a:gd name="T11" fmla="*/ 22 h 110"/>
                  <a:gd name="T12" fmla="*/ 36 w 98"/>
                  <a:gd name="T13" fmla="*/ 32 h 110"/>
                  <a:gd name="T14" fmla="*/ 28 w 98"/>
                  <a:gd name="T15" fmla="*/ 46 h 110"/>
                  <a:gd name="T16" fmla="*/ 25 w 98"/>
                  <a:gd name="T17" fmla="*/ 55 h 110"/>
                  <a:gd name="T18" fmla="*/ 27 w 98"/>
                  <a:gd name="T19" fmla="*/ 55 h 110"/>
                  <a:gd name="T20" fmla="*/ 34 w 98"/>
                  <a:gd name="T21" fmla="*/ 55 h 110"/>
                  <a:gd name="T22" fmla="*/ 46 w 98"/>
                  <a:gd name="T23" fmla="*/ 55 h 110"/>
                  <a:gd name="T24" fmla="*/ 1158 w 98"/>
                  <a:gd name="T25" fmla="*/ 55 h 110"/>
                  <a:gd name="T26" fmla="*/ 1243 w 98"/>
                  <a:gd name="T27" fmla="*/ 55 h 110"/>
                  <a:gd name="T28" fmla="*/ 1347 w 98"/>
                  <a:gd name="T29" fmla="*/ 55 h 110"/>
                  <a:gd name="T30" fmla="*/ 1432 w 98"/>
                  <a:gd name="T31" fmla="*/ 55 h 110"/>
                  <a:gd name="T32" fmla="*/ 1414 w 98"/>
                  <a:gd name="T33" fmla="*/ 55 h 110"/>
                  <a:gd name="T34" fmla="*/ 1320 w 98"/>
                  <a:gd name="T35" fmla="*/ 55 h 110"/>
                  <a:gd name="T36" fmla="*/ 1218 w 98"/>
                  <a:gd name="T37" fmla="*/ 55 h 110"/>
                  <a:gd name="T38" fmla="*/ 1146 w 98"/>
                  <a:gd name="T39" fmla="*/ 55 h 110"/>
                  <a:gd name="T40" fmla="*/ 1068 w 98"/>
                  <a:gd name="T41" fmla="*/ 55 h 110"/>
                  <a:gd name="T42" fmla="*/ 38 w 98"/>
                  <a:gd name="T43" fmla="*/ 55 h 110"/>
                  <a:gd name="T44" fmla="*/ 28 w 98"/>
                  <a:gd name="T45" fmla="*/ 55 h 110"/>
                  <a:gd name="T46" fmla="*/ 18 w 98"/>
                  <a:gd name="T47" fmla="*/ 55 h 110"/>
                  <a:gd name="T48" fmla="*/ 11 w 98"/>
                  <a:gd name="T49" fmla="*/ 55 h 110"/>
                  <a:gd name="T50" fmla="*/ 5 w 98"/>
                  <a:gd name="T51" fmla="*/ 55 h 110"/>
                  <a:gd name="T52" fmla="*/ 1 w 98"/>
                  <a:gd name="T53" fmla="*/ 55 h 110"/>
                  <a:gd name="T54" fmla="*/ 0 w 98"/>
                  <a:gd name="T55" fmla="*/ 55 h 110"/>
                  <a:gd name="T56" fmla="*/ 2 w 98"/>
                  <a:gd name="T57" fmla="*/ 54 h 110"/>
                  <a:gd name="T58" fmla="*/ 6 w 98"/>
                  <a:gd name="T59" fmla="*/ 41 h 110"/>
                  <a:gd name="T60" fmla="*/ 12 w 98"/>
                  <a:gd name="T61" fmla="*/ 30 h 110"/>
                  <a:gd name="T62" fmla="*/ 19 w 98"/>
                  <a:gd name="T63" fmla="*/ 21 h 110"/>
                  <a:gd name="T64" fmla="*/ 29 w 98"/>
                  <a:gd name="T65" fmla="*/ 13 h 110"/>
                  <a:gd name="T66" fmla="*/ 39 w 98"/>
                  <a:gd name="T67" fmla="*/ 7 h 110"/>
                  <a:gd name="T68" fmla="*/ 1068 w 98"/>
                  <a:gd name="T69" fmla="*/ 3 h 110"/>
                  <a:gd name="T70" fmla="*/ 1194 w 98"/>
                  <a:gd name="T71" fmla="*/ 1 h 110"/>
                  <a:gd name="T72" fmla="*/ 1363 w 98"/>
                  <a:gd name="T73" fmla="*/ 0 h 110"/>
                  <a:gd name="T74" fmla="*/ 1448 w 98"/>
                  <a:gd name="T75" fmla="*/ 0 h 110"/>
                  <a:gd name="T76" fmla="*/ 1524 w 98"/>
                  <a:gd name="T77" fmla="*/ 1 h 110"/>
                  <a:gd name="T78" fmla="*/ 1619 w 98"/>
                  <a:gd name="T79" fmla="*/ 1 h 110"/>
                  <a:gd name="T80" fmla="*/ 1729 w 98"/>
                  <a:gd name="T81" fmla="*/ 3 h 11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98" h="110">
                    <a:moveTo>
                      <a:pt x="95" y="20"/>
                    </a:moveTo>
                    <a:lnTo>
                      <a:pt x="93" y="19"/>
                    </a:lnTo>
                    <a:lnTo>
                      <a:pt x="89" y="19"/>
                    </a:lnTo>
                    <a:lnTo>
                      <a:pt x="87" y="18"/>
                    </a:lnTo>
                    <a:lnTo>
                      <a:pt x="84" y="18"/>
                    </a:lnTo>
                    <a:lnTo>
                      <a:pt x="81" y="17"/>
                    </a:lnTo>
                    <a:lnTo>
                      <a:pt x="78" y="17"/>
                    </a:lnTo>
                    <a:lnTo>
                      <a:pt x="74" y="17"/>
                    </a:lnTo>
                    <a:lnTo>
                      <a:pt x="70" y="17"/>
                    </a:lnTo>
                    <a:lnTo>
                      <a:pt x="62" y="17"/>
                    </a:lnTo>
                    <a:lnTo>
                      <a:pt x="55" y="19"/>
                    </a:lnTo>
                    <a:lnTo>
                      <a:pt x="48" y="22"/>
                    </a:lnTo>
                    <a:lnTo>
                      <a:pt x="42" y="27"/>
                    </a:lnTo>
                    <a:lnTo>
                      <a:pt x="36" y="32"/>
                    </a:lnTo>
                    <a:lnTo>
                      <a:pt x="32" y="38"/>
                    </a:lnTo>
                    <a:lnTo>
                      <a:pt x="28" y="46"/>
                    </a:lnTo>
                    <a:lnTo>
                      <a:pt x="26" y="54"/>
                    </a:lnTo>
                    <a:lnTo>
                      <a:pt x="25" y="63"/>
                    </a:lnTo>
                    <a:lnTo>
                      <a:pt x="25" y="70"/>
                    </a:lnTo>
                    <a:lnTo>
                      <a:pt x="27" y="77"/>
                    </a:lnTo>
                    <a:lnTo>
                      <a:pt x="30" y="82"/>
                    </a:lnTo>
                    <a:lnTo>
                      <a:pt x="34" y="87"/>
                    </a:lnTo>
                    <a:lnTo>
                      <a:pt x="40" y="89"/>
                    </a:lnTo>
                    <a:lnTo>
                      <a:pt x="46" y="92"/>
                    </a:lnTo>
                    <a:lnTo>
                      <a:pt x="54" y="92"/>
                    </a:lnTo>
                    <a:lnTo>
                      <a:pt x="58" y="92"/>
                    </a:lnTo>
                    <a:lnTo>
                      <a:pt x="62" y="92"/>
                    </a:lnTo>
                    <a:lnTo>
                      <a:pt x="65" y="92"/>
                    </a:lnTo>
                    <a:lnTo>
                      <a:pt x="69" y="91"/>
                    </a:lnTo>
                    <a:lnTo>
                      <a:pt x="72" y="90"/>
                    </a:lnTo>
                    <a:lnTo>
                      <a:pt x="76" y="90"/>
                    </a:lnTo>
                    <a:lnTo>
                      <a:pt x="79" y="89"/>
                    </a:lnTo>
                    <a:lnTo>
                      <a:pt x="82" y="89"/>
                    </a:lnTo>
                    <a:lnTo>
                      <a:pt x="77" y="106"/>
                    </a:lnTo>
                    <a:lnTo>
                      <a:pt x="73" y="107"/>
                    </a:lnTo>
                    <a:lnTo>
                      <a:pt x="70" y="108"/>
                    </a:lnTo>
                    <a:lnTo>
                      <a:pt x="66" y="108"/>
                    </a:lnTo>
                    <a:lnTo>
                      <a:pt x="63" y="108"/>
                    </a:lnTo>
                    <a:lnTo>
                      <a:pt x="60" y="108"/>
                    </a:lnTo>
                    <a:lnTo>
                      <a:pt x="57" y="109"/>
                    </a:lnTo>
                    <a:lnTo>
                      <a:pt x="54" y="109"/>
                    </a:lnTo>
                    <a:lnTo>
                      <a:pt x="50" y="109"/>
                    </a:lnTo>
                    <a:lnTo>
                      <a:pt x="44" y="109"/>
                    </a:lnTo>
                    <a:lnTo>
                      <a:pt x="38" y="108"/>
                    </a:lnTo>
                    <a:lnTo>
                      <a:pt x="33" y="107"/>
                    </a:lnTo>
                    <a:lnTo>
                      <a:pt x="28" y="106"/>
                    </a:lnTo>
                    <a:lnTo>
                      <a:pt x="23" y="104"/>
                    </a:lnTo>
                    <a:lnTo>
                      <a:pt x="18" y="102"/>
                    </a:lnTo>
                    <a:lnTo>
                      <a:pt x="14" y="99"/>
                    </a:lnTo>
                    <a:lnTo>
                      <a:pt x="11" y="96"/>
                    </a:lnTo>
                    <a:lnTo>
                      <a:pt x="8" y="92"/>
                    </a:lnTo>
                    <a:lnTo>
                      <a:pt x="5" y="88"/>
                    </a:lnTo>
                    <a:lnTo>
                      <a:pt x="3" y="84"/>
                    </a:lnTo>
                    <a:lnTo>
                      <a:pt x="1" y="78"/>
                    </a:lnTo>
                    <a:lnTo>
                      <a:pt x="0" y="73"/>
                    </a:lnTo>
                    <a:lnTo>
                      <a:pt x="0" y="67"/>
                    </a:lnTo>
                    <a:lnTo>
                      <a:pt x="1" y="61"/>
                    </a:lnTo>
                    <a:lnTo>
                      <a:pt x="2" y="54"/>
                    </a:lnTo>
                    <a:lnTo>
                      <a:pt x="4" y="48"/>
                    </a:lnTo>
                    <a:lnTo>
                      <a:pt x="6" y="41"/>
                    </a:lnTo>
                    <a:lnTo>
                      <a:pt x="9" y="35"/>
                    </a:lnTo>
                    <a:lnTo>
                      <a:pt x="12" y="30"/>
                    </a:lnTo>
                    <a:lnTo>
                      <a:pt x="15" y="25"/>
                    </a:lnTo>
                    <a:lnTo>
                      <a:pt x="19" y="21"/>
                    </a:lnTo>
                    <a:lnTo>
                      <a:pt x="24" y="16"/>
                    </a:lnTo>
                    <a:lnTo>
                      <a:pt x="29" y="13"/>
                    </a:lnTo>
                    <a:lnTo>
                      <a:pt x="34" y="10"/>
                    </a:lnTo>
                    <a:lnTo>
                      <a:pt x="39" y="7"/>
                    </a:lnTo>
                    <a:lnTo>
                      <a:pt x="44" y="5"/>
                    </a:lnTo>
                    <a:lnTo>
                      <a:pt x="50" y="3"/>
                    </a:lnTo>
                    <a:lnTo>
                      <a:pt x="56" y="2"/>
                    </a:lnTo>
                    <a:lnTo>
                      <a:pt x="61" y="1"/>
                    </a:lnTo>
                    <a:lnTo>
                      <a:pt x="68" y="0"/>
                    </a:lnTo>
                    <a:lnTo>
                      <a:pt x="74" y="0"/>
                    </a:lnTo>
                    <a:lnTo>
                      <a:pt x="77" y="0"/>
                    </a:lnTo>
                    <a:lnTo>
                      <a:pt x="80" y="0"/>
                    </a:lnTo>
                    <a:lnTo>
                      <a:pt x="83" y="1"/>
                    </a:lnTo>
                    <a:lnTo>
                      <a:pt x="85" y="1"/>
                    </a:lnTo>
                    <a:lnTo>
                      <a:pt x="88" y="1"/>
                    </a:lnTo>
                    <a:lnTo>
                      <a:pt x="91" y="1"/>
                    </a:lnTo>
                    <a:lnTo>
                      <a:pt x="94" y="2"/>
                    </a:lnTo>
                    <a:lnTo>
                      <a:pt x="97" y="3"/>
                    </a:lnTo>
                    <a:lnTo>
                      <a:pt x="95" y="2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46" name="Freeform 39"/>
              <p:cNvSpPr>
                <a:spLocks/>
              </p:cNvSpPr>
              <p:nvPr/>
            </p:nvSpPr>
            <p:spPr bwMode="auto">
              <a:xfrm>
                <a:off x="2050" y="575"/>
                <a:ext cx="99" cy="104"/>
              </a:xfrm>
              <a:custGeom>
                <a:avLst/>
                <a:gdLst>
                  <a:gd name="T0" fmla="*/ 95 w 99"/>
                  <a:gd name="T1" fmla="*/ 17 h 105"/>
                  <a:gd name="T2" fmla="*/ 42 w 99"/>
                  <a:gd name="T3" fmla="*/ 17 h 105"/>
                  <a:gd name="T4" fmla="*/ 36 w 99"/>
                  <a:gd name="T5" fmla="*/ 44 h 105"/>
                  <a:gd name="T6" fmla="*/ 82 w 99"/>
                  <a:gd name="T7" fmla="*/ 44 h 105"/>
                  <a:gd name="T8" fmla="*/ 79 w 99"/>
                  <a:gd name="T9" fmla="*/ 52 h 105"/>
                  <a:gd name="T10" fmla="*/ 33 w 99"/>
                  <a:gd name="T11" fmla="*/ 52 h 105"/>
                  <a:gd name="T12" fmla="*/ 27 w 99"/>
                  <a:gd name="T13" fmla="*/ 52 h 105"/>
                  <a:gd name="T14" fmla="*/ 79 w 99"/>
                  <a:gd name="T15" fmla="*/ 52 h 105"/>
                  <a:gd name="T16" fmla="*/ 76 w 99"/>
                  <a:gd name="T17" fmla="*/ 52 h 105"/>
                  <a:gd name="T18" fmla="*/ 0 w 99"/>
                  <a:gd name="T19" fmla="*/ 52 h 105"/>
                  <a:gd name="T20" fmla="*/ 22 w 99"/>
                  <a:gd name="T21" fmla="*/ 0 h 105"/>
                  <a:gd name="T22" fmla="*/ 98 w 99"/>
                  <a:gd name="T23" fmla="*/ 0 h 105"/>
                  <a:gd name="T24" fmla="*/ 95 w 99"/>
                  <a:gd name="T25" fmla="*/ 17 h 1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9" h="105">
                    <a:moveTo>
                      <a:pt x="95" y="17"/>
                    </a:moveTo>
                    <a:lnTo>
                      <a:pt x="42" y="17"/>
                    </a:lnTo>
                    <a:lnTo>
                      <a:pt x="36" y="44"/>
                    </a:lnTo>
                    <a:lnTo>
                      <a:pt x="82" y="44"/>
                    </a:lnTo>
                    <a:lnTo>
                      <a:pt x="79" y="59"/>
                    </a:lnTo>
                    <a:lnTo>
                      <a:pt x="33" y="59"/>
                    </a:lnTo>
                    <a:lnTo>
                      <a:pt x="27" y="87"/>
                    </a:lnTo>
                    <a:lnTo>
                      <a:pt x="79" y="87"/>
                    </a:lnTo>
                    <a:lnTo>
                      <a:pt x="76" y="104"/>
                    </a:lnTo>
                    <a:lnTo>
                      <a:pt x="0" y="104"/>
                    </a:lnTo>
                    <a:lnTo>
                      <a:pt x="22" y="0"/>
                    </a:lnTo>
                    <a:lnTo>
                      <a:pt x="98" y="0"/>
                    </a:lnTo>
                    <a:lnTo>
                      <a:pt x="95" y="1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grpSp>
        <p:sp>
          <p:nvSpPr>
            <p:cNvPr id="14" name="Rectangle 40"/>
            <p:cNvSpPr>
              <a:spLocks noChangeArrowheads="1"/>
            </p:cNvSpPr>
            <p:nvPr/>
          </p:nvSpPr>
          <p:spPr bwMode="auto">
            <a:xfrm>
              <a:off x="782" y="1062"/>
              <a:ext cx="904" cy="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eaLnBrk="1" hangingPunct="1">
                <a:spcBef>
                  <a:spcPct val="100000"/>
                </a:spcBef>
                <a:defRPr/>
              </a:pPr>
              <a:endParaRPr lang="en-US" altLang="en-US" sz="1200" b="1" u="sng" dirty="0" smtClean="0">
                <a:solidFill>
                  <a:srgbClr val="F8F8F8"/>
                </a:solidFill>
              </a:endParaRPr>
            </a:p>
          </p:txBody>
        </p:sp>
        <p:sp>
          <p:nvSpPr>
            <p:cNvPr id="15" name="Text Box 41"/>
            <p:cNvSpPr txBox="1">
              <a:spLocks noChangeArrowheads="1"/>
            </p:cNvSpPr>
            <p:nvPr/>
          </p:nvSpPr>
          <p:spPr bwMode="auto">
            <a:xfrm>
              <a:off x="1638" y="1050"/>
              <a:ext cx="187" cy="173"/>
            </a:xfrm>
            <a:prstGeom prst="rect">
              <a:avLst/>
            </a:prstGeom>
            <a:noFill/>
            <a:ln>
              <a:noFill/>
            </a:ln>
            <a:extLst/>
          </p:spPr>
          <p:txBody>
            <a:bodyPr wrap="none">
              <a:spAutoFit/>
            </a:bodyP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a:defRPr/>
              </a:pPr>
              <a:r>
                <a:rPr lang="en-US" sz="1200" b="1" dirty="0" smtClean="0">
                  <a:solidFill>
                    <a:srgbClr val="F8F8F8"/>
                  </a:solidFill>
                </a:rPr>
                <a:t>®</a:t>
              </a:r>
            </a:p>
          </p:txBody>
        </p:sp>
      </p:grpSp>
    </p:spTree>
    <p:extLst>
      <p:ext uri="{BB962C8B-B14F-4D97-AF65-F5344CB8AC3E}">
        <p14:creationId xmlns:p14="http://schemas.microsoft.com/office/powerpoint/2010/main" val="37343921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2133600" y="4953000"/>
            <a:ext cx="2133600" cy="457200"/>
          </a:xfrm>
          <a:prstGeom prst="rect">
            <a:avLst/>
          </a:prstGeom>
        </p:spPr>
        <p:txBody>
          <a:bodyPr/>
          <a:lstStyle>
            <a:lvl1pPr>
              <a:defRPr>
                <a:solidFill>
                  <a:srgbClr val="000000"/>
                </a:solidFill>
                <a:latin typeface="+mn-lt"/>
                <a:cs typeface="Arial" pitchFamily="34" charset="0"/>
              </a:defRPr>
            </a:lvl1pPr>
          </a:lstStyle>
          <a:p>
            <a:pPr fontAlgn="base">
              <a:spcBef>
                <a:spcPct val="0"/>
              </a:spcBef>
              <a:spcAft>
                <a:spcPct val="0"/>
              </a:spcAft>
              <a:defRPr/>
            </a:pPr>
            <a:endParaRPr lang="en-US" dirty="0"/>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9CA04FC0-3D77-4FEF-853C-F116E2ECB9D2}" type="slidenum">
              <a:rPr lang="en-US"/>
              <a:pPr>
                <a:defRPr/>
              </a:pPr>
              <a:t>‹#›</a:t>
            </a:fld>
            <a:endParaRPr lang="en-US" dirty="0"/>
          </a:p>
        </p:txBody>
      </p:sp>
    </p:spTree>
    <p:extLst>
      <p:ext uri="{BB962C8B-B14F-4D97-AF65-F5344CB8AC3E}">
        <p14:creationId xmlns:p14="http://schemas.microsoft.com/office/powerpoint/2010/main" val="42426957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457200" y="6248400"/>
            <a:ext cx="2133600" cy="457200"/>
          </a:xfrm>
          <a:prstGeom prst="rect">
            <a:avLst/>
          </a:prstGeom>
        </p:spPr>
        <p:txBody>
          <a:bodyPr/>
          <a:lstStyle>
            <a:lvl1pPr>
              <a:defRPr>
                <a:solidFill>
                  <a:srgbClr val="000000"/>
                </a:solidFill>
                <a:latin typeface="+mn-lt"/>
                <a:cs typeface="Arial" pitchFamily="34" charset="0"/>
              </a:defRPr>
            </a:lvl1pPr>
          </a:lstStyle>
          <a:p>
            <a:pPr fontAlgn="base">
              <a:spcBef>
                <a:spcPct val="0"/>
              </a:spcBef>
              <a:spcAft>
                <a:spcPct val="0"/>
              </a:spcAft>
              <a:defRPr/>
            </a:pPr>
            <a:endParaRPr lang="en-US" dirty="0"/>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6EED5982-7EA5-4184-94A0-FAEF3C13D47F}" type="slidenum">
              <a:rPr lang="en-US"/>
              <a:pPr>
                <a:defRPr/>
              </a:pPr>
              <a:t>‹#›</a:t>
            </a:fld>
            <a:endParaRPr lang="en-US" dirty="0"/>
          </a:p>
        </p:txBody>
      </p:sp>
    </p:spTree>
    <p:extLst>
      <p:ext uri="{BB962C8B-B14F-4D97-AF65-F5344CB8AC3E}">
        <p14:creationId xmlns:p14="http://schemas.microsoft.com/office/powerpoint/2010/main" val="130230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8400"/>
            <a:ext cx="2133600" cy="457200"/>
          </a:xfrm>
          <a:prstGeom prst="rect">
            <a:avLst/>
          </a:prstGeom>
        </p:spPr>
        <p:txBody>
          <a:bodyPr/>
          <a:lstStyle>
            <a:lvl1pPr>
              <a:defRPr>
                <a:solidFill>
                  <a:srgbClr val="000000"/>
                </a:solidFill>
                <a:latin typeface="+mn-lt"/>
                <a:cs typeface="Arial" pitchFamily="34" charset="0"/>
              </a:defRPr>
            </a:lvl1pPr>
          </a:lstStyle>
          <a:p>
            <a:pPr fontAlgn="base">
              <a:spcBef>
                <a:spcPct val="0"/>
              </a:spcBef>
              <a:spcAft>
                <a:spcPct val="0"/>
              </a:spcAft>
              <a:defRPr/>
            </a:pPr>
            <a:endParaRPr lang="en-US" dirty="0"/>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35EA1D1C-2CFB-497D-9D32-BF9053BBFAD2}" type="slidenum">
              <a:rPr lang="en-US"/>
              <a:pPr>
                <a:defRPr/>
              </a:pPr>
              <a:t>‹#›</a:t>
            </a:fld>
            <a:endParaRPr lang="en-US" dirty="0"/>
          </a:p>
        </p:txBody>
      </p:sp>
    </p:spTree>
    <p:extLst>
      <p:ext uri="{BB962C8B-B14F-4D97-AF65-F5344CB8AC3E}">
        <p14:creationId xmlns:p14="http://schemas.microsoft.com/office/powerpoint/2010/main" val="42298739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457200" y="6248400"/>
            <a:ext cx="2133600" cy="457200"/>
          </a:xfrm>
          <a:prstGeom prst="rect">
            <a:avLst/>
          </a:prstGeom>
        </p:spPr>
        <p:txBody>
          <a:bodyPr/>
          <a:lstStyle>
            <a:lvl1pPr>
              <a:defRPr>
                <a:solidFill>
                  <a:srgbClr val="000000"/>
                </a:solidFill>
                <a:latin typeface="+mn-lt"/>
                <a:cs typeface="Arial" pitchFamily="34" charset="0"/>
              </a:defRPr>
            </a:lvl1pPr>
          </a:lstStyle>
          <a:p>
            <a:pPr fontAlgn="base">
              <a:spcBef>
                <a:spcPct val="0"/>
              </a:spcBef>
              <a:spcAft>
                <a:spcPct val="0"/>
              </a:spcAft>
              <a:defRPr/>
            </a:pPr>
            <a:endParaRPr lang="en-US" dirty="0"/>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C57288D8-2E45-45E2-8652-FAB7FC0C7729}" type="slidenum">
              <a:rPr lang="en-US"/>
              <a:pPr>
                <a:defRPr/>
              </a:pPr>
              <a:t>‹#›</a:t>
            </a:fld>
            <a:endParaRPr lang="en-US" dirty="0"/>
          </a:p>
        </p:txBody>
      </p:sp>
    </p:spTree>
    <p:extLst>
      <p:ext uri="{BB962C8B-B14F-4D97-AF65-F5344CB8AC3E}">
        <p14:creationId xmlns:p14="http://schemas.microsoft.com/office/powerpoint/2010/main" val="28566378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457200" y="6248400"/>
            <a:ext cx="2133600" cy="457200"/>
          </a:xfrm>
          <a:prstGeom prst="rect">
            <a:avLst/>
          </a:prstGeom>
        </p:spPr>
        <p:txBody>
          <a:bodyPr/>
          <a:lstStyle>
            <a:lvl1pPr>
              <a:defRPr>
                <a:solidFill>
                  <a:srgbClr val="000000"/>
                </a:solidFill>
                <a:latin typeface="+mn-lt"/>
                <a:cs typeface="Arial" pitchFamily="34" charset="0"/>
              </a:defRPr>
            </a:lvl1pPr>
          </a:lstStyle>
          <a:p>
            <a:pPr fontAlgn="base">
              <a:spcBef>
                <a:spcPct val="0"/>
              </a:spcBef>
              <a:spcAft>
                <a:spcPct val="0"/>
              </a:spcAft>
              <a:defRPr/>
            </a:pPr>
            <a:endParaRPr lang="en-US" dirty="0"/>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6AE45E69-2A28-460D-9998-5BC9B68EA767}" type="slidenum">
              <a:rPr lang="en-US"/>
              <a:pPr>
                <a:defRPr/>
              </a:pPr>
              <a:t>‹#›</a:t>
            </a:fld>
            <a:endParaRPr lang="en-US" dirty="0"/>
          </a:p>
        </p:txBody>
      </p:sp>
    </p:spTree>
    <p:extLst>
      <p:ext uri="{BB962C8B-B14F-4D97-AF65-F5344CB8AC3E}">
        <p14:creationId xmlns:p14="http://schemas.microsoft.com/office/powerpoint/2010/main" val="31501186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8400"/>
            <a:ext cx="2133600" cy="457200"/>
          </a:xfrm>
          <a:prstGeom prst="rect">
            <a:avLst/>
          </a:prstGeom>
        </p:spPr>
        <p:txBody>
          <a:bodyPr/>
          <a:lstStyle>
            <a:lvl1pPr>
              <a:defRPr>
                <a:solidFill>
                  <a:srgbClr val="000000"/>
                </a:solidFill>
                <a:latin typeface="+mn-lt"/>
                <a:cs typeface="Arial" pitchFamily="34" charset="0"/>
              </a:defRPr>
            </a:lvl1pPr>
          </a:lstStyle>
          <a:p>
            <a:pPr fontAlgn="base">
              <a:spcBef>
                <a:spcPct val="0"/>
              </a:spcBef>
              <a:spcAft>
                <a:spcPct val="0"/>
              </a:spcAft>
              <a:defRPr/>
            </a:pPr>
            <a:endParaRPr lang="en-US" dirty="0"/>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E675AE02-6A6E-4B25-B159-AB20C0726EA2}" type="slidenum">
              <a:rPr lang="en-US"/>
              <a:pPr>
                <a:defRPr/>
              </a:pPr>
              <a:t>‹#›</a:t>
            </a:fld>
            <a:endParaRPr lang="en-US" dirty="0"/>
          </a:p>
        </p:txBody>
      </p:sp>
    </p:spTree>
    <p:extLst>
      <p:ext uri="{BB962C8B-B14F-4D97-AF65-F5344CB8AC3E}">
        <p14:creationId xmlns:p14="http://schemas.microsoft.com/office/powerpoint/2010/main" val="1325523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09E7B406-AE8F-4EA0-80FE-91E28D642853}" type="slidenum">
              <a:rPr lang="en-US"/>
              <a:pPr>
                <a:defRPr/>
              </a:pPr>
              <a:t>‹#›</a:t>
            </a:fld>
            <a:endParaRPr lang="en-US" dirty="0"/>
          </a:p>
        </p:txBody>
      </p:sp>
    </p:spTree>
    <p:extLst>
      <p:ext uri="{BB962C8B-B14F-4D97-AF65-F5344CB8AC3E}">
        <p14:creationId xmlns:p14="http://schemas.microsoft.com/office/powerpoint/2010/main" val="30461515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57200" y="6248400"/>
            <a:ext cx="2133600" cy="457200"/>
          </a:xfrm>
          <a:prstGeom prst="rect">
            <a:avLst/>
          </a:prstGeom>
        </p:spPr>
        <p:txBody>
          <a:bodyPr/>
          <a:lstStyle>
            <a:lvl1pPr>
              <a:defRPr>
                <a:solidFill>
                  <a:srgbClr val="000000"/>
                </a:solidFill>
                <a:latin typeface="+mn-lt"/>
                <a:cs typeface="Arial" pitchFamily="34" charset="0"/>
              </a:defRPr>
            </a:lvl1pPr>
          </a:lstStyle>
          <a:p>
            <a:pPr fontAlgn="base">
              <a:spcBef>
                <a:spcPct val="0"/>
              </a:spcBef>
              <a:spcAft>
                <a:spcPct val="0"/>
              </a:spcAft>
              <a:defRPr/>
            </a:pPr>
            <a:endParaRPr lang="en-US" dirty="0"/>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DC9A37B0-FB11-4160-B3A3-35F8CBAA1A8B}" type="slidenum">
              <a:rPr lang="en-US"/>
              <a:pPr>
                <a:defRPr/>
              </a:pPr>
              <a:t>‹#›</a:t>
            </a:fld>
            <a:endParaRPr lang="en-US" dirty="0"/>
          </a:p>
        </p:txBody>
      </p:sp>
    </p:spTree>
    <p:extLst>
      <p:ext uri="{BB962C8B-B14F-4D97-AF65-F5344CB8AC3E}">
        <p14:creationId xmlns:p14="http://schemas.microsoft.com/office/powerpoint/2010/main" val="27090121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57200" y="6248400"/>
            <a:ext cx="2133600" cy="457200"/>
          </a:xfrm>
          <a:prstGeom prst="rect">
            <a:avLst/>
          </a:prstGeom>
        </p:spPr>
        <p:txBody>
          <a:bodyPr/>
          <a:lstStyle>
            <a:lvl1pPr>
              <a:defRPr>
                <a:solidFill>
                  <a:srgbClr val="000000"/>
                </a:solidFill>
                <a:latin typeface="+mn-lt"/>
                <a:cs typeface="Arial" pitchFamily="34" charset="0"/>
              </a:defRPr>
            </a:lvl1pPr>
          </a:lstStyle>
          <a:p>
            <a:pPr fontAlgn="base">
              <a:spcBef>
                <a:spcPct val="0"/>
              </a:spcBef>
              <a:spcAft>
                <a:spcPct val="0"/>
              </a:spcAft>
              <a:defRPr/>
            </a:pPr>
            <a:endParaRPr lang="en-US" dirty="0"/>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3A39A518-E7DC-4185-BAFC-EE0FB7F63C0E}" type="slidenum">
              <a:rPr lang="en-US"/>
              <a:pPr>
                <a:defRPr/>
              </a:pPr>
              <a:t>‹#›</a:t>
            </a:fld>
            <a:endParaRPr lang="en-US" dirty="0"/>
          </a:p>
        </p:txBody>
      </p:sp>
      <p:grpSp>
        <p:nvGrpSpPr>
          <p:cNvPr id="8" name="Group 2"/>
          <p:cNvGrpSpPr>
            <a:grpSpLocks/>
          </p:cNvGrpSpPr>
          <p:nvPr userDrawn="1"/>
        </p:nvGrpSpPr>
        <p:grpSpPr bwMode="auto">
          <a:xfrm>
            <a:off x="-4763" y="0"/>
            <a:ext cx="9150351" cy="1004888"/>
            <a:chOff x="-3" y="0"/>
            <a:chExt cx="5764" cy="633"/>
          </a:xfrm>
        </p:grpSpPr>
        <p:sp>
          <p:nvSpPr>
            <p:cNvPr id="9" name="Rectangle 3"/>
            <p:cNvSpPr>
              <a:spLocks noChangeArrowheads="1"/>
            </p:cNvSpPr>
            <p:nvPr/>
          </p:nvSpPr>
          <p:spPr bwMode="auto">
            <a:xfrm>
              <a:off x="0" y="0"/>
              <a:ext cx="5760" cy="633"/>
            </a:xfrm>
            <a:prstGeom prst="rect">
              <a:avLst/>
            </a:prstGeom>
            <a:solidFill>
              <a:srgbClr val="60A1D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algn="ctr">
                <a:defRPr/>
              </a:pPr>
              <a:endParaRPr lang="en-US" altLang="en-US" sz="2400" dirty="0" smtClean="0">
                <a:solidFill>
                  <a:srgbClr val="000000"/>
                </a:solidFill>
              </a:endParaRPr>
            </a:p>
          </p:txBody>
        </p:sp>
        <p:sp>
          <p:nvSpPr>
            <p:cNvPr id="10" name="Line 4"/>
            <p:cNvSpPr>
              <a:spLocks noChangeShapeType="1"/>
            </p:cNvSpPr>
            <p:nvPr/>
          </p:nvSpPr>
          <p:spPr bwMode="auto">
            <a:xfrm>
              <a:off x="-3" y="633"/>
              <a:ext cx="5764" cy="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0000"/>
                </a:solidFill>
              </a:endParaRPr>
            </a:p>
          </p:txBody>
        </p:sp>
      </p:grpSp>
      <p:grpSp>
        <p:nvGrpSpPr>
          <p:cNvPr id="11" name="Group 7"/>
          <p:cNvGrpSpPr>
            <a:grpSpLocks/>
          </p:cNvGrpSpPr>
          <p:nvPr userDrawn="1"/>
        </p:nvGrpSpPr>
        <p:grpSpPr bwMode="auto">
          <a:xfrm>
            <a:off x="371475" y="263525"/>
            <a:ext cx="2278063" cy="436563"/>
            <a:chOff x="390" y="948"/>
            <a:chExt cx="1435" cy="275"/>
          </a:xfrm>
        </p:grpSpPr>
        <p:grpSp>
          <p:nvGrpSpPr>
            <p:cNvPr id="12" name="Group 8"/>
            <p:cNvGrpSpPr>
              <a:grpSpLocks/>
            </p:cNvGrpSpPr>
            <p:nvPr/>
          </p:nvGrpSpPr>
          <p:grpSpPr bwMode="auto">
            <a:xfrm>
              <a:off x="390" y="948"/>
              <a:ext cx="1296" cy="230"/>
              <a:chOff x="397" y="387"/>
              <a:chExt cx="1752" cy="303"/>
            </a:xfrm>
          </p:grpSpPr>
          <p:sp>
            <p:nvSpPr>
              <p:cNvPr id="15" name="Freeform 9"/>
              <p:cNvSpPr>
                <a:spLocks/>
              </p:cNvSpPr>
              <p:nvPr/>
            </p:nvSpPr>
            <p:spPr bwMode="auto">
              <a:xfrm>
                <a:off x="397" y="387"/>
                <a:ext cx="497" cy="303"/>
              </a:xfrm>
              <a:custGeom>
                <a:avLst/>
                <a:gdLst>
                  <a:gd name="T0" fmla="*/ 249 w 498"/>
                  <a:gd name="T1" fmla="*/ 302 h 303"/>
                  <a:gd name="T2" fmla="*/ 249 w 498"/>
                  <a:gd name="T3" fmla="*/ 0 h 303"/>
                  <a:gd name="T4" fmla="*/ 66 w 498"/>
                  <a:gd name="T5" fmla="*/ 0 h 303"/>
                  <a:gd name="T6" fmla="*/ 0 w 498"/>
                  <a:gd name="T7" fmla="*/ 302 h 303"/>
                  <a:gd name="T8" fmla="*/ 249 w 498"/>
                  <a:gd name="T9" fmla="*/ 302 h 3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8" h="303">
                    <a:moveTo>
                      <a:pt x="431" y="302"/>
                    </a:moveTo>
                    <a:lnTo>
                      <a:pt x="497" y="0"/>
                    </a:lnTo>
                    <a:lnTo>
                      <a:pt x="66" y="0"/>
                    </a:lnTo>
                    <a:lnTo>
                      <a:pt x="0" y="302"/>
                    </a:lnTo>
                    <a:lnTo>
                      <a:pt x="431" y="302"/>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16" name="Freeform 10"/>
              <p:cNvSpPr>
                <a:spLocks/>
              </p:cNvSpPr>
              <p:nvPr/>
            </p:nvSpPr>
            <p:spPr bwMode="auto">
              <a:xfrm>
                <a:off x="446" y="398"/>
                <a:ext cx="438" cy="283"/>
              </a:xfrm>
              <a:custGeom>
                <a:avLst/>
                <a:gdLst>
                  <a:gd name="T0" fmla="*/ 27 w 436"/>
                  <a:gd name="T1" fmla="*/ 2 h 283"/>
                  <a:gd name="T2" fmla="*/ 32 w 436"/>
                  <a:gd name="T3" fmla="*/ 3 h 283"/>
                  <a:gd name="T4" fmla="*/ 42 w 436"/>
                  <a:gd name="T5" fmla="*/ 4 h 283"/>
                  <a:gd name="T6" fmla="*/ 56 w 436"/>
                  <a:gd name="T7" fmla="*/ 7 h 283"/>
                  <a:gd name="T8" fmla="*/ 73 w 436"/>
                  <a:gd name="T9" fmla="*/ 10 h 283"/>
                  <a:gd name="T10" fmla="*/ 92 w 436"/>
                  <a:gd name="T11" fmla="*/ 15 h 283"/>
                  <a:gd name="T12" fmla="*/ 481 w 436"/>
                  <a:gd name="T13" fmla="*/ 19 h 283"/>
                  <a:gd name="T14" fmla="*/ 527 w 436"/>
                  <a:gd name="T15" fmla="*/ 23 h 283"/>
                  <a:gd name="T16" fmla="*/ 587 w 436"/>
                  <a:gd name="T17" fmla="*/ 28 h 283"/>
                  <a:gd name="T18" fmla="*/ 653 w 436"/>
                  <a:gd name="T19" fmla="*/ 32 h 283"/>
                  <a:gd name="T20" fmla="*/ 716 w 436"/>
                  <a:gd name="T21" fmla="*/ 36 h 283"/>
                  <a:gd name="T22" fmla="*/ 780 w 436"/>
                  <a:gd name="T23" fmla="*/ 41 h 283"/>
                  <a:gd name="T24" fmla="*/ 848 w 436"/>
                  <a:gd name="T25" fmla="*/ 44 h 283"/>
                  <a:gd name="T26" fmla="*/ 908 w 436"/>
                  <a:gd name="T27" fmla="*/ 47 h 283"/>
                  <a:gd name="T28" fmla="*/ 948 w 436"/>
                  <a:gd name="T29" fmla="*/ 49 h 283"/>
                  <a:gd name="T30" fmla="*/ 972 w 436"/>
                  <a:gd name="T31" fmla="*/ 50 h 283"/>
                  <a:gd name="T32" fmla="*/ 1024 w 436"/>
                  <a:gd name="T33" fmla="*/ 52 h 283"/>
                  <a:gd name="T34" fmla="*/ 1099 w 436"/>
                  <a:gd name="T35" fmla="*/ 56 h 283"/>
                  <a:gd name="T36" fmla="*/ 1159 w 436"/>
                  <a:gd name="T37" fmla="*/ 60 h 283"/>
                  <a:gd name="T38" fmla="*/ 1199 w 436"/>
                  <a:gd name="T39" fmla="*/ 63 h 283"/>
                  <a:gd name="T40" fmla="*/ 1229 w 436"/>
                  <a:gd name="T41" fmla="*/ 65 h 283"/>
                  <a:gd name="T42" fmla="*/ 1241 w 436"/>
                  <a:gd name="T43" fmla="*/ 68 h 283"/>
                  <a:gd name="T44" fmla="*/ 1247 w 436"/>
                  <a:gd name="T45" fmla="*/ 69 h 283"/>
                  <a:gd name="T46" fmla="*/ 1253 w 436"/>
                  <a:gd name="T47" fmla="*/ 70 h 283"/>
                  <a:gd name="T48" fmla="*/ 1297 w 436"/>
                  <a:gd name="T49" fmla="*/ 70 h 283"/>
                  <a:gd name="T50" fmla="*/ 1327 w 436"/>
                  <a:gd name="T51" fmla="*/ 71 h 283"/>
                  <a:gd name="T52" fmla="*/ 1351 w 436"/>
                  <a:gd name="T53" fmla="*/ 71 h 283"/>
                  <a:gd name="T54" fmla="*/ 1369 w 436"/>
                  <a:gd name="T55" fmla="*/ 71 h 283"/>
                  <a:gd name="T56" fmla="*/ 1381 w 436"/>
                  <a:gd name="T57" fmla="*/ 73 h 283"/>
                  <a:gd name="T58" fmla="*/ 1393 w 436"/>
                  <a:gd name="T59" fmla="*/ 74 h 283"/>
                  <a:gd name="T60" fmla="*/ 1403 w 436"/>
                  <a:gd name="T61" fmla="*/ 75 h 283"/>
                  <a:gd name="T62" fmla="*/ 1409 w 436"/>
                  <a:gd name="T63" fmla="*/ 77 h 283"/>
                  <a:gd name="T64" fmla="*/ 1424 w 436"/>
                  <a:gd name="T65" fmla="*/ 85 h 283"/>
                  <a:gd name="T66" fmla="*/ 1431 w 436"/>
                  <a:gd name="T67" fmla="*/ 95 h 283"/>
                  <a:gd name="T68" fmla="*/ 1424 w 436"/>
                  <a:gd name="T69" fmla="*/ 105 h 283"/>
                  <a:gd name="T70" fmla="*/ 1415 w 436"/>
                  <a:gd name="T71" fmla="*/ 116 h 283"/>
                  <a:gd name="T72" fmla="*/ 1399 w 436"/>
                  <a:gd name="T73" fmla="*/ 127 h 283"/>
                  <a:gd name="T74" fmla="*/ 1385 w 436"/>
                  <a:gd name="T75" fmla="*/ 135 h 283"/>
                  <a:gd name="T76" fmla="*/ 1375 w 436"/>
                  <a:gd name="T77" fmla="*/ 141 h 283"/>
                  <a:gd name="T78" fmla="*/ 1369 w 436"/>
                  <a:gd name="T79" fmla="*/ 143 h 283"/>
                  <a:gd name="T80" fmla="*/ 1357 w 436"/>
                  <a:gd name="T81" fmla="*/ 145 h 283"/>
                  <a:gd name="T82" fmla="*/ 1319 w 436"/>
                  <a:gd name="T83" fmla="*/ 150 h 283"/>
                  <a:gd name="T84" fmla="*/ 1265 w 436"/>
                  <a:gd name="T85" fmla="*/ 157 h 283"/>
                  <a:gd name="T86" fmla="*/ 1139 w 436"/>
                  <a:gd name="T87" fmla="*/ 166 h 283"/>
                  <a:gd name="T88" fmla="*/ 999 w 436"/>
                  <a:gd name="T89" fmla="*/ 177 h 283"/>
                  <a:gd name="T90" fmla="*/ 876 w 436"/>
                  <a:gd name="T91" fmla="*/ 188 h 283"/>
                  <a:gd name="T92" fmla="*/ 749 w 436"/>
                  <a:gd name="T93" fmla="*/ 201 h 283"/>
                  <a:gd name="T94" fmla="*/ 650 w 436"/>
                  <a:gd name="T95" fmla="*/ 213 h 283"/>
                  <a:gd name="T96" fmla="*/ 548 w 436"/>
                  <a:gd name="T97" fmla="*/ 226 h 283"/>
                  <a:gd name="T98" fmla="*/ 481 w 436"/>
                  <a:gd name="T99" fmla="*/ 239 h 283"/>
                  <a:gd name="T100" fmla="*/ 83 w 436"/>
                  <a:gd name="T101" fmla="*/ 250 h 283"/>
                  <a:gd name="T102" fmla="*/ 56 w 436"/>
                  <a:gd name="T103" fmla="*/ 261 h 283"/>
                  <a:gd name="T104" fmla="*/ 33 w 436"/>
                  <a:gd name="T105" fmla="*/ 269 h 283"/>
                  <a:gd name="T106" fmla="*/ 15 w 436"/>
                  <a:gd name="T107" fmla="*/ 276 h 283"/>
                  <a:gd name="T108" fmla="*/ 4 w 436"/>
                  <a:gd name="T109" fmla="*/ 280 h 283"/>
                  <a:gd name="T110" fmla="*/ 0 w 436"/>
                  <a:gd name="T111" fmla="*/ 282 h 283"/>
                  <a:gd name="T112" fmla="*/ 1617 w 436"/>
                  <a:gd name="T113" fmla="*/ 0 h 283"/>
                  <a:gd name="T114" fmla="*/ 26 w 436"/>
                  <a:gd name="T115" fmla="*/ 2 h 28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36" h="283">
                    <a:moveTo>
                      <a:pt x="26" y="2"/>
                    </a:moveTo>
                    <a:lnTo>
                      <a:pt x="27" y="2"/>
                    </a:lnTo>
                    <a:lnTo>
                      <a:pt x="29" y="2"/>
                    </a:lnTo>
                    <a:lnTo>
                      <a:pt x="32" y="3"/>
                    </a:lnTo>
                    <a:lnTo>
                      <a:pt x="37" y="3"/>
                    </a:lnTo>
                    <a:lnTo>
                      <a:pt x="42" y="4"/>
                    </a:lnTo>
                    <a:lnTo>
                      <a:pt x="48" y="6"/>
                    </a:lnTo>
                    <a:lnTo>
                      <a:pt x="56" y="7"/>
                    </a:lnTo>
                    <a:lnTo>
                      <a:pt x="64" y="9"/>
                    </a:lnTo>
                    <a:lnTo>
                      <a:pt x="73" y="10"/>
                    </a:lnTo>
                    <a:lnTo>
                      <a:pt x="82" y="13"/>
                    </a:lnTo>
                    <a:lnTo>
                      <a:pt x="92" y="15"/>
                    </a:lnTo>
                    <a:lnTo>
                      <a:pt x="102" y="17"/>
                    </a:lnTo>
                    <a:lnTo>
                      <a:pt x="113" y="19"/>
                    </a:lnTo>
                    <a:lnTo>
                      <a:pt x="125" y="21"/>
                    </a:lnTo>
                    <a:lnTo>
                      <a:pt x="136" y="23"/>
                    </a:lnTo>
                    <a:lnTo>
                      <a:pt x="147" y="25"/>
                    </a:lnTo>
                    <a:lnTo>
                      <a:pt x="159" y="28"/>
                    </a:lnTo>
                    <a:lnTo>
                      <a:pt x="170" y="30"/>
                    </a:lnTo>
                    <a:lnTo>
                      <a:pt x="181" y="32"/>
                    </a:lnTo>
                    <a:lnTo>
                      <a:pt x="192" y="35"/>
                    </a:lnTo>
                    <a:lnTo>
                      <a:pt x="202" y="36"/>
                    </a:lnTo>
                    <a:lnTo>
                      <a:pt x="212" y="39"/>
                    </a:lnTo>
                    <a:lnTo>
                      <a:pt x="222" y="41"/>
                    </a:lnTo>
                    <a:lnTo>
                      <a:pt x="231" y="43"/>
                    </a:lnTo>
                    <a:lnTo>
                      <a:pt x="239" y="44"/>
                    </a:lnTo>
                    <a:lnTo>
                      <a:pt x="247" y="46"/>
                    </a:lnTo>
                    <a:lnTo>
                      <a:pt x="254" y="47"/>
                    </a:lnTo>
                    <a:lnTo>
                      <a:pt x="259" y="48"/>
                    </a:lnTo>
                    <a:lnTo>
                      <a:pt x="264" y="49"/>
                    </a:lnTo>
                    <a:lnTo>
                      <a:pt x="268" y="50"/>
                    </a:lnTo>
                    <a:lnTo>
                      <a:pt x="270" y="50"/>
                    </a:lnTo>
                    <a:lnTo>
                      <a:pt x="271" y="50"/>
                    </a:lnTo>
                    <a:lnTo>
                      <a:pt x="281" y="52"/>
                    </a:lnTo>
                    <a:lnTo>
                      <a:pt x="289" y="54"/>
                    </a:lnTo>
                    <a:lnTo>
                      <a:pt x="296" y="56"/>
                    </a:lnTo>
                    <a:lnTo>
                      <a:pt x="303" y="58"/>
                    </a:lnTo>
                    <a:lnTo>
                      <a:pt x="308" y="60"/>
                    </a:lnTo>
                    <a:lnTo>
                      <a:pt x="312" y="61"/>
                    </a:lnTo>
                    <a:lnTo>
                      <a:pt x="316" y="63"/>
                    </a:lnTo>
                    <a:lnTo>
                      <a:pt x="319" y="64"/>
                    </a:lnTo>
                    <a:lnTo>
                      <a:pt x="321" y="65"/>
                    </a:lnTo>
                    <a:lnTo>
                      <a:pt x="322" y="67"/>
                    </a:lnTo>
                    <a:lnTo>
                      <a:pt x="323" y="68"/>
                    </a:lnTo>
                    <a:lnTo>
                      <a:pt x="324" y="69"/>
                    </a:lnTo>
                    <a:lnTo>
                      <a:pt x="325" y="70"/>
                    </a:lnTo>
                    <a:lnTo>
                      <a:pt x="332" y="70"/>
                    </a:lnTo>
                    <a:lnTo>
                      <a:pt x="338" y="70"/>
                    </a:lnTo>
                    <a:lnTo>
                      <a:pt x="343" y="70"/>
                    </a:lnTo>
                    <a:lnTo>
                      <a:pt x="348" y="71"/>
                    </a:lnTo>
                    <a:lnTo>
                      <a:pt x="352" y="71"/>
                    </a:lnTo>
                    <a:lnTo>
                      <a:pt x="356" y="71"/>
                    </a:lnTo>
                    <a:lnTo>
                      <a:pt x="359" y="71"/>
                    </a:lnTo>
                    <a:lnTo>
                      <a:pt x="362" y="71"/>
                    </a:lnTo>
                    <a:lnTo>
                      <a:pt x="364" y="72"/>
                    </a:lnTo>
                    <a:lnTo>
                      <a:pt x="366" y="73"/>
                    </a:lnTo>
                    <a:lnTo>
                      <a:pt x="368" y="73"/>
                    </a:lnTo>
                    <a:lnTo>
                      <a:pt x="370" y="74"/>
                    </a:lnTo>
                    <a:lnTo>
                      <a:pt x="371" y="75"/>
                    </a:lnTo>
                    <a:lnTo>
                      <a:pt x="373" y="75"/>
                    </a:lnTo>
                    <a:lnTo>
                      <a:pt x="374" y="76"/>
                    </a:lnTo>
                    <a:lnTo>
                      <a:pt x="375" y="77"/>
                    </a:lnTo>
                    <a:lnTo>
                      <a:pt x="378" y="81"/>
                    </a:lnTo>
                    <a:lnTo>
                      <a:pt x="380" y="85"/>
                    </a:lnTo>
                    <a:lnTo>
                      <a:pt x="381" y="90"/>
                    </a:lnTo>
                    <a:lnTo>
                      <a:pt x="382" y="95"/>
                    </a:lnTo>
                    <a:lnTo>
                      <a:pt x="381" y="100"/>
                    </a:lnTo>
                    <a:lnTo>
                      <a:pt x="380" y="105"/>
                    </a:lnTo>
                    <a:lnTo>
                      <a:pt x="379" y="111"/>
                    </a:lnTo>
                    <a:lnTo>
                      <a:pt x="377" y="116"/>
                    </a:lnTo>
                    <a:lnTo>
                      <a:pt x="374" y="122"/>
                    </a:lnTo>
                    <a:lnTo>
                      <a:pt x="372" y="127"/>
                    </a:lnTo>
                    <a:lnTo>
                      <a:pt x="370" y="131"/>
                    </a:lnTo>
                    <a:lnTo>
                      <a:pt x="367" y="135"/>
                    </a:lnTo>
                    <a:lnTo>
                      <a:pt x="365" y="139"/>
                    </a:lnTo>
                    <a:lnTo>
                      <a:pt x="364" y="141"/>
                    </a:lnTo>
                    <a:lnTo>
                      <a:pt x="363" y="142"/>
                    </a:lnTo>
                    <a:lnTo>
                      <a:pt x="362" y="143"/>
                    </a:lnTo>
                    <a:lnTo>
                      <a:pt x="361" y="144"/>
                    </a:lnTo>
                    <a:lnTo>
                      <a:pt x="358" y="145"/>
                    </a:lnTo>
                    <a:lnTo>
                      <a:pt x="352" y="147"/>
                    </a:lnTo>
                    <a:lnTo>
                      <a:pt x="345" y="150"/>
                    </a:lnTo>
                    <a:lnTo>
                      <a:pt x="337" y="153"/>
                    </a:lnTo>
                    <a:lnTo>
                      <a:pt x="327" y="157"/>
                    </a:lnTo>
                    <a:lnTo>
                      <a:pt x="316" y="161"/>
                    </a:lnTo>
                    <a:lnTo>
                      <a:pt x="304" y="166"/>
                    </a:lnTo>
                    <a:lnTo>
                      <a:pt x="290" y="171"/>
                    </a:lnTo>
                    <a:lnTo>
                      <a:pt x="276" y="177"/>
                    </a:lnTo>
                    <a:lnTo>
                      <a:pt x="261" y="182"/>
                    </a:lnTo>
                    <a:lnTo>
                      <a:pt x="246" y="188"/>
                    </a:lnTo>
                    <a:lnTo>
                      <a:pt x="230" y="195"/>
                    </a:lnTo>
                    <a:lnTo>
                      <a:pt x="213" y="201"/>
                    </a:lnTo>
                    <a:lnTo>
                      <a:pt x="196" y="207"/>
                    </a:lnTo>
                    <a:lnTo>
                      <a:pt x="180" y="213"/>
                    </a:lnTo>
                    <a:lnTo>
                      <a:pt x="163" y="220"/>
                    </a:lnTo>
                    <a:lnTo>
                      <a:pt x="146" y="226"/>
                    </a:lnTo>
                    <a:lnTo>
                      <a:pt x="130" y="233"/>
                    </a:lnTo>
                    <a:lnTo>
                      <a:pt x="113" y="239"/>
                    </a:lnTo>
                    <a:lnTo>
                      <a:pt x="98" y="245"/>
                    </a:lnTo>
                    <a:lnTo>
                      <a:pt x="83" y="250"/>
                    </a:lnTo>
                    <a:lnTo>
                      <a:pt x="69" y="256"/>
                    </a:lnTo>
                    <a:lnTo>
                      <a:pt x="56" y="261"/>
                    </a:lnTo>
                    <a:lnTo>
                      <a:pt x="44" y="265"/>
                    </a:lnTo>
                    <a:lnTo>
                      <a:pt x="33" y="269"/>
                    </a:lnTo>
                    <a:lnTo>
                      <a:pt x="24" y="273"/>
                    </a:lnTo>
                    <a:lnTo>
                      <a:pt x="15" y="276"/>
                    </a:lnTo>
                    <a:lnTo>
                      <a:pt x="9" y="279"/>
                    </a:lnTo>
                    <a:lnTo>
                      <a:pt x="4" y="280"/>
                    </a:lnTo>
                    <a:lnTo>
                      <a:pt x="1" y="282"/>
                    </a:lnTo>
                    <a:lnTo>
                      <a:pt x="0" y="282"/>
                    </a:lnTo>
                    <a:lnTo>
                      <a:pt x="374" y="282"/>
                    </a:lnTo>
                    <a:lnTo>
                      <a:pt x="435" y="0"/>
                    </a:lnTo>
                    <a:lnTo>
                      <a:pt x="26" y="0"/>
                    </a:lnTo>
                    <a:lnTo>
                      <a:pt x="26" y="2"/>
                    </a:lnTo>
                  </a:path>
                </a:pathLst>
              </a:custGeom>
              <a:solidFill>
                <a:srgbClr val="004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17" name="Freeform 11"/>
              <p:cNvSpPr>
                <a:spLocks/>
              </p:cNvSpPr>
              <p:nvPr/>
            </p:nvSpPr>
            <p:spPr bwMode="auto">
              <a:xfrm>
                <a:off x="717" y="484"/>
                <a:ext cx="93" cy="46"/>
              </a:xfrm>
              <a:custGeom>
                <a:avLst/>
                <a:gdLst>
                  <a:gd name="T0" fmla="*/ 32 w 93"/>
                  <a:gd name="T1" fmla="*/ 9 h 46"/>
                  <a:gd name="T2" fmla="*/ 25 w 93"/>
                  <a:gd name="T3" fmla="*/ 10 h 46"/>
                  <a:gd name="T4" fmla="*/ 18 w 93"/>
                  <a:gd name="T5" fmla="*/ 11 h 46"/>
                  <a:gd name="T6" fmla="*/ 11 w 93"/>
                  <a:gd name="T7" fmla="*/ 12 h 46"/>
                  <a:gd name="T8" fmla="*/ 4 w 93"/>
                  <a:gd name="T9" fmla="*/ 13 h 46"/>
                  <a:gd name="T10" fmla="*/ 1 w 93"/>
                  <a:gd name="T11" fmla="*/ 14 h 46"/>
                  <a:gd name="T12" fmla="*/ 0 w 93"/>
                  <a:gd name="T13" fmla="*/ 16 h 46"/>
                  <a:gd name="T14" fmla="*/ 1 w 93"/>
                  <a:gd name="T15" fmla="*/ 18 h 46"/>
                  <a:gd name="T16" fmla="*/ 3 w 93"/>
                  <a:gd name="T17" fmla="*/ 19 h 46"/>
                  <a:gd name="T18" fmla="*/ 7 w 93"/>
                  <a:gd name="T19" fmla="*/ 19 h 46"/>
                  <a:gd name="T20" fmla="*/ 14 w 93"/>
                  <a:gd name="T21" fmla="*/ 19 h 46"/>
                  <a:gd name="T22" fmla="*/ 23 w 93"/>
                  <a:gd name="T23" fmla="*/ 19 h 46"/>
                  <a:gd name="T24" fmla="*/ 33 w 93"/>
                  <a:gd name="T25" fmla="*/ 17 h 46"/>
                  <a:gd name="T26" fmla="*/ 43 w 93"/>
                  <a:gd name="T27" fmla="*/ 16 h 46"/>
                  <a:gd name="T28" fmla="*/ 53 w 93"/>
                  <a:gd name="T29" fmla="*/ 15 h 46"/>
                  <a:gd name="T30" fmla="*/ 62 w 93"/>
                  <a:gd name="T31" fmla="*/ 15 h 46"/>
                  <a:gd name="T32" fmla="*/ 70 w 93"/>
                  <a:gd name="T33" fmla="*/ 14 h 46"/>
                  <a:gd name="T34" fmla="*/ 76 w 93"/>
                  <a:gd name="T35" fmla="*/ 15 h 46"/>
                  <a:gd name="T36" fmla="*/ 81 w 93"/>
                  <a:gd name="T37" fmla="*/ 16 h 46"/>
                  <a:gd name="T38" fmla="*/ 82 w 93"/>
                  <a:gd name="T39" fmla="*/ 20 h 46"/>
                  <a:gd name="T40" fmla="*/ 80 w 93"/>
                  <a:gd name="T41" fmla="*/ 27 h 46"/>
                  <a:gd name="T42" fmla="*/ 77 w 93"/>
                  <a:gd name="T43" fmla="*/ 36 h 46"/>
                  <a:gd name="T44" fmla="*/ 75 w 93"/>
                  <a:gd name="T45" fmla="*/ 44 h 46"/>
                  <a:gd name="T46" fmla="*/ 77 w 93"/>
                  <a:gd name="T47" fmla="*/ 45 h 46"/>
                  <a:gd name="T48" fmla="*/ 80 w 93"/>
                  <a:gd name="T49" fmla="*/ 42 h 46"/>
                  <a:gd name="T50" fmla="*/ 84 w 93"/>
                  <a:gd name="T51" fmla="*/ 35 h 46"/>
                  <a:gd name="T52" fmla="*/ 88 w 93"/>
                  <a:gd name="T53" fmla="*/ 27 h 46"/>
                  <a:gd name="T54" fmla="*/ 91 w 93"/>
                  <a:gd name="T55" fmla="*/ 19 h 46"/>
                  <a:gd name="T56" fmla="*/ 92 w 93"/>
                  <a:gd name="T57" fmla="*/ 10 h 46"/>
                  <a:gd name="T58" fmla="*/ 89 w 93"/>
                  <a:gd name="T59" fmla="*/ 5 h 46"/>
                  <a:gd name="T60" fmla="*/ 82 w 93"/>
                  <a:gd name="T61" fmla="*/ 2 h 46"/>
                  <a:gd name="T62" fmla="*/ 73 w 93"/>
                  <a:gd name="T63" fmla="*/ 0 h 46"/>
                  <a:gd name="T64" fmla="*/ 44 w 93"/>
                  <a:gd name="T65" fmla="*/ 0 h 46"/>
                  <a:gd name="T66" fmla="*/ 41 w 93"/>
                  <a:gd name="T67" fmla="*/ 1 h 46"/>
                  <a:gd name="T68" fmla="*/ 39 w 93"/>
                  <a:gd name="T69" fmla="*/ 3 h 46"/>
                  <a:gd name="T70" fmla="*/ 37 w 93"/>
                  <a:gd name="T71" fmla="*/ 5 h 46"/>
                  <a:gd name="T72" fmla="*/ 34 w 93"/>
                  <a:gd name="T73" fmla="*/ 7 h 4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3" h="46">
                    <a:moveTo>
                      <a:pt x="34" y="7"/>
                    </a:moveTo>
                    <a:lnTo>
                      <a:pt x="32" y="9"/>
                    </a:lnTo>
                    <a:lnTo>
                      <a:pt x="28" y="10"/>
                    </a:lnTo>
                    <a:lnTo>
                      <a:pt x="25" y="10"/>
                    </a:lnTo>
                    <a:lnTo>
                      <a:pt x="21" y="10"/>
                    </a:lnTo>
                    <a:lnTo>
                      <a:pt x="18" y="11"/>
                    </a:lnTo>
                    <a:lnTo>
                      <a:pt x="14" y="12"/>
                    </a:lnTo>
                    <a:lnTo>
                      <a:pt x="11" y="12"/>
                    </a:lnTo>
                    <a:lnTo>
                      <a:pt x="8" y="12"/>
                    </a:lnTo>
                    <a:lnTo>
                      <a:pt x="4" y="13"/>
                    </a:lnTo>
                    <a:lnTo>
                      <a:pt x="2" y="13"/>
                    </a:lnTo>
                    <a:lnTo>
                      <a:pt x="1" y="14"/>
                    </a:lnTo>
                    <a:lnTo>
                      <a:pt x="0" y="16"/>
                    </a:lnTo>
                    <a:lnTo>
                      <a:pt x="0" y="17"/>
                    </a:lnTo>
                    <a:lnTo>
                      <a:pt x="1" y="18"/>
                    </a:lnTo>
                    <a:lnTo>
                      <a:pt x="2" y="18"/>
                    </a:lnTo>
                    <a:lnTo>
                      <a:pt x="3" y="19"/>
                    </a:lnTo>
                    <a:lnTo>
                      <a:pt x="5" y="19"/>
                    </a:lnTo>
                    <a:lnTo>
                      <a:pt x="7" y="19"/>
                    </a:lnTo>
                    <a:lnTo>
                      <a:pt x="10" y="19"/>
                    </a:lnTo>
                    <a:lnTo>
                      <a:pt x="14" y="19"/>
                    </a:lnTo>
                    <a:lnTo>
                      <a:pt x="18" y="19"/>
                    </a:lnTo>
                    <a:lnTo>
                      <a:pt x="23" y="19"/>
                    </a:lnTo>
                    <a:lnTo>
                      <a:pt x="28" y="18"/>
                    </a:lnTo>
                    <a:lnTo>
                      <a:pt x="33" y="17"/>
                    </a:lnTo>
                    <a:lnTo>
                      <a:pt x="38" y="17"/>
                    </a:lnTo>
                    <a:lnTo>
                      <a:pt x="43" y="16"/>
                    </a:lnTo>
                    <a:lnTo>
                      <a:pt x="48" y="16"/>
                    </a:lnTo>
                    <a:lnTo>
                      <a:pt x="53" y="15"/>
                    </a:lnTo>
                    <a:lnTo>
                      <a:pt x="58" y="15"/>
                    </a:lnTo>
                    <a:lnTo>
                      <a:pt x="62" y="15"/>
                    </a:lnTo>
                    <a:lnTo>
                      <a:pt x="66" y="14"/>
                    </a:lnTo>
                    <a:lnTo>
                      <a:pt x="70" y="14"/>
                    </a:lnTo>
                    <a:lnTo>
                      <a:pt x="73" y="14"/>
                    </a:lnTo>
                    <a:lnTo>
                      <a:pt x="76" y="15"/>
                    </a:lnTo>
                    <a:lnTo>
                      <a:pt x="79" y="15"/>
                    </a:lnTo>
                    <a:lnTo>
                      <a:pt x="81" y="16"/>
                    </a:lnTo>
                    <a:lnTo>
                      <a:pt x="81" y="18"/>
                    </a:lnTo>
                    <a:lnTo>
                      <a:pt x="82" y="20"/>
                    </a:lnTo>
                    <a:lnTo>
                      <a:pt x="81" y="24"/>
                    </a:lnTo>
                    <a:lnTo>
                      <a:pt x="80" y="27"/>
                    </a:lnTo>
                    <a:lnTo>
                      <a:pt x="79" y="31"/>
                    </a:lnTo>
                    <a:lnTo>
                      <a:pt x="77" y="36"/>
                    </a:lnTo>
                    <a:lnTo>
                      <a:pt x="75" y="41"/>
                    </a:lnTo>
                    <a:lnTo>
                      <a:pt x="75" y="44"/>
                    </a:lnTo>
                    <a:lnTo>
                      <a:pt x="76" y="45"/>
                    </a:lnTo>
                    <a:lnTo>
                      <a:pt x="77" y="45"/>
                    </a:lnTo>
                    <a:lnTo>
                      <a:pt x="79" y="44"/>
                    </a:lnTo>
                    <a:lnTo>
                      <a:pt x="80" y="42"/>
                    </a:lnTo>
                    <a:lnTo>
                      <a:pt x="82" y="39"/>
                    </a:lnTo>
                    <a:lnTo>
                      <a:pt x="84" y="35"/>
                    </a:lnTo>
                    <a:lnTo>
                      <a:pt x="86" y="32"/>
                    </a:lnTo>
                    <a:lnTo>
                      <a:pt x="88" y="27"/>
                    </a:lnTo>
                    <a:lnTo>
                      <a:pt x="90" y="23"/>
                    </a:lnTo>
                    <a:lnTo>
                      <a:pt x="91" y="19"/>
                    </a:lnTo>
                    <a:lnTo>
                      <a:pt x="92" y="15"/>
                    </a:lnTo>
                    <a:lnTo>
                      <a:pt x="92" y="10"/>
                    </a:lnTo>
                    <a:lnTo>
                      <a:pt x="91" y="7"/>
                    </a:lnTo>
                    <a:lnTo>
                      <a:pt x="89" y="5"/>
                    </a:lnTo>
                    <a:lnTo>
                      <a:pt x="86" y="3"/>
                    </a:lnTo>
                    <a:lnTo>
                      <a:pt x="82" y="2"/>
                    </a:lnTo>
                    <a:lnTo>
                      <a:pt x="78" y="1"/>
                    </a:lnTo>
                    <a:lnTo>
                      <a:pt x="73" y="0"/>
                    </a:lnTo>
                    <a:lnTo>
                      <a:pt x="67" y="0"/>
                    </a:lnTo>
                    <a:lnTo>
                      <a:pt x="44" y="0"/>
                    </a:lnTo>
                    <a:lnTo>
                      <a:pt x="43" y="0"/>
                    </a:lnTo>
                    <a:lnTo>
                      <a:pt x="41" y="1"/>
                    </a:lnTo>
                    <a:lnTo>
                      <a:pt x="41" y="2"/>
                    </a:lnTo>
                    <a:lnTo>
                      <a:pt x="39" y="3"/>
                    </a:lnTo>
                    <a:lnTo>
                      <a:pt x="39" y="4"/>
                    </a:lnTo>
                    <a:lnTo>
                      <a:pt x="37" y="5"/>
                    </a:lnTo>
                    <a:lnTo>
                      <a:pt x="36" y="6"/>
                    </a:lnTo>
                    <a:lnTo>
                      <a:pt x="34" y="7"/>
                    </a:lnTo>
                  </a:path>
                </a:pathLst>
              </a:custGeom>
              <a:solidFill>
                <a:srgbClr val="004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18" name="Freeform 12"/>
              <p:cNvSpPr>
                <a:spLocks/>
              </p:cNvSpPr>
              <p:nvPr/>
            </p:nvSpPr>
            <p:spPr bwMode="auto">
              <a:xfrm>
                <a:off x="412" y="463"/>
                <a:ext cx="373" cy="216"/>
              </a:xfrm>
              <a:custGeom>
                <a:avLst/>
                <a:gdLst>
                  <a:gd name="T0" fmla="*/ 0 w 373"/>
                  <a:gd name="T1" fmla="*/ 108 h 217"/>
                  <a:gd name="T2" fmla="*/ 6 w 373"/>
                  <a:gd name="T3" fmla="*/ 108 h 217"/>
                  <a:gd name="T4" fmla="*/ 23 w 373"/>
                  <a:gd name="T5" fmla="*/ 108 h 217"/>
                  <a:gd name="T6" fmla="*/ 46 w 373"/>
                  <a:gd name="T7" fmla="*/ 108 h 217"/>
                  <a:gd name="T8" fmla="*/ 74 w 373"/>
                  <a:gd name="T9" fmla="*/ 108 h 217"/>
                  <a:gd name="T10" fmla="*/ 102 w 373"/>
                  <a:gd name="T11" fmla="*/ 108 h 217"/>
                  <a:gd name="T12" fmla="*/ 128 w 373"/>
                  <a:gd name="T13" fmla="*/ 108 h 217"/>
                  <a:gd name="T14" fmla="*/ 149 w 373"/>
                  <a:gd name="T15" fmla="*/ 108 h 217"/>
                  <a:gd name="T16" fmla="*/ 161 w 373"/>
                  <a:gd name="T17" fmla="*/ 108 h 217"/>
                  <a:gd name="T18" fmla="*/ 175 w 373"/>
                  <a:gd name="T19" fmla="*/ 108 h 217"/>
                  <a:gd name="T20" fmla="*/ 190 w 373"/>
                  <a:gd name="T21" fmla="*/ 108 h 217"/>
                  <a:gd name="T22" fmla="*/ 206 w 373"/>
                  <a:gd name="T23" fmla="*/ 108 h 217"/>
                  <a:gd name="T24" fmla="*/ 223 w 373"/>
                  <a:gd name="T25" fmla="*/ 108 h 217"/>
                  <a:gd name="T26" fmla="*/ 240 w 373"/>
                  <a:gd name="T27" fmla="*/ 101 h 217"/>
                  <a:gd name="T28" fmla="*/ 257 w 373"/>
                  <a:gd name="T29" fmla="*/ 94 h 217"/>
                  <a:gd name="T30" fmla="*/ 275 w 373"/>
                  <a:gd name="T31" fmla="*/ 87 h 217"/>
                  <a:gd name="T32" fmla="*/ 292 w 373"/>
                  <a:gd name="T33" fmla="*/ 81 h 217"/>
                  <a:gd name="T34" fmla="*/ 297 w 373"/>
                  <a:gd name="T35" fmla="*/ 79 h 217"/>
                  <a:gd name="T36" fmla="*/ 304 w 373"/>
                  <a:gd name="T37" fmla="*/ 77 h 217"/>
                  <a:gd name="T38" fmla="*/ 312 w 373"/>
                  <a:gd name="T39" fmla="*/ 75 h 217"/>
                  <a:gd name="T40" fmla="*/ 321 w 373"/>
                  <a:gd name="T41" fmla="*/ 72 h 217"/>
                  <a:gd name="T42" fmla="*/ 331 w 373"/>
                  <a:gd name="T43" fmla="*/ 69 h 217"/>
                  <a:gd name="T44" fmla="*/ 341 w 373"/>
                  <a:gd name="T45" fmla="*/ 67 h 217"/>
                  <a:gd name="T46" fmla="*/ 351 w 373"/>
                  <a:gd name="T47" fmla="*/ 64 h 217"/>
                  <a:gd name="T48" fmla="*/ 360 w 373"/>
                  <a:gd name="T49" fmla="*/ 63 h 217"/>
                  <a:gd name="T50" fmla="*/ 365 w 373"/>
                  <a:gd name="T51" fmla="*/ 62 h 217"/>
                  <a:gd name="T52" fmla="*/ 369 w 373"/>
                  <a:gd name="T53" fmla="*/ 61 h 217"/>
                  <a:gd name="T54" fmla="*/ 371 w 373"/>
                  <a:gd name="T55" fmla="*/ 59 h 217"/>
                  <a:gd name="T56" fmla="*/ 372 w 373"/>
                  <a:gd name="T57" fmla="*/ 58 h 217"/>
                  <a:gd name="T58" fmla="*/ 370 w 373"/>
                  <a:gd name="T59" fmla="*/ 56 h 217"/>
                  <a:gd name="T60" fmla="*/ 365 w 373"/>
                  <a:gd name="T61" fmla="*/ 55 h 217"/>
                  <a:gd name="T62" fmla="*/ 358 w 373"/>
                  <a:gd name="T63" fmla="*/ 54 h 217"/>
                  <a:gd name="T64" fmla="*/ 349 w 373"/>
                  <a:gd name="T65" fmla="*/ 54 h 217"/>
                  <a:gd name="T66" fmla="*/ 330 w 373"/>
                  <a:gd name="T67" fmla="*/ 56 h 217"/>
                  <a:gd name="T68" fmla="*/ 310 w 373"/>
                  <a:gd name="T69" fmla="*/ 61 h 217"/>
                  <a:gd name="T70" fmla="*/ 288 w 373"/>
                  <a:gd name="T71" fmla="*/ 67 h 217"/>
                  <a:gd name="T72" fmla="*/ 266 w 373"/>
                  <a:gd name="T73" fmla="*/ 74 h 217"/>
                  <a:gd name="T74" fmla="*/ 244 w 373"/>
                  <a:gd name="T75" fmla="*/ 82 h 217"/>
                  <a:gd name="T76" fmla="*/ 224 w 373"/>
                  <a:gd name="T77" fmla="*/ 90 h 217"/>
                  <a:gd name="T78" fmla="*/ 208 w 373"/>
                  <a:gd name="T79" fmla="*/ 96 h 217"/>
                  <a:gd name="T80" fmla="*/ 197 w 373"/>
                  <a:gd name="T81" fmla="*/ 102 h 217"/>
                  <a:gd name="T82" fmla="*/ 344 w 373"/>
                  <a:gd name="T83" fmla="*/ 19 h 217"/>
                  <a:gd name="T84" fmla="*/ 342 w 373"/>
                  <a:gd name="T85" fmla="*/ 12 h 217"/>
                  <a:gd name="T86" fmla="*/ 331 w 373"/>
                  <a:gd name="T87" fmla="*/ 7 h 217"/>
                  <a:gd name="T88" fmla="*/ 314 w 373"/>
                  <a:gd name="T89" fmla="*/ 3 h 217"/>
                  <a:gd name="T90" fmla="*/ 295 w 373"/>
                  <a:gd name="T91" fmla="*/ 2 h 217"/>
                  <a:gd name="T92" fmla="*/ 275 w 373"/>
                  <a:gd name="T93" fmla="*/ 0 h 217"/>
                  <a:gd name="T94" fmla="*/ 256 w 373"/>
                  <a:gd name="T95" fmla="*/ 0 h 217"/>
                  <a:gd name="T96" fmla="*/ 243 w 373"/>
                  <a:gd name="T97" fmla="*/ 0 h 217"/>
                  <a:gd name="T98" fmla="*/ 237 w 373"/>
                  <a:gd name="T99" fmla="*/ 0 h 21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73" h="217">
                    <a:moveTo>
                      <a:pt x="47" y="0"/>
                    </a:moveTo>
                    <a:lnTo>
                      <a:pt x="0" y="216"/>
                    </a:lnTo>
                    <a:lnTo>
                      <a:pt x="2" y="215"/>
                    </a:lnTo>
                    <a:lnTo>
                      <a:pt x="6" y="213"/>
                    </a:lnTo>
                    <a:lnTo>
                      <a:pt x="14" y="209"/>
                    </a:lnTo>
                    <a:lnTo>
                      <a:pt x="23" y="205"/>
                    </a:lnTo>
                    <a:lnTo>
                      <a:pt x="34" y="200"/>
                    </a:lnTo>
                    <a:lnTo>
                      <a:pt x="46" y="194"/>
                    </a:lnTo>
                    <a:lnTo>
                      <a:pt x="60" y="187"/>
                    </a:lnTo>
                    <a:lnTo>
                      <a:pt x="74" y="180"/>
                    </a:lnTo>
                    <a:lnTo>
                      <a:pt x="88" y="173"/>
                    </a:lnTo>
                    <a:lnTo>
                      <a:pt x="102" y="167"/>
                    </a:lnTo>
                    <a:lnTo>
                      <a:pt x="116" y="160"/>
                    </a:lnTo>
                    <a:lnTo>
                      <a:pt x="128" y="154"/>
                    </a:lnTo>
                    <a:lnTo>
                      <a:pt x="140" y="148"/>
                    </a:lnTo>
                    <a:lnTo>
                      <a:pt x="149" y="144"/>
                    </a:lnTo>
                    <a:lnTo>
                      <a:pt x="156" y="140"/>
                    </a:lnTo>
                    <a:lnTo>
                      <a:pt x="161" y="138"/>
                    </a:lnTo>
                    <a:lnTo>
                      <a:pt x="168" y="135"/>
                    </a:lnTo>
                    <a:lnTo>
                      <a:pt x="175" y="131"/>
                    </a:lnTo>
                    <a:lnTo>
                      <a:pt x="182" y="127"/>
                    </a:lnTo>
                    <a:lnTo>
                      <a:pt x="190" y="124"/>
                    </a:lnTo>
                    <a:lnTo>
                      <a:pt x="198" y="120"/>
                    </a:lnTo>
                    <a:lnTo>
                      <a:pt x="206" y="116"/>
                    </a:lnTo>
                    <a:lnTo>
                      <a:pt x="214" y="112"/>
                    </a:lnTo>
                    <a:lnTo>
                      <a:pt x="223" y="109"/>
                    </a:lnTo>
                    <a:lnTo>
                      <a:pt x="231" y="105"/>
                    </a:lnTo>
                    <a:lnTo>
                      <a:pt x="240" y="101"/>
                    </a:lnTo>
                    <a:lnTo>
                      <a:pt x="248" y="97"/>
                    </a:lnTo>
                    <a:lnTo>
                      <a:pt x="257" y="94"/>
                    </a:lnTo>
                    <a:lnTo>
                      <a:pt x="266" y="90"/>
                    </a:lnTo>
                    <a:lnTo>
                      <a:pt x="275" y="87"/>
                    </a:lnTo>
                    <a:lnTo>
                      <a:pt x="284" y="84"/>
                    </a:lnTo>
                    <a:lnTo>
                      <a:pt x="292" y="81"/>
                    </a:lnTo>
                    <a:lnTo>
                      <a:pt x="294" y="80"/>
                    </a:lnTo>
                    <a:lnTo>
                      <a:pt x="297" y="79"/>
                    </a:lnTo>
                    <a:lnTo>
                      <a:pt x="300" y="79"/>
                    </a:lnTo>
                    <a:lnTo>
                      <a:pt x="304" y="77"/>
                    </a:lnTo>
                    <a:lnTo>
                      <a:pt x="308" y="76"/>
                    </a:lnTo>
                    <a:lnTo>
                      <a:pt x="312" y="75"/>
                    </a:lnTo>
                    <a:lnTo>
                      <a:pt x="316" y="74"/>
                    </a:lnTo>
                    <a:lnTo>
                      <a:pt x="321" y="72"/>
                    </a:lnTo>
                    <a:lnTo>
                      <a:pt x="326" y="71"/>
                    </a:lnTo>
                    <a:lnTo>
                      <a:pt x="331" y="69"/>
                    </a:lnTo>
                    <a:lnTo>
                      <a:pt x="336" y="68"/>
                    </a:lnTo>
                    <a:lnTo>
                      <a:pt x="341" y="67"/>
                    </a:lnTo>
                    <a:lnTo>
                      <a:pt x="346" y="66"/>
                    </a:lnTo>
                    <a:lnTo>
                      <a:pt x="351" y="64"/>
                    </a:lnTo>
                    <a:lnTo>
                      <a:pt x="356" y="64"/>
                    </a:lnTo>
                    <a:lnTo>
                      <a:pt x="360" y="63"/>
                    </a:lnTo>
                    <a:lnTo>
                      <a:pt x="363" y="62"/>
                    </a:lnTo>
                    <a:lnTo>
                      <a:pt x="365" y="62"/>
                    </a:lnTo>
                    <a:lnTo>
                      <a:pt x="368" y="61"/>
                    </a:lnTo>
                    <a:lnTo>
                      <a:pt x="369" y="61"/>
                    </a:lnTo>
                    <a:lnTo>
                      <a:pt x="371" y="60"/>
                    </a:lnTo>
                    <a:lnTo>
                      <a:pt x="371" y="59"/>
                    </a:lnTo>
                    <a:lnTo>
                      <a:pt x="372" y="59"/>
                    </a:lnTo>
                    <a:lnTo>
                      <a:pt x="372" y="58"/>
                    </a:lnTo>
                    <a:lnTo>
                      <a:pt x="371" y="57"/>
                    </a:lnTo>
                    <a:lnTo>
                      <a:pt x="370" y="56"/>
                    </a:lnTo>
                    <a:lnTo>
                      <a:pt x="368" y="55"/>
                    </a:lnTo>
                    <a:lnTo>
                      <a:pt x="365" y="55"/>
                    </a:lnTo>
                    <a:lnTo>
                      <a:pt x="362" y="54"/>
                    </a:lnTo>
                    <a:lnTo>
                      <a:pt x="358" y="54"/>
                    </a:lnTo>
                    <a:lnTo>
                      <a:pt x="354" y="54"/>
                    </a:lnTo>
                    <a:lnTo>
                      <a:pt x="349" y="54"/>
                    </a:lnTo>
                    <a:lnTo>
                      <a:pt x="340" y="55"/>
                    </a:lnTo>
                    <a:lnTo>
                      <a:pt x="330" y="56"/>
                    </a:lnTo>
                    <a:lnTo>
                      <a:pt x="321" y="58"/>
                    </a:lnTo>
                    <a:lnTo>
                      <a:pt x="310" y="61"/>
                    </a:lnTo>
                    <a:lnTo>
                      <a:pt x="299" y="64"/>
                    </a:lnTo>
                    <a:lnTo>
                      <a:pt x="288" y="67"/>
                    </a:lnTo>
                    <a:lnTo>
                      <a:pt x="276" y="70"/>
                    </a:lnTo>
                    <a:lnTo>
                      <a:pt x="266" y="74"/>
                    </a:lnTo>
                    <a:lnTo>
                      <a:pt x="254" y="78"/>
                    </a:lnTo>
                    <a:lnTo>
                      <a:pt x="244" y="82"/>
                    </a:lnTo>
                    <a:lnTo>
                      <a:pt x="234" y="86"/>
                    </a:lnTo>
                    <a:lnTo>
                      <a:pt x="224" y="90"/>
                    </a:lnTo>
                    <a:lnTo>
                      <a:pt x="216" y="93"/>
                    </a:lnTo>
                    <a:lnTo>
                      <a:pt x="208" y="96"/>
                    </a:lnTo>
                    <a:lnTo>
                      <a:pt x="202" y="99"/>
                    </a:lnTo>
                    <a:lnTo>
                      <a:pt x="197" y="102"/>
                    </a:lnTo>
                    <a:lnTo>
                      <a:pt x="169" y="19"/>
                    </a:lnTo>
                    <a:lnTo>
                      <a:pt x="344" y="19"/>
                    </a:lnTo>
                    <a:lnTo>
                      <a:pt x="344" y="15"/>
                    </a:lnTo>
                    <a:lnTo>
                      <a:pt x="342" y="12"/>
                    </a:lnTo>
                    <a:lnTo>
                      <a:pt x="337" y="9"/>
                    </a:lnTo>
                    <a:lnTo>
                      <a:pt x="331" y="7"/>
                    </a:lnTo>
                    <a:lnTo>
                      <a:pt x="323" y="5"/>
                    </a:lnTo>
                    <a:lnTo>
                      <a:pt x="314" y="3"/>
                    </a:lnTo>
                    <a:lnTo>
                      <a:pt x="305" y="3"/>
                    </a:lnTo>
                    <a:lnTo>
                      <a:pt x="295" y="2"/>
                    </a:lnTo>
                    <a:lnTo>
                      <a:pt x="285" y="1"/>
                    </a:lnTo>
                    <a:lnTo>
                      <a:pt x="275" y="0"/>
                    </a:lnTo>
                    <a:lnTo>
                      <a:pt x="265" y="0"/>
                    </a:lnTo>
                    <a:lnTo>
                      <a:pt x="256" y="0"/>
                    </a:lnTo>
                    <a:lnTo>
                      <a:pt x="249" y="0"/>
                    </a:lnTo>
                    <a:lnTo>
                      <a:pt x="243" y="0"/>
                    </a:lnTo>
                    <a:lnTo>
                      <a:pt x="239" y="0"/>
                    </a:lnTo>
                    <a:lnTo>
                      <a:pt x="237" y="0"/>
                    </a:lnTo>
                    <a:lnTo>
                      <a:pt x="47" y="0"/>
                    </a:lnTo>
                  </a:path>
                </a:pathLst>
              </a:custGeom>
              <a:solidFill>
                <a:srgbClr val="004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19" name="Freeform 13"/>
              <p:cNvSpPr>
                <a:spLocks/>
              </p:cNvSpPr>
              <p:nvPr/>
            </p:nvSpPr>
            <p:spPr bwMode="auto">
              <a:xfrm>
                <a:off x="945" y="398"/>
                <a:ext cx="112" cy="108"/>
              </a:xfrm>
              <a:custGeom>
                <a:avLst/>
                <a:gdLst>
                  <a:gd name="T0" fmla="*/ 31 w 113"/>
                  <a:gd name="T1" fmla="*/ 1471 h 107"/>
                  <a:gd name="T2" fmla="*/ 15 w 113"/>
                  <a:gd name="T3" fmla="*/ 1418 h 107"/>
                  <a:gd name="T4" fmla="*/ 4 w 113"/>
                  <a:gd name="T5" fmla="*/ 1304 h 107"/>
                  <a:gd name="T6" fmla="*/ 0 w 113"/>
                  <a:gd name="T7" fmla="*/ 1144 h 107"/>
                  <a:gd name="T8" fmla="*/ 3 w 113"/>
                  <a:gd name="T9" fmla="*/ 987 h 107"/>
                  <a:gd name="T10" fmla="*/ 6 w 113"/>
                  <a:gd name="T11" fmla="*/ 48 h 107"/>
                  <a:gd name="T12" fmla="*/ 9 w 113"/>
                  <a:gd name="T13" fmla="*/ 35 h 107"/>
                  <a:gd name="T14" fmla="*/ 11 w 113"/>
                  <a:gd name="T15" fmla="*/ 24 h 107"/>
                  <a:gd name="T16" fmla="*/ 13 w 113"/>
                  <a:gd name="T17" fmla="*/ 15 h 107"/>
                  <a:gd name="T18" fmla="*/ 15 w 113"/>
                  <a:gd name="T19" fmla="*/ 8 h 107"/>
                  <a:gd name="T20" fmla="*/ 16 w 113"/>
                  <a:gd name="T21" fmla="*/ 3 h 107"/>
                  <a:gd name="T22" fmla="*/ 17 w 113"/>
                  <a:gd name="T23" fmla="*/ 0 h 107"/>
                  <a:gd name="T24" fmla="*/ 40 w 113"/>
                  <a:gd name="T25" fmla="*/ 0 h 107"/>
                  <a:gd name="T26" fmla="*/ 40 w 113"/>
                  <a:gd name="T27" fmla="*/ 3 h 107"/>
                  <a:gd name="T28" fmla="*/ 38 w 113"/>
                  <a:gd name="T29" fmla="*/ 10 h 107"/>
                  <a:gd name="T30" fmla="*/ 36 w 113"/>
                  <a:gd name="T31" fmla="*/ 20 h 107"/>
                  <a:gd name="T32" fmla="*/ 33 w 113"/>
                  <a:gd name="T33" fmla="*/ 33 h 107"/>
                  <a:gd name="T34" fmla="*/ 30 w 113"/>
                  <a:gd name="T35" fmla="*/ 44 h 107"/>
                  <a:gd name="T36" fmla="*/ 28 w 113"/>
                  <a:gd name="T37" fmla="*/ 907 h 107"/>
                  <a:gd name="T38" fmla="*/ 27 w 113"/>
                  <a:gd name="T39" fmla="*/ 978 h 107"/>
                  <a:gd name="T40" fmla="*/ 26 w 113"/>
                  <a:gd name="T41" fmla="*/ 996 h 107"/>
                  <a:gd name="T42" fmla="*/ 25 w 113"/>
                  <a:gd name="T43" fmla="*/ 1093 h 107"/>
                  <a:gd name="T44" fmla="*/ 27 w 113"/>
                  <a:gd name="T45" fmla="*/ 1188 h 107"/>
                  <a:gd name="T46" fmla="*/ 34 w 113"/>
                  <a:gd name="T47" fmla="*/ 1244 h 107"/>
                  <a:gd name="T48" fmla="*/ 44 w 113"/>
                  <a:gd name="T49" fmla="*/ 1256 h 107"/>
                  <a:gd name="T50" fmla="*/ 56 w 113"/>
                  <a:gd name="T51" fmla="*/ 1244 h 107"/>
                  <a:gd name="T52" fmla="*/ 56 w 113"/>
                  <a:gd name="T53" fmla="*/ 1188 h 107"/>
                  <a:gd name="T54" fmla="*/ 56 w 113"/>
                  <a:gd name="T55" fmla="*/ 1093 h 107"/>
                  <a:gd name="T56" fmla="*/ 56 w 113"/>
                  <a:gd name="T57" fmla="*/ 996 h 107"/>
                  <a:gd name="T58" fmla="*/ 56 w 113"/>
                  <a:gd name="T59" fmla="*/ 942 h 107"/>
                  <a:gd name="T60" fmla="*/ 56 w 113"/>
                  <a:gd name="T61" fmla="*/ 50 h 107"/>
                  <a:gd name="T62" fmla="*/ 56 w 113"/>
                  <a:gd name="T63" fmla="*/ 39 h 107"/>
                  <a:gd name="T64" fmla="*/ 56 w 113"/>
                  <a:gd name="T65" fmla="*/ 28 h 107"/>
                  <a:gd name="T66" fmla="*/ 56 w 113"/>
                  <a:gd name="T67" fmla="*/ 18 h 107"/>
                  <a:gd name="T68" fmla="*/ 56 w 113"/>
                  <a:gd name="T69" fmla="*/ 9 h 107"/>
                  <a:gd name="T70" fmla="*/ 56 w 113"/>
                  <a:gd name="T71" fmla="*/ 2 h 107"/>
                  <a:gd name="T72" fmla="*/ 56 w 113"/>
                  <a:gd name="T73" fmla="*/ 0 h 107"/>
                  <a:gd name="T74" fmla="*/ 56 w 113"/>
                  <a:gd name="T75" fmla="*/ 12 h 107"/>
                  <a:gd name="T76" fmla="*/ 56 w 113"/>
                  <a:gd name="T77" fmla="*/ 27 h 107"/>
                  <a:gd name="T78" fmla="*/ 56 w 113"/>
                  <a:gd name="T79" fmla="*/ 33 h 107"/>
                  <a:gd name="T80" fmla="*/ 56 w 113"/>
                  <a:gd name="T81" fmla="*/ 35 h 107"/>
                  <a:gd name="T82" fmla="*/ 56 w 113"/>
                  <a:gd name="T83" fmla="*/ 37 h 107"/>
                  <a:gd name="T84" fmla="*/ 56 w 113"/>
                  <a:gd name="T85" fmla="*/ 44 h 107"/>
                  <a:gd name="T86" fmla="*/ 56 w 113"/>
                  <a:gd name="T87" fmla="*/ 951 h 107"/>
                  <a:gd name="T88" fmla="*/ 56 w 113"/>
                  <a:gd name="T89" fmla="*/ 1103 h 107"/>
                  <a:gd name="T90" fmla="*/ 56 w 113"/>
                  <a:gd name="T91" fmla="*/ 1188 h 107"/>
                  <a:gd name="T92" fmla="*/ 56 w 113"/>
                  <a:gd name="T93" fmla="*/ 1268 h 107"/>
                  <a:gd name="T94" fmla="*/ 56 w 113"/>
                  <a:gd name="T95" fmla="*/ 1328 h 107"/>
                  <a:gd name="T96" fmla="*/ 56 w 113"/>
                  <a:gd name="T97" fmla="*/ 1379 h 107"/>
                  <a:gd name="T98" fmla="*/ 56 w 113"/>
                  <a:gd name="T99" fmla="*/ 1431 h 107"/>
                  <a:gd name="T100" fmla="*/ 56 w 113"/>
                  <a:gd name="T101" fmla="*/ 1457 h 107"/>
                  <a:gd name="T102" fmla="*/ 46 w 113"/>
                  <a:gd name="T103" fmla="*/ 1471 h 10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 h="107">
                    <a:moveTo>
                      <a:pt x="41" y="106"/>
                    </a:moveTo>
                    <a:lnTo>
                      <a:pt x="31" y="106"/>
                    </a:lnTo>
                    <a:lnTo>
                      <a:pt x="22" y="104"/>
                    </a:lnTo>
                    <a:lnTo>
                      <a:pt x="15" y="102"/>
                    </a:lnTo>
                    <a:lnTo>
                      <a:pt x="8" y="98"/>
                    </a:lnTo>
                    <a:lnTo>
                      <a:pt x="4" y="93"/>
                    </a:lnTo>
                    <a:lnTo>
                      <a:pt x="1" y="87"/>
                    </a:lnTo>
                    <a:lnTo>
                      <a:pt x="0" y="79"/>
                    </a:lnTo>
                    <a:lnTo>
                      <a:pt x="1" y="70"/>
                    </a:lnTo>
                    <a:lnTo>
                      <a:pt x="3" y="63"/>
                    </a:lnTo>
                    <a:lnTo>
                      <a:pt x="5" y="55"/>
                    </a:lnTo>
                    <a:lnTo>
                      <a:pt x="6" y="48"/>
                    </a:lnTo>
                    <a:lnTo>
                      <a:pt x="7" y="42"/>
                    </a:lnTo>
                    <a:lnTo>
                      <a:pt x="9" y="35"/>
                    </a:lnTo>
                    <a:lnTo>
                      <a:pt x="10" y="30"/>
                    </a:lnTo>
                    <a:lnTo>
                      <a:pt x="11" y="24"/>
                    </a:lnTo>
                    <a:lnTo>
                      <a:pt x="12" y="19"/>
                    </a:lnTo>
                    <a:lnTo>
                      <a:pt x="13" y="15"/>
                    </a:lnTo>
                    <a:lnTo>
                      <a:pt x="14" y="11"/>
                    </a:lnTo>
                    <a:lnTo>
                      <a:pt x="15" y="8"/>
                    </a:lnTo>
                    <a:lnTo>
                      <a:pt x="16" y="5"/>
                    </a:lnTo>
                    <a:lnTo>
                      <a:pt x="16" y="3"/>
                    </a:lnTo>
                    <a:lnTo>
                      <a:pt x="17" y="2"/>
                    </a:lnTo>
                    <a:lnTo>
                      <a:pt x="17" y="0"/>
                    </a:lnTo>
                    <a:lnTo>
                      <a:pt x="40" y="0"/>
                    </a:lnTo>
                    <a:lnTo>
                      <a:pt x="40" y="1"/>
                    </a:lnTo>
                    <a:lnTo>
                      <a:pt x="40" y="3"/>
                    </a:lnTo>
                    <a:lnTo>
                      <a:pt x="39" y="6"/>
                    </a:lnTo>
                    <a:lnTo>
                      <a:pt x="38" y="10"/>
                    </a:lnTo>
                    <a:lnTo>
                      <a:pt x="37" y="15"/>
                    </a:lnTo>
                    <a:lnTo>
                      <a:pt x="36" y="20"/>
                    </a:lnTo>
                    <a:lnTo>
                      <a:pt x="35" y="27"/>
                    </a:lnTo>
                    <a:lnTo>
                      <a:pt x="33" y="33"/>
                    </a:lnTo>
                    <a:lnTo>
                      <a:pt x="32" y="38"/>
                    </a:lnTo>
                    <a:lnTo>
                      <a:pt x="30" y="44"/>
                    </a:lnTo>
                    <a:lnTo>
                      <a:pt x="29" y="50"/>
                    </a:lnTo>
                    <a:lnTo>
                      <a:pt x="28" y="54"/>
                    </a:lnTo>
                    <a:lnTo>
                      <a:pt x="27" y="58"/>
                    </a:lnTo>
                    <a:lnTo>
                      <a:pt x="27" y="62"/>
                    </a:lnTo>
                    <a:lnTo>
                      <a:pt x="26" y="63"/>
                    </a:lnTo>
                    <a:lnTo>
                      <a:pt x="26" y="64"/>
                    </a:lnTo>
                    <a:lnTo>
                      <a:pt x="25" y="69"/>
                    </a:lnTo>
                    <a:lnTo>
                      <a:pt x="25" y="74"/>
                    </a:lnTo>
                    <a:lnTo>
                      <a:pt x="26" y="79"/>
                    </a:lnTo>
                    <a:lnTo>
                      <a:pt x="27" y="83"/>
                    </a:lnTo>
                    <a:lnTo>
                      <a:pt x="30" y="86"/>
                    </a:lnTo>
                    <a:lnTo>
                      <a:pt x="34" y="88"/>
                    </a:lnTo>
                    <a:lnTo>
                      <a:pt x="38" y="89"/>
                    </a:lnTo>
                    <a:lnTo>
                      <a:pt x="44" y="89"/>
                    </a:lnTo>
                    <a:lnTo>
                      <a:pt x="51" y="89"/>
                    </a:lnTo>
                    <a:lnTo>
                      <a:pt x="56" y="88"/>
                    </a:lnTo>
                    <a:lnTo>
                      <a:pt x="61" y="86"/>
                    </a:lnTo>
                    <a:lnTo>
                      <a:pt x="65" y="83"/>
                    </a:lnTo>
                    <a:lnTo>
                      <a:pt x="68" y="79"/>
                    </a:lnTo>
                    <a:lnTo>
                      <a:pt x="71" y="74"/>
                    </a:lnTo>
                    <a:lnTo>
                      <a:pt x="73" y="69"/>
                    </a:lnTo>
                    <a:lnTo>
                      <a:pt x="74" y="64"/>
                    </a:lnTo>
                    <a:lnTo>
                      <a:pt x="75" y="62"/>
                    </a:lnTo>
                    <a:lnTo>
                      <a:pt x="76" y="58"/>
                    </a:lnTo>
                    <a:lnTo>
                      <a:pt x="76" y="54"/>
                    </a:lnTo>
                    <a:lnTo>
                      <a:pt x="78" y="50"/>
                    </a:lnTo>
                    <a:lnTo>
                      <a:pt x="78" y="45"/>
                    </a:lnTo>
                    <a:lnTo>
                      <a:pt x="80" y="39"/>
                    </a:lnTo>
                    <a:lnTo>
                      <a:pt x="81" y="34"/>
                    </a:lnTo>
                    <a:lnTo>
                      <a:pt x="82" y="28"/>
                    </a:lnTo>
                    <a:lnTo>
                      <a:pt x="83" y="23"/>
                    </a:lnTo>
                    <a:lnTo>
                      <a:pt x="84" y="18"/>
                    </a:lnTo>
                    <a:lnTo>
                      <a:pt x="86" y="13"/>
                    </a:lnTo>
                    <a:lnTo>
                      <a:pt x="87" y="9"/>
                    </a:lnTo>
                    <a:lnTo>
                      <a:pt x="87" y="5"/>
                    </a:lnTo>
                    <a:lnTo>
                      <a:pt x="88" y="2"/>
                    </a:lnTo>
                    <a:lnTo>
                      <a:pt x="89" y="0"/>
                    </a:lnTo>
                    <a:lnTo>
                      <a:pt x="112" y="0"/>
                    </a:lnTo>
                    <a:lnTo>
                      <a:pt x="109" y="12"/>
                    </a:lnTo>
                    <a:lnTo>
                      <a:pt x="107" y="20"/>
                    </a:lnTo>
                    <a:lnTo>
                      <a:pt x="106" y="27"/>
                    </a:lnTo>
                    <a:lnTo>
                      <a:pt x="105" y="31"/>
                    </a:lnTo>
                    <a:lnTo>
                      <a:pt x="105" y="33"/>
                    </a:lnTo>
                    <a:lnTo>
                      <a:pt x="104" y="35"/>
                    </a:lnTo>
                    <a:lnTo>
                      <a:pt x="104" y="36"/>
                    </a:lnTo>
                    <a:lnTo>
                      <a:pt x="104" y="37"/>
                    </a:lnTo>
                    <a:lnTo>
                      <a:pt x="103" y="40"/>
                    </a:lnTo>
                    <a:lnTo>
                      <a:pt x="102" y="44"/>
                    </a:lnTo>
                    <a:lnTo>
                      <a:pt x="101" y="50"/>
                    </a:lnTo>
                    <a:lnTo>
                      <a:pt x="99" y="59"/>
                    </a:lnTo>
                    <a:lnTo>
                      <a:pt x="97" y="70"/>
                    </a:lnTo>
                    <a:lnTo>
                      <a:pt x="95" y="75"/>
                    </a:lnTo>
                    <a:lnTo>
                      <a:pt x="94" y="79"/>
                    </a:lnTo>
                    <a:lnTo>
                      <a:pt x="92" y="83"/>
                    </a:lnTo>
                    <a:lnTo>
                      <a:pt x="90" y="87"/>
                    </a:lnTo>
                    <a:lnTo>
                      <a:pt x="87" y="90"/>
                    </a:lnTo>
                    <a:lnTo>
                      <a:pt x="84" y="93"/>
                    </a:lnTo>
                    <a:lnTo>
                      <a:pt x="81" y="95"/>
                    </a:lnTo>
                    <a:lnTo>
                      <a:pt x="77" y="98"/>
                    </a:lnTo>
                    <a:lnTo>
                      <a:pt x="74" y="99"/>
                    </a:lnTo>
                    <a:lnTo>
                      <a:pt x="70" y="102"/>
                    </a:lnTo>
                    <a:lnTo>
                      <a:pt x="65" y="103"/>
                    </a:lnTo>
                    <a:lnTo>
                      <a:pt x="61" y="104"/>
                    </a:lnTo>
                    <a:lnTo>
                      <a:pt x="56" y="105"/>
                    </a:lnTo>
                    <a:lnTo>
                      <a:pt x="52" y="106"/>
                    </a:lnTo>
                    <a:lnTo>
                      <a:pt x="46" y="106"/>
                    </a:lnTo>
                    <a:lnTo>
                      <a:pt x="41" y="106"/>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20" name="Freeform 14"/>
              <p:cNvSpPr>
                <a:spLocks/>
              </p:cNvSpPr>
              <p:nvPr/>
            </p:nvSpPr>
            <p:spPr bwMode="auto">
              <a:xfrm>
                <a:off x="1057" y="398"/>
                <a:ext cx="119" cy="108"/>
              </a:xfrm>
              <a:custGeom>
                <a:avLst/>
                <a:gdLst>
                  <a:gd name="T0" fmla="*/ 1046 w 118"/>
                  <a:gd name="T1" fmla="*/ 23782 h 106"/>
                  <a:gd name="T2" fmla="*/ 820 w 118"/>
                  <a:gd name="T3" fmla="*/ 23782 h 106"/>
                  <a:gd name="T4" fmla="*/ 38 w 118"/>
                  <a:gd name="T5" fmla="*/ 6942 h 106"/>
                  <a:gd name="T6" fmla="*/ 38 w 118"/>
                  <a:gd name="T7" fmla="*/ 6942 h 106"/>
                  <a:gd name="T8" fmla="*/ 21 w 118"/>
                  <a:gd name="T9" fmla="*/ 23782 h 106"/>
                  <a:gd name="T10" fmla="*/ 0 w 118"/>
                  <a:gd name="T11" fmla="*/ 23782 h 106"/>
                  <a:gd name="T12" fmla="*/ 23 w 118"/>
                  <a:gd name="T13" fmla="*/ 0 h 106"/>
                  <a:gd name="T14" fmla="*/ 53 w 118"/>
                  <a:gd name="T15" fmla="*/ 0 h 106"/>
                  <a:gd name="T16" fmla="*/ 922 w 118"/>
                  <a:gd name="T17" fmla="*/ 18348 h 106"/>
                  <a:gd name="T18" fmla="*/ 922 w 118"/>
                  <a:gd name="T19" fmla="*/ 18348 h 106"/>
                  <a:gd name="T20" fmla="*/ 1064 w 118"/>
                  <a:gd name="T21" fmla="*/ 0 h 106"/>
                  <a:gd name="T22" fmla="*/ 1269 w 118"/>
                  <a:gd name="T23" fmla="*/ 0 h 106"/>
                  <a:gd name="T24" fmla="*/ 1046 w 118"/>
                  <a:gd name="T25" fmla="*/ 23782 h 1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8" h="106">
                    <a:moveTo>
                      <a:pt x="94" y="105"/>
                    </a:moveTo>
                    <a:lnTo>
                      <a:pt x="65" y="105"/>
                    </a:lnTo>
                    <a:lnTo>
                      <a:pt x="38" y="27"/>
                    </a:lnTo>
                    <a:lnTo>
                      <a:pt x="21" y="105"/>
                    </a:lnTo>
                    <a:lnTo>
                      <a:pt x="0" y="105"/>
                    </a:lnTo>
                    <a:lnTo>
                      <a:pt x="23" y="0"/>
                    </a:lnTo>
                    <a:lnTo>
                      <a:pt x="53" y="0"/>
                    </a:lnTo>
                    <a:lnTo>
                      <a:pt x="79" y="79"/>
                    </a:lnTo>
                    <a:lnTo>
                      <a:pt x="96" y="0"/>
                    </a:lnTo>
                    <a:lnTo>
                      <a:pt x="117" y="0"/>
                    </a:lnTo>
                    <a:lnTo>
                      <a:pt x="94" y="105"/>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21" name="Freeform 15"/>
              <p:cNvSpPr>
                <a:spLocks/>
              </p:cNvSpPr>
              <p:nvPr/>
            </p:nvSpPr>
            <p:spPr bwMode="auto">
              <a:xfrm>
                <a:off x="1176" y="398"/>
                <a:ext cx="46" cy="108"/>
              </a:xfrm>
              <a:custGeom>
                <a:avLst/>
                <a:gdLst>
                  <a:gd name="T0" fmla="*/ 23 w 46"/>
                  <a:gd name="T1" fmla="*/ 23782 h 106"/>
                  <a:gd name="T2" fmla="*/ 0 w 46"/>
                  <a:gd name="T3" fmla="*/ 23782 h 106"/>
                  <a:gd name="T4" fmla="*/ 22 w 46"/>
                  <a:gd name="T5" fmla="*/ 0 h 106"/>
                  <a:gd name="T6" fmla="*/ 45 w 46"/>
                  <a:gd name="T7" fmla="*/ 0 h 106"/>
                  <a:gd name="T8" fmla="*/ 23 w 46"/>
                  <a:gd name="T9" fmla="*/ 23782 h 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106">
                    <a:moveTo>
                      <a:pt x="23" y="105"/>
                    </a:moveTo>
                    <a:lnTo>
                      <a:pt x="0" y="105"/>
                    </a:lnTo>
                    <a:lnTo>
                      <a:pt x="22" y="0"/>
                    </a:lnTo>
                    <a:lnTo>
                      <a:pt x="45" y="0"/>
                    </a:lnTo>
                    <a:lnTo>
                      <a:pt x="23" y="105"/>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22" name="Freeform 16"/>
              <p:cNvSpPr>
                <a:spLocks/>
              </p:cNvSpPr>
              <p:nvPr/>
            </p:nvSpPr>
            <p:spPr bwMode="auto">
              <a:xfrm>
                <a:off x="1235" y="398"/>
                <a:ext cx="91" cy="108"/>
              </a:xfrm>
              <a:custGeom>
                <a:avLst/>
                <a:gdLst>
                  <a:gd name="T0" fmla="*/ 87 w 91"/>
                  <a:gd name="T1" fmla="*/ 17 h 106"/>
                  <a:gd name="T2" fmla="*/ 54 w 91"/>
                  <a:gd name="T3" fmla="*/ 17 h 106"/>
                  <a:gd name="T4" fmla="*/ 36 w 91"/>
                  <a:gd name="T5" fmla="*/ 23782 h 106"/>
                  <a:gd name="T6" fmla="*/ 13 w 91"/>
                  <a:gd name="T7" fmla="*/ 23782 h 106"/>
                  <a:gd name="T8" fmla="*/ 32 w 91"/>
                  <a:gd name="T9" fmla="*/ 17 h 106"/>
                  <a:gd name="T10" fmla="*/ 0 w 91"/>
                  <a:gd name="T11" fmla="*/ 17 h 106"/>
                  <a:gd name="T12" fmla="*/ 4 w 91"/>
                  <a:gd name="T13" fmla="*/ 0 h 106"/>
                  <a:gd name="T14" fmla="*/ 90 w 91"/>
                  <a:gd name="T15" fmla="*/ 0 h 106"/>
                  <a:gd name="T16" fmla="*/ 87 w 91"/>
                  <a:gd name="T17" fmla="*/ 17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1" h="106">
                    <a:moveTo>
                      <a:pt x="87" y="17"/>
                    </a:moveTo>
                    <a:lnTo>
                      <a:pt x="54" y="17"/>
                    </a:lnTo>
                    <a:lnTo>
                      <a:pt x="36" y="105"/>
                    </a:lnTo>
                    <a:lnTo>
                      <a:pt x="13" y="105"/>
                    </a:lnTo>
                    <a:lnTo>
                      <a:pt x="32" y="17"/>
                    </a:lnTo>
                    <a:lnTo>
                      <a:pt x="0" y="17"/>
                    </a:lnTo>
                    <a:lnTo>
                      <a:pt x="4" y="0"/>
                    </a:lnTo>
                    <a:lnTo>
                      <a:pt x="90" y="0"/>
                    </a:lnTo>
                    <a:lnTo>
                      <a:pt x="87" y="1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23" name="Freeform 17"/>
              <p:cNvSpPr>
                <a:spLocks/>
              </p:cNvSpPr>
              <p:nvPr/>
            </p:nvSpPr>
            <p:spPr bwMode="auto">
              <a:xfrm>
                <a:off x="1322" y="398"/>
                <a:ext cx="101" cy="108"/>
              </a:xfrm>
              <a:custGeom>
                <a:avLst/>
                <a:gdLst>
                  <a:gd name="T0" fmla="*/ 51 w 102"/>
                  <a:gd name="T1" fmla="*/ 17 h 106"/>
                  <a:gd name="T2" fmla="*/ 43 w 102"/>
                  <a:gd name="T3" fmla="*/ 17 h 106"/>
                  <a:gd name="T4" fmla="*/ 37 w 102"/>
                  <a:gd name="T5" fmla="*/ 9539 h 106"/>
                  <a:gd name="T6" fmla="*/ 51 w 102"/>
                  <a:gd name="T7" fmla="*/ 9539 h 106"/>
                  <a:gd name="T8" fmla="*/ 51 w 102"/>
                  <a:gd name="T9" fmla="*/ 12625 h 106"/>
                  <a:gd name="T10" fmla="*/ 34 w 102"/>
                  <a:gd name="T11" fmla="*/ 12625 h 106"/>
                  <a:gd name="T12" fmla="*/ 27 w 102"/>
                  <a:gd name="T13" fmla="*/ 20145 h 106"/>
                  <a:gd name="T14" fmla="*/ 51 w 102"/>
                  <a:gd name="T15" fmla="*/ 20145 h 106"/>
                  <a:gd name="T16" fmla="*/ 51 w 102"/>
                  <a:gd name="T17" fmla="*/ 23782 h 106"/>
                  <a:gd name="T18" fmla="*/ 0 w 102"/>
                  <a:gd name="T19" fmla="*/ 23782 h 106"/>
                  <a:gd name="T20" fmla="*/ 23 w 102"/>
                  <a:gd name="T21" fmla="*/ 0 h 106"/>
                  <a:gd name="T22" fmla="*/ 51 w 102"/>
                  <a:gd name="T23" fmla="*/ 0 h 106"/>
                  <a:gd name="T24" fmla="*/ 51 w 102"/>
                  <a:gd name="T25" fmla="*/ 17 h 1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2" h="106">
                    <a:moveTo>
                      <a:pt x="97" y="17"/>
                    </a:moveTo>
                    <a:lnTo>
                      <a:pt x="43" y="17"/>
                    </a:lnTo>
                    <a:lnTo>
                      <a:pt x="37" y="44"/>
                    </a:lnTo>
                    <a:lnTo>
                      <a:pt x="84" y="44"/>
                    </a:lnTo>
                    <a:lnTo>
                      <a:pt x="81" y="59"/>
                    </a:lnTo>
                    <a:lnTo>
                      <a:pt x="34" y="59"/>
                    </a:lnTo>
                    <a:lnTo>
                      <a:pt x="27" y="88"/>
                    </a:lnTo>
                    <a:lnTo>
                      <a:pt x="81" y="88"/>
                    </a:lnTo>
                    <a:lnTo>
                      <a:pt x="78" y="105"/>
                    </a:lnTo>
                    <a:lnTo>
                      <a:pt x="0" y="105"/>
                    </a:lnTo>
                    <a:lnTo>
                      <a:pt x="23" y="0"/>
                    </a:lnTo>
                    <a:lnTo>
                      <a:pt x="101" y="0"/>
                    </a:lnTo>
                    <a:lnTo>
                      <a:pt x="97" y="1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24" name="Freeform 18"/>
              <p:cNvSpPr>
                <a:spLocks/>
              </p:cNvSpPr>
              <p:nvPr/>
            </p:nvSpPr>
            <p:spPr bwMode="auto">
              <a:xfrm>
                <a:off x="1428" y="398"/>
                <a:ext cx="103" cy="54"/>
              </a:xfrm>
              <a:custGeom>
                <a:avLst/>
                <a:gdLst>
                  <a:gd name="T0" fmla="*/ 0 w 103"/>
                  <a:gd name="T1" fmla="*/ 3004796 h 52"/>
                  <a:gd name="T2" fmla="*/ 11 w 103"/>
                  <a:gd name="T3" fmla="*/ 0 h 52"/>
                  <a:gd name="T4" fmla="*/ 63 w 103"/>
                  <a:gd name="T5" fmla="*/ 0 h 52"/>
                  <a:gd name="T6" fmla="*/ 69 w 103"/>
                  <a:gd name="T7" fmla="*/ 0 h 52"/>
                  <a:gd name="T8" fmla="*/ 74 w 103"/>
                  <a:gd name="T9" fmla="*/ 1 h 52"/>
                  <a:gd name="T10" fmla="*/ 78 w 103"/>
                  <a:gd name="T11" fmla="*/ 2 h 52"/>
                  <a:gd name="T12" fmla="*/ 83 w 103"/>
                  <a:gd name="T13" fmla="*/ 3 h 52"/>
                  <a:gd name="T14" fmla="*/ 87 w 103"/>
                  <a:gd name="T15" fmla="*/ 5 h 52"/>
                  <a:gd name="T16" fmla="*/ 90 w 103"/>
                  <a:gd name="T17" fmla="*/ 8 h 52"/>
                  <a:gd name="T18" fmla="*/ 93 w 103"/>
                  <a:gd name="T19" fmla="*/ 10 h 52"/>
                  <a:gd name="T20" fmla="*/ 96 w 103"/>
                  <a:gd name="T21" fmla="*/ 898094 h 52"/>
                  <a:gd name="T22" fmla="*/ 98 w 103"/>
                  <a:gd name="T23" fmla="*/ 1044440 h 52"/>
                  <a:gd name="T24" fmla="*/ 100 w 103"/>
                  <a:gd name="T25" fmla="*/ 1169647 h 52"/>
                  <a:gd name="T26" fmla="*/ 101 w 103"/>
                  <a:gd name="T27" fmla="*/ 1360242 h 52"/>
                  <a:gd name="T28" fmla="*/ 102 w 103"/>
                  <a:gd name="T29" fmla="*/ 1581896 h 52"/>
                  <a:gd name="T30" fmla="*/ 102 w 103"/>
                  <a:gd name="T31" fmla="*/ 1910424 h 52"/>
                  <a:gd name="T32" fmla="*/ 102 w 103"/>
                  <a:gd name="T33" fmla="*/ 2221731 h 52"/>
                  <a:gd name="T34" fmla="*/ 102 w 103"/>
                  <a:gd name="T35" fmla="*/ 2509990 h 52"/>
                  <a:gd name="T36" fmla="*/ 101 w 103"/>
                  <a:gd name="T37" fmla="*/ 2706779 h 52"/>
                  <a:gd name="T38" fmla="*/ 100 w 103"/>
                  <a:gd name="T39" fmla="*/ 3004796 h 52"/>
                  <a:gd name="T40" fmla="*/ 77 w 103"/>
                  <a:gd name="T41" fmla="*/ 3004796 h 52"/>
                  <a:gd name="T42" fmla="*/ 78 w 103"/>
                  <a:gd name="T43" fmla="*/ 2918997 h 52"/>
                  <a:gd name="T44" fmla="*/ 78 w 103"/>
                  <a:gd name="T45" fmla="*/ 2706779 h 52"/>
                  <a:gd name="T46" fmla="*/ 79 w 103"/>
                  <a:gd name="T47" fmla="*/ 2417027 h 52"/>
                  <a:gd name="T48" fmla="*/ 79 w 103"/>
                  <a:gd name="T49" fmla="*/ 2060206 h 52"/>
                  <a:gd name="T50" fmla="*/ 77 w 103"/>
                  <a:gd name="T51" fmla="*/ 1642738 h 52"/>
                  <a:gd name="T52" fmla="*/ 75 w 103"/>
                  <a:gd name="T53" fmla="*/ 1412559 h 52"/>
                  <a:gd name="T54" fmla="*/ 72 w 103"/>
                  <a:gd name="T55" fmla="*/ 1214633 h 52"/>
                  <a:gd name="T56" fmla="*/ 67 w 103"/>
                  <a:gd name="T57" fmla="*/ 1084611 h 52"/>
                  <a:gd name="T58" fmla="*/ 62 w 103"/>
                  <a:gd name="T59" fmla="*/ 1005757 h 52"/>
                  <a:gd name="T60" fmla="*/ 55 w 103"/>
                  <a:gd name="T61" fmla="*/ 1005757 h 52"/>
                  <a:gd name="T62" fmla="*/ 31 w 103"/>
                  <a:gd name="T63" fmla="*/ 1005757 h 52"/>
                  <a:gd name="T64" fmla="*/ 24 w 103"/>
                  <a:gd name="T65" fmla="*/ 3004796 h 52"/>
                  <a:gd name="T66" fmla="*/ 0 w 103"/>
                  <a:gd name="T67" fmla="*/ 3004796 h 5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3" h="52">
                    <a:moveTo>
                      <a:pt x="0" y="51"/>
                    </a:moveTo>
                    <a:lnTo>
                      <a:pt x="11" y="0"/>
                    </a:lnTo>
                    <a:lnTo>
                      <a:pt x="63" y="0"/>
                    </a:lnTo>
                    <a:lnTo>
                      <a:pt x="69" y="0"/>
                    </a:lnTo>
                    <a:lnTo>
                      <a:pt x="74" y="1"/>
                    </a:lnTo>
                    <a:lnTo>
                      <a:pt x="78" y="2"/>
                    </a:lnTo>
                    <a:lnTo>
                      <a:pt x="83" y="3"/>
                    </a:lnTo>
                    <a:lnTo>
                      <a:pt x="87" y="5"/>
                    </a:lnTo>
                    <a:lnTo>
                      <a:pt x="90" y="8"/>
                    </a:lnTo>
                    <a:lnTo>
                      <a:pt x="93" y="10"/>
                    </a:lnTo>
                    <a:lnTo>
                      <a:pt x="96" y="13"/>
                    </a:lnTo>
                    <a:lnTo>
                      <a:pt x="98" y="17"/>
                    </a:lnTo>
                    <a:lnTo>
                      <a:pt x="100" y="20"/>
                    </a:lnTo>
                    <a:lnTo>
                      <a:pt x="101" y="24"/>
                    </a:lnTo>
                    <a:lnTo>
                      <a:pt x="102" y="28"/>
                    </a:lnTo>
                    <a:lnTo>
                      <a:pt x="102" y="33"/>
                    </a:lnTo>
                    <a:lnTo>
                      <a:pt x="102" y="37"/>
                    </a:lnTo>
                    <a:lnTo>
                      <a:pt x="102" y="42"/>
                    </a:lnTo>
                    <a:lnTo>
                      <a:pt x="101" y="46"/>
                    </a:lnTo>
                    <a:lnTo>
                      <a:pt x="100" y="51"/>
                    </a:lnTo>
                    <a:lnTo>
                      <a:pt x="77" y="51"/>
                    </a:lnTo>
                    <a:lnTo>
                      <a:pt x="78" y="50"/>
                    </a:lnTo>
                    <a:lnTo>
                      <a:pt x="78" y="46"/>
                    </a:lnTo>
                    <a:lnTo>
                      <a:pt x="79" y="40"/>
                    </a:lnTo>
                    <a:lnTo>
                      <a:pt x="79" y="35"/>
                    </a:lnTo>
                    <a:lnTo>
                      <a:pt x="77" y="29"/>
                    </a:lnTo>
                    <a:lnTo>
                      <a:pt x="75" y="25"/>
                    </a:lnTo>
                    <a:lnTo>
                      <a:pt x="72" y="21"/>
                    </a:lnTo>
                    <a:lnTo>
                      <a:pt x="67" y="18"/>
                    </a:lnTo>
                    <a:lnTo>
                      <a:pt x="62" y="16"/>
                    </a:lnTo>
                    <a:lnTo>
                      <a:pt x="55" y="16"/>
                    </a:lnTo>
                    <a:lnTo>
                      <a:pt x="31" y="16"/>
                    </a:lnTo>
                    <a:lnTo>
                      <a:pt x="24" y="51"/>
                    </a:lnTo>
                    <a:lnTo>
                      <a:pt x="0" y="51"/>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25" name="Freeform 19"/>
              <p:cNvSpPr>
                <a:spLocks/>
              </p:cNvSpPr>
              <p:nvPr/>
            </p:nvSpPr>
            <p:spPr bwMode="auto">
              <a:xfrm>
                <a:off x="1418" y="452"/>
                <a:ext cx="111" cy="54"/>
              </a:xfrm>
              <a:custGeom>
                <a:avLst/>
                <a:gdLst>
                  <a:gd name="T0" fmla="*/ 11 w 111"/>
                  <a:gd name="T1" fmla="*/ 0 h 53"/>
                  <a:gd name="T2" fmla="*/ 0 w 111"/>
                  <a:gd name="T3" fmla="*/ 11077 h 53"/>
                  <a:gd name="T4" fmla="*/ 47 w 111"/>
                  <a:gd name="T5" fmla="*/ 11077 h 53"/>
                  <a:gd name="T6" fmla="*/ 53 w 111"/>
                  <a:gd name="T7" fmla="*/ 10872 h 53"/>
                  <a:gd name="T8" fmla="*/ 58 w 111"/>
                  <a:gd name="T9" fmla="*/ 10872 h 53"/>
                  <a:gd name="T10" fmla="*/ 63 w 111"/>
                  <a:gd name="T11" fmla="*/ 10671 h 53"/>
                  <a:gd name="T12" fmla="*/ 69 w 111"/>
                  <a:gd name="T13" fmla="*/ 10279 h 53"/>
                  <a:gd name="T14" fmla="*/ 74 w 111"/>
                  <a:gd name="T15" fmla="*/ 9902 h 53"/>
                  <a:gd name="T16" fmla="*/ 79 w 111"/>
                  <a:gd name="T17" fmla="*/ 9539 h 53"/>
                  <a:gd name="T18" fmla="*/ 83 w 111"/>
                  <a:gd name="T19" fmla="*/ 9019 h 53"/>
                  <a:gd name="T20" fmla="*/ 88 w 111"/>
                  <a:gd name="T21" fmla="*/ 8527 h 53"/>
                  <a:gd name="T22" fmla="*/ 92 w 111"/>
                  <a:gd name="T23" fmla="*/ 7913 h 53"/>
                  <a:gd name="T24" fmla="*/ 95 w 111"/>
                  <a:gd name="T25" fmla="*/ 7342 h 53"/>
                  <a:gd name="T26" fmla="*/ 99 w 111"/>
                  <a:gd name="T27" fmla="*/ 25 h 53"/>
                  <a:gd name="T28" fmla="*/ 102 w 111"/>
                  <a:gd name="T29" fmla="*/ 20 h 53"/>
                  <a:gd name="T30" fmla="*/ 105 w 111"/>
                  <a:gd name="T31" fmla="*/ 15 h 53"/>
                  <a:gd name="T32" fmla="*/ 107 w 111"/>
                  <a:gd name="T33" fmla="*/ 8 h 53"/>
                  <a:gd name="T34" fmla="*/ 110 w 111"/>
                  <a:gd name="T35" fmla="*/ 2 h 53"/>
                  <a:gd name="T36" fmla="*/ 110 w 111"/>
                  <a:gd name="T37" fmla="*/ 0 h 53"/>
                  <a:gd name="T38" fmla="*/ 87 w 111"/>
                  <a:gd name="T39" fmla="*/ 0 h 53"/>
                  <a:gd name="T40" fmla="*/ 86 w 111"/>
                  <a:gd name="T41" fmla="*/ 3 h 53"/>
                  <a:gd name="T42" fmla="*/ 85 w 111"/>
                  <a:gd name="T43" fmla="*/ 7 h 53"/>
                  <a:gd name="T44" fmla="*/ 83 w 111"/>
                  <a:gd name="T45" fmla="*/ 11 h 53"/>
                  <a:gd name="T46" fmla="*/ 82 w 111"/>
                  <a:gd name="T47" fmla="*/ 15 h 53"/>
                  <a:gd name="T48" fmla="*/ 79 w 111"/>
                  <a:gd name="T49" fmla="*/ 18 h 53"/>
                  <a:gd name="T50" fmla="*/ 77 w 111"/>
                  <a:gd name="T51" fmla="*/ 21 h 53"/>
                  <a:gd name="T52" fmla="*/ 74 w 111"/>
                  <a:gd name="T53" fmla="*/ 24 h 53"/>
                  <a:gd name="T54" fmla="*/ 71 w 111"/>
                  <a:gd name="T55" fmla="*/ 26 h 53"/>
                  <a:gd name="T56" fmla="*/ 68 w 111"/>
                  <a:gd name="T57" fmla="*/ 7073 h 53"/>
                  <a:gd name="T58" fmla="*/ 65 w 111"/>
                  <a:gd name="T59" fmla="*/ 7481 h 53"/>
                  <a:gd name="T60" fmla="*/ 61 w 111"/>
                  <a:gd name="T61" fmla="*/ 7622 h 53"/>
                  <a:gd name="T62" fmla="*/ 57 w 111"/>
                  <a:gd name="T63" fmla="*/ 7766 h 53"/>
                  <a:gd name="T64" fmla="*/ 52 w 111"/>
                  <a:gd name="T65" fmla="*/ 8062 h 53"/>
                  <a:gd name="T66" fmla="*/ 48 w 111"/>
                  <a:gd name="T67" fmla="*/ 8062 h 53"/>
                  <a:gd name="T68" fmla="*/ 43 w 111"/>
                  <a:gd name="T69" fmla="*/ 8062 h 53"/>
                  <a:gd name="T70" fmla="*/ 27 w 111"/>
                  <a:gd name="T71" fmla="*/ 8062 h 53"/>
                  <a:gd name="T72" fmla="*/ 34 w 111"/>
                  <a:gd name="T73" fmla="*/ 0 h 53"/>
                  <a:gd name="T74" fmla="*/ 11 w 111"/>
                  <a:gd name="T75" fmla="*/ 0 h 5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1" h="53">
                    <a:moveTo>
                      <a:pt x="11" y="0"/>
                    </a:moveTo>
                    <a:lnTo>
                      <a:pt x="0" y="52"/>
                    </a:lnTo>
                    <a:lnTo>
                      <a:pt x="47" y="52"/>
                    </a:lnTo>
                    <a:lnTo>
                      <a:pt x="53" y="51"/>
                    </a:lnTo>
                    <a:lnTo>
                      <a:pt x="58" y="51"/>
                    </a:lnTo>
                    <a:lnTo>
                      <a:pt x="63" y="50"/>
                    </a:lnTo>
                    <a:lnTo>
                      <a:pt x="69" y="48"/>
                    </a:lnTo>
                    <a:lnTo>
                      <a:pt x="74" y="46"/>
                    </a:lnTo>
                    <a:lnTo>
                      <a:pt x="79" y="44"/>
                    </a:lnTo>
                    <a:lnTo>
                      <a:pt x="83" y="41"/>
                    </a:lnTo>
                    <a:lnTo>
                      <a:pt x="88" y="38"/>
                    </a:lnTo>
                    <a:lnTo>
                      <a:pt x="92" y="34"/>
                    </a:lnTo>
                    <a:lnTo>
                      <a:pt x="95" y="30"/>
                    </a:lnTo>
                    <a:lnTo>
                      <a:pt x="99" y="25"/>
                    </a:lnTo>
                    <a:lnTo>
                      <a:pt x="102" y="20"/>
                    </a:lnTo>
                    <a:lnTo>
                      <a:pt x="105" y="15"/>
                    </a:lnTo>
                    <a:lnTo>
                      <a:pt x="107" y="8"/>
                    </a:lnTo>
                    <a:lnTo>
                      <a:pt x="110" y="2"/>
                    </a:lnTo>
                    <a:lnTo>
                      <a:pt x="110" y="0"/>
                    </a:lnTo>
                    <a:lnTo>
                      <a:pt x="87" y="0"/>
                    </a:lnTo>
                    <a:lnTo>
                      <a:pt x="86" y="3"/>
                    </a:lnTo>
                    <a:lnTo>
                      <a:pt x="85" y="7"/>
                    </a:lnTo>
                    <a:lnTo>
                      <a:pt x="83" y="11"/>
                    </a:lnTo>
                    <a:lnTo>
                      <a:pt x="82" y="15"/>
                    </a:lnTo>
                    <a:lnTo>
                      <a:pt x="79" y="18"/>
                    </a:lnTo>
                    <a:lnTo>
                      <a:pt x="77" y="21"/>
                    </a:lnTo>
                    <a:lnTo>
                      <a:pt x="74" y="24"/>
                    </a:lnTo>
                    <a:lnTo>
                      <a:pt x="71" y="26"/>
                    </a:lnTo>
                    <a:lnTo>
                      <a:pt x="68" y="28"/>
                    </a:lnTo>
                    <a:lnTo>
                      <a:pt x="65" y="31"/>
                    </a:lnTo>
                    <a:lnTo>
                      <a:pt x="61" y="32"/>
                    </a:lnTo>
                    <a:lnTo>
                      <a:pt x="57" y="33"/>
                    </a:lnTo>
                    <a:lnTo>
                      <a:pt x="52" y="35"/>
                    </a:lnTo>
                    <a:lnTo>
                      <a:pt x="48" y="35"/>
                    </a:lnTo>
                    <a:lnTo>
                      <a:pt x="43" y="35"/>
                    </a:lnTo>
                    <a:lnTo>
                      <a:pt x="27" y="35"/>
                    </a:lnTo>
                    <a:lnTo>
                      <a:pt x="34" y="0"/>
                    </a:lnTo>
                    <a:lnTo>
                      <a:pt x="11"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26" name="Freeform 20"/>
              <p:cNvSpPr>
                <a:spLocks/>
              </p:cNvSpPr>
              <p:nvPr/>
            </p:nvSpPr>
            <p:spPr bwMode="auto">
              <a:xfrm>
                <a:off x="1560" y="398"/>
                <a:ext cx="92" cy="108"/>
              </a:xfrm>
              <a:custGeom>
                <a:avLst/>
                <a:gdLst>
                  <a:gd name="T0" fmla="*/ 1905 w 91"/>
                  <a:gd name="T1" fmla="*/ 17 h 106"/>
                  <a:gd name="T2" fmla="*/ 1824 w 91"/>
                  <a:gd name="T3" fmla="*/ 17 h 106"/>
                  <a:gd name="T4" fmla="*/ 1671 w 91"/>
                  <a:gd name="T5" fmla="*/ 17 h 106"/>
                  <a:gd name="T6" fmla="*/ 1531 w 91"/>
                  <a:gd name="T7" fmla="*/ 17 h 106"/>
                  <a:gd name="T8" fmla="*/ 1403 w 91"/>
                  <a:gd name="T9" fmla="*/ 17 h 106"/>
                  <a:gd name="T10" fmla="*/ 1300 w 91"/>
                  <a:gd name="T11" fmla="*/ 18 h 106"/>
                  <a:gd name="T12" fmla="*/ 45 w 91"/>
                  <a:gd name="T13" fmla="*/ 19 h 106"/>
                  <a:gd name="T14" fmla="*/ 43 w 91"/>
                  <a:gd name="T15" fmla="*/ 23 h 106"/>
                  <a:gd name="T16" fmla="*/ 42 w 91"/>
                  <a:gd name="T17" fmla="*/ 6942 h 106"/>
                  <a:gd name="T18" fmla="*/ 45 w 91"/>
                  <a:gd name="T19" fmla="*/ 7913 h 106"/>
                  <a:gd name="T20" fmla="*/ 1300 w 91"/>
                  <a:gd name="T21" fmla="*/ 8688 h 106"/>
                  <a:gd name="T22" fmla="*/ 1403 w 91"/>
                  <a:gd name="T23" fmla="*/ 9719 h 106"/>
                  <a:gd name="T24" fmla="*/ 1531 w 91"/>
                  <a:gd name="T25" fmla="*/ 11077 h 106"/>
                  <a:gd name="T26" fmla="*/ 1653 w 91"/>
                  <a:gd name="T27" fmla="*/ 12625 h 106"/>
                  <a:gd name="T28" fmla="*/ 1765 w 91"/>
                  <a:gd name="T29" fmla="*/ 14662 h 106"/>
                  <a:gd name="T30" fmla="*/ 1804 w 91"/>
                  <a:gd name="T31" fmla="*/ 17027 h 106"/>
                  <a:gd name="T32" fmla="*/ 1765 w 91"/>
                  <a:gd name="T33" fmla="*/ 19729 h 106"/>
                  <a:gd name="T34" fmla="*/ 1653 w 91"/>
                  <a:gd name="T35" fmla="*/ 21307 h 106"/>
                  <a:gd name="T36" fmla="*/ 1482 w 91"/>
                  <a:gd name="T37" fmla="*/ 22910 h 106"/>
                  <a:gd name="T38" fmla="*/ 1244 w 91"/>
                  <a:gd name="T39" fmla="*/ 23394 h 106"/>
                  <a:gd name="T40" fmla="*/ 0 w 91"/>
                  <a:gd name="T41" fmla="*/ 23782 h 106"/>
                  <a:gd name="T42" fmla="*/ 32 w 91"/>
                  <a:gd name="T43" fmla="*/ 20145 h 106"/>
                  <a:gd name="T44" fmla="*/ 39 w 91"/>
                  <a:gd name="T45" fmla="*/ 20145 h 106"/>
                  <a:gd name="T46" fmla="*/ 1244 w 91"/>
                  <a:gd name="T47" fmla="*/ 20101 h 106"/>
                  <a:gd name="T48" fmla="*/ 1314 w 91"/>
                  <a:gd name="T49" fmla="*/ 19729 h 106"/>
                  <a:gd name="T50" fmla="*/ 1358 w 91"/>
                  <a:gd name="T51" fmla="*/ 18694 h 106"/>
                  <a:gd name="T52" fmla="*/ 1343 w 91"/>
                  <a:gd name="T53" fmla="*/ 16712 h 106"/>
                  <a:gd name="T54" fmla="*/ 1286 w 91"/>
                  <a:gd name="T55" fmla="*/ 15221 h 106"/>
                  <a:gd name="T56" fmla="*/ 42 w 91"/>
                  <a:gd name="T57" fmla="*/ 13353 h 106"/>
                  <a:gd name="T58" fmla="*/ 35 w 91"/>
                  <a:gd name="T59" fmla="*/ 11937 h 106"/>
                  <a:gd name="T60" fmla="*/ 27 w 91"/>
                  <a:gd name="T61" fmla="*/ 10473 h 106"/>
                  <a:gd name="T62" fmla="*/ 21 w 91"/>
                  <a:gd name="T63" fmla="*/ 9189 h 106"/>
                  <a:gd name="T64" fmla="*/ 17 w 91"/>
                  <a:gd name="T65" fmla="*/ 7913 h 106"/>
                  <a:gd name="T66" fmla="*/ 16 w 91"/>
                  <a:gd name="T67" fmla="*/ 25 h 106"/>
                  <a:gd name="T68" fmla="*/ 20 w 91"/>
                  <a:gd name="T69" fmla="*/ 14 h 106"/>
                  <a:gd name="T70" fmla="*/ 28 w 91"/>
                  <a:gd name="T71" fmla="*/ 7 h 106"/>
                  <a:gd name="T72" fmla="*/ 41 w 91"/>
                  <a:gd name="T73" fmla="*/ 2 h 106"/>
                  <a:gd name="T74" fmla="*/ 1434 w 91"/>
                  <a:gd name="T75" fmla="*/ 0 h 106"/>
                  <a:gd name="T76" fmla="*/ 1514 w 91"/>
                  <a:gd name="T77" fmla="*/ 0 h 106"/>
                  <a:gd name="T78" fmla="*/ 1689 w 91"/>
                  <a:gd name="T79" fmla="*/ 0 h 106"/>
                  <a:gd name="T80" fmla="*/ 1905 w 91"/>
                  <a:gd name="T81" fmla="*/ 0 h 106"/>
                  <a:gd name="T82" fmla="*/ 2012 w 91"/>
                  <a:gd name="T83" fmla="*/ 0 h 10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91" h="106">
                    <a:moveTo>
                      <a:pt x="86" y="17"/>
                    </a:moveTo>
                    <a:lnTo>
                      <a:pt x="85" y="17"/>
                    </a:lnTo>
                    <a:lnTo>
                      <a:pt x="83" y="17"/>
                    </a:lnTo>
                    <a:lnTo>
                      <a:pt x="81" y="17"/>
                    </a:lnTo>
                    <a:lnTo>
                      <a:pt x="77" y="17"/>
                    </a:lnTo>
                    <a:lnTo>
                      <a:pt x="73" y="17"/>
                    </a:lnTo>
                    <a:lnTo>
                      <a:pt x="69" y="17"/>
                    </a:lnTo>
                    <a:lnTo>
                      <a:pt x="65" y="17"/>
                    </a:lnTo>
                    <a:lnTo>
                      <a:pt x="62" y="17"/>
                    </a:lnTo>
                    <a:lnTo>
                      <a:pt x="57" y="17"/>
                    </a:lnTo>
                    <a:lnTo>
                      <a:pt x="53" y="17"/>
                    </a:lnTo>
                    <a:lnTo>
                      <a:pt x="50" y="18"/>
                    </a:lnTo>
                    <a:lnTo>
                      <a:pt x="47" y="19"/>
                    </a:lnTo>
                    <a:lnTo>
                      <a:pt x="45" y="19"/>
                    </a:lnTo>
                    <a:lnTo>
                      <a:pt x="44" y="21"/>
                    </a:lnTo>
                    <a:lnTo>
                      <a:pt x="43" y="23"/>
                    </a:lnTo>
                    <a:lnTo>
                      <a:pt x="42" y="24"/>
                    </a:lnTo>
                    <a:lnTo>
                      <a:pt x="42" y="27"/>
                    </a:lnTo>
                    <a:lnTo>
                      <a:pt x="43" y="30"/>
                    </a:lnTo>
                    <a:lnTo>
                      <a:pt x="45" y="34"/>
                    </a:lnTo>
                    <a:lnTo>
                      <a:pt x="47" y="36"/>
                    </a:lnTo>
                    <a:lnTo>
                      <a:pt x="50" y="39"/>
                    </a:lnTo>
                    <a:lnTo>
                      <a:pt x="53" y="42"/>
                    </a:lnTo>
                    <a:lnTo>
                      <a:pt x="57" y="45"/>
                    </a:lnTo>
                    <a:lnTo>
                      <a:pt x="61" y="49"/>
                    </a:lnTo>
                    <a:lnTo>
                      <a:pt x="65" y="52"/>
                    </a:lnTo>
                    <a:lnTo>
                      <a:pt x="69" y="55"/>
                    </a:lnTo>
                    <a:lnTo>
                      <a:pt x="72" y="59"/>
                    </a:lnTo>
                    <a:lnTo>
                      <a:pt x="75" y="63"/>
                    </a:lnTo>
                    <a:lnTo>
                      <a:pt x="78" y="67"/>
                    </a:lnTo>
                    <a:lnTo>
                      <a:pt x="79" y="71"/>
                    </a:lnTo>
                    <a:lnTo>
                      <a:pt x="80" y="75"/>
                    </a:lnTo>
                    <a:lnTo>
                      <a:pt x="80" y="80"/>
                    </a:lnTo>
                    <a:lnTo>
                      <a:pt x="78" y="85"/>
                    </a:lnTo>
                    <a:lnTo>
                      <a:pt x="76" y="90"/>
                    </a:lnTo>
                    <a:lnTo>
                      <a:pt x="72" y="94"/>
                    </a:lnTo>
                    <a:lnTo>
                      <a:pt x="68" y="98"/>
                    </a:lnTo>
                    <a:lnTo>
                      <a:pt x="62" y="101"/>
                    </a:lnTo>
                    <a:lnTo>
                      <a:pt x="54" y="103"/>
                    </a:lnTo>
                    <a:lnTo>
                      <a:pt x="46" y="104"/>
                    </a:lnTo>
                    <a:lnTo>
                      <a:pt x="36" y="105"/>
                    </a:lnTo>
                    <a:lnTo>
                      <a:pt x="0" y="105"/>
                    </a:lnTo>
                    <a:lnTo>
                      <a:pt x="3" y="88"/>
                    </a:lnTo>
                    <a:lnTo>
                      <a:pt x="32" y="88"/>
                    </a:lnTo>
                    <a:lnTo>
                      <a:pt x="36" y="88"/>
                    </a:lnTo>
                    <a:lnTo>
                      <a:pt x="39" y="88"/>
                    </a:lnTo>
                    <a:lnTo>
                      <a:pt x="42" y="88"/>
                    </a:lnTo>
                    <a:lnTo>
                      <a:pt x="46" y="87"/>
                    </a:lnTo>
                    <a:lnTo>
                      <a:pt x="49" y="86"/>
                    </a:lnTo>
                    <a:lnTo>
                      <a:pt x="51" y="85"/>
                    </a:lnTo>
                    <a:lnTo>
                      <a:pt x="53" y="82"/>
                    </a:lnTo>
                    <a:lnTo>
                      <a:pt x="54" y="80"/>
                    </a:lnTo>
                    <a:lnTo>
                      <a:pt x="54" y="77"/>
                    </a:lnTo>
                    <a:lnTo>
                      <a:pt x="53" y="74"/>
                    </a:lnTo>
                    <a:lnTo>
                      <a:pt x="51" y="71"/>
                    </a:lnTo>
                    <a:lnTo>
                      <a:pt x="49" y="69"/>
                    </a:lnTo>
                    <a:lnTo>
                      <a:pt x="46" y="65"/>
                    </a:lnTo>
                    <a:lnTo>
                      <a:pt x="42" y="62"/>
                    </a:lnTo>
                    <a:lnTo>
                      <a:pt x="38" y="59"/>
                    </a:lnTo>
                    <a:lnTo>
                      <a:pt x="35" y="56"/>
                    </a:lnTo>
                    <a:lnTo>
                      <a:pt x="31" y="53"/>
                    </a:lnTo>
                    <a:lnTo>
                      <a:pt x="27" y="49"/>
                    </a:lnTo>
                    <a:lnTo>
                      <a:pt x="24" y="45"/>
                    </a:lnTo>
                    <a:lnTo>
                      <a:pt x="21" y="42"/>
                    </a:lnTo>
                    <a:lnTo>
                      <a:pt x="18" y="38"/>
                    </a:lnTo>
                    <a:lnTo>
                      <a:pt x="17" y="34"/>
                    </a:lnTo>
                    <a:lnTo>
                      <a:pt x="16" y="29"/>
                    </a:lnTo>
                    <a:lnTo>
                      <a:pt x="16" y="25"/>
                    </a:lnTo>
                    <a:lnTo>
                      <a:pt x="17" y="19"/>
                    </a:lnTo>
                    <a:lnTo>
                      <a:pt x="20" y="14"/>
                    </a:lnTo>
                    <a:lnTo>
                      <a:pt x="23" y="10"/>
                    </a:lnTo>
                    <a:lnTo>
                      <a:pt x="28" y="7"/>
                    </a:lnTo>
                    <a:lnTo>
                      <a:pt x="34" y="4"/>
                    </a:lnTo>
                    <a:lnTo>
                      <a:pt x="41" y="2"/>
                    </a:lnTo>
                    <a:lnTo>
                      <a:pt x="49" y="0"/>
                    </a:lnTo>
                    <a:lnTo>
                      <a:pt x="59" y="0"/>
                    </a:lnTo>
                    <a:lnTo>
                      <a:pt x="60" y="0"/>
                    </a:lnTo>
                    <a:lnTo>
                      <a:pt x="64" y="0"/>
                    </a:lnTo>
                    <a:lnTo>
                      <a:pt x="69" y="0"/>
                    </a:lnTo>
                    <a:lnTo>
                      <a:pt x="74" y="0"/>
                    </a:lnTo>
                    <a:lnTo>
                      <a:pt x="80" y="0"/>
                    </a:lnTo>
                    <a:lnTo>
                      <a:pt x="85" y="0"/>
                    </a:lnTo>
                    <a:lnTo>
                      <a:pt x="89" y="0"/>
                    </a:lnTo>
                    <a:lnTo>
                      <a:pt x="90" y="0"/>
                    </a:lnTo>
                    <a:lnTo>
                      <a:pt x="86" y="1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27" name="Freeform 21"/>
              <p:cNvSpPr>
                <a:spLocks/>
              </p:cNvSpPr>
              <p:nvPr/>
            </p:nvSpPr>
            <p:spPr bwMode="auto">
              <a:xfrm>
                <a:off x="1660" y="398"/>
                <a:ext cx="93" cy="108"/>
              </a:xfrm>
              <a:custGeom>
                <a:avLst/>
                <a:gdLst>
                  <a:gd name="T0" fmla="*/ 88 w 93"/>
                  <a:gd name="T1" fmla="*/ 17 h 106"/>
                  <a:gd name="T2" fmla="*/ 56 w 93"/>
                  <a:gd name="T3" fmla="*/ 17 h 106"/>
                  <a:gd name="T4" fmla="*/ 37 w 93"/>
                  <a:gd name="T5" fmla="*/ 23782 h 106"/>
                  <a:gd name="T6" fmla="*/ 14 w 93"/>
                  <a:gd name="T7" fmla="*/ 23782 h 106"/>
                  <a:gd name="T8" fmla="*/ 33 w 93"/>
                  <a:gd name="T9" fmla="*/ 17 h 106"/>
                  <a:gd name="T10" fmla="*/ 0 w 93"/>
                  <a:gd name="T11" fmla="*/ 17 h 106"/>
                  <a:gd name="T12" fmla="*/ 4 w 93"/>
                  <a:gd name="T13" fmla="*/ 0 h 106"/>
                  <a:gd name="T14" fmla="*/ 92 w 93"/>
                  <a:gd name="T15" fmla="*/ 0 h 106"/>
                  <a:gd name="T16" fmla="*/ 88 w 93"/>
                  <a:gd name="T17" fmla="*/ 17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3" h="106">
                    <a:moveTo>
                      <a:pt x="88" y="17"/>
                    </a:moveTo>
                    <a:lnTo>
                      <a:pt x="56" y="17"/>
                    </a:lnTo>
                    <a:lnTo>
                      <a:pt x="37" y="105"/>
                    </a:lnTo>
                    <a:lnTo>
                      <a:pt x="14" y="105"/>
                    </a:lnTo>
                    <a:lnTo>
                      <a:pt x="33" y="17"/>
                    </a:lnTo>
                    <a:lnTo>
                      <a:pt x="0" y="17"/>
                    </a:lnTo>
                    <a:lnTo>
                      <a:pt x="4" y="0"/>
                    </a:lnTo>
                    <a:lnTo>
                      <a:pt x="92" y="0"/>
                    </a:lnTo>
                    <a:lnTo>
                      <a:pt x="88" y="1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28" name="Freeform 22"/>
              <p:cNvSpPr>
                <a:spLocks/>
              </p:cNvSpPr>
              <p:nvPr/>
            </p:nvSpPr>
            <p:spPr bwMode="auto">
              <a:xfrm>
                <a:off x="1716" y="398"/>
                <a:ext cx="108" cy="108"/>
              </a:xfrm>
              <a:custGeom>
                <a:avLst/>
                <a:gdLst>
                  <a:gd name="T0" fmla="*/ 37 w 108"/>
                  <a:gd name="T1" fmla="*/ 23782 h 106"/>
                  <a:gd name="T2" fmla="*/ 47 w 108"/>
                  <a:gd name="T3" fmla="*/ 20145 h 106"/>
                  <a:gd name="T4" fmla="*/ 81 w 108"/>
                  <a:gd name="T5" fmla="*/ 20145 h 106"/>
                  <a:gd name="T6" fmla="*/ 71 w 108"/>
                  <a:gd name="T7" fmla="*/ 20 h 106"/>
                  <a:gd name="T8" fmla="*/ 24 w 108"/>
                  <a:gd name="T9" fmla="*/ 23782 h 106"/>
                  <a:gd name="T10" fmla="*/ 0 w 108"/>
                  <a:gd name="T11" fmla="*/ 23782 h 106"/>
                  <a:gd name="T12" fmla="*/ 62 w 108"/>
                  <a:gd name="T13" fmla="*/ 0 h 106"/>
                  <a:gd name="T14" fmla="*/ 90 w 108"/>
                  <a:gd name="T15" fmla="*/ 0 h 106"/>
                  <a:gd name="T16" fmla="*/ 107 w 108"/>
                  <a:gd name="T17" fmla="*/ 23782 h 106"/>
                  <a:gd name="T18" fmla="*/ 37 w 108"/>
                  <a:gd name="T19" fmla="*/ 23782 h 1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8" h="106">
                    <a:moveTo>
                      <a:pt x="37" y="105"/>
                    </a:moveTo>
                    <a:lnTo>
                      <a:pt x="47" y="88"/>
                    </a:lnTo>
                    <a:lnTo>
                      <a:pt x="81" y="88"/>
                    </a:lnTo>
                    <a:lnTo>
                      <a:pt x="71" y="20"/>
                    </a:lnTo>
                    <a:lnTo>
                      <a:pt x="24" y="105"/>
                    </a:lnTo>
                    <a:lnTo>
                      <a:pt x="0" y="105"/>
                    </a:lnTo>
                    <a:lnTo>
                      <a:pt x="62" y="0"/>
                    </a:lnTo>
                    <a:lnTo>
                      <a:pt x="90" y="0"/>
                    </a:lnTo>
                    <a:lnTo>
                      <a:pt x="107" y="105"/>
                    </a:lnTo>
                    <a:lnTo>
                      <a:pt x="37" y="105"/>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29" name="Freeform 23"/>
              <p:cNvSpPr>
                <a:spLocks/>
              </p:cNvSpPr>
              <p:nvPr/>
            </p:nvSpPr>
            <p:spPr bwMode="auto">
              <a:xfrm>
                <a:off x="1831" y="398"/>
                <a:ext cx="93" cy="108"/>
              </a:xfrm>
              <a:custGeom>
                <a:avLst/>
                <a:gdLst>
                  <a:gd name="T0" fmla="*/ 47 w 94"/>
                  <a:gd name="T1" fmla="*/ 17 h 106"/>
                  <a:gd name="T2" fmla="*/ 47 w 94"/>
                  <a:gd name="T3" fmla="*/ 17 h 106"/>
                  <a:gd name="T4" fmla="*/ 38 w 94"/>
                  <a:gd name="T5" fmla="*/ 23782 h 106"/>
                  <a:gd name="T6" fmla="*/ 14 w 94"/>
                  <a:gd name="T7" fmla="*/ 23782 h 106"/>
                  <a:gd name="T8" fmla="*/ 33 w 94"/>
                  <a:gd name="T9" fmla="*/ 17 h 106"/>
                  <a:gd name="T10" fmla="*/ 0 w 94"/>
                  <a:gd name="T11" fmla="*/ 17 h 106"/>
                  <a:gd name="T12" fmla="*/ 4 w 94"/>
                  <a:gd name="T13" fmla="*/ 0 h 106"/>
                  <a:gd name="T14" fmla="*/ 47 w 94"/>
                  <a:gd name="T15" fmla="*/ 0 h 106"/>
                  <a:gd name="T16" fmla="*/ 47 w 94"/>
                  <a:gd name="T17" fmla="*/ 17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4" h="106">
                    <a:moveTo>
                      <a:pt x="89" y="17"/>
                    </a:moveTo>
                    <a:lnTo>
                      <a:pt x="56" y="17"/>
                    </a:lnTo>
                    <a:lnTo>
                      <a:pt x="38" y="105"/>
                    </a:lnTo>
                    <a:lnTo>
                      <a:pt x="14" y="105"/>
                    </a:lnTo>
                    <a:lnTo>
                      <a:pt x="33" y="17"/>
                    </a:lnTo>
                    <a:lnTo>
                      <a:pt x="0" y="17"/>
                    </a:lnTo>
                    <a:lnTo>
                      <a:pt x="4" y="0"/>
                    </a:lnTo>
                    <a:lnTo>
                      <a:pt x="93" y="0"/>
                    </a:lnTo>
                    <a:lnTo>
                      <a:pt x="89" y="1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30" name="Freeform 24"/>
              <p:cNvSpPr>
                <a:spLocks/>
              </p:cNvSpPr>
              <p:nvPr/>
            </p:nvSpPr>
            <p:spPr bwMode="auto">
              <a:xfrm>
                <a:off x="1918" y="398"/>
                <a:ext cx="101" cy="108"/>
              </a:xfrm>
              <a:custGeom>
                <a:avLst/>
                <a:gdLst>
                  <a:gd name="T0" fmla="*/ 97 w 101"/>
                  <a:gd name="T1" fmla="*/ 17 h 106"/>
                  <a:gd name="T2" fmla="*/ 43 w 101"/>
                  <a:gd name="T3" fmla="*/ 17 h 106"/>
                  <a:gd name="T4" fmla="*/ 37 w 101"/>
                  <a:gd name="T5" fmla="*/ 9539 h 106"/>
                  <a:gd name="T6" fmla="*/ 84 w 101"/>
                  <a:gd name="T7" fmla="*/ 9539 h 106"/>
                  <a:gd name="T8" fmla="*/ 80 w 101"/>
                  <a:gd name="T9" fmla="*/ 12625 h 106"/>
                  <a:gd name="T10" fmla="*/ 33 w 101"/>
                  <a:gd name="T11" fmla="*/ 12625 h 106"/>
                  <a:gd name="T12" fmla="*/ 27 w 101"/>
                  <a:gd name="T13" fmla="*/ 20145 h 106"/>
                  <a:gd name="T14" fmla="*/ 81 w 101"/>
                  <a:gd name="T15" fmla="*/ 20145 h 106"/>
                  <a:gd name="T16" fmla="*/ 78 w 101"/>
                  <a:gd name="T17" fmla="*/ 23782 h 106"/>
                  <a:gd name="T18" fmla="*/ 0 w 101"/>
                  <a:gd name="T19" fmla="*/ 23782 h 106"/>
                  <a:gd name="T20" fmla="*/ 23 w 101"/>
                  <a:gd name="T21" fmla="*/ 0 h 106"/>
                  <a:gd name="T22" fmla="*/ 100 w 101"/>
                  <a:gd name="T23" fmla="*/ 0 h 106"/>
                  <a:gd name="T24" fmla="*/ 97 w 101"/>
                  <a:gd name="T25" fmla="*/ 17 h 1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1" h="106">
                    <a:moveTo>
                      <a:pt x="97" y="17"/>
                    </a:moveTo>
                    <a:lnTo>
                      <a:pt x="43" y="17"/>
                    </a:lnTo>
                    <a:lnTo>
                      <a:pt x="37" y="44"/>
                    </a:lnTo>
                    <a:lnTo>
                      <a:pt x="84" y="44"/>
                    </a:lnTo>
                    <a:lnTo>
                      <a:pt x="80" y="59"/>
                    </a:lnTo>
                    <a:lnTo>
                      <a:pt x="33" y="59"/>
                    </a:lnTo>
                    <a:lnTo>
                      <a:pt x="27" y="88"/>
                    </a:lnTo>
                    <a:lnTo>
                      <a:pt x="81" y="88"/>
                    </a:lnTo>
                    <a:lnTo>
                      <a:pt x="78" y="105"/>
                    </a:lnTo>
                    <a:lnTo>
                      <a:pt x="0" y="105"/>
                    </a:lnTo>
                    <a:lnTo>
                      <a:pt x="23" y="0"/>
                    </a:lnTo>
                    <a:lnTo>
                      <a:pt x="100" y="0"/>
                    </a:lnTo>
                    <a:lnTo>
                      <a:pt x="97" y="1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31" name="Freeform 25"/>
              <p:cNvSpPr>
                <a:spLocks/>
              </p:cNvSpPr>
              <p:nvPr/>
            </p:nvSpPr>
            <p:spPr bwMode="auto">
              <a:xfrm>
                <a:off x="2012" y="398"/>
                <a:ext cx="88" cy="108"/>
              </a:xfrm>
              <a:custGeom>
                <a:avLst/>
                <a:gdLst>
                  <a:gd name="T0" fmla="*/ 22 w 90"/>
                  <a:gd name="T1" fmla="*/ 17 h 106"/>
                  <a:gd name="T2" fmla="*/ 22 w 90"/>
                  <a:gd name="T3" fmla="*/ 17 h 106"/>
                  <a:gd name="T4" fmla="*/ 22 w 90"/>
                  <a:gd name="T5" fmla="*/ 17 h 106"/>
                  <a:gd name="T6" fmla="*/ 22 w 90"/>
                  <a:gd name="T7" fmla="*/ 17 h 106"/>
                  <a:gd name="T8" fmla="*/ 22 w 90"/>
                  <a:gd name="T9" fmla="*/ 17 h 106"/>
                  <a:gd name="T10" fmla="*/ 22 w 90"/>
                  <a:gd name="T11" fmla="*/ 18 h 106"/>
                  <a:gd name="T12" fmla="*/ 22 w 90"/>
                  <a:gd name="T13" fmla="*/ 19 h 106"/>
                  <a:gd name="T14" fmla="*/ 22 w 90"/>
                  <a:gd name="T15" fmla="*/ 23 h 106"/>
                  <a:gd name="T16" fmla="*/ 22 w 90"/>
                  <a:gd name="T17" fmla="*/ 6942 h 106"/>
                  <a:gd name="T18" fmla="*/ 22 w 90"/>
                  <a:gd name="T19" fmla="*/ 7913 h 106"/>
                  <a:gd name="T20" fmla="*/ 22 w 90"/>
                  <a:gd name="T21" fmla="*/ 8688 h 106"/>
                  <a:gd name="T22" fmla="*/ 22 w 90"/>
                  <a:gd name="T23" fmla="*/ 9719 h 106"/>
                  <a:gd name="T24" fmla="*/ 22 w 90"/>
                  <a:gd name="T25" fmla="*/ 11077 h 106"/>
                  <a:gd name="T26" fmla="*/ 22 w 90"/>
                  <a:gd name="T27" fmla="*/ 12625 h 106"/>
                  <a:gd name="T28" fmla="*/ 22 w 90"/>
                  <a:gd name="T29" fmla="*/ 14662 h 106"/>
                  <a:gd name="T30" fmla="*/ 22 w 90"/>
                  <a:gd name="T31" fmla="*/ 17027 h 106"/>
                  <a:gd name="T32" fmla="*/ 22 w 90"/>
                  <a:gd name="T33" fmla="*/ 19729 h 106"/>
                  <a:gd name="T34" fmla="*/ 22 w 90"/>
                  <a:gd name="T35" fmla="*/ 21307 h 106"/>
                  <a:gd name="T36" fmla="*/ 22 w 90"/>
                  <a:gd name="T37" fmla="*/ 22910 h 106"/>
                  <a:gd name="T38" fmla="*/ 22 w 90"/>
                  <a:gd name="T39" fmla="*/ 23394 h 106"/>
                  <a:gd name="T40" fmla="*/ 0 w 90"/>
                  <a:gd name="T41" fmla="*/ 23782 h 106"/>
                  <a:gd name="T42" fmla="*/ 22 w 90"/>
                  <a:gd name="T43" fmla="*/ 20145 h 106"/>
                  <a:gd name="T44" fmla="*/ 22 w 90"/>
                  <a:gd name="T45" fmla="*/ 20145 h 106"/>
                  <a:gd name="T46" fmla="*/ 22 w 90"/>
                  <a:gd name="T47" fmla="*/ 20101 h 106"/>
                  <a:gd name="T48" fmla="*/ 22 w 90"/>
                  <a:gd name="T49" fmla="*/ 19729 h 106"/>
                  <a:gd name="T50" fmla="*/ 22 w 90"/>
                  <a:gd name="T51" fmla="*/ 18694 h 106"/>
                  <a:gd name="T52" fmla="*/ 22 w 90"/>
                  <a:gd name="T53" fmla="*/ 16712 h 106"/>
                  <a:gd name="T54" fmla="*/ 22 w 90"/>
                  <a:gd name="T55" fmla="*/ 15221 h 106"/>
                  <a:gd name="T56" fmla="*/ 22 w 90"/>
                  <a:gd name="T57" fmla="*/ 13353 h 106"/>
                  <a:gd name="T58" fmla="*/ 22 w 90"/>
                  <a:gd name="T59" fmla="*/ 11937 h 106"/>
                  <a:gd name="T60" fmla="*/ 22 w 90"/>
                  <a:gd name="T61" fmla="*/ 10473 h 106"/>
                  <a:gd name="T62" fmla="*/ 21 w 90"/>
                  <a:gd name="T63" fmla="*/ 9189 h 106"/>
                  <a:gd name="T64" fmla="*/ 16 w 90"/>
                  <a:gd name="T65" fmla="*/ 7913 h 106"/>
                  <a:gd name="T66" fmla="*/ 15 w 90"/>
                  <a:gd name="T67" fmla="*/ 25 h 106"/>
                  <a:gd name="T68" fmla="*/ 19 w 90"/>
                  <a:gd name="T69" fmla="*/ 14 h 106"/>
                  <a:gd name="T70" fmla="*/ 22 w 90"/>
                  <a:gd name="T71" fmla="*/ 7 h 106"/>
                  <a:gd name="T72" fmla="*/ 22 w 90"/>
                  <a:gd name="T73" fmla="*/ 2 h 106"/>
                  <a:gd name="T74" fmla="*/ 22 w 90"/>
                  <a:gd name="T75" fmla="*/ 0 h 106"/>
                  <a:gd name="T76" fmla="*/ 22 w 90"/>
                  <a:gd name="T77" fmla="*/ 0 h 106"/>
                  <a:gd name="T78" fmla="*/ 22 w 90"/>
                  <a:gd name="T79" fmla="*/ 0 h 106"/>
                  <a:gd name="T80" fmla="*/ 22 w 90"/>
                  <a:gd name="T81" fmla="*/ 0 h 106"/>
                  <a:gd name="T82" fmla="*/ 22 w 90"/>
                  <a:gd name="T83" fmla="*/ 0 h 10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90" h="106">
                    <a:moveTo>
                      <a:pt x="85" y="17"/>
                    </a:moveTo>
                    <a:lnTo>
                      <a:pt x="84" y="17"/>
                    </a:lnTo>
                    <a:lnTo>
                      <a:pt x="83" y="17"/>
                    </a:lnTo>
                    <a:lnTo>
                      <a:pt x="79" y="17"/>
                    </a:lnTo>
                    <a:lnTo>
                      <a:pt x="76" y="17"/>
                    </a:lnTo>
                    <a:lnTo>
                      <a:pt x="72" y="17"/>
                    </a:lnTo>
                    <a:lnTo>
                      <a:pt x="68" y="17"/>
                    </a:lnTo>
                    <a:lnTo>
                      <a:pt x="64" y="17"/>
                    </a:lnTo>
                    <a:lnTo>
                      <a:pt x="61" y="17"/>
                    </a:lnTo>
                    <a:lnTo>
                      <a:pt x="56" y="17"/>
                    </a:lnTo>
                    <a:lnTo>
                      <a:pt x="53" y="17"/>
                    </a:lnTo>
                    <a:lnTo>
                      <a:pt x="49" y="18"/>
                    </a:lnTo>
                    <a:lnTo>
                      <a:pt x="47" y="19"/>
                    </a:lnTo>
                    <a:lnTo>
                      <a:pt x="45" y="19"/>
                    </a:lnTo>
                    <a:lnTo>
                      <a:pt x="43" y="21"/>
                    </a:lnTo>
                    <a:lnTo>
                      <a:pt x="42" y="23"/>
                    </a:lnTo>
                    <a:lnTo>
                      <a:pt x="42" y="24"/>
                    </a:lnTo>
                    <a:lnTo>
                      <a:pt x="42" y="27"/>
                    </a:lnTo>
                    <a:lnTo>
                      <a:pt x="42" y="30"/>
                    </a:lnTo>
                    <a:lnTo>
                      <a:pt x="44" y="34"/>
                    </a:lnTo>
                    <a:lnTo>
                      <a:pt x="46" y="36"/>
                    </a:lnTo>
                    <a:lnTo>
                      <a:pt x="49" y="39"/>
                    </a:lnTo>
                    <a:lnTo>
                      <a:pt x="53" y="42"/>
                    </a:lnTo>
                    <a:lnTo>
                      <a:pt x="56" y="45"/>
                    </a:lnTo>
                    <a:lnTo>
                      <a:pt x="60" y="49"/>
                    </a:lnTo>
                    <a:lnTo>
                      <a:pt x="64" y="52"/>
                    </a:lnTo>
                    <a:lnTo>
                      <a:pt x="68" y="55"/>
                    </a:lnTo>
                    <a:lnTo>
                      <a:pt x="71" y="59"/>
                    </a:lnTo>
                    <a:lnTo>
                      <a:pt x="74" y="63"/>
                    </a:lnTo>
                    <a:lnTo>
                      <a:pt x="76" y="67"/>
                    </a:lnTo>
                    <a:lnTo>
                      <a:pt x="78" y="71"/>
                    </a:lnTo>
                    <a:lnTo>
                      <a:pt x="79" y="75"/>
                    </a:lnTo>
                    <a:lnTo>
                      <a:pt x="79" y="80"/>
                    </a:lnTo>
                    <a:lnTo>
                      <a:pt x="77" y="85"/>
                    </a:lnTo>
                    <a:lnTo>
                      <a:pt x="75" y="90"/>
                    </a:lnTo>
                    <a:lnTo>
                      <a:pt x="72" y="94"/>
                    </a:lnTo>
                    <a:lnTo>
                      <a:pt x="67" y="98"/>
                    </a:lnTo>
                    <a:lnTo>
                      <a:pt x="61" y="101"/>
                    </a:lnTo>
                    <a:lnTo>
                      <a:pt x="54" y="103"/>
                    </a:lnTo>
                    <a:lnTo>
                      <a:pt x="45" y="104"/>
                    </a:lnTo>
                    <a:lnTo>
                      <a:pt x="35" y="105"/>
                    </a:lnTo>
                    <a:lnTo>
                      <a:pt x="0" y="105"/>
                    </a:lnTo>
                    <a:lnTo>
                      <a:pt x="4" y="88"/>
                    </a:lnTo>
                    <a:lnTo>
                      <a:pt x="32" y="88"/>
                    </a:lnTo>
                    <a:lnTo>
                      <a:pt x="35" y="88"/>
                    </a:lnTo>
                    <a:lnTo>
                      <a:pt x="38" y="88"/>
                    </a:lnTo>
                    <a:lnTo>
                      <a:pt x="42" y="88"/>
                    </a:lnTo>
                    <a:lnTo>
                      <a:pt x="45" y="87"/>
                    </a:lnTo>
                    <a:lnTo>
                      <a:pt x="48" y="86"/>
                    </a:lnTo>
                    <a:lnTo>
                      <a:pt x="50" y="85"/>
                    </a:lnTo>
                    <a:lnTo>
                      <a:pt x="52" y="82"/>
                    </a:lnTo>
                    <a:lnTo>
                      <a:pt x="53" y="80"/>
                    </a:lnTo>
                    <a:lnTo>
                      <a:pt x="53" y="77"/>
                    </a:lnTo>
                    <a:lnTo>
                      <a:pt x="53" y="74"/>
                    </a:lnTo>
                    <a:lnTo>
                      <a:pt x="51" y="71"/>
                    </a:lnTo>
                    <a:lnTo>
                      <a:pt x="48" y="69"/>
                    </a:lnTo>
                    <a:lnTo>
                      <a:pt x="45" y="65"/>
                    </a:lnTo>
                    <a:lnTo>
                      <a:pt x="42" y="62"/>
                    </a:lnTo>
                    <a:lnTo>
                      <a:pt x="38" y="59"/>
                    </a:lnTo>
                    <a:lnTo>
                      <a:pt x="35" y="56"/>
                    </a:lnTo>
                    <a:lnTo>
                      <a:pt x="31" y="53"/>
                    </a:lnTo>
                    <a:lnTo>
                      <a:pt x="27" y="49"/>
                    </a:lnTo>
                    <a:lnTo>
                      <a:pt x="24" y="45"/>
                    </a:lnTo>
                    <a:lnTo>
                      <a:pt x="21" y="42"/>
                    </a:lnTo>
                    <a:lnTo>
                      <a:pt x="18" y="38"/>
                    </a:lnTo>
                    <a:lnTo>
                      <a:pt x="16" y="34"/>
                    </a:lnTo>
                    <a:lnTo>
                      <a:pt x="15" y="29"/>
                    </a:lnTo>
                    <a:lnTo>
                      <a:pt x="15" y="25"/>
                    </a:lnTo>
                    <a:lnTo>
                      <a:pt x="17" y="19"/>
                    </a:lnTo>
                    <a:lnTo>
                      <a:pt x="19" y="14"/>
                    </a:lnTo>
                    <a:lnTo>
                      <a:pt x="23" y="10"/>
                    </a:lnTo>
                    <a:lnTo>
                      <a:pt x="27" y="7"/>
                    </a:lnTo>
                    <a:lnTo>
                      <a:pt x="34" y="4"/>
                    </a:lnTo>
                    <a:lnTo>
                      <a:pt x="40" y="2"/>
                    </a:lnTo>
                    <a:lnTo>
                      <a:pt x="49" y="0"/>
                    </a:lnTo>
                    <a:lnTo>
                      <a:pt x="58" y="0"/>
                    </a:lnTo>
                    <a:lnTo>
                      <a:pt x="60" y="0"/>
                    </a:lnTo>
                    <a:lnTo>
                      <a:pt x="63" y="0"/>
                    </a:lnTo>
                    <a:lnTo>
                      <a:pt x="68" y="0"/>
                    </a:lnTo>
                    <a:lnTo>
                      <a:pt x="74" y="0"/>
                    </a:lnTo>
                    <a:lnTo>
                      <a:pt x="79" y="0"/>
                    </a:lnTo>
                    <a:lnTo>
                      <a:pt x="84" y="0"/>
                    </a:lnTo>
                    <a:lnTo>
                      <a:pt x="88" y="0"/>
                    </a:lnTo>
                    <a:lnTo>
                      <a:pt x="89" y="0"/>
                    </a:lnTo>
                    <a:lnTo>
                      <a:pt x="85" y="1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32" name="Freeform 26"/>
              <p:cNvSpPr>
                <a:spLocks/>
              </p:cNvSpPr>
              <p:nvPr/>
            </p:nvSpPr>
            <p:spPr bwMode="auto">
              <a:xfrm>
                <a:off x="899" y="575"/>
                <a:ext cx="100" cy="104"/>
              </a:xfrm>
              <a:custGeom>
                <a:avLst/>
                <a:gdLst>
                  <a:gd name="T0" fmla="*/ 1077 w 99"/>
                  <a:gd name="T1" fmla="*/ 52 h 105"/>
                  <a:gd name="T2" fmla="*/ 1055 w 99"/>
                  <a:gd name="T3" fmla="*/ 52 h 105"/>
                  <a:gd name="T4" fmla="*/ 1044 w 99"/>
                  <a:gd name="T5" fmla="*/ 52 h 105"/>
                  <a:gd name="T6" fmla="*/ 49 w 99"/>
                  <a:gd name="T7" fmla="*/ 52 h 105"/>
                  <a:gd name="T8" fmla="*/ 47 w 99"/>
                  <a:gd name="T9" fmla="*/ 52 h 105"/>
                  <a:gd name="T10" fmla="*/ 46 w 99"/>
                  <a:gd name="T11" fmla="*/ 52 h 105"/>
                  <a:gd name="T12" fmla="*/ 44 w 99"/>
                  <a:gd name="T13" fmla="*/ 52 h 105"/>
                  <a:gd name="T14" fmla="*/ 43 w 99"/>
                  <a:gd name="T15" fmla="*/ 52 h 105"/>
                  <a:gd name="T16" fmla="*/ 42 w 99"/>
                  <a:gd name="T17" fmla="*/ 52 h 105"/>
                  <a:gd name="T18" fmla="*/ 41 w 99"/>
                  <a:gd name="T19" fmla="*/ 48 h 105"/>
                  <a:gd name="T20" fmla="*/ 42 w 99"/>
                  <a:gd name="T21" fmla="*/ 48 h 105"/>
                  <a:gd name="T22" fmla="*/ 43 w 99"/>
                  <a:gd name="T23" fmla="*/ 49 h 105"/>
                  <a:gd name="T24" fmla="*/ 44 w 99"/>
                  <a:gd name="T25" fmla="*/ 49 h 105"/>
                  <a:gd name="T26" fmla="*/ 46 w 99"/>
                  <a:gd name="T27" fmla="*/ 49 h 105"/>
                  <a:gd name="T28" fmla="*/ 47 w 99"/>
                  <a:gd name="T29" fmla="*/ 49 h 105"/>
                  <a:gd name="T30" fmla="*/ 48 w 99"/>
                  <a:gd name="T31" fmla="*/ 49 h 105"/>
                  <a:gd name="T32" fmla="*/ 1044 w 99"/>
                  <a:gd name="T33" fmla="*/ 49 h 105"/>
                  <a:gd name="T34" fmla="*/ 1055 w 99"/>
                  <a:gd name="T35" fmla="*/ 49 h 105"/>
                  <a:gd name="T36" fmla="*/ 1110 w 99"/>
                  <a:gd name="T37" fmla="*/ 49 h 105"/>
                  <a:gd name="T38" fmla="*/ 1167 w 99"/>
                  <a:gd name="T39" fmla="*/ 47 h 105"/>
                  <a:gd name="T40" fmla="*/ 1215 w 99"/>
                  <a:gd name="T41" fmla="*/ 45 h 105"/>
                  <a:gd name="T42" fmla="*/ 1252 w 99"/>
                  <a:gd name="T43" fmla="*/ 43 h 105"/>
                  <a:gd name="T44" fmla="*/ 1291 w 99"/>
                  <a:gd name="T45" fmla="*/ 40 h 105"/>
                  <a:gd name="T46" fmla="*/ 1304 w 99"/>
                  <a:gd name="T47" fmla="*/ 37 h 105"/>
                  <a:gd name="T48" fmla="*/ 1317 w 99"/>
                  <a:gd name="T49" fmla="*/ 35 h 105"/>
                  <a:gd name="T50" fmla="*/ 1330 w 99"/>
                  <a:gd name="T51" fmla="*/ 32 h 105"/>
                  <a:gd name="T52" fmla="*/ 1343 w 99"/>
                  <a:gd name="T53" fmla="*/ 28 h 105"/>
                  <a:gd name="T54" fmla="*/ 1330 w 99"/>
                  <a:gd name="T55" fmla="*/ 25 h 105"/>
                  <a:gd name="T56" fmla="*/ 1330 w 99"/>
                  <a:gd name="T57" fmla="*/ 22 h 105"/>
                  <a:gd name="T58" fmla="*/ 1304 w 99"/>
                  <a:gd name="T59" fmla="*/ 20 h 105"/>
                  <a:gd name="T60" fmla="*/ 1291 w 99"/>
                  <a:gd name="T61" fmla="*/ 19 h 105"/>
                  <a:gd name="T62" fmla="*/ 1252 w 99"/>
                  <a:gd name="T63" fmla="*/ 17 h 105"/>
                  <a:gd name="T64" fmla="*/ 1215 w 99"/>
                  <a:gd name="T65" fmla="*/ 17 h 105"/>
                  <a:gd name="T66" fmla="*/ 1179 w 99"/>
                  <a:gd name="T67" fmla="*/ 17 h 105"/>
                  <a:gd name="T68" fmla="*/ 43 w 99"/>
                  <a:gd name="T69" fmla="*/ 17 h 105"/>
                  <a:gd name="T70" fmla="*/ 24 w 99"/>
                  <a:gd name="T71" fmla="*/ 52 h 105"/>
                  <a:gd name="T72" fmla="*/ 0 w 99"/>
                  <a:gd name="T73" fmla="*/ 52 h 105"/>
                  <a:gd name="T74" fmla="*/ 23 w 99"/>
                  <a:gd name="T75" fmla="*/ 0 h 105"/>
                  <a:gd name="T76" fmla="*/ 1330 w 99"/>
                  <a:gd name="T77" fmla="*/ 0 h 105"/>
                  <a:gd name="T78" fmla="*/ 1441 w 99"/>
                  <a:gd name="T79" fmla="*/ 1 h 105"/>
                  <a:gd name="T80" fmla="*/ 1531 w 99"/>
                  <a:gd name="T81" fmla="*/ 3 h 105"/>
                  <a:gd name="T82" fmla="*/ 1594 w 99"/>
                  <a:gd name="T83" fmla="*/ 7 h 105"/>
                  <a:gd name="T84" fmla="*/ 1659 w 99"/>
                  <a:gd name="T85" fmla="*/ 11 h 105"/>
                  <a:gd name="T86" fmla="*/ 1676 w 99"/>
                  <a:gd name="T87" fmla="*/ 17 h 105"/>
                  <a:gd name="T88" fmla="*/ 1693 w 99"/>
                  <a:gd name="T89" fmla="*/ 22 h 105"/>
                  <a:gd name="T90" fmla="*/ 1693 w 99"/>
                  <a:gd name="T91" fmla="*/ 27 h 105"/>
                  <a:gd name="T92" fmla="*/ 1676 w 99"/>
                  <a:gd name="T93" fmla="*/ 32 h 105"/>
                  <a:gd name="T94" fmla="*/ 1642 w 99"/>
                  <a:gd name="T95" fmla="*/ 40 h 105"/>
                  <a:gd name="T96" fmla="*/ 1578 w 99"/>
                  <a:gd name="T97" fmla="*/ 46 h 105"/>
                  <a:gd name="T98" fmla="*/ 1516 w 99"/>
                  <a:gd name="T99" fmla="*/ 51 h 105"/>
                  <a:gd name="T100" fmla="*/ 1427 w 99"/>
                  <a:gd name="T101" fmla="*/ 52 h 105"/>
                  <a:gd name="T102" fmla="*/ 1343 w 99"/>
                  <a:gd name="T103" fmla="*/ 52 h 105"/>
                  <a:gd name="T104" fmla="*/ 1252 w 99"/>
                  <a:gd name="T105" fmla="*/ 52 h 105"/>
                  <a:gd name="T106" fmla="*/ 1167 w 99"/>
                  <a:gd name="T107" fmla="*/ 52 h 105"/>
                  <a:gd name="T108" fmla="*/ 1077 w 99"/>
                  <a:gd name="T109" fmla="*/ 52 h 10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99" h="105">
                    <a:moveTo>
                      <a:pt x="53" y="64"/>
                    </a:moveTo>
                    <a:lnTo>
                      <a:pt x="51" y="64"/>
                    </a:lnTo>
                    <a:lnTo>
                      <a:pt x="50" y="64"/>
                    </a:lnTo>
                    <a:lnTo>
                      <a:pt x="49" y="64"/>
                    </a:lnTo>
                    <a:lnTo>
                      <a:pt x="47" y="64"/>
                    </a:lnTo>
                    <a:lnTo>
                      <a:pt x="46" y="64"/>
                    </a:lnTo>
                    <a:lnTo>
                      <a:pt x="44" y="64"/>
                    </a:lnTo>
                    <a:lnTo>
                      <a:pt x="43" y="64"/>
                    </a:lnTo>
                    <a:lnTo>
                      <a:pt x="42" y="63"/>
                    </a:lnTo>
                    <a:lnTo>
                      <a:pt x="41" y="48"/>
                    </a:lnTo>
                    <a:lnTo>
                      <a:pt x="42" y="48"/>
                    </a:lnTo>
                    <a:lnTo>
                      <a:pt x="43" y="49"/>
                    </a:lnTo>
                    <a:lnTo>
                      <a:pt x="44" y="49"/>
                    </a:lnTo>
                    <a:lnTo>
                      <a:pt x="46" y="49"/>
                    </a:lnTo>
                    <a:lnTo>
                      <a:pt x="47" y="49"/>
                    </a:lnTo>
                    <a:lnTo>
                      <a:pt x="48" y="49"/>
                    </a:lnTo>
                    <a:lnTo>
                      <a:pt x="50" y="49"/>
                    </a:lnTo>
                    <a:lnTo>
                      <a:pt x="51" y="49"/>
                    </a:lnTo>
                    <a:lnTo>
                      <a:pt x="56" y="49"/>
                    </a:lnTo>
                    <a:lnTo>
                      <a:pt x="61" y="47"/>
                    </a:lnTo>
                    <a:lnTo>
                      <a:pt x="65" y="45"/>
                    </a:lnTo>
                    <a:lnTo>
                      <a:pt x="68" y="43"/>
                    </a:lnTo>
                    <a:lnTo>
                      <a:pt x="71" y="40"/>
                    </a:lnTo>
                    <a:lnTo>
                      <a:pt x="72" y="37"/>
                    </a:lnTo>
                    <a:lnTo>
                      <a:pt x="73" y="35"/>
                    </a:lnTo>
                    <a:lnTo>
                      <a:pt x="74" y="32"/>
                    </a:lnTo>
                    <a:lnTo>
                      <a:pt x="75" y="28"/>
                    </a:lnTo>
                    <a:lnTo>
                      <a:pt x="74" y="25"/>
                    </a:lnTo>
                    <a:lnTo>
                      <a:pt x="74" y="22"/>
                    </a:lnTo>
                    <a:lnTo>
                      <a:pt x="72" y="20"/>
                    </a:lnTo>
                    <a:lnTo>
                      <a:pt x="71" y="19"/>
                    </a:lnTo>
                    <a:lnTo>
                      <a:pt x="68" y="17"/>
                    </a:lnTo>
                    <a:lnTo>
                      <a:pt x="65" y="17"/>
                    </a:lnTo>
                    <a:lnTo>
                      <a:pt x="62" y="17"/>
                    </a:lnTo>
                    <a:lnTo>
                      <a:pt x="43" y="17"/>
                    </a:lnTo>
                    <a:lnTo>
                      <a:pt x="24" y="104"/>
                    </a:lnTo>
                    <a:lnTo>
                      <a:pt x="0" y="104"/>
                    </a:lnTo>
                    <a:lnTo>
                      <a:pt x="23" y="0"/>
                    </a:lnTo>
                    <a:lnTo>
                      <a:pt x="74" y="0"/>
                    </a:lnTo>
                    <a:lnTo>
                      <a:pt x="82" y="1"/>
                    </a:lnTo>
                    <a:lnTo>
                      <a:pt x="88" y="3"/>
                    </a:lnTo>
                    <a:lnTo>
                      <a:pt x="92" y="7"/>
                    </a:lnTo>
                    <a:lnTo>
                      <a:pt x="96" y="11"/>
                    </a:lnTo>
                    <a:lnTo>
                      <a:pt x="97" y="17"/>
                    </a:lnTo>
                    <a:lnTo>
                      <a:pt x="98" y="22"/>
                    </a:lnTo>
                    <a:lnTo>
                      <a:pt x="98" y="27"/>
                    </a:lnTo>
                    <a:lnTo>
                      <a:pt x="97" y="32"/>
                    </a:lnTo>
                    <a:lnTo>
                      <a:pt x="95" y="40"/>
                    </a:lnTo>
                    <a:lnTo>
                      <a:pt x="91" y="46"/>
                    </a:lnTo>
                    <a:lnTo>
                      <a:pt x="87" y="51"/>
                    </a:lnTo>
                    <a:lnTo>
                      <a:pt x="81" y="56"/>
                    </a:lnTo>
                    <a:lnTo>
                      <a:pt x="75" y="59"/>
                    </a:lnTo>
                    <a:lnTo>
                      <a:pt x="68" y="62"/>
                    </a:lnTo>
                    <a:lnTo>
                      <a:pt x="61" y="64"/>
                    </a:lnTo>
                    <a:lnTo>
                      <a:pt x="53" y="6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33" name="Freeform 27"/>
              <p:cNvSpPr>
                <a:spLocks/>
              </p:cNvSpPr>
              <p:nvPr/>
            </p:nvSpPr>
            <p:spPr bwMode="auto">
              <a:xfrm>
                <a:off x="1005" y="574"/>
                <a:ext cx="115" cy="55"/>
              </a:xfrm>
              <a:custGeom>
                <a:avLst/>
                <a:gdLst>
                  <a:gd name="T0" fmla="*/ 0 w 115"/>
                  <a:gd name="T1" fmla="*/ 54 h 55"/>
                  <a:gd name="T2" fmla="*/ 0 w 115"/>
                  <a:gd name="T3" fmla="*/ 54 h 55"/>
                  <a:gd name="T4" fmla="*/ 2 w 115"/>
                  <a:gd name="T5" fmla="*/ 47 h 55"/>
                  <a:gd name="T6" fmla="*/ 4 w 115"/>
                  <a:gd name="T7" fmla="*/ 41 h 55"/>
                  <a:gd name="T8" fmla="*/ 7 w 115"/>
                  <a:gd name="T9" fmla="*/ 35 h 55"/>
                  <a:gd name="T10" fmla="*/ 10 w 115"/>
                  <a:gd name="T11" fmla="*/ 30 h 55"/>
                  <a:gd name="T12" fmla="*/ 13 w 115"/>
                  <a:gd name="T13" fmla="*/ 25 h 55"/>
                  <a:gd name="T14" fmla="*/ 16 w 115"/>
                  <a:gd name="T15" fmla="*/ 21 h 55"/>
                  <a:gd name="T16" fmla="*/ 20 w 115"/>
                  <a:gd name="T17" fmla="*/ 17 h 55"/>
                  <a:gd name="T18" fmla="*/ 25 w 115"/>
                  <a:gd name="T19" fmla="*/ 13 h 55"/>
                  <a:gd name="T20" fmla="*/ 29 w 115"/>
                  <a:gd name="T21" fmla="*/ 10 h 55"/>
                  <a:gd name="T22" fmla="*/ 34 w 115"/>
                  <a:gd name="T23" fmla="*/ 7 h 55"/>
                  <a:gd name="T24" fmla="*/ 39 w 115"/>
                  <a:gd name="T25" fmla="*/ 5 h 55"/>
                  <a:gd name="T26" fmla="*/ 45 w 115"/>
                  <a:gd name="T27" fmla="*/ 3 h 55"/>
                  <a:gd name="T28" fmla="*/ 50 w 115"/>
                  <a:gd name="T29" fmla="*/ 2 h 55"/>
                  <a:gd name="T30" fmla="*/ 56 w 115"/>
                  <a:gd name="T31" fmla="*/ 1 h 55"/>
                  <a:gd name="T32" fmla="*/ 62 w 115"/>
                  <a:gd name="T33" fmla="*/ 0 h 55"/>
                  <a:gd name="T34" fmla="*/ 68 w 115"/>
                  <a:gd name="T35" fmla="*/ 0 h 55"/>
                  <a:gd name="T36" fmla="*/ 74 w 115"/>
                  <a:gd name="T37" fmla="*/ 0 h 55"/>
                  <a:gd name="T38" fmla="*/ 80 w 115"/>
                  <a:gd name="T39" fmla="*/ 1 h 55"/>
                  <a:gd name="T40" fmla="*/ 85 w 115"/>
                  <a:gd name="T41" fmla="*/ 2 h 55"/>
                  <a:gd name="T42" fmla="*/ 89 w 115"/>
                  <a:gd name="T43" fmla="*/ 4 h 55"/>
                  <a:gd name="T44" fmla="*/ 94 w 115"/>
                  <a:gd name="T45" fmla="*/ 6 h 55"/>
                  <a:gd name="T46" fmla="*/ 98 w 115"/>
                  <a:gd name="T47" fmla="*/ 9 h 55"/>
                  <a:gd name="T48" fmla="*/ 102 w 115"/>
                  <a:gd name="T49" fmla="*/ 12 h 55"/>
                  <a:gd name="T50" fmla="*/ 105 w 115"/>
                  <a:gd name="T51" fmla="*/ 15 h 55"/>
                  <a:gd name="T52" fmla="*/ 107 w 115"/>
                  <a:gd name="T53" fmla="*/ 19 h 55"/>
                  <a:gd name="T54" fmla="*/ 110 w 115"/>
                  <a:gd name="T55" fmla="*/ 23 h 55"/>
                  <a:gd name="T56" fmla="*/ 111 w 115"/>
                  <a:gd name="T57" fmla="*/ 28 h 55"/>
                  <a:gd name="T58" fmla="*/ 113 w 115"/>
                  <a:gd name="T59" fmla="*/ 32 h 55"/>
                  <a:gd name="T60" fmla="*/ 114 w 115"/>
                  <a:gd name="T61" fmla="*/ 37 h 55"/>
                  <a:gd name="T62" fmla="*/ 114 w 115"/>
                  <a:gd name="T63" fmla="*/ 43 h 55"/>
                  <a:gd name="T64" fmla="*/ 113 w 115"/>
                  <a:gd name="T65" fmla="*/ 48 h 55"/>
                  <a:gd name="T66" fmla="*/ 112 w 115"/>
                  <a:gd name="T67" fmla="*/ 54 h 55"/>
                  <a:gd name="T68" fmla="*/ 112 w 115"/>
                  <a:gd name="T69" fmla="*/ 54 h 55"/>
                  <a:gd name="T70" fmla="*/ 88 w 115"/>
                  <a:gd name="T71" fmla="*/ 54 h 55"/>
                  <a:gd name="T72" fmla="*/ 88 w 115"/>
                  <a:gd name="T73" fmla="*/ 54 h 55"/>
                  <a:gd name="T74" fmla="*/ 89 w 115"/>
                  <a:gd name="T75" fmla="*/ 46 h 55"/>
                  <a:gd name="T76" fmla="*/ 90 w 115"/>
                  <a:gd name="T77" fmla="*/ 39 h 55"/>
                  <a:gd name="T78" fmla="*/ 88 w 115"/>
                  <a:gd name="T79" fmla="*/ 33 h 55"/>
                  <a:gd name="T80" fmla="*/ 86 w 115"/>
                  <a:gd name="T81" fmla="*/ 27 h 55"/>
                  <a:gd name="T82" fmla="*/ 83 w 115"/>
                  <a:gd name="T83" fmla="*/ 23 h 55"/>
                  <a:gd name="T84" fmla="*/ 78 w 115"/>
                  <a:gd name="T85" fmla="*/ 19 h 55"/>
                  <a:gd name="T86" fmla="*/ 72 w 115"/>
                  <a:gd name="T87" fmla="*/ 17 h 55"/>
                  <a:gd name="T88" fmla="*/ 65 w 115"/>
                  <a:gd name="T89" fmla="*/ 17 h 55"/>
                  <a:gd name="T90" fmla="*/ 57 w 115"/>
                  <a:gd name="T91" fmla="*/ 17 h 55"/>
                  <a:gd name="T92" fmla="*/ 50 w 115"/>
                  <a:gd name="T93" fmla="*/ 19 h 55"/>
                  <a:gd name="T94" fmla="*/ 44 w 115"/>
                  <a:gd name="T95" fmla="*/ 22 h 55"/>
                  <a:gd name="T96" fmla="*/ 38 w 115"/>
                  <a:gd name="T97" fmla="*/ 27 h 55"/>
                  <a:gd name="T98" fmla="*/ 33 w 115"/>
                  <a:gd name="T99" fmla="*/ 32 h 55"/>
                  <a:gd name="T100" fmla="*/ 29 w 115"/>
                  <a:gd name="T101" fmla="*/ 38 h 55"/>
                  <a:gd name="T102" fmla="*/ 27 w 115"/>
                  <a:gd name="T103" fmla="*/ 46 h 55"/>
                  <a:gd name="T104" fmla="*/ 24 w 115"/>
                  <a:gd name="T105" fmla="*/ 54 h 55"/>
                  <a:gd name="T106" fmla="*/ 24 w 115"/>
                  <a:gd name="T107" fmla="*/ 54 h 55"/>
                  <a:gd name="T108" fmla="*/ 0 w 115"/>
                  <a:gd name="T109" fmla="*/ 54 h 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15" h="55">
                    <a:moveTo>
                      <a:pt x="0" y="54"/>
                    </a:moveTo>
                    <a:lnTo>
                      <a:pt x="0" y="54"/>
                    </a:lnTo>
                    <a:lnTo>
                      <a:pt x="2" y="47"/>
                    </a:lnTo>
                    <a:lnTo>
                      <a:pt x="4" y="41"/>
                    </a:lnTo>
                    <a:lnTo>
                      <a:pt x="7" y="35"/>
                    </a:lnTo>
                    <a:lnTo>
                      <a:pt x="10" y="30"/>
                    </a:lnTo>
                    <a:lnTo>
                      <a:pt x="13" y="25"/>
                    </a:lnTo>
                    <a:lnTo>
                      <a:pt x="16" y="21"/>
                    </a:lnTo>
                    <a:lnTo>
                      <a:pt x="20" y="17"/>
                    </a:lnTo>
                    <a:lnTo>
                      <a:pt x="25" y="13"/>
                    </a:lnTo>
                    <a:lnTo>
                      <a:pt x="29" y="10"/>
                    </a:lnTo>
                    <a:lnTo>
                      <a:pt x="34" y="7"/>
                    </a:lnTo>
                    <a:lnTo>
                      <a:pt x="39" y="5"/>
                    </a:lnTo>
                    <a:lnTo>
                      <a:pt x="45" y="3"/>
                    </a:lnTo>
                    <a:lnTo>
                      <a:pt x="50" y="2"/>
                    </a:lnTo>
                    <a:lnTo>
                      <a:pt x="56" y="1"/>
                    </a:lnTo>
                    <a:lnTo>
                      <a:pt x="62" y="0"/>
                    </a:lnTo>
                    <a:lnTo>
                      <a:pt x="68" y="0"/>
                    </a:lnTo>
                    <a:lnTo>
                      <a:pt x="74" y="0"/>
                    </a:lnTo>
                    <a:lnTo>
                      <a:pt x="80" y="1"/>
                    </a:lnTo>
                    <a:lnTo>
                      <a:pt x="85" y="2"/>
                    </a:lnTo>
                    <a:lnTo>
                      <a:pt x="89" y="4"/>
                    </a:lnTo>
                    <a:lnTo>
                      <a:pt x="94" y="6"/>
                    </a:lnTo>
                    <a:lnTo>
                      <a:pt x="98" y="9"/>
                    </a:lnTo>
                    <a:lnTo>
                      <a:pt x="102" y="12"/>
                    </a:lnTo>
                    <a:lnTo>
                      <a:pt x="105" y="15"/>
                    </a:lnTo>
                    <a:lnTo>
                      <a:pt x="107" y="19"/>
                    </a:lnTo>
                    <a:lnTo>
                      <a:pt x="110" y="23"/>
                    </a:lnTo>
                    <a:lnTo>
                      <a:pt x="111" y="28"/>
                    </a:lnTo>
                    <a:lnTo>
                      <a:pt x="113" y="32"/>
                    </a:lnTo>
                    <a:lnTo>
                      <a:pt x="114" y="37"/>
                    </a:lnTo>
                    <a:lnTo>
                      <a:pt x="114" y="43"/>
                    </a:lnTo>
                    <a:lnTo>
                      <a:pt x="113" y="48"/>
                    </a:lnTo>
                    <a:lnTo>
                      <a:pt x="112" y="54"/>
                    </a:lnTo>
                    <a:lnTo>
                      <a:pt x="88" y="54"/>
                    </a:lnTo>
                    <a:lnTo>
                      <a:pt x="89" y="46"/>
                    </a:lnTo>
                    <a:lnTo>
                      <a:pt x="90" y="39"/>
                    </a:lnTo>
                    <a:lnTo>
                      <a:pt x="88" y="33"/>
                    </a:lnTo>
                    <a:lnTo>
                      <a:pt x="86" y="27"/>
                    </a:lnTo>
                    <a:lnTo>
                      <a:pt x="83" y="23"/>
                    </a:lnTo>
                    <a:lnTo>
                      <a:pt x="78" y="19"/>
                    </a:lnTo>
                    <a:lnTo>
                      <a:pt x="72" y="17"/>
                    </a:lnTo>
                    <a:lnTo>
                      <a:pt x="65" y="17"/>
                    </a:lnTo>
                    <a:lnTo>
                      <a:pt x="57" y="17"/>
                    </a:lnTo>
                    <a:lnTo>
                      <a:pt x="50" y="19"/>
                    </a:lnTo>
                    <a:lnTo>
                      <a:pt x="44" y="22"/>
                    </a:lnTo>
                    <a:lnTo>
                      <a:pt x="38" y="27"/>
                    </a:lnTo>
                    <a:lnTo>
                      <a:pt x="33" y="32"/>
                    </a:lnTo>
                    <a:lnTo>
                      <a:pt x="29" y="38"/>
                    </a:lnTo>
                    <a:lnTo>
                      <a:pt x="27" y="46"/>
                    </a:lnTo>
                    <a:lnTo>
                      <a:pt x="24" y="54"/>
                    </a:lnTo>
                    <a:lnTo>
                      <a:pt x="0" y="5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34" name="Freeform 28"/>
              <p:cNvSpPr>
                <a:spLocks/>
              </p:cNvSpPr>
              <p:nvPr/>
            </p:nvSpPr>
            <p:spPr bwMode="auto">
              <a:xfrm>
                <a:off x="1003" y="629"/>
                <a:ext cx="116" cy="54"/>
              </a:xfrm>
              <a:custGeom>
                <a:avLst/>
                <a:gdLst>
                  <a:gd name="T0" fmla="*/ 1 w 116"/>
                  <a:gd name="T1" fmla="*/ 0 h 54"/>
                  <a:gd name="T2" fmla="*/ 1 w 116"/>
                  <a:gd name="T3" fmla="*/ 5 h 54"/>
                  <a:gd name="T4" fmla="*/ 0 w 116"/>
                  <a:gd name="T5" fmla="*/ 10 h 54"/>
                  <a:gd name="T6" fmla="*/ 0 w 116"/>
                  <a:gd name="T7" fmla="*/ 16 h 54"/>
                  <a:gd name="T8" fmla="*/ 1 w 116"/>
                  <a:gd name="T9" fmla="*/ 21 h 54"/>
                  <a:gd name="T10" fmla="*/ 2 w 116"/>
                  <a:gd name="T11" fmla="*/ 25 h 54"/>
                  <a:gd name="T12" fmla="*/ 4 w 116"/>
                  <a:gd name="T13" fmla="*/ 29 h 54"/>
                  <a:gd name="T14" fmla="*/ 6 w 116"/>
                  <a:gd name="T15" fmla="*/ 33 h 54"/>
                  <a:gd name="T16" fmla="*/ 9 w 116"/>
                  <a:gd name="T17" fmla="*/ 37 h 54"/>
                  <a:gd name="T18" fmla="*/ 12 w 116"/>
                  <a:gd name="T19" fmla="*/ 41 h 54"/>
                  <a:gd name="T20" fmla="*/ 16 w 116"/>
                  <a:gd name="T21" fmla="*/ 44 h 54"/>
                  <a:gd name="T22" fmla="*/ 20 w 116"/>
                  <a:gd name="T23" fmla="*/ 47 h 54"/>
                  <a:gd name="T24" fmla="*/ 24 w 116"/>
                  <a:gd name="T25" fmla="*/ 49 h 54"/>
                  <a:gd name="T26" fmla="*/ 29 w 116"/>
                  <a:gd name="T27" fmla="*/ 51 h 54"/>
                  <a:gd name="T28" fmla="*/ 35 w 116"/>
                  <a:gd name="T29" fmla="*/ 52 h 54"/>
                  <a:gd name="T30" fmla="*/ 40 w 116"/>
                  <a:gd name="T31" fmla="*/ 53 h 54"/>
                  <a:gd name="T32" fmla="*/ 47 w 116"/>
                  <a:gd name="T33" fmla="*/ 53 h 54"/>
                  <a:gd name="T34" fmla="*/ 53 w 116"/>
                  <a:gd name="T35" fmla="*/ 53 h 54"/>
                  <a:gd name="T36" fmla="*/ 59 w 116"/>
                  <a:gd name="T37" fmla="*/ 52 h 54"/>
                  <a:gd name="T38" fmla="*/ 65 w 116"/>
                  <a:gd name="T39" fmla="*/ 51 h 54"/>
                  <a:gd name="T40" fmla="*/ 70 w 116"/>
                  <a:gd name="T41" fmla="*/ 50 h 54"/>
                  <a:gd name="T42" fmla="*/ 76 w 116"/>
                  <a:gd name="T43" fmla="*/ 48 h 54"/>
                  <a:gd name="T44" fmla="*/ 81 w 116"/>
                  <a:gd name="T45" fmla="*/ 46 h 54"/>
                  <a:gd name="T46" fmla="*/ 86 w 116"/>
                  <a:gd name="T47" fmla="*/ 44 h 54"/>
                  <a:gd name="T48" fmla="*/ 90 w 116"/>
                  <a:gd name="T49" fmla="*/ 40 h 54"/>
                  <a:gd name="T50" fmla="*/ 94 w 116"/>
                  <a:gd name="T51" fmla="*/ 37 h 54"/>
                  <a:gd name="T52" fmla="*/ 98 w 116"/>
                  <a:gd name="T53" fmla="*/ 33 h 54"/>
                  <a:gd name="T54" fmla="*/ 102 w 116"/>
                  <a:gd name="T55" fmla="*/ 29 h 54"/>
                  <a:gd name="T56" fmla="*/ 105 w 116"/>
                  <a:gd name="T57" fmla="*/ 24 h 54"/>
                  <a:gd name="T58" fmla="*/ 108 w 116"/>
                  <a:gd name="T59" fmla="*/ 19 h 54"/>
                  <a:gd name="T60" fmla="*/ 111 w 116"/>
                  <a:gd name="T61" fmla="*/ 13 h 54"/>
                  <a:gd name="T62" fmla="*/ 113 w 116"/>
                  <a:gd name="T63" fmla="*/ 7 h 54"/>
                  <a:gd name="T64" fmla="*/ 115 w 116"/>
                  <a:gd name="T65" fmla="*/ 0 h 54"/>
                  <a:gd name="T66" fmla="*/ 91 w 116"/>
                  <a:gd name="T67" fmla="*/ 0 h 54"/>
                  <a:gd name="T68" fmla="*/ 88 w 116"/>
                  <a:gd name="T69" fmla="*/ 8 h 54"/>
                  <a:gd name="T70" fmla="*/ 85 w 116"/>
                  <a:gd name="T71" fmla="*/ 15 h 54"/>
                  <a:gd name="T72" fmla="*/ 82 w 116"/>
                  <a:gd name="T73" fmla="*/ 22 h 54"/>
                  <a:gd name="T74" fmla="*/ 77 w 116"/>
                  <a:gd name="T75" fmla="*/ 27 h 54"/>
                  <a:gd name="T76" fmla="*/ 71 w 116"/>
                  <a:gd name="T77" fmla="*/ 31 h 54"/>
                  <a:gd name="T78" fmla="*/ 65 w 116"/>
                  <a:gd name="T79" fmla="*/ 34 h 54"/>
                  <a:gd name="T80" fmla="*/ 58 w 116"/>
                  <a:gd name="T81" fmla="*/ 36 h 54"/>
                  <a:gd name="T82" fmla="*/ 50 w 116"/>
                  <a:gd name="T83" fmla="*/ 37 h 54"/>
                  <a:gd name="T84" fmla="*/ 42 w 116"/>
                  <a:gd name="T85" fmla="*/ 36 h 54"/>
                  <a:gd name="T86" fmla="*/ 36 w 116"/>
                  <a:gd name="T87" fmla="*/ 33 h 54"/>
                  <a:gd name="T88" fmla="*/ 31 w 116"/>
                  <a:gd name="T89" fmla="*/ 30 h 54"/>
                  <a:gd name="T90" fmla="*/ 28 w 116"/>
                  <a:gd name="T91" fmla="*/ 26 h 54"/>
                  <a:gd name="T92" fmla="*/ 25 w 116"/>
                  <a:gd name="T93" fmla="*/ 20 h 54"/>
                  <a:gd name="T94" fmla="*/ 24 w 116"/>
                  <a:gd name="T95" fmla="*/ 14 h 54"/>
                  <a:gd name="T96" fmla="*/ 24 w 116"/>
                  <a:gd name="T97" fmla="*/ 7 h 54"/>
                  <a:gd name="T98" fmla="*/ 25 w 116"/>
                  <a:gd name="T99" fmla="*/ 0 h 54"/>
                  <a:gd name="T100" fmla="*/ 1 w 116"/>
                  <a:gd name="T101" fmla="*/ 0 h 5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16" h="54">
                    <a:moveTo>
                      <a:pt x="1" y="0"/>
                    </a:moveTo>
                    <a:lnTo>
                      <a:pt x="1" y="5"/>
                    </a:lnTo>
                    <a:lnTo>
                      <a:pt x="0" y="10"/>
                    </a:lnTo>
                    <a:lnTo>
                      <a:pt x="0" y="16"/>
                    </a:lnTo>
                    <a:lnTo>
                      <a:pt x="1" y="21"/>
                    </a:lnTo>
                    <a:lnTo>
                      <a:pt x="2" y="25"/>
                    </a:lnTo>
                    <a:lnTo>
                      <a:pt x="4" y="29"/>
                    </a:lnTo>
                    <a:lnTo>
                      <a:pt x="6" y="33"/>
                    </a:lnTo>
                    <a:lnTo>
                      <a:pt x="9" y="37"/>
                    </a:lnTo>
                    <a:lnTo>
                      <a:pt x="12" y="41"/>
                    </a:lnTo>
                    <a:lnTo>
                      <a:pt x="16" y="44"/>
                    </a:lnTo>
                    <a:lnTo>
                      <a:pt x="20" y="47"/>
                    </a:lnTo>
                    <a:lnTo>
                      <a:pt x="24" y="49"/>
                    </a:lnTo>
                    <a:lnTo>
                      <a:pt x="29" y="51"/>
                    </a:lnTo>
                    <a:lnTo>
                      <a:pt x="35" y="52"/>
                    </a:lnTo>
                    <a:lnTo>
                      <a:pt x="40" y="53"/>
                    </a:lnTo>
                    <a:lnTo>
                      <a:pt x="47" y="53"/>
                    </a:lnTo>
                    <a:lnTo>
                      <a:pt x="53" y="53"/>
                    </a:lnTo>
                    <a:lnTo>
                      <a:pt x="59" y="52"/>
                    </a:lnTo>
                    <a:lnTo>
                      <a:pt x="65" y="51"/>
                    </a:lnTo>
                    <a:lnTo>
                      <a:pt x="70" y="50"/>
                    </a:lnTo>
                    <a:lnTo>
                      <a:pt x="76" y="48"/>
                    </a:lnTo>
                    <a:lnTo>
                      <a:pt x="81" y="46"/>
                    </a:lnTo>
                    <a:lnTo>
                      <a:pt x="86" y="44"/>
                    </a:lnTo>
                    <a:lnTo>
                      <a:pt x="90" y="40"/>
                    </a:lnTo>
                    <a:lnTo>
                      <a:pt x="94" y="37"/>
                    </a:lnTo>
                    <a:lnTo>
                      <a:pt x="98" y="33"/>
                    </a:lnTo>
                    <a:lnTo>
                      <a:pt x="102" y="29"/>
                    </a:lnTo>
                    <a:lnTo>
                      <a:pt x="105" y="24"/>
                    </a:lnTo>
                    <a:lnTo>
                      <a:pt x="108" y="19"/>
                    </a:lnTo>
                    <a:lnTo>
                      <a:pt x="111" y="13"/>
                    </a:lnTo>
                    <a:lnTo>
                      <a:pt x="113" y="7"/>
                    </a:lnTo>
                    <a:lnTo>
                      <a:pt x="115" y="0"/>
                    </a:lnTo>
                    <a:lnTo>
                      <a:pt x="91" y="0"/>
                    </a:lnTo>
                    <a:lnTo>
                      <a:pt x="88" y="8"/>
                    </a:lnTo>
                    <a:lnTo>
                      <a:pt x="85" y="15"/>
                    </a:lnTo>
                    <a:lnTo>
                      <a:pt x="82" y="22"/>
                    </a:lnTo>
                    <a:lnTo>
                      <a:pt x="77" y="27"/>
                    </a:lnTo>
                    <a:lnTo>
                      <a:pt x="71" y="31"/>
                    </a:lnTo>
                    <a:lnTo>
                      <a:pt x="65" y="34"/>
                    </a:lnTo>
                    <a:lnTo>
                      <a:pt x="58" y="36"/>
                    </a:lnTo>
                    <a:lnTo>
                      <a:pt x="50" y="37"/>
                    </a:lnTo>
                    <a:lnTo>
                      <a:pt x="42" y="36"/>
                    </a:lnTo>
                    <a:lnTo>
                      <a:pt x="36" y="33"/>
                    </a:lnTo>
                    <a:lnTo>
                      <a:pt x="31" y="30"/>
                    </a:lnTo>
                    <a:lnTo>
                      <a:pt x="28" y="26"/>
                    </a:lnTo>
                    <a:lnTo>
                      <a:pt x="25" y="20"/>
                    </a:lnTo>
                    <a:lnTo>
                      <a:pt x="24" y="14"/>
                    </a:lnTo>
                    <a:lnTo>
                      <a:pt x="24" y="7"/>
                    </a:lnTo>
                    <a:lnTo>
                      <a:pt x="25" y="0"/>
                    </a:lnTo>
                    <a:lnTo>
                      <a:pt x="1"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35" name="Freeform 29"/>
              <p:cNvSpPr>
                <a:spLocks/>
              </p:cNvSpPr>
              <p:nvPr/>
            </p:nvSpPr>
            <p:spPr bwMode="auto">
              <a:xfrm>
                <a:off x="1118" y="575"/>
                <a:ext cx="92" cy="104"/>
              </a:xfrm>
              <a:custGeom>
                <a:avLst/>
                <a:gdLst>
                  <a:gd name="T0" fmla="*/ 46 w 93"/>
                  <a:gd name="T1" fmla="*/ 17 h 105"/>
                  <a:gd name="T2" fmla="*/ 46 w 93"/>
                  <a:gd name="T3" fmla="*/ 17 h 105"/>
                  <a:gd name="T4" fmla="*/ 46 w 93"/>
                  <a:gd name="T5" fmla="*/ 17 h 105"/>
                  <a:gd name="T6" fmla="*/ 46 w 93"/>
                  <a:gd name="T7" fmla="*/ 17 h 105"/>
                  <a:gd name="T8" fmla="*/ 46 w 93"/>
                  <a:gd name="T9" fmla="*/ 17 h 105"/>
                  <a:gd name="T10" fmla="*/ 46 w 93"/>
                  <a:gd name="T11" fmla="*/ 18 h 105"/>
                  <a:gd name="T12" fmla="*/ 46 w 93"/>
                  <a:gd name="T13" fmla="*/ 20 h 105"/>
                  <a:gd name="T14" fmla="*/ 44 w 93"/>
                  <a:gd name="T15" fmla="*/ 22 h 105"/>
                  <a:gd name="T16" fmla="*/ 43 w 93"/>
                  <a:gd name="T17" fmla="*/ 27 h 105"/>
                  <a:gd name="T18" fmla="*/ 46 w 93"/>
                  <a:gd name="T19" fmla="*/ 33 h 105"/>
                  <a:gd name="T20" fmla="*/ 46 w 93"/>
                  <a:gd name="T21" fmla="*/ 39 h 105"/>
                  <a:gd name="T22" fmla="*/ 46 w 93"/>
                  <a:gd name="T23" fmla="*/ 45 h 105"/>
                  <a:gd name="T24" fmla="*/ 46 w 93"/>
                  <a:gd name="T25" fmla="*/ 51 h 105"/>
                  <a:gd name="T26" fmla="*/ 46 w 93"/>
                  <a:gd name="T27" fmla="*/ 52 h 105"/>
                  <a:gd name="T28" fmla="*/ 46 w 93"/>
                  <a:gd name="T29" fmla="*/ 52 h 105"/>
                  <a:gd name="T30" fmla="*/ 46 w 93"/>
                  <a:gd name="T31" fmla="*/ 52 h 105"/>
                  <a:gd name="T32" fmla="*/ 46 w 93"/>
                  <a:gd name="T33" fmla="*/ 52 h 105"/>
                  <a:gd name="T34" fmla="*/ 46 w 93"/>
                  <a:gd name="T35" fmla="*/ 52 h 105"/>
                  <a:gd name="T36" fmla="*/ 46 w 93"/>
                  <a:gd name="T37" fmla="*/ 52 h 105"/>
                  <a:gd name="T38" fmla="*/ 46 w 93"/>
                  <a:gd name="T39" fmla="*/ 52 h 105"/>
                  <a:gd name="T40" fmla="*/ 0 w 93"/>
                  <a:gd name="T41" fmla="*/ 52 h 105"/>
                  <a:gd name="T42" fmla="*/ 33 w 93"/>
                  <a:gd name="T43" fmla="*/ 52 h 105"/>
                  <a:gd name="T44" fmla="*/ 40 w 93"/>
                  <a:gd name="T45" fmla="*/ 52 h 105"/>
                  <a:gd name="T46" fmla="*/ 46 w 93"/>
                  <a:gd name="T47" fmla="*/ 52 h 105"/>
                  <a:gd name="T48" fmla="*/ 46 w 93"/>
                  <a:gd name="T49" fmla="*/ 52 h 105"/>
                  <a:gd name="T50" fmla="*/ 46 w 93"/>
                  <a:gd name="T51" fmla="*/ 52 h 105"/>
                  <a:gd name="T52" fmla="*/ 46 w 93"/>
                  <a:gd name="T53" fmla="*/ 52 h 105"/>
                  <a:gd name="T54" fmla="*/ 46 w 93"/>
                  <a:gd name="T55" fmla="*/ 52 h 105"/>
                  <a:gd name="T56" fmla="*/ 43 w 93"/>
                  <a:gd name="T57" fmla="*/ 52 h 105"/>
                  <a:gd name="T58" fmla="*/ 36 w 93"/>
                  <a:gd name="T59" fmla="*/ 52 h 105"/>
                  <a:gd name="T60" fmla="*/ 28 w 93"/>
                  <a:gd name="T61" fmla="*/ 49 h 105"/>
                  <a:gd name="T62" fmla="*/ 22 w 93"/>
                  <a:gd name="T63" fmla="*/ 41 h 105"/>
                  <a:gd name="T64" fmla="*/ 17 w 93"/>
                  <a:gd name="T65" fmla="*/ 33 h 105"/>
                  <a:gd name="T66" fmla="*/ 17 w 93"/>
                  <a:gd name="T67" fmla="*/ 25 h 105"/>
                  <a:gd name="T68" fmla="*/ 20 w 93"/>
                  <a:gd name="T69" fmla="*/ 14 h 105"/>
                  <a:gd name="T70" fmla="*/ 29 w 93"/>
                  <a:gd name="T71" fmla="*/ 7 h 105"/>
                  <a:gd name="T72" fmla="*/ 42 w 93"/>
                  <a:gd name="T73" fmla="*/ 2 h 105"/>
                  <a:gd name="T74" fmla="*/ 46 w 93"/>
                  <a:gd name="T75" fmla="*/ 0 h 105"/>
                  <a:gd name="T76" fmla="*/ 46 w 93"/>
                  <a:gd name="T77" fmla="*/ 0 h 105"/>
                  <a:gd name="T78" fmla="*/ 46 w 93"/>
                  <a:gd name="T79" fmla="*/ 0 h 105"/>
                  <a:gd name="T80" fmla="*/ 46 w 93"/>
                  <a:gd name="T81" fmla="*/ 0 h 105"/>
                  <a:gd name="T82" fmla="*/ 46 w 93"/>
                  <a:gd name="T83" fmla="*/ 0 h 10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93" h="105">
                    <a:moveTo>
                      <a:pt x="88" y="17"/>
                    </a:moveTo>
                    <a:lnTo>
                      <a:pt x="87" y="17"/>
                    </a:lnTo>
                    <a:lnTo>
                      <a:pt x="85" y="17"/>
                    </a:lnTo>
                    <a:lnTo>
                      <a:pt x="82" y="17"/>
                    </a:lnTo>
                    <a:lnTo>
                      <a:pt x="79" y="17"/>
                    </a:lnTo>
                    <a:lnTo>
                      <a:pt x="74" y="17"/>
                    </a:lnTo>
                    <a:lnTo>
                      <a:pt x="70" y="17"/>
                    </a:lnTo>
                    <a:lnTo>
                      <a:pt x="66" y="17"/>
                    </a:lnTo>
                    <a:lnTo>
                      <a:pt x="63" y="17"/>
                    </a:lnTo>
                    <a:lnTo>
                      <a:pt x="58" y="17"/>
                    </a:lnTo>
                    <a:lnTo>
                      <a:pt x="54" y="17"/>
                    </a:lnTo>
                    <a:lnTo>
                      <a:pt x="51" y="18"/>
                    </a:lnTo>
                    <a:lnTo>
                      <a:pt x="48" y="19"/>
                    </a:lnTo>
                    <a:lnTo>
                      <a:pt x="46" y="20"/>
                    </a:lnTo>
                    <a:lnTo>
                      <a:pt x="45" y="21"/>
                    </a:lnTo>
                    <a:lnTo>
                      <a:pt x="44" y="22"/>
                    </a:lnTo>
                    <a:lnTo>
                      <a:pt x="43" y="24"/>
                    </a:lnTo>
                    <a:lnTo>
                      <a:pt x="43" y="27"/>
                    </a:lnTo>
                    <a:lnTo>
                      <a:pt x="44" y="30"/>
                    </a:lnTo>
                    <a:lnTo>
                      <a:pt x="46" y="33"/>
                    </a:lnTo>
                    <a:lnTo>
                      <a:pt x="48" y="36"/>
                    </a:lnTo>
                    <a:lnTo>
                      <a:pt x="51" y="39"/>
                    </a:lnTo>
                    <a:lnTo>
                      <a:pt x="54" y="42"/>
                    </a:lnTo>
                    <a:lnTo>
                      <a:pt x="58" y="45"/>
                    </a:lnTo>
                    <a:lnTo>
                      <a:pt x="62" y="49"/>
                    </a:lnTo>
                    <a:lnTo>
                      <a:pt x="66" y="51"/>
                    </a:lnTo>
                    <a:lnTo>
                      <a:pt x="70" y="55"/>
                    </a:lnTo>
                    <a:lnTo>
                      <a:pt x="74" y="59"/>
                    </a:lnTo>
                    <a:lnTo>
                      <a:pt x="77" y="62"/>
                    </a:lnTo>
                    <a:lnTo>
                      <a:pt x="79" y="66"/>
                    </a:lnTo>
                    <a:lnTo>
                      <a:pt x="81" y="70"/>
                    </a:lnTo>
                    <a:lnTo>
                      <a:pt x="81" y="75"/>
                    </a:lnTo>
                    <a:lnTo>
                      <a:pt x="81" y="79"/>
                    </a:lnTo>
                    <a:lnTo>
                      <a:pt x="80" y="84"/>
                    </a:lnTo>
                    <a:lnTo>
                      <a:pt x="78" y="89"/>
                    </a:lnTo>
                    <a:lnTo>
                      <a:pt x="74" y="93"/>
                    </a:lnTo>
                    <a:lnTo>
                      <a:pt x="69" y="97"/>
                    </a:lnTo>
                    <a:lnTo>
                      <a:pt x="63" y="100"/>
                    </a:lnTo>
                    <a:lnTo>
                      <a:pt x="55" y="102"/>
                    </a:lnTo>
                    <a:lnTo>
                      <a:pt x="46" y="103"/>
                    </a:lnTo>
                    <a:lnTo>
                      <a:pt x="36" y="104"/>
                    </a:lnTo>
                    <a:lnTo>
                      <a:pt x="0" y="104"/>
                    </a:lnTo>
                    <a:lnTo>
                      <a:pt x="4" y="87"/>
                    </a:lnTo>
                    <a:lnTo>
                      <a:pt x="33" y="87"/>
                    </a:lnTo>
                    <a:lnTo>
                      <a:pt x="36" y="87"/>
                    </a:lnTo>
                    <a:lnTo>
                      <a:pt x="40" y="87"/>
                    </a:lnTo>
                    <a:lnTo>
                      <a:pt x="43" y="87"/>
                    </a:lnTo>
                    <a:lnTo>
                      <a:pt x="46" y="86"/>
                    </a:lnTo>
                    <a:lnTo>
                      <a:pt x="49" y="86"/>
                    </a:lnTo>
                    <a:lnTo>
                      <a:pt x="51" y="84"/>
                    </a:lnTo>
                    <a:lnTo>
                      <a:pt x="53" y="82"/>
                    </a:lnTo>
                    <a:lnTo>
                      <a:pt x="55" y="79"/>
                    </a:lnTo>
                    <a:lnTo>
                      <a:pt x="55" y="76"/>
                    </a:lnTo>
                    <a:lnTo>
                      <a:pt x="54" y="73"/>
                    </a:lnTo>
                    <a:lnTo>
                      <a:pt x="52" y="71"/>
                    </a:lnTo>
                    <a:lnTo>
                      <a:pt x="50" y="68"/>
                    </a:lnTo>
                    <a:lnTo>
                      <a:pt x="47" y="65"/>
                    </a:lnTo>
                    <a:lnTo>
                      <a:pt x="43" y="62"/>
                    </a:lnTo>
                    <a:lnTo>
                      <a:pt x="40" y="59"/>
                    </a:lnTo>
                    <a:lnTo>
                      <a:pt x="36" y="55"/>
                    </a:lnTo>
                    <a:lnTo>
                      <a:pt x="32" y="52"/>
                    </a:lnTo>
                    <a:lnTo>
                      <a:pt x="28" y="49"/>
                    </a:lnTo>
                    <a:lnTo>
                      <a:pt x="25" y="45"/>
                    </a:lnTo>
                    <a:lnTo>
                      <a:pt x="22" y="41"/>
                    </a:lnTo>
                    <a:lnTo>
                      <a:pt x="19" y="37"/>
                    </a:lnTo>
                    <a:lnTo>
                      <a:pt x="17" y="33"/>
                    </a:lnTo>
                    <a:lnTo>
                      <a:pt x="16" y="29"/>
                    </a:lnTo>
                    <a:lnTo>
                      <a:pt x="17" y="25"/>
                    </a:lnTo>
                    <a:lnTo>
                      <a:pt x="18" y="19"/>
                    </a:lnTo>
                    <a:lnTo>
                      <a:pt x="20" y="14"/>
                    </a:lnTo>
                    <a:lnTo>
                      <a:pt x="24" y="10"/>
                    </a:lnTo>
                    <a:lnTo>
                      <a:pt x="29" y="7"/>
                    </a:lnTo>
                    <a:lnTo>
                      <a:pt x="35" y="4"/>
                    </a:lnTo>
                    <a:lnTo>
                      <a:pt x="42" y="2"/>
                    </a:lnTo>
                    <a:lnTo>
                      <a:pt x="50" y="1"/>
                    </a:lnTo>
                    <a:lnTo>
                      <a:pt x="60" y="0"/>
                    </a:lnTo>
                    <a:lnTo>
                      <a:pt x="61" y="0"/>
                    </a:lnTo>
                    <a:lnTo>
                      <a:pt x="65" y="0"/>
                    </a:lnTo>
                    <a:lnTo>
                      <a:pt x="70" y="0"/>
                    </a:lnTo>
                    <a:lnTo>
                      <a:pt x="76" y="0"/>
                    </a:lnTo>
                    <a:lnTo>
                      <a:pt x="82" y="0"/>
                    </a:lnTo>
                    <a:lnTo>
                      <a:pt x="87" y="0"/>
                    </a:lnTo>
                    <a:lnTo>
                      <a:pt x="91" y="0"/>
                    </a:lnTo>
                    <a:lnTo>
                      <a:pt x="92" y="0"/>
                    </a:lnTo>
                    <a:lnTo>
                      <a:pt x="88" y="1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36" name="Freeform 30"/>
              <p:cNvSpPr>
                <a:spLocks/>
              </p:cNvSpPr>
              <p:nvPr/>
            </p:nvSpPr>
            <p:spPr bwMode="auto">
              <a:xfrm>
                <a:off x="1219" y="575"/>
                <a:ext cx="92" cy="104"/>
              </a:xfrm>
              <a:custGeom>
                <a:avLst/>
                <a:gdLst>
                  <a:gd name="T0" fmla="*/ 87 w 92"/>
                  <a:gd name="T1" fmla="*/ 17 h 105"/>
                  <a:gd name="T2" fmla="*/ 55 w 92"/>
                  <a:gd name="T3" fmla="*/ 17 h 105"/>
                  <a:gd name="T4" fmla="*/ 37 w 92"/>
                  <a:gd name="T5" fmla="*/ 52 h 105"/>
                  <a:gd name="T6" fmla="*/ 14 w 92"/>
                  <a:gd name="T7" fmla="*/ 52 h 105"/>
                  <a:gd name="T8" fmla="*/ 32 w 92"/>
                  <a:gd name="T9" fmla="*/ 17 h 105"/>
                  <a:gd name="T10" fmla="*/ 0 w 92"/>
                  <a:gd name="T11" fmla="*/ 17 h 105"/>
                  <a:gd name="T12" fmla="*/ 4 w 92"/>
                  <a:gd name="T13" fmla="*/ 0 h 105"/>
                  <a:gd name="T14" fmla="*/ 91 w 92"/>
                  <a:gd name="T15" fmla="*/ 0 h 105"/>
                  <a:gd name="T16" fmla="*/ 87 w 92"/>
                  <a:gd name="T17" fmla="*/ 17 h 1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2" h="105">
                    <a:moveTo>
                      <a:pt x="87" y="17"/>
                    </a:moveTo>
                    <a:lnTo>
                      <a:pt x="55" y="17"/>
                    </a:lnTo>
                    <a:lnTo>
                      <a:pt x="37" y="104"/>
                    </a:lnTo>
                    <a:lnTo>
                      <a:pt x="14" y="104"/>
                    </a:lnTo>
                    <a:lnTo>
                      <a:pt x="32" y="17"/>
                    </a:lnTo>
                    <a:lnTo>
                      <a:pt x="0" y="17"/>
                    </a:lnTo>
                    <a:lnTo>
                      <a:pt x="4" y="0"/>
                    </a:lnTo>
                    <a:lnTo>
                      <a:pt x="91" y="0"/>
                    </a:lnTo>
                    <a:lnTo>
                      <a:pt x="87" y="1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37" name="Freeform 31"/>
              <p:cNvSpPr>
                <a:spLocks/>
              </p:cNvSpPr>
              <p:nvPr/>
            </p:nvSpPr>
            <p:spPr bwMode="auto">
              <a:xfrm>
                <a:off x="1276" y="575"/>
                <a:ext cx="107" cy="104"/>
              </a:xfrm>
              <a:custGeom>
                <a:avLst/>
                <a:gdLst>
                  <a:gd name="T0" fmla="*/ 37 w 107"/>
                  <a:gd name="T1" fmla="*/ 52 h 105"/>
                  <a:gd name="T2" fmla="*/ 46 w 107"/>
                  <a:gd name="T3" fmla="*/ 52 h 105"/>
                  <a:gd name="T4" fmla="*/ 80 w 107"/>
                  <a:gd name="T5" fmla="*/ 52 h 105"/>
                  <a:gd name="T6" fmla="*/ 70 w 107"/>
                  <a:gd name="T7" fmla="*/ 21 h 105"/>
                  <a:gd name="T8" fmla="*/ 24 w 107"/>
                  <a:gd name="T9" fmla="*/ 52 h 105"/>
                  <a:gd name="T10" fmla="*/ 0 w 107"/>
                  <a:gd name="T11" fmla="*/ 52 h 105"/>
                  <a:gd name="T12" fmla="*/ 61 w 107"/>
                  <a:gd name="T13" fmla="*/ 0 h 105"/>
                  <a:gd name="T14" fmla="*/ 89 w 107"/>
                  <a:gd name="T15" fmla="*/ 0 h 105"/>
                  <a:gd name="T16" fmla="*/ 106 w 107"/>
                  <a:gd name="T17" fmla="*/ 52 h 105"/>
                  <a:gd name="T18" fmla="*/ 37 w 107"/>
                  <a:gd name="T19" fmla="*/ 52 h 1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7" h="105">
                    <a:moveTo>
                      <a:pt x="37" y="104"/>
                    </a:moveTo>
                    <a:lnTo>
                      <a:pt x="46" y="87"/>
                    </a:lnTo>
                    <a:lnTo>
                      <a:pt x="80" y="87"/>
                    </a:lnTo>
                    <a:lnTo>
                      <a:pt x="70" y="21"/>
                    </a:lnTo>
                    <a:lnTo>
                      <a:pt x="24" y="104"/>
                    </a:lnTo>
                    <a:lnTo>
                      <a:pt x="0" y="104"/>
                    </a:lnTo>
                    <a:lnTo>
                      <a:pt x="61" y="0"/>
                    </a:lnTo>
                    <a:lnTo>
                      <a:pt x="89" y="0"/>
                    </a:lnTo>
                    <a:lnTo>
                      <a:pt x="106" y="104"/>
                    </a:lnTo>
                    <a:lnTo>
                      <a:pt x="37" y="10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38" name="Freeform 32"/>
              <p:cNvSpPr>
                <a:spLocks/>
              </p:cNvSpPr>
              <p:nvPr/>
            </p:nvSpPr>
            <p:spPr bwMode="auto">
              <a:xfrm>
                <a:off x="1396" y="575"/>
                <a:ext cx="76" cy="104"/>
              </a:xfrm>
              <a:custGeom>
                <a:avLst/>
                <a:gdLst>
                  <a:gd name="T0" fmla="*/ 71 w 76"/>
                  <a:gd name="T1" fmla="*/ 52 h 105"/>
                  <a:gd name="T2" fmla="*/ 0 w 76"/>
                  <a:gd name="T3" fmla="*/ 52 h 105"/>
                  <a:gd name="T4" fmla="*/ 22 w 76"/>
                  <a:gd name="T5" fmla="*/ 0 h 105"/>
                  <a:gd name="T6" fmla="*/ 46 w 76"/>
                  <a:gd name="T7" fmla="*/ 0 h 105"/>
                  <a:gd name="T8" fmla="*/ 27 w 76"/>
                  <a:gd name="T9" fmla="*/ 52 h 105"/>
                  <a:gd name="T10" fmla="*/ 75 w 76"/>
                  <a:gd name="T11" fmla="*/ 52 h 105"/>
                  <a:gd name="T12" fmla="*/ 71 w 76"/>
                  <a:gd name="T13" fmla="*/ 52 h 10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6" h="105">
                    <a:moveTo>
                      <a:pt x="71" y="104"/>
                    </a:moveTo>
                    <a:lnTo>
                      <a:pt x="0" y="104"/>
                    </a:lnTo>
                    <a:lnTo>
                      <a:pt x="22" y="0"/>
                    </a:lnTo>
                    <a:lnTo>
                      <a:pt x="46" y="0"/>
                    </a:lnTo>
                    <a:lnTo>
                      <a:pt x="27" y="87"/>
                    </a:lnTo>
                    <a:lnTo>
                      <a:pt x="75" y="87"/>
                    </a:lnTo>
                    <a:lnTo>
                      <a:pt x="71" y="10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39" name="Freeform 33"/>
              <p:cNvSpPr>
                <a:spLocks/>
              </p:cNvSpPr>
              <p:nvPr/>
            </p:nvSpPr>
            <p:spPr bwMode="auto">
              <a:xfrm>
                <a:off x="1510" y="575"/>
                <a:ext cx="92" cy="104"/>
              </a:xfrm>
              <a:custGeom>
                <a:avLst/>
                <a:gdLst>
                  <a:gd name="T0" fmla="*/ 46 w 93"/>
                  <a:gd name="T1" fmla="*/ 17 h 105"/>
                  <a:gd name="T2" fmla="*/ 46 w 93"/>
                  <a:gd name="T3" fmla="*/ 17 h 105"/>
                  <a:gd name="T4" fmla="*/ 46 w 93"/>
                  <a:gd name="T5" fmla="*/ 17 h 105"/>
                  <a:gd name="T6" fmla="*/ 46 w 93"/>
                  <a:gd name="T7" fmla="*/ 17 h 105"/>
                  <a:gd name="T8" fmla="*/ 46 w 93"/>
                  <a:gd name="T9" fmla="*/ 17 h 105"/>
                  <a:gd name="T10" fmla="*/ 46 w 93"/>
                  <a:gd name="T11" fmla="*/ 18 h 105"/>
                  <a:gd name="T12" fmla="*/ 46 w 93"/>
                  <a:gd name="T13" fmla="*/ 20 h 105"/>
                  <a:gd name="T14" fmla="*/ 44 w 93"/>
                  <a:gd name="T15" fmla="*/ 22 h 105"/>
                  <a:gd name="T16" fmla="*/ 43 w 93"/>
                  <a:gd name="T17" fmla="*/ 27 h 105"/>
                  <a:gd name="T18" fmla="*/ 45 w 93"/>
                  <a:gd name="T19" fmla="*/ 33 h 105"/>
                  <a:gd name="T20" fmla="*/ 46 w 93"/>
                  <a:gd name="T21" fmla="*/ 39 h 105"/>
                  <a:gd name="T22" fmla="*/ 46 w 93"/>
                  <a:gd name="T23" fmla="*/ 45 h 105"/>
                  <a:gd name="T24" fmla="*/ 46 w 93"/>
                  <a:gd name="T25" fmla="*/ 51 h 105"/>
                  <a:gd name="T26" fmla="*/ 46 w 93"/>
                  <a:gd name="T27" fmla="*/ 52 h 105"/>
                  <a:gd name="T28" fmla="*/ 46 w 93"/>
                  <a:gd name="T29" fmla="*/ 52 h 105"/>
                  <a:gd name="T30" fmla="*/ 46 w 93"/>
                  <a:gd name="T31" fmla="*/ 52 h 105"/>
                  <a:gd name="T32" fmla="*/ 46 w 93"/>
                  <a:gd name="T33" fmla="*/ 52 h 105"/>
                  <a:gd name="T34" fmla="*/ 46 w 93"/>
                  <a:gd name="T35" fmla="*/ 52 h 105"/>
                  <a:gd name="T36" fmla="*/ 46 w 93"/>
                  <a:gd name="T37" fmla="*/ 52 h 105"/>
                  <a:gd name="T38" fmla="*/ 46 w 93"/>
                  <a:gd name="T39" fmla="*/ 52 h 105"/>
                  <a:gd name="T40" fmla="*/ 0 w 93"/>
                  <a:gd name="T41" fmla="*/ 52 h 105"/>
                  <a:gd name="T42" fmla="*/ 33 w 93"/>
                  <a:gd name="T43" fmla="*/ 52 h 105"/>
                  <a:gd name="T44" fmla="*/ 40 w 93"/>
                  <a:gd name="T45" fmla="*/ 52 h 105"/>
                  <a:gd name="T46" fmla="*/ 46 w 93"/>
                  <a:gd name="T47" fmla="*/ 52 h 105"/>
                  <a:gd name="T48" fmla="*/ 46 w 93"/>
                  <a:gd name="T49" fmla="*/ 52 h 105"/>
                  <a:gd name="T50" fmla="*/ 46 w 93"/>
                  <a:gd name="T51" fmla="*/ 52 h 105"/>
                  <a:gd name="T52" fmla="*/ 46 w 93"/>
                  <a:gd name="T53" fmla="*/ 52 h 105"/>
                  <a:gd name="T54" fmla="*/ 46 w 93"/>
                  <a:gd name="T55" fmla="*/ 52 h 105"/>
                  <a:gd name="T56" fmla="*/ 43 w 93"/>
                  <a:gd name="T57" fmla="*/ 52 h 105"/>
                  <a:gd name="T58" fmla="*/ 36 w 93"/>
                  <a:gd name="T59" fmla="*/ 52 h 105"/>
                  <a:gd name="T60" fmla="*/ 28 w 93"/>
                  <a:gd name="T61" fmla="*/ 49 h 105"/>
                  <a:gd name="T62" fmla="*/ 22 w 93"/>
                  <a:gd name="T63" fmla="*/ 41 h 105"/>
                  <a:gd name="T64" fmla="*/ 17 w 93"/>
                  <a:gd name="T65" fmla="*/ 33 h 105"/>
                  <a:gd name="T66" fmla="*/ 16 w 93"/>
                  <a:gd name="T67" fmla="*/ 25 h 105"/>
                  <a:gd name="T68" fmla="*/ 20 w 93"/>
                  <a:gd name="T69" fmla="*/ 14 h 105"/>
                  <a:gd name="T70" fmla="*/ 28 w 93"/>
                  <a:gd name="T71" fmla="*/ 7 h 105"/>
                  <a:gd name="T72" fmla="*/ 42 w 93"/>
                  <a:gd name="T73" fmla="*/ 2 h 105"/>
                  <a:gd name="T74" fmla="*/ 46 w 93"/>
                  <a:gd name="T75" fmla="*/ 0 h 105"/>
                  <a:gd name="T76" fmla="*/ 46 w 93"/>
                  <a:gd name="T77" fmla="*/ 0 h 105"/>
                  <a:gd name="T78" fmla="*/ 46 w 93"/>
                  <a:gd name="T79" fmla="*/ 0 h 105"/>
                  <a:gd name="T80" fmla="*/ 46 w 93"/>
                  <a:gd name="T81" fmla="*/ 0 h 105"/>
                  <a:gd name="T82" fmla="*/ 46 w 93"/>
                  <a:gd name="T83" fmla="*/ 0 h 10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93" h="105">
                    <a:moveTo>
                      <a:pt x="88" y="17"/>
                    </a:moveTo>
                    <a:lnTo>
                      <a:pt x="87" y="17"/>
                    </a:lnTo>
                    <a:lnTo>
                      <a:pt x="85" y="17"/>
                    </a:lnTo>
                    <a:lnTo>
                      <a:pt x="82" y="17"/>
                    </a:lnTo>
                    <a:lnTo>
                      <a:pt x="79" y="17"/>
                    </a:lnTo>
                    <a:lnTo>
                      <a:pt x="75" y="17"/>
                    </a:lnTo>
                    <a:lnTo>
                      <a:pt x="70" y="17"/>
                    </a:lnTo>
                    <a:lnTo>
                      <a:pt x="66" y="17"/>
                    </a:lnTo>
                    <a:lnTo>
                      <a:pt x="63" y="17"/>
                    </a:lnTo>
                    <a:lnTo>
                      <a:pt x="58" y="17"/>
                    </a:lnTo>
                    <a:lnTo>
                      <a:pt x="54" y="17"/>
                    </a:lnTo>
                    <a:lnTo>
                      <a:pt x="51" y="18"/>
                    </a:lnTo>
                    <a:lnTo>
                      <a:pt x="49" y="19"/>
                    </a:lnTo>
                    <a:lnTo>
                      <a:pt x="46" y="20"/>
                    </a:lnTo>
                    <a:lnTo>
                      <a:pt x="45" y="21"/>
                    </a:lnTo>
                    <a:lnTo>
                      <a:pt x="44" y="22"/>
                    </a:lnTo>
                    <a:lnTo>
                      <a:pt x="43" y="24"/>
                    </a:lnTo>
                    <a:lnTo>
                      <a:pt x="43" y="27"/>
                    </a:lnTo>
                    <a:lnTo>
                      <a:pt x="44" y="30"/>
                    </a:lnTo>
                    <a:lnTo>
                      <a:pt x="45" y="33"/>
                    </a:lnTo>
                    <a:lnTo>
                      <a:pt x="48" y="36"/>
                    </a:lnTo>
                    <a:lnTo>
                      <a:pt x="51" y="39"/>
                    </a:lnTo>
                    <a:lnTo>
                      <a:pt x="54" y="42"/>
                    </a:lnTo>
                    <a:lnTo>
                      <a:pt x="58" y="45"/>
                    </a:lnTo>
                    <a:lnTo>
                      <a:pt x="62" y="49"/>
                    </a:lnTo>
                    <a:lnTo>
                      <a:pt x="66" y="51"/>
                    </a:lnTo>
                    <a:lnTo>
                      <a:pt x="70" y="55"/>
                    </a:lnTo>
                    <a:lnTo>
                      <a:pt x="74" y="59"/>
                    </a:lnTo>
                    <a:lnTo>
                      <a:pt x="77" y="62"/>
                    </a:lnTo>
                    <a:lnTo>
                      <a:pt x="79" y="66"/>
                    </a:lnTo>
                    <a:lnTo>
                      <a:pt x="81" y="70"/>
                    </a:lnTo>
                    <a:lnTo>
                      <a:pt x="82" y="75"/>
                    </a:lnTo>
                    <a:lnTo>
                      <a:pt x="81" y="79"/>
                    </a:lnTo>
                    <a:lnTo>
                      <a:pt x="80" y="84"/>
                    </a:lnTo>
                    <a:lnTo>
                      <a:pt x="78" y="89"/>
                    </a:lnTo>
                    <a:lnTo>
                      <a:pt x="74" y="93"/>
                    </a:lnTo>
                    <a:lnTo>
                      <a:pt x="69" y="97"/>
                    </a:lnTo>
                    <a:lnTo>
                      <a:pt x="63" y="100"/>
                    </a:lnTo>
                    <a:lnTo>
                      <a:pt x="56" y="102"/>
                    </a:lnTo>
                    <a:lnTo>
                      <a:pt x="47" y="103"/>
                    </a:lnTo>
                    <a:lnTo>
                      <a:pt x="36" y="104"/>
                    </a:lnTo>
                    <a:lnTo>
                      <a:pt x="0" y="104"/>
                    </a:lnTo>
                    <a:lnTo>
                      <a:pt x="4" y="87"/>
                    </a:lnTo>
                    <a:lnTo>
                      <a:pt x="33" y="87"/>
                    </a:lnTo>
                    <a:lnTo>
                      <a:pt x="36" y="87"/>
                    </a:lnTo>
                    <a:lnTo>
                      <a:pt x="40" y="87"/>
                    </a:lnTo>
                    <a:lnTo>
                      <a:pt x="43" y="87"/>
                    </a:lnTo>
                    <a:lnTo>
                      <a:pt x="47" y="86"/>
                    </a:lnTo>
                    <a:lnTo>
                      <a:pt x="49" y="86"/>
                    </a:lnTo>
                    <a:lnTo>
                      <a:pt x="52" y="84"/>
                    </a:lnTo>
                    <a:lnTo>
                      <a:pt x="54" y="82"/>
                    </a:lnTo>
                    <a:lnTo>
                      <a:pt x="55" y="79"/>
                    </a:lnTo>
                    <a:lnTo>
                      <a:pt x="55" y="76"/>
                    </a:lnTo>
                    <a:lnTo>
                      <a:pt x="54" y="73"/>
                    </a:lnTo>
                    <a:lnTo>
                      <a:pt x="52" y="71"/>
                    </a:lnTo>
                    <a:lnTo>
                      <a:pt x="50" y="68"/>
                    </a:lnTo>
                    <a:lnTo>
                      <a:pt x="47" y="65"/>
                    </a:lnTo>
                    <a:lnTo>
                      <a:pt x="43" y="62"/>
                    </a:lnTo>
                    <a:lnTo>
                      <a:pt x="40" y="59"/>
                    </a:lnTo>
                    <a:lnTo>
                      <a:pt x="36" y="55"/>
                    </a:lnTo>
                    <a:lnTo>
                      <a:pt x="32" y="52"/>
                    </a:lnTo>
                    <a:lnTo>
                      <a:pt x="28" y="49"/>
                    </a:lnTo>
                    <a:lnTo>
                      <a:pt x="24" y="45"/>
                    </a:lnTo>
                    <a:lnTo>
                      <a:pt x="22" y="41"/>
                    </a:lnTo>
                    <a:lnTo>
                      <a:pt x="19" y="37"/>
                    </a:lnTo>
                    <a:lnTo>
                      <a:pt x="17" y="33"/>
                    </a:lnTo>
                    <a:lnTo>
                      <a:pt x="16" y="29"/>
                    </a:lnTo>
                    <a:lnTo>
                      <a:pt x="16" y="25"/>
                    </a:lnTo>
                    <a:lnTo>
                      <a:pt x="18" y="19"/>
                    </a:lnTo>
                    <a:lnTo>
                      <a:pt x="20" y="14"/>
                    </a:lnTo>
                    <a:lnTo>
                      <a:pt x="24" y="10"/>
                    </a:lnTo>
                    <a:lnTo>
                      <a:pt x="28" y="7"/>
                    </a:lnTo>
                    <a:lnTo>
                      <a:pt x="34" y="4"/>
                    </a:lnTo>
                    <a:lnTo>
                      <a:pt x="42" y="2"/>
                    </a:lnTo>
                    <a:lnTo>
                      <a:pt x="50" y="1"/>
                    </a:lnTo>
                    <a:lnTo>
                      <a:pt x="60" y="0"/>
                    </a:lnTo>
                    <a:lnTo>
                      <a:pt x="62" y="0"/>
                    </a:lnTo>
                    <a:lnTo>
                      <a:pt x="65" y="0"/>
                    </a:lnTo>
                    <a:lnTo>
                      <a:pt x="70" y="0"/>
                    </a:lnTo>
                    <a:lnTo>
                      <a:pt x="76" y="0"/>
                    </a:lnTo>
                    <a:lnTo>
                      <a:pt x="82" y="0"/>
                    </a:lnTo>
                    <a:lnTo>
                      <a:pt x="87" y="0"/>
                    </a:lnTo>
                    <a:lnTo>
                      <a:pt x="91" y="0"/>
                    </a:lnTo>
                    <a:lnTo>
                      <a:pt x="92" y="0"/>
                    </a:lnTo>
                    <a:lnTo>
                      <a:pt x="88" y="1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40" name="Freeform 34"/>
              <p:cNvSpPr>
                <a:spLocks/>
              </p:cNvSpPr>
              <p:nvPr/>
            </p:nvSpPr>
            <p:spPr bwMode="auto">
              <a:xfrm>
                <a:off x="1600" y="575"/>
                <a:ext cx="100" cy="104"/>
              </a:xfrm>
              <a:custGeom>
                <a:avLst/>
                <a:gdLst>
                  <a:gd name="T0" fmla="*/ 96 w 100"/>
                  <a:gd name="T1" fmla="*/ 17 h 105"/>
                  <a:gd name="T2" fmla="*/ 42 w 100"/>
                  <a:gd name="T3" fmla="*/ 17 h 105"/>
                  <a:gd name="T4" fmla="*/ 37 w 100"/>
                  <a:gd name="T5" fmla="*/ 44 h 105"/>
                  <a:gd name="T6" fmla="*/ 83 w 100"/>
                  <a:gd name="T7" fmla="*/ 44 h 105"/>
                  <a:gd name="T8" fmla="*/ 80 w 100"/>
                  <a:gd name="T9" fmla="*/ 52 h 105"/>
                  <a:gd name="T10" fmla="*/ 33 w 100"/>
                  <a:gd name="T11" fmla="*/ 52 h 105"/>
                  <a:gd name="T12" fmla="*/ 27 w 100"/>
                  <a:gd name="T13" fmla="*/ 52 h 105"/>
                  <a:gd name="T14" fmla="*/ 80 w 100"/>
                  <a:gd name="T15" fmla="*/ 52 h 105"/>
                  <a:gd name="T16" fmla="*/ 77 w 100"/>
                  <a:gd name="T17" fmla="*/ 52 h 105"/>
                  <a:gd name="T18" fmla="*/ 0 w 100"/>
                  <a:gd name="T19" fmla="*/ 52 h 105"/>
                  <a:gd name="T20" fmla="*/ 23 w 100"/>
                  <a:gd name="T21" fmla="*/ 0 h 105"/>
                  <a:gd name="T22" fmla="*/ 99 w 100"/>
                  <a:gd name="T23" fmla="*/ 0 h 105"/>
                  <a:gd name="T24" fmla="*/ 96 w 100"/>
                  <a:gd name="T25" fmla="*/ 17 h 1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0" h="105">
                    <a:moveTo>
                      <a:pt x="96" y="17"/>
                    </a:moveTo>
                    <a:lnTo>
                      <a:pt x="42" y="17"/>
                    </a:lnTo>
                    <a:lnTo>
                      <a:pt x="37" y="44"/>
                    </a:lnTo>
                    <a:lnTo>
                      <a:pt x="83" y="44"/>
                    </a:lnTo>
                    <a:lnTo>
                      <a:pt x="80" y="59"/>
                    </a:lnTo>
                    <a:lnTo>
                      <a:pt x="33" y="59"/>
                    </a:lnTo>
                    <a:lnTo>
                      <a:pt x="27" y="87"/>
                    </a:lnTo>
                    <a:lnTo>
                      <a:pt x="80" y="87"/>
                    </a:lnTo>
                    <a:lnTo>
                      <a:pt x="77" y="104"/>
                    </a:lnTo>
                    <a:lnTo>
                      <a:pt x="0" y="104"/>
                    </a:lnTo>
                    <a:lnTo>
                      <a:pt x="23" y="0"/>
                    </a:lnTo>
                    <a:lnTo>
                      <a:pt x="99" y="0"/>
                    </a:lnTo>
                    <a:lnTo>
                      <a:pt x="96" y="1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41" name="Freeform 35"/>
              <p:cNvSpPr>
                <a:spLocks/>
              </p:cNvSpPr>
              <p:nvPr/>
            </p:nvSpPr>
            <p:spPr bwMode="auto">
              <a:xfrm>
                <a:off x="1696" y="575"/>
                <a:ext cx="100" cy="104"/>
              </a:xfrm>
              <a:custGeom>
                <a:avLst/>
                <a:gdLst>
                  <a:gd name="T0" fmla="*/ 69 w 100"/>
                  <a:gd name="T1" fmla="*/ 52 h 105"/>
                  <a:gd name="T2" fmla="*/ 86 w 100"/>
                  <a:gd name="T3" fmla="*/ 52 h 105"/>
                  <a:gd name="T4" fmla="*/ 61 w 100"/>
                  <a:gd name="T5" fmla="*/ 52 h 105"/>
                  <a:gd name="T6" fmla="*/ 41 w 100"/>
                  <a:gd name="T7" fmla="*/ 47 h 105"/>
                  <a:gd name="T8" fmla="*/ 43 w 100"/>
                  <a:gd name="T9" fmla="*/ 47 h 105"/>
                  <a:gd name="T10" fmla="*/ 44 w 100"/>
                  <a:gd name="T11" fmla="*/ 47 h 105"/>
                  <a:gd name="T12" fmla="*/ 45 w 100"/>
                  <a:gd name="T13" fmla="*/ 47 h 105"/>
                  <a:gd name="T14" fmla="*/ 46 w 100"/>
                  <a:gd name="T15" fmla="*/ 47 h 105"/>
                  <a:gd name="T16" fmla="*/ 47 w 100"/>
                  <a:gd name="T17" fmla="*/ 47 h 105"/>
                  <a:gd name="T18" fmla="*/ 48 w 100"/>
                  <a:gd name="T19" fmla="*/ 47 h 105"/>
                  <a:gd name="T20" fmla="*/ 50 w 100"/>
                  <a:gd name="T21" fmla="*/ 47 h 105"/>
                  <a:gd name="T22" fmla="*/ 50 w 100"/>
                  <a:gd name="T23" fmla="*/ 47 h 105"/>
                  <a:gd name="T24" fmla="*/ 55 w 100"/>
                  <a:gd name="T25" fmla="*/ 47 h 105"/>
                  <a:gd name="T26" fmla="*/ 59 w 100"/>
                  <a:gd name="T27" fmla="*/ 46 h 105"/>
                  <a:gd name="T28" fmla="*/ 63 w 100"/>
                  <a:gd name="T29" fmla="*/ 45 h 105"/>
                  <a:gd name="T30" fmla="*/ 66 w 100"/>
                  <a:gd name="T31" fmla="*/ 43 h 105"/>
                  <a:gd name="T32" fmla="*/ 70 w 100"/>
                  <a:gd name="T33" fmla="*/ 41 h 105"/>
                  <a:gd name="T34" fmla="*/ 72 w 100"/>
                  <a:gd name="T35" fmla="*/ 38 h 105"/>
                  <a:gd name="T36" fmla="*/ 74 w 100"/>
                  <a:gd name="T37" fmla="*/ 34 h 105"/>
                  <a:gd name="T38" fmla="*/ 75 w 100"/>
                  <a:gd name="T39" fmla="*/ 30 h 105"/>
                  <a:gd name="T40" fmla="*/ 76 w 100"/>
                  <a:gd name="T41" fmla="*/ 27 h 105"/>
                  <a:gd name="T42" fmla="*/ 76 w 100"/>
                  <a:gd name="T43" fmla="*/ 25 h 105"/>
                  <a:gd name="T44" fmla="*/ 75 w 100"/>
                  <a:gd name="T45" fmla="*/ 23 h 105"/>
                  <a:gd name="T46" fmla="*/ 75 w 100"/>
                  <a:gd name="T47" fmla="*/ 21 h 105"/>
                  <a:gd name="T48" fmla="*/ 73 w 100"/>
                  <a:gd name="T49" fmla="*/ 19 h 105"/>
                  <a:gd name="T50" fmla="*/ 71 w 100"/>
                  <a:gd name="T51" fmla="*/ 17 h 105"/>
                  <a:gd name="T52" fmla="*/ 67 w 100"/>
                  <a:gd name="T53" fmla="*/ 17 h 105"/>
                  <a:gd name="T54" fmla="*/ 63 w 100"/>
                  <a:gd name="T55" fmla="*/ 16 h 105"/>
                  <a:gd name="T56" fmla="*/ 42 w 100"/>
                  <a:gd name="T57" fmla="*/ 16 h 105"/>
                  <a:gd name="T58" fmla="*/ 23 w 100"/>
                  <a:gd name="T59" fmla="*/ 52 h 105"/>
                  <a:gd name="T60" fmla="*/ 0 w 100"/>
                  <a:gd name="T61" fmla="*/ 52 h 105"/>
                  <a:gd name="T62" fmla="*/ 22 w 100"/>
                  <a:gd name="T63" fmla="*/ 0 h 105"/>
                  <a:gd name="T64" fmla="*/ 71 w 100"/>
                  <a:gd name="T65" fmla="*/ 0 h 105"/>
                  <a:gd name="T66" fmla="*/ 78 w 100"/>
                  <a:gd name="T67" fmla="*/ 1 h 105"/>
                  <a:gd name="T68" fmla="*/ 85 w 100"/>
                  <a:gd name="T69" fmla="*/ 2 h 105"/>
                  <a:gd name="T70" fmla="*/ 90 w 100"/>
                  <a:gd name="T71" fmla="*/ 4 h 105"/>
                  <a:gd name="T72" fmla="*/ 93 w 100"/>
                  <a:gd name="T73" fmla="*/ 7 h 105"/>
                  <a:gd name="T74" fmla="*/ 96 w 100"/>
                  <a:gd name="T75" fmla="*/ 11 h 105"/>
                  <a:gd name="T76" fmla="*/ 98 w 100"/>
                  <a:gd name="T77" fmla="*/ 15 h 105"/>
                  <a:gd name="T78" fmla="*/ 99 w 100"/>
                  <a:gd name="T79" fmla="*/ 21 h 105"/>
                  <a:gd name="T80" fmla="*/ 99 w 100"/>
                  <a:gd name="T81" fmla="*/ 26 h 105"/>
                  <a:gd name="T82" fmla="*/ 98 w 100"/>
                  <a:gd name="T83" fmla="*/ 34 h 105"/>
                  <a:gd name="T84" fmla="*/ 95 w 100"/>
                  <a:gd name="T85" fmla="*/ 40 h 105"/>
                  <a:gd name="T86" fmla="*/ 93 w 100"/>
                  <a:gd name="T87" fmla="*/ 45 h 105"/>
                  <a:gd name="T88" fmla="*/ 89 w 100"/>
                  <a:gd name="T89" fmla="*/ 49 h 105"/>
                  <a:gd name="T90" fmla="*/ 85 w 100"/>
                  <a:gd name="T91" fmla="*/ 52 h 105"/>
                  <a:gd name="T92" fmla="*/ 79 w 100"/>
                  <a:gd name="T93" fmla="*/ 52 h 105"/>
                  <a:gd name="T94" fmla="*/ 74 w 100"/>
                  <a:gd name="T95" fmla="*/ 52 h 105"/>
                  <a:gd name="T96" fmla="*/ 69 w 100"/>
                  <a:gd name="T97" fmla="*/ 52 h 10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0" h="105">
                    <a:moveTo>
                      <a:pt x="69" y="59"/>
                    </a:moveTo>
                    <a:lnTo>
                      <a:pt x="86" y="104"/>
                    </a:lnTo>
                    <a:lnTo>
                      <a:pt x="61" y="104"/>
                    </a:lnTo>
                    <a:lnTo>
                      <a:pt x="41" y="47"/>
                    </a:lnTo>
                    <a:lnTo>
                      <a:pt x="43" y="47"/>
                    </a:lnTo>
                    <a:lnTo>
                      <a:pt x="44" y="47"/>
                    </a:lnTo>
                    <a:lnTo>
                      <a:pt x="45" y="47"/>
                    </a:lnTo>
                    <a:lnTo>
                      <a:pt x="46" y="47"/>
                    </a:lnTo>
                    <a:lnTo>
                      <a:pt x="47" y="47"/>
                    </a:lnTo>
                    <a:lnTo>
                      <a:pt x="48" y="47"/>
                    </a:lnTo>
                    <a:lnTo>
                      <a:pt x="50" y="47"/>
                    </a:lnTo>
                    <a:lnTo>
                      <a:pt x="55" y="47"/>
                    </a:lnTo>
                    <a:lnTo>
                      <a:pt x="59" y="46"/>
                    </a:lnTo>
                    <a:lnTo>
                      <a:pt x="63" y="45"/>
                    </a:lnTo>
                    <a:lnTo>
                      <a:pt x="66" y="43"/>
                    </a:lnTo>
                    <a:lnTo>
                      <a:pt x="70" y="41"/>
                    </a:lnTo>
                    <a:lnTo>
                      <a:pt x="72" y="38"/>
                    </a:lnTo>
                    <a:lnTo>
                      <a:pt x="74" y="34"/>
                    </a:lnTo>
                    <a:lnTo>
                      <a:pt x="75" y="30"/>
                    </a:lnTo>
                    <a:lnTo>
                      <a:pt x="76" y="27"/>
                    </a:lnTo>
                    <a:lnTo>
                      <a:pt x="76" y="25"/>
                    </a:lnTo>
                    <a:lnTo>
                      <a:pt x="75" y="23"/>
                    </a:lnTo>
                    <a:lnTo>
                      <a:pt x="75" y="21"/>
                    </a:lnTo>
                    <a:lnTo>
                      <a:pt x="73" y="19"/>
                    </a:lnTo>
                    <a:lnTo>
                      <a:pt x="71" y="17"/>
                    </a:lnTo>
                    <a:lnTo>
                      <a:pt x="67" y="17"/>
                    </a:lnTo>
                    <a:lnTo>
                      <a:pt x="63" y="16"/>
                    </a:lnTo>
                    <a:lnTo>
                      <a:pt x="42" y="16"/>
                    </a:lnTo>
                    <a:lnTo>
                      <a:pt x="23" y="104"/>
                    </a:lnTo>
                    <a:lnTo>
                      <a:pt x="0" y="104"/>
                    </a:lnTo>
                    <a:lnTo>
                      <a:pt x="22" y="0"/>
                    </a:lnTo>
                    <a:lnTo>
                      <a:pt x="71" y="0"/>
                    </a:lnTo>
                    <a:lnTo>
                      <a:pt x="78" y="1"/>
                    </a:lnTo>
                    <a:lnTo>
                      <a:pt x="85" y="2"/>
                    </a:lnTo>
                    <a:lnTo>
                      <a:pt x="90" y="4"/>
                    </a:lnTo>
                    <a:lnTo>
                      <a:pt x="93" y="7"/>
                    </a:lnTo>
                    <a:lnTo>
                      <a:pt x="96" y="11"/>
                    </a:lnTo>
                    <a:lnTo>
                      <a:pt x="98" y="15"/>
                    </a:lnTo>
                    <a:lnTo>
                      <a:pt x="99" y="21"/>
                    </a:lnTo>
                    <a:lnTo>
                      <a:pt x="99" y="26"/>
                    </a:lnTo>
                    <a:lnTo>
                      <a:pt x="98" y="34"/>
                    </a:lnTo>
                    <a:lnTo>
                      <a:pt x="95" y="40"/>
                    </a:lnTo>
                    <a:lnTo>
                      <a:pt x="93" y="45"/>
                    </a:lnTo>
                    <a:lnTo>
                      <a:pt x="89" y="49"/>
                    </a:lnTo>
                    <a:lnTo>
                      <a:pt x="85" y="53"/>
                    </a:lnTo>
                    <a:lnTo>
                      <a:pt x="79" y="56"/>
                    </a:lnTo>
                    <a:lnTo>
                      <a:pt x="74" y="58"/>
                    </a:lnTo>
                    <a:lnTo>
                      <a:pt x="69" y="59"/>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42" name="Freeform 36"/>
              <p:cNvSpPr>
                <a:spLocks/>
              </p:cNvSpPr>
              <p:nvPr/>
            </p:nvSpPr>
            <p:spPr bwMode="auto">
              <a:xfrm>
                <a:off x="1810" y="575"/>
                <a:ext cx="104" cy="104"/>
              </a:xfrm>
              <a:custGeom>
                <a:avLst/>
                <a:gdLst>
                  <a:gd name="T0" fmla="*/ 44 w 104"/>
                  <a:gd name="T1" fmla="*/ 52 h 105"/>
                  <a:gd name="T2" fmla="*/ 16 w 104"/>
                  <a:gd name="T3" fmla="*/ 52 h 105"/>
                  <a:gd name="T4" fmla="*/ 0 w 104"/>
                  <a:gd name="T5" fmla="*/ 0 h 105"/>
                  <a:gd name="T6" fmla="*/ 23 w 104"/>
                  <a:gd name="T7" fmla="*/ 0 h 105"/>
                  <a:gd name="T8" fmla="*/ 34 w 104"/>
                  <a:gd name="T9" fmla="*/ 52 h 105"/>
                  <a:gd name="T10" fmla="*/ 80 w 104"/>
                  <a:gd name="T11" fmla="*/ 0 h 105"/>
                  <a:gd name="T12" fmla="*/ 103 w 104"/>
                  <a:gd name="T13" fmla="*/ 0 h 105"/>
                  <a:gd name="T14" fmla="*/ 44 w 104"/>
                  <a:gd name="T15" fmla="*/ 52 h 10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 h="105">
                    <a:moveTo>
                      <a:pt x="44" y="104"/>
                    </a:moveTo>
                    <a:lnTo>
                      <a:pt x="16" y="104"/>
                    </a:lnTo>
                    <a:lnTo>
                      <a:pt x="0" y="0"/>
                    </a:lnTo>
                    <a:lnTo>
                      <a:pt x="23" y="0"/>
                    </a:lnTo>
                    <a:lnTo>
                      <a:pt x="34" y="83"/>
                    </a:lnTo>
                    <a:lnTo>
                      <a:pt x="80" y="0"/>
                    </a:lnTo>
                    <a:lnTo>
                      <a:pt x="103" y="0"/>
                    </a:lnTo>
                    <a:lnTo>
                      <a:pt x="44" y="10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43" name="Freeform 37"/>
              <p:cNvSpPr>
                <a:spLocks/>
              </p:cNvSpPr>
              <p:nvPr/>
            </p:nvSpPr>
            <p:spPr bwMode="auto">
              <a:xfrm>
                <a:off x="1907" y="575"/>
                <a:ext cx="46" cy="104"/>
              </a:xfrm>
              <a:custGeom>
                <a:avLst/>
                <a:gdLst>
                  <a:gd name="T0" fmla="*/ 23 w 46"/>
                  <a:gd name="T1" fmla="*/ 52 h 105"/>
                  <a:gd name="T2" fmla="*/ 0 w 46"/>
                  <a:gd name="T3" fmla="*/ 52 h 105"/>
                  <a:gd name="T4" fmla="*/ 22 w 46"/>
                  <a:gd name="T5" fmla="*/ 0 h 105"/>
                  <a:gd name="T6" fmla="*/ 45 w 46"/>
                  <a:gd name="T7" fmla="*/ 0 h 105"/>
                  <a:gd name="T8" fmla="*/ 23 w 46"/>
                  <a:gd name="T9" fmla="*/ 52 h 1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105">
                    <a:moveTo>
                      <a:pt x="23" y="104"/>
                    </a:moveTo>
                    <a:lnTo>
                      <a:pt x="0" y="104"/>
                    </a:lnTo>
                    <a:lnTo>
                      <a:pt x="22" y="0"/>
                    </a:lnTo>
                    <a:lnTo>
                      <a:pt x="45" y="0"/>
                    </a:lnTo>
                    <a:lnTo>
                      <a:pt x="23" y="10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44" name="Freeform 38"/>
              <p:cNvSpPr>
                <a:spLocks/>
              </p:cNvSpPr>
              <p:nvPr/>
            </p:nvSpPr>
            <p:spPr bwMode="auto">
              <a:xfrm>
                <a:off x="1953" y="574"/>
                <a:ext cx="99" cy="109"/>
              </a:xfrm>
              <a:custGeom>
                <a:avLst/>
                <a:gdLst>
                  <a:gd name="T0" fmla="*/ 1652 w 98"/>
                  <a:gd name="T1" fmla="*/ 19 h 110"/>
                  <a:gd name="T2" fmla="*/ 1555 w 98"/>
                  <a:gd name="T3" fmla="*/ 18 h 110"/>
                  <a:gd name="T4" fmla="*/ 1462 w 98"/>
                  <a:gd name="T5" fmla="*/ 17 h 110"/>
                  <a:gd name="T6" fmla="*/ 1363 w 98"/>
                  <a:gd name="T7" fmla="*/ 17 h 110"/>
                  <a:gd name="T8" fmla="*/ 1206 w 98"/>
                  <a:gd name="T9" fmla="*/ 17 h 110"/>
                  <a:gd name="T10" fmla="*/ 48 w 98"/>
                  <a:gd name="T11" fmla="*/ 22 h 110"/>
                  <a:gd name="T12" fmla="*/ 36 w 98"/>
                  <a:gd name="T13" fmla="*/ 32 h 110"/>
                  <a:gd name="T14" fmla="*/ 28 w 98"/>
                  <a:gd name="T15" fmla="*/ 46 h 110"/>
                  <a:gd name="T16" fmla="*/ 25 w 98"/>
                  <a:gd name="T17" fmla="*/ 55 h 110"/>
                  <a:gd name="T18" fmla="*/ 27 w 98"/>
                  <a:gd name="T19" fmla="*/ 55 h 110"/>
                  <a:gd name="T20" fmla="*/ 34 w 98"/>
                  <a:gd name="T21" fmla="*/ 55 h 110"/>
                  <a:gd name="T22" fmla="*/ 46 w 98"/>
                  <a:gd name="T23" fmla="*/ 55 h 110"/>
                  <a:gd name="T24" fmla="*/ 1158 w 98"/>
                  <a:gd name="T25" fmla="*/ 55 h 110"/>
                  <a:gd name="T26" fmla="*/ 1243 w 98"/>
                  <a:gd name="T27" fmla="*/ 55 h 110"/>
                  <a:gd name="T28" fmla="*/ 1347 w 98"/>
                  <a:gd name="T29" fmla="*/ 55 h 110"/>
                  <a:gd name="T30" fmla="*/ 1432 w 98"/>
                  <a:gd name="T31" fmla="*/ 55 h 110"/>
                  <a:gd name="T32" fmla="*/ 1414 w 98"/>
                  <a:gd name="T33" fmla="*/ 55 h 110"/>
                  <a:gd name="T34" fmla="*/ 1320 w 98"/>
                  <a:gd name="T35" fmla="*/ 55 h 110"/>
                  <a:gd name="T36" fmla="*/ 1218 w 98"/>
                  <a:gd name="T37" fmla="*/ 55 h 110"/>
                  <a:gd name="T38" fmla="*/ 1146 w 98"/>
                  <a:gd name="T39" fmla="*/ 55 h 110"/>
                  <a:gd name="T40" fmla="*/ 1068 w 98"/>
                  <a:gd name="T41" fmla="*/ 55 h 110"/>
                  <a:gd name="T42" fmla="*/ 38 w 98"/>
                  <a:gd name="T43" fmla="*/ 55 h 110"/>
                  <a:gd name="T44" fmla="*/ 28 w 98"/>
                  <a:gd name="T45" fmla="*/ 55 h 110"/>
                  <a:gd name="T46" fmla="*/ 18 w 98"/>
                  <a:gd name="T47" fmla="*/ 55 h 110"/>
                  <a:gd name="T48" fmla="*/ 11 w 98"/>
                  <a:gd name="T49" fmla="*/ 55 h 110"/>
                  <a:gd name="T50" fmla="*/ 5 w 98"/>
                  <a:gd name="T51" fmla="*/ 55 h 110"/>
                  <a:gd name="T52" fmla="*/ 1 w 98"/>
                  <a:gd name="T53" fmla="*/ 55 h 110"/>
                  <a:gd name="T54" fmla="*/ 0 w 98"/>
                  <a:gd name="T55" fmla="*/ 55 h 110"/>
                  <a:gd name="T56" fmla="*/ 2 w 98"/>
                  <a:gd name="T57" fmla="*/ 54 h 110"/>
                  <a:gd name="T58" fmla="*/ 6 w 98"/>
                  <a:gd name="T59" fmla="*/ 41 h 110"/>
                  <a:gd name="T60" fmla="*/ 12 w 98"/>
                  <a:gd name="T61" fmla="*/ 30 h 110"/>
                  <a:gd name="T62" fmla="*/ 19 w 98"/>
                  <a:gd name="T63" fmla="*/ 21 h 110"/>
                  <a:gd name="T64" fmla="*/ 29 w 98"/>
                  <a:gd name="T65" fmla="*/ 13 h 110"/>
                  <a:gd name="T66" fmla="*/ 39 w 98"/>
                  <a:gd name="T67" fmla="*/ 7 h 110"/>
                  <a:gd name="T68" fmla="*/ 1068 w 98"/>
                  <a:gd name="T69" fmla="*/ 3 h 110"/>
                  <a:gd name="T70" fmla="*/ 1194 w 98"/>
                  <a:gd name="T71" fmla="*/ 1 h 110"/>
                  <a:gd name="T72" fmla="*/ 1363 w 98"/>
                  <a:gd name="T73" fmla="*/ 0 h 110"/>
                  <a:gd name="T74" fmla="*/ 1448 w 98"/>
                  <a:gd name="T75" fmla="*/ 0 h 110"/>
                  <a:gd name="T76" fmla="*/ 1524 w 98"/>
                  <a:gd name="T77" fmla="*/ 1 h 110"/>
                  <a:gd name="T78" fmla="*/ 1619 w 98"/>
                  <a:gd name="T79" fmla="*/ 1 h 110"/>
                  <a:gd name="T80" fmla="*/ 1729 w 98"/>
                  <a:gd name="T81" fmla="*/ 3 h 11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98" h="110">
                    <a:moveTo>
                      <a:pt x="95" y="20"/>
                    </a:moveTo>
                    <a:lnTo>
                      <a:pt x="93" y="19"/>
                    </a:lnTo>
                    <a:lnTo>
                      <a:pt x="89" y="19"/>
                    </a:lnTo>
                    <a:lnTo>
                      <a:pt x="87" y="18"/>
                    </a:lnTo>
                    <a:lnTo>
                      <a:pt x="84" y="18"/>
                    </a:lnTo>
                    <a:lnTo>
                      <a:pt x="81" y="17"/>
                    </a:lnTo>
                    <a:lnTo>
                      <a:pt x="78" y="17"/>
                    </a:lnTo>
                    <a:lnTo>
                      <a:pt x="74" y="17"/>
                    </a:lnTo>
                    <a:lnTo>
                      <a:pt x="70" y="17"/>
                    </a:lnTo>
                    <a:lnTo>
                      <a:pt x="62" y="17"/>
                    </a:lnTo>
                    <a:lnTo>
                      <a:pt x="55" y="19"/>
                    </a:lnTo>
                    <a:lnTo>
                      <a:pt x="48" y="22"/>
                    </a:lnTo>
                    <a:lnTo>
                      <a:pt x="42" y="27"/>
                    </a:lnTo>
                    <a:lnTo>
                      <a:pt x="36" y="32"/>
                    </a:lnTo>
                    <a:lnTo>
                      <a:pt x="32" y="38"/>
                    </a:lnTo>
                    <a:lnTo>
                      <a:pt x="28" y="46"/>
                    </a:lnTo>
                    <a:lnTo>
                      <a:pt x="26" y="54"/>
                    </a:lnTo>
                    <a:lnTo>
                      <a:pt x="25" y="63"/>
                    </a:lnTo>
                    <a:lnTo>
                      <a:pt x="25" y="70"/>
                    </a:lnTo>
                    <a:lnTo>
                      <a:pt x="27" y="77"/>
                    </a:lnTo>
                    <a:lnTo>
                      <a:pt x="30" y="82"/>
                    </a:lnTo>
                    <a:lnTo>
                      <a:pt x="34" y="87"/>
                    </a:lnTo>
                    <a:lnTo>
                      <a:pt x="40" y="89"/>
                    </a:lnTo>
                    <a:lnTo>
                      <a:pt x="46" y="92"/>
                    </a:lnTo>
                    <a:lnTo>
                      <a:pt x="54" y="92"/>
                    </a:lnTo>
                    <a:lnTo>
                      <a:pt x="58" y="92"/>
                    </a:lnTo>
                    <a:lnTo>
                      <a:pt x="62" y="92"/>
                    </a:lnTo>
                    <a:lnTo>
                      <a:pt x="65" y="92"/>
                    </a:lnTo>
                    <a:lnTo>
                      <a:pt x="69" y="91"/>
                    </a:lnTo>
                    <a:lnTo>
                      <a:pt x="72" y="90"/>
                    </a:lnTo>
                    <a:lnTo>
                      <a:pt x="76" y="90"/>
                    </a:lnTo>
                    <a:lnTo>
                      <a:pt x="79" y="89"/>
                    </a:lnTo>
                    <a:lnTo>
                      <a:pt x="82" y="89"/>
                    </a:lnTo>
                    <a:lnTo>
                      <a:pt x="77" y="106"/>
                    </a:lnTo>
                    <a:lnTo>
                      <a:pt x="73" y="107"/>
                    </a:lnTo>
                    <a:lnTo>
                      <a:pt x="70" y="108"/>
                    </a:lnTo>
                    <a:lnTo>
                      <a:pt x="66" y="108"/>
                    </a:lnTo>
                    <a:lnTo>
                      <a:pt x="63" y="108"/>
                    </a:lnTo>
                    <a:lnTo>
                      <a:pt x="60" y="108"/>
                    </a:lnTo>
                    <a:lnTo>
                      <a:pt x="57" y="109"/>
                    </a:lnTo>
                    <a:lnTo>
                      <a:pt x="54" y="109"/>
                    </a:lnTo>
                    <a:lnTo>
                      <a:pt x="50" y="109"/>
                    </a:lnTo>
                    <a:lnTo>
                      <a:pt x="44" y="109"/>
                    </a:lnTo>
                    <a:lnTo>
                      <a:pt x="38" y="108"/>
                    </a:lnTo>
                    <a:lnTo>
                      <a:pt x="33" y="107"/>
                    </a:lnTo>
                    <a:lnTo>
                      <a:pt x="28" y="106"/>
                    </a:lnTo>
                    <a:lnTo>
                      <a:pt x="23" y="104"/>
                    </a:lnTo>
                    <a:lnTo>
                      <a:pt x="18" y="102"/>
                    </a:lnTo>
                    <a:lnTo>
                      <a:pt x="14" y="99"/>
                    </a:lnTo>
                    <a:lnTo>
                      <a:pt x="11" y="96"/>
                    </a:lnTo>
                    <a:lnTo>
                      <a:pt x="8" y="92"/>
                    </a:lnTo>
                    <a:lnTo>
                      <a:pt x="5" y="88"/>
                    </a:lnTo>
                    <a:lnTo>
                      <a:pt x="3" y="84"/>
                    </a:lnTo>
                    <a:lnTo>
                      <a:pt x="1" y="78"/>
                    </a:lnTo>
                    <a:lnTo>
                      <a:pt x="0" y="73"/>
                    </a:lnTo>
                    <a:lnTo>
                      <a:pt x="0" y="67"/>
                    </a:lnTo>
                    <a:lnTo>
                      <a:pt x="1" y="61"/>
                    </a:lnTo>
                    <a:lnTo>
                      <a:pt x="2" y="54"/>
                    </a:lnTo>
                    <a:lnTo>
                      <a:pt x="4" y="48"/>
                    </a:lnTo>
                    <a:lnTo>
                      <a:pt x="6" y="41"/>
                    </a:lnTo>
                    <a:lnTo>
                      <a:pt x="9" y="35"/>
                    </a:lnTo>
                    <a:lnTo>
                      <a:pt x="12" y="30"/>
                    </a:lnTo>
                    <a:lnTo>
                      <a:pt x="15" y="25"/>
                    </a:lnTo>
                    <a:lnTo>
                      <a:pt x="19" y="21"/>
                    </a:lnTo>
                    <a:lnTo>
                      <a:pt x="24" y="16"/>
                    </a:lnTo>
                    <a:lnTo>
                      <a:pt x="29" y="13"/>
                    </a:lnTo>
                    <a:lnTo>
                      <a:pt x="34" y="10"/>
                    </a:lnTo>
                    <a:lnTo>
                      <a:pt x="39" y="7"/>
                    </a:lnTo>
                    <a:lnTo>
                      <a:pt x="44" y="5"/>
                    </a:lnTo>
                    <a:lnTo>
                      <a:pt x="50" y="3"/>
                    </a:lnTo>
                    <a:lnTo>
                      <a:pt x="56" y="2"/>
                    </a:lnTo>
                    <a:lnTo>
                      <a:pt x="61" y="1"/>
                    </a:lnTo>
                    <a:lnTo>
                      <a:pt x="68" y="0"/>
                    </a:lnTo>
                    <a:lnTo>
                      <a:pt x="74" y="0"/>
                    </a:lnTo>
                    <a:lnTo>
                      <a:pt x="77" y="0"/>
                    </a:lnTo>
                    <a:lnTo>
                      <a:pt x="80" y="0"/>
                    </a:lnTo>
                    <a:lnTo>
                      <a:pt x="83" y="1"/>
                    </a:lnTo>
                    <a:lnTo>
                      <a:pt x="85" y="1"/>
                    </a:lnTo>
                    <a:lnTo>
                      <a:pt x="88" y="1"/>
                    </a:lnTo>
                    <a:lnTo>
                      <a:pt x="91" y="1"/>
                    </a:lnTo>
                    <a:lnTo>
                      <a:pt x="94" y="2"/>
                    </a:lnTo>
                    <a:lnTo>
                      <a:pt x="97" y="3"/>
                    </a:lnTo>
                    <a:lnTo>
                      <a:pt x="95" y="2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45" name="Freeform 39"/>
              <p:cNvSpPr>
                <a:spLocks/>
              </p:cNvSpPr>
              <p:nvPr/>
            </p:nvSpPr>
            <p:spPr bwMode="auto">
              <a:xfrm>
                <a:off x="2050" y="575"/>
                <a:ext cx="99" cy="104"/>
              </a:xfrm>
              <a:custGeom>
                <a:avLst/>
                <a:gdLst>
                  <a:gd name="T0" fmla="*/ 95 w 99"/>
                  <a:gd name="T1" fmla="*/ 17 h 105"/>
                  <a:gd name="T2" fmla="*/ 42 w 99"/>
                  <a:gd name="T3" fmla="*/ 17 h 105"/>
                  <a:gd name="T4" fmla="*/ 36 w 99"/>
                  <a:gd name="T5" fmla="*/ 44 h 105"/>
                  <a:gd name="T6" fmla="*/ 82 w 99"/>
                  <a:gd name="T7" fmla="*/ 44 h 105"/>
                  <a:gd name="T8" fmla="*/ 79 w 99"/>
                  <a:gd name="T9" fmla="*/ 52 h 105"/>
                  <a:gd name="T10" fmla="*/ 33 w 99"/>
                  <a:gd name="T11" fmla="*/ 52 h 105"/>
                  <a:gd name="T12" fmla="*/ 27 w 99"/>
                  <a:gd name="T13" fmla="*/ 52 h 105"/>
                  <a:gd name="T14" fmla="*/ 79 w 99"/>
                  <a:gd name="T15" fmla="*/ 52 h 105"/>
                  <a:gd name="T16" fmla="*/ 76 w 99"/>
                  <a:gd name="T17" fmla="*/ 52 h 105"/>
                  <a:gd name="T18" fmla="*/ 0 w 99"/>
                  <a:gd name="T19" fmla="*/ 52 h 105"/>
                  <a:gd name="T20" fmla="*/ 22 w 99"/>
                  <a:gd name="T21" fmla="*/ 0 h 105"/>
                  <a:gd name="T22" fmla="*/ 98 w 99"/>
                  <a:gd name="T23" fmla="*/ 0 h 105"/>
                  <a:gd name="T24" fmla="*/ 95 w 99"/>
                  <a:gd name="T25" fmla="*/ 17 h 1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9" h="105">
                    <a:moveTo>
                      <a:pt x="95" y="17"/>
                    </a:moveTo>
                    <a:lnTo>
                      <a:pt x="42" y="17"/>
                    </a:lnTo>
                    <a:lnTo>
                      <a:pt x="36" y="44"/>
                    </a:lnTo>
                    <a:lnTo>
                      <a:pt x="82" y="44"/>
                    </a:lnTo>
                    <a:lnTo>
                      <a:pt x="79" y="59"/>
                    </a:lnTo>
                    <a:lnTo>
                      <a:pt x="33" y="59"/>
                    </a:lnTo>
                    <a:lnTo>
                      <a:pt x="27" y="87"/>
                    </a:lnTo>
                    <a:lnTo>
                      <a:pt x="79" y="87"/>
                    </a:lnTo>
                    <a:lnTo>
                      <a:pt x="76" y="104"/>
                    </a:lnTo>
                    <a:lnTo>
                      <a:pt x="0" y="104"/>
                    </a:lnTo>
                    <a:lnTo>
                      <a:pt x="22" y="0"/>
                    </a:lnTo>
                    <a:lnTo>
                      <a:pt x="98" y="0"/>
                    </a:lnTo>
                    <a:lnTo>
                      <a:pt x="95" y="1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grpSp>
        <p:sp>
          <p:nvSpPr>
            <p:cNvPr id="13" name="Rectangle 40"/>
            <p:cNvSpPr>
              <a:spLocks noChangeArrowheads="1"/>
            </p:cNvSpPr>
            <p:nvPr/>
          </p:nvSpPr>
          <p:spPr bwMode="auto">
            <a:xfrm>
              <a:off x="782" y="1062"/>
              <a:ext cx="904" cy="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eaLnBrk="1" hangingPunct="1">
                <a:spcBef>
                  <a:spcPct val="100000"/>
                </a:spcBef>
                <a:defRPr/>
              </a:pPr>
              <a:endParaRPr lang="en-US" altLang="en-US" sz="1200" b="1" u="sng" dirty="0" smtClean="0">
                <a:solidFill>
                  <a:srgbClr val="F8F8F8"/>
                </a:solidFill>
              </a:endParaRPr>
            </a:p>
          </p:txBody>
        </p:sp>
        <p:sp>
          <p:nvSpPr>
            <p:cNvPr id="14" name="Text Box 41"/>
            <p:cNvSpPr txBox="1">
              <a:spLocks noChangeArrowheads="1"/>
            </p:cNvSpPr>
            <p:nvPr/>
          </p:nvSpPr>
          <p:spPr bwMode="auto">
            <a:xfrm>
              <a:off x="1638" y="1050"/>
              <a:ext cx="187" cy="173"/>
            </a:xfrm>
            <a:prstGeom prst="rect">
              <a:avLst/>
            </a:prstGeom>
            <a:noFill/>
            <a:ln>
              <a:noFill/>
            </a:ln>
            <a:extLst/>
          </p:spPr>
          <p:txBody>
            <a:bodyPr wrap="none">
              <a:spAutoFit/>
            </a:bodyP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a:defRPr/>
              </a:pPr>
              <a:r>
                <a:rPr lang="en-US" sz="1200" b="1" dirty="0" smtClean="0">
                  <a:solidFill>
                    <a:srgbClr val="F8F8F8"/>
                  </a:solidFill>
                </a:rPr>
                <a:t>®</a:t>
              </a:r>
            </a:p>
          </p:txBody>
        </p:sp>
      </p:grpSp>
    </p:spTree>
    <p:extLst>
      <p:ext uri="{BB962C8B-B14F-4D97-AF65-F5344CB8AC3E}">
        <p14:creationId xmlns:p14="http://schemas.microsoft.com/office/powerpoint/2010/main" val="34430514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8400"/>
            <a:ext cx="2133600" cy="457200"/>
          </a:xfrm>
          <a:prstGeom prst="rect">
            <a:avLst/>
          </a:prstGeom>
        </p:spPr>
        <p:txBody>
          <a:bodyPr/>
          <a:lstStyle>
            <a:lvl1pPr>
              <a:defRPr>
                <a:solidFill>
                  <a:srgbClr val="000000"/>
                </a:solidFill>
                <a:latin typeface="+mn-lt"/>
                <a:cs typeface="Arial" pitchFamily="34" charset="0"/>
              </a:defRPr>
            </a:lvl1pPr>
          </a:lstStyle>
          <a:p>
            <a:pPr fontAlgn="base">
              <a:spcBef>
                <a:spcPct val="0"/>
              </a:spcBef>
              <a:spcAft>
                <a:spcPct val="0"/>
              </a:spcAft>
              <a:defRPr/>
            </a:pPr>
            <a:endParaRPr lang="en-US" dirty="0"/>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ED915B75-27B7-4C1C-935C-369B2C2D3501}" type="slidenum">
              <a:rPr lang="en-US"/>
              <a:pPr>
                <a:defRPr/>
              </a:pPr>
              <a:t>‹#›</a:t>
            </a:fld>
            <a:endParaRPr lang="en-US" dirty="0"/>
          </a:p>
        </p:txBody>
      </p:sp>
      <p:grpSp>
        <p:nvGrpSpPr>
          <p:cNvPr id="7" name="Group 2"/>
          <p:cNvGrpSpPr>
            <a:grpSpLocks/>
          </p:cNvGrpSpPr>
          <p:nvPr userDrawn="1"/>
        </p:nvGrpSpPr>
        <p:grpSpPr bwMode="auto">
          <a:xfrm>
            <a:off x="-4763" y="0"/>
            <a:ext cx="9150351" cy="1004888"/>
            <a:chOff x="-3" y="0"/>
            <a:chExt cx="5764" cy="633"/>
          </a:xfrm>
        </p:grpSpPr>
        <p:sp>
          <p:nvSpPr>
            <p:cNvPr id="8" name="Rectangle 3"/>
            <p:cNvSpPr>
              <a:spLocks noChangeArrowheads="1"/>
            </p:cNvSpPr>
            <p:nvPr/>
          </p:nvSpPr>
          <p:spPr bwMode="auto">
            <a:xfrm>
              <a:off x="0" y="0"/>
              <a:ext cx="5760" cy="633"/>
            </a:xfrm>
            <a:prstGeom prst="rect">
              <a:avLst/>
            </a:prstGeom>
            <a:solidFill>
              <a:srgbClr val="60A1D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algn="ctr">
                <a:defRPr/>
              </a:pPr>
              <a:endParaRPr lang="en-US" altLang="en-US" sz="2400" dirty="0" smtClean="0">
                <a:solidFill>
                  <a:srgbClr val="000000"/>
                </a:solidFill>
              </a:endParaRPr>
            </a:p>
          </p:txBody>
        </p:sp>
        <p:sp>
          <p:nvSpPr>
            <p:cNvPr id="9" name="Line 4"/>
            <p:cNvSpPr>
              <a:spLocks noChangeShapeType="1"/>
            </p:cNvSpPr>
            <p:nvPr/>
          </p:nvSpPr>
          <p:spPr bwMode="auto">
            <a:xfrm>
              <a:off x="-3" y="633"/>
              <a:ext cx="5764" cy="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0000"/>
                </a:solidFill>
              </a:endParaRPr>
            </a:p>
          </p:txBody>
        </p:sp>
      </p:grpSp>
      <p:grpSp>
        <p:nvGrpSpPr>
          <p:cNvPr id="10" name="Group 7"/>
          <p:cNvGrpSpPr>
            <a:grpSpLocks/>
          </p:cNvGrpSpPr>
          <p:nvPr userDrawn="1"/>
        </p:nvGrpSpPr>
        <p:grpSpPr bwMode="auto">
          <a:xfrm>
            <a:off x="371475" y="263525"/>
            <a:ext cx="2278063" cy="436563"/>
            <a:chOff x="390" y="948"/>
            <a:chExt cx="1435" cy="275"/>
          </a:xfrm>
        </p:grpSpPr>
        <p:grpSp>
          <p:nvGrpSpPr>
            <p:cNvPr id="11" name="Group 8"/>
            <p:cNvGrpSpPr>
              <a:grpSpLocks/>
            </p:cNvGrpSpPr>
            <p:nvPr/>
          </p:nvGrpSpPr>
          <p:grpSpPr bwMode="auto">
            <a:xfrm>
              <a:off x="390" y="948"/>
              <a:ext cx="1296" cy="230"/>
              <a:chOff x="397" y="387"/>
              <a:chExt cx="1752" cy="303"/>
            </a:xfrm>
          </p:grpSpPr>
          <p:sp>
            <p:nvSpPr>
              <p:cNvPr id="14" name="Freeform 9"/>
              <p:cNvSpPr>
                <a:spLocks/>
              </p:cNvSpPr>
              <p:nvPr/>
            </p:nvSpPr>
            <p:spPr bwMode="auto">
              <a:xfrm>
                <a:off x="397" y="387"/>
                <a:ext cx="497" cy="303"/>
              </a:xfrm>
              <a:custGeom>
                <a:avLst/>
                <a:gdLst>
                  <a:gd name="T0" fmla="*/ 249 w 498"/>
                  <a:gd name="T1" fmla="*/ 302 h 303"/>
                  <a:gd name="T2" fmla="*/ 249 w 498"/>
                  <a:gd name="T3" fmla="*/ 0 h 303"/>
                  <a:gd name="T4" fmla="*/ 66 w 498"/>
                  <a:gd name="T5" fmla="*/ 0 h 303"/>
                  <a:gd name="T6" fmla="*/ 0 w 498"/>
                  <a:gd name="T7" fmla="*/ 302 h 303"/>
                  <a:gd name="T8" fmla="*/ 249 w 498"/>
                  <a:gd name="T9" fmla="*/ 302 h 3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8" h="303">
                    <a:moveTo>
                      <a:pt x="431" y="302"/>
                    </a:moveTo>
                    <a:lnTo>
                      <a:pt x="497" y="0"/>
                    </a:lnTo>
                    <a:lnTo>
                      <a:pt x="66" y="0"/>
                    </a:lnTo>
                    <a:lnTo>
                      <a:pt x="0" y="302"/>
                    </a:lnTo>
                    <a:lnTo>
                      <a:pt x="431" y="302"/>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15" name="Freeform 10"/>
              <p:cNvSpPr>
                <a:spLocks/>
              </p:cNvSpPr>
              <p:nvPr/>
            </p:nvSpPr>
            <p:spPr bwMode="auto">
              <a:xfrm>
                <a:off x="446" y="398"/>
                <a:ext cx="438" cy="283"/>
              </a:xfrm>
              <a:custGeom>
                <a:avLst/>
                <a:gdLst>
                  <a:gd name="T0" fmla="*/ 27 w 436"/>
                  <a:gd name="T1" fmla="*/ 2 h 283"/>
                  <a:gd name="T2" fmla="*/ 32 w 436"/>
                  <a:gd name="T3" fmla="*/ 3 h 283"/>
                  <a:gd name="T4" fmla="*/ 42 w 436"/>
                  <a:gd name="T5" fmla="*/ 4 h 283"/>
                  <a:gd name="T6" fmla="*/ 56 w 436"/>
                  <a:gd name="T7" fmla="*/ 7 h 283"/>
                  <a:gd name="T8" fmla="*/ 73 w 436"/>
                  <a:gd name="T9" fmla="*/ 10 h 283"/>
                  <a:gd name="T10" fmla="*/ 92 w 436"/>
                  <a:gd name="T11" fmla="*/ 15 h 283"/>
                  <a:gd name="T12" fmla="*/ 481 w 436"/>
                  <a:gd name="T13" fmla="*/ 19 h 283"/>
                  <a:gd name="T14" fmla="*/ 527 w 436"/>
                  <a:gd name="T15" fmla="*/ 23 h 283"/>
                  <a:gd name="T16" fmla="*/ 587 w 436"/>
                  <a:gd name="T17" fmla="*/ 28 h 283"/>
                  <a:gd name="T18" fmla="*/ 653 w 436"/>
                  <a:gd name="T19" fmla="*/ 32 h 283"/>
                  <a:gd name="T20" fmla="*/ 716 w 436"/>
                  <a:gd name="T21" fmla="*/ 36 h 283"/>
                  <a:gd name="T22" fmla="*/ 780 w 436"/>
                  <a:gd name="T23" fmla="*/ 41 h 283"/>
                  <a:gd name="T24" fmla="*/ 848 w 436"/>
                  <a:gd name="T25" fmla="*/ 44 h 283"/>
                  <a:gd name="T26" fmla="*/ 908 w 436"/>
                  <a:gd name="T27" fmla="*/ 47 h 283"/>
                  <a:gd name="T28" fmla="*/ 948 w 436"/>
                  <a:gd name="T29" fmla="*/ 49 h 283"/>
                  <a:gd name="T30" fmla="*/ 972 w 436"/>
                  <a:gd name="T31" fmla="*/ 50 h 283"/>
                  <a:gd name="T32" fmla="*/ 1024 w 436"/>
                  <a:gd name="T33" fmla="*/ 52 h 283"/>
                  <a:gd name="T34" fmla="*/ 1099 w 436"/>
                  <a:gd name="T35" fmla="*/ 56 h 283"/>
                  <a:gd name="T36" fmla="*/ 1159 w 436"/>
                  <a:gd name="T37" fmla="*/ 60 h 283"/>
                  <a:gd name="T38" fmla="*/ 1199 w 436"/>
                  <a:gd name="T39" fmla="*/ 63 h 283"/>
                  <a:gd name="T40" fmla="*/ 1229 w 436"/>
                  <a:gd name="T41" fmla="*/ 65 h 283"/>
                  <a:gd name="T42" fmla="*/ 1241 w 436"/>
                  <a:gd name="T43" fmla="*/ 68 h 283"/>
                  <a:gd name="T44" fmla="*/ 1247 w 436"/>
                  <a:gd name="T45" fmla="*/ 69 h 283"/>
                  <a:gd name="T46" fmla="*/ 1253 w 436"/>
                  <a:gd name="T47" fmla="*/ 70 h 283"/>
                  <a:gd name="T48" fmla="*/ 1297 w 436"/>
                  <a:gd name="T49" fmla="*/ 70 h 283"/>
                  <a:gd name="T50" fmla="*/ 1327 w 436"/>
                  <a:gd name="T51" fmla="*/ 71 h 283"/>
                  <a:gd name="T52" fmla="*/ 1351 w 436"/>
                  <a:gd name="T53" fmla="*/ 71 h 283"/>
                  <a:gd name="T54" fmla="*/ 1369 w 436"/>
                  <a:gd name="T55" fmla="*/ 71 h 283"/>
                  <a:gd name="T56" fmla="*/ 1381 w 436"/>
                  <a:gd name="T57" fmla="*/ 73 h 283"/>
                  <a:gd name="T58" fmla="*/ 1393 w 436"/>
                  <a:gd name="T59" fmla="*/ 74 h 283"/>
                  <a:gd name="T60" fmla="*/ 1403 w 436"/>
                  <a:gd name="T61" fmla="*/ 75 h 283"/>
                  <a:gd name="T62" fmla="*/ 1409 w 436"/>
                  <a:gd name="T63" fmla="*/ 77 h 283"/>
                  <a:gd name="T64" fmla="*/ 1424 w 436"/>
                  <a:gd name="T65" fmla="*/ 85 h 283"/>
                  <a:gd name="T66" fmla="*/ 1431 w 436"/>
                  <a:gd name="T67" fmla="*/ 95 h 283"/>
                  <a:gd name="T68" fmla="*/ 1424 w 436"/>
                  <a:gd name="T69" fmla="*/ 105 h 283"/>
                  <a:gd name="T70" fmla="*/ 1415 w 436"/>
                  <a:gd name="T71" fmla="*/ 116 h 283"/>
                  <a:gd name="T72" fmla="*/ 1399 w 436"/>
                  <a:gd name="T73" fmla="*/ 127 h 283"/>
                  <a:gd name="T74" fmla="*/ 1385 w 436"/>
                  <a:gd name="T75" fmla="*/ 135 h 283"/>
                  <a:gd name="T76" fmla="*/ 1375 w 436"/>
                  <a:gd name="T77" fmla="*/ 141 h 283"/>
                  <a:gd name="T78" fmla="*/ 1369 w 436"/>
                  <a:gd name="T79" fmla="*/ 143 h 283"/>
                  <a:gd name="T80" fmla="*/ 1357 w 436"/>
                  <a:gd name="T81" fmla="*/ 145 h 283"/>
                  <a:gd name="T82" fmla="*/ 1319 w 436"/>
                  <a:gd name="T83" fmla="*/ 150 h 283"/>
                  <a:gd name="T84" fmla="*/ 1265 w 436"/>
                  <a:gd name="T85" fmla="*/ 157 h 283"/>
                  <a:gd name="T86" fmla="*/ 1139 w 436"/>
                  <a:gd name="T87" fmla="*/ 166 h 283"/>
                  <a:gd name="T88" fmla="*/ 999 w 436"/>
                  <a:gd name="T89" fmla="*/ 177 h 283"/>
                  <a:gd name="T90" fmla="*/ 876 w 436"/>
                  <a:gd name="T91" fmla="*/ 188 h 283"/>
                  <a:gd name="T92" fmla="*/ 749 w 436"/>
                  <a:gd name="T93" fmla="*/ 201 h 283"/>
                  <a:gd name="T94" fmla="*/ 650 w 436"/>
                  <a:gd name="T95" fmla="*/ 213 h 283"/>
                  <a:gd name="T96" fmla="*/ 548 w 436"/>
                  <a:gd name="T97" fmla="*/ 226 h 283"/>
                  <a:gd name="T98" fmla="*/ 481 w 436"/>
                  <a:gd name="T99" fmla="*/ 239 h 283"/>
                  <a:gd name="T100" fmla="*/ 83 w 436"/>
                  <a:gd name="T101" fmla="*/ 250 h 283"/>
                  <a:gd name="T102" fmla="*/ 56 w 436"/>
                  <a:gd name="T103" fmla="*/ 261 h 283"/>
                  <a:gd name="T104" fmla="*/ 33 w 436"/>
                  <a:gd name="T105" fmla="*/ 269 h 283"/>
                  <a:gd name="T106" fmla="*/ 15 w 436"/>
                  <a:gd name="T107" fmla="*/ 276 h 283"/>
                  <a:gd name="T108" fmla="*/ 4 w 436"/>
                  <a:gd name="T109" fmla="*/ 280 h 283"/>
                  <a:gd name="T110" fmla="*/ 0 w 436"/>
                  <a:gd name="T111" fmla="*/ 282 h 283"/>
                  <a:gd name="T112" fmla="*/ 1617 w 436"/>
                  <a:gd name="T113" fmla="*/ 0 h 283"/>
                  <a:gd name="T114" fmla="*/ 26 w 436"/>
                  <a:gd name="T115" fmla="*/ 2 h 28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36" h="283">
                    <a:moveTo>
                      <a:pt x="26" y="2"/>
                    </a:moveTo>
                    <a:lnTo>
                      <a:pt x="27" y="2"/>
                    </a:lnTo>
                    <a:lnTo>
                      <a:pt x="29" y="2"/>
                    </a:lnTo>
                    <a:lnTo>
                      <a:pt x="32" y="3"/>
                    </a:lnTo>
                    <a:lnTo>
                      <a:pt x="37" y="3"/>
                    </a:lnTo>
                    <a:lnTo>
                      <a:pt x="42" y="4"/>
                    </a:lnTo>
                    <a:lnTo>
                      <a:pt x="48" y="6"/>
                    </a:lnTo>
                    <a:lnTo>
                      <a:pt x="56" y="7"/>
                    </a:lnTo>
                    <a:lnTo>
                      <a:pt x="64" y="9"/>
                    </a:lnTo>
                    <a:lnTo>
                      <a:pt x="73" y="10"/>
                    </a:lnTo>
                    <a:lnTo>
                      <a:pt x="82" y="13"/>
                    </a:lnTo>
                    <a:lnTo>
                      <a:pt x="92" y="15"/>
                    </a:lnTo>
                    <a:lnTo>
                      <a:pt x="102" y="17"/>
                    </a:lnTo>
                    <a:lnTo>
                      <a:pt x="113" y="19"/>
                    </a:lnTo>
                    <a:lnTo>
                      <a:pt x="125" y="21"/>
                    </a:lnTo>
                    <a:lnTo>
                      <a:pt x="136" y="23"/>
                    </a:lnTo>
                    <a:lnTo>
                      <a:pt x="147" y="25"/>
                    </a:lnTo>
                    <a:lnTo>
                      <a:pt x="159" y="28"/>
                    </a:lnTo>
                    <a:lnTo>
                      <a:pt x="170" y="30"/>
                    </a:lnTo>
                    <a:lnTo>
                      <a:pt x="181" y="32"/>
                    </a:lnTo>
                    <a:lnTo>
                      <a:pt x="192" y="35"/>
                    </a:lnTo>
                    <a:lnTo>
                      <a:pt x="202" y="36"/>
                    </a:lnTo>
                    <a:lnTo>
                      <a:pt x="212" y="39"/>
                    </a:lnTo>
                    <a:lnTo>
                      <a:pt x="222" y="41"/>
                    </a:lnTo>
                    <a:lnTo>
                      <a:pt x="231" y="43"/>
                    </a:lnTo>
                    <a:lnTo>
                      <a:pt x="239" y="44"/>
                    </a:lnTo>
                    <a:lnTo>
                      <a:pt x="247" y="46"/>
                    </a:lnTo>
                    <a:lnTo>
                      <a:pt x="254" y="47"/>
                    </a:lnTo>
                    <a:lnTo>
                      <a:pt x="259" y="48"/>
                    </a:lnTo>
                    <a:lnTo>
                      <a:pt x="264" y="49"/>
                    </a:lnTo>
                    <a:lnTo>
                      <a:pt x="268" y="50"/>
                    </a:lnTo>
                    <a:lnTo>
                      <a:pt x="270" y="50"/>
                    </a:lnTo>
                    <a:lnTo>
                      <a:pt x="271" y="50"/>
                    </a:lnTo>
                    <a:lnTo>
                      <a:pt x="281" y="52"/>
                    </a:lnTo>
                    <a:lnTo>
                      <a:pt x="289" y="54"/>
                    </a:lnTo>
                    <a:lnTo>
                      <a:pt x="296" y="56"/>
                    </a:lnTo>
                    <a:lnTo>
                      <a:pt x="303" y="58"/>
                    </a:lnTo>
                    <a:lnTo>
                      <a:pt x="308" y="60"/>
                    </a:lnTo>
                    <a:lnTo>
                      <a:pt x="312" y="61"/>
                    </a:lnTo>
                    <a:lnTo>
                      <a:pt x="316" y="63"/>
                    </a:lnTo>
                    <a:lnTo>
                      <a:pt x="319" y="64"/>
                    </a:lnTo>
                    <a:lnTo>
                      <a:pt x="321" y="65"/>
                    </a:lnTo>
                    <a:lnTo>
                      <a:pt x="322" y="67"/>
                    </a:lnTo>
                    <a:lnTo>
                      <a:pt x="323" y="68"/>
                    </a:lnTo>
                    <a:lnTo>
                      <a:pt x="324" y="69"/>
                    </a:lnTo>
                    <a:lnTo>
                      <a:pt x="325" y="70"/>
                    </a:lnTo>
                    <a:lnTo>
                      <a:pt x="332" y="70"/>
                    </a:lnTo>
                    <a:lnTo>
                      <a:pt x="338" y="70"/>
                    </a:lnTo>
                    <a:lnTo>
                      <a:pt x="343" y="70"/>
                    </a:lnTo>
                    <a:lnTo>
                      <a:pt x="348" y="71"/>
                    </a:lnTo>
                    <a:lnTo>
                      <a:pt x="352" y="71"/>
                    </a:lnTo>
                    <a:lnTo>
                      <a:pt x="356" y="71"/>
                    </a:lnTo>
                    <a:lnTo>
                      <a:pt x="359" y="71"/>
                    </a:lnTo>
                    <a:lnTo>
                      <a:pt x="362" y="71"/>
                    </a:lnTo>
                    <a:lnTo>
                      <a:pt x="364" y="72"/>
                    </a:lnTo>
                    <a:lnTo>
                      <a:pt x="366" y="73"/>
                    </a:lnTo>
                    <a:lnTo>
                      <a:pt x="368" y="73"/>
                    </a:lnTo>
                    <a:lnTo>
                      <a:pt x="370" y="74"/>
                    </a:lnTo>
                    <a:lnTo>
                      <a:pt x="371" y="75"/>
                    </a:lnTo>
                    <a:lnTo>
                      <a:pt x="373" y="75"/>
                    </a:lnTo>
                    <a:lnTo>
                      <a:pt x="374" y="76"/>
                    </a:lnTo>
                    <a:lnTo>
                      <a:pt x="375" y="77"/>
                    </a:lnTo>
                    <a:lnTo>
                      <a:pt x="378" y="81"/>
                    </a:lnTo>
                    <a:lnTo>
                      <a:pt x="380" y="85"/>
                    </a:lnTo>
                    <a:lnTo>
                      <a:pt x="381" y="90"/>
                    </a:lnTo>
                    <a:lnTo>
                      <a:pt x="382" y="95"/>
                    </a:lnTo>
                    <a:lnTo>
                      <a:pt x="381" y="100"/>
                    </a:lnTo>
                    <a:lnTo>
                      <a:pt x="380" y="105"/>
                    </a:lnTo>
                    <a:lnTo>
                      <a:pt x="379" y="111"/>
                    </a:lnTo>
                    <a:lnTo>
                      <a:pt x="377" y="116"/>
                    </a:lnTo>
                    <a:lnTo>
                      <a:pt x="374" y="122"/>
                    </a:lnTo>
                    <a:lnTo>
                      <a:pt x="372" y="127"/>
                    </a:lnTo>
                    <a:lnTo>
                      <a:pt x="370" y="131"/>
                    </a:lnTo>
                    <a:lnTo>
                      <a:pt x="367" y="135"/>
                    </a:lnTo>
                    <a:lnTo>
                      <a:pt x="365" y="139"/>
                    </a:lnTo>
                    <a:lnTo>
                      <a:pt x="364" y="141"/>
                    </a:lnTo>
                    <a:lnTo>
                      <a:pt x="363" y="142"/>
                    </a:lnTo>
                    <a:lnTo>
                      <a:pt x="362" y="143"/>
                    </a:lnTo>
                    <a:lnTo>
                      <a:pt x="361" y="144"/>
                    </a:lnTo>
                    <a:lnTo>
                      <a:pt x="358" y="145"/>
                    </a:lnTo>
                    <a:lnTo>
                      <a:pt x="352" y="147"/>
                    </a:lnTo>
                    <a:lnTo>
                      <a:pt x="345" y="150"/>
                    </a:lnTo>
                    <a:lnTo>
                      <a:pt x="337" y="153"/>
                    </a:lnTo>
                    <a:lnTo>
                      <a:pt x="327" y="157"/>
                    </a:lnTo>
                    <a:lnTo>
                      <a:pt x="316" y="161"/>
                    </a:lnTo>
                    <a:lnTo>
                      <a:pt x="304" y="166"/>
                    </a:lnTo>
                    <a:lnTo>
                      <a:pt x="290" y="171"/>
                    </a:lnTo>
                    <a:lnTo>
                      <a:pt x="276" y="177"/>
                    </a:lnTo>
                    <a:lnTo>
                      <a:pt x="261" y="182"/>
                    </a:lnTo>
                    <a:lnTo>
                      <a:pt x="246" y="188"/>
                    </a:lnTo>
                    <a:lnTo>
                      <a:pt x="230" y="195"/>
                    </a:lnTo>
                    <a:lnTo>
                      <a:pt x="213" y="201"/>
                    </a:lnTo>
                    <a:lnTo>
                      <a:pt x="196" y="207"/>
                    </a:lnTo>
                    <a:lnTo>
                      <a:pt x="180" y="213"/>
                    </a:lnTo>
                    <a:lnTo>
                      <a:pt x="163" y="220"/>
                    </a:lnTo>
                    <a:lnTo>
                      <a:pt x="146" y="226"/>
                    </a:lnTo>
                    <a:lnTo>
                      <a:pt x="130" y="233"/>
                    </a:lnTo>
                    <a:lnTo>
                      <a:pt x="113" y="239"/>
                    </a:lnTo>
                    <a:lnTo>
                      <a:pt x="98" y="245"/>
                    </a:lnTo>
                    <a:lnTo>
                      <a:pt x="83" y="250"/>
                    </a:lnTo>
                    <a:lnTo>
                      <a:pt x="69" y="256"/>
                    </a:lnTo>
                    <a:lnTo>
                      <a:pt x="56" y="261"/>
                    </a:lnTo>
                    <a:lnTo>
                      <a:pt x="44" y="265"/>
                    </a:lnTo>
                    <a:lnTo>
                      <a:pt x="33" y="269"/>
                    </a:lnTo>
                    <a:lnTo>
                      <a:pt x="24" y="273"/>
                    </a:lnTo>
                    <a:lnTo>
                      <a:pt x="15" y="276"/>
                    </a:lnTo>
                    <a:lnTo>
                      <a:pt x="9" y="279"/>
                    </a:lnTo>
                    <a:lnTo>
                      <a:pt x="4" y="280"/>
                    </a:lnTo>
                    <a:lnTo>
                      <a:pt x="1" y="282"/>
                    </a:lnTo>
                    <a:lnTo>
                      <a:pt x="0" y="282"/>
                    </a:lnTo>
                    <a:lnTo>
                      <a:pt x="374" y="282"/>
                    </a:lnTo>
                    <a:lnTo>
                      <a:pt x="435" y="0"/>
                    </a:lnTo>
                    <a:lnTo>
                      <a:pt x="26" y="0"/>
                    </a:lnTo>
                    <a:lnTo>
                      <a:pt x="26" y="2"/>
                    </a:lnTo>
                  </a:path>
                </a:pathLst>
              </a:custGeom>
              <a:solidFill>
                <a:srgbClr val="004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16" name="Freeform 11"/>
              <p:cNvSpPr>
                <a:spLocks/>
              </p:cNvSpPr>
              <p:nvPr/>
            </p:nvSpPr>
            <p:spPr bwMode="auto">
              <a:xfrm>
                <a:off x="717" y="484"/>
                <a:ext cx="93" cy="46"/>
              </a:xfrm>
              <a:custGeom>
                <a:avLst/>
                <a:gdLst>
                  <a:gd name="T0" fmla="*/ 32 w 93"/>
                  <a:gd name="T1" fmla="*/ 9 h 46"/>
                  <a:gd name="T2" fmla="*/ 25 w 93"/>
                  <a:gd name="T3" fmla="*/ 10 h 46"/>
                  <a:gd name="T4" fmla="*/ 18 w 93"/>
                  <a:gd name="T5" fmla="*/ 11 h 46"/>
                  <a:gd name="T6" fmla="*/ 11 w 93"/>
                  <a:gd name="T7" fmla="*/ 12 h 46"/>
                  <a:gd name="T8" fmla="*/ 4 w 93"/>
                  <a:gd name="T9" fmla="*/ 13 h 46"/>
                  <a:gd name="T10" fmla="*/ 1 w 93"/>
                  <a:gd name="T11" fmla="*/ 14 h 46"/>
                  <a:gd name="T12" fmla="*/ 0 w 93"/>
                  <a:gd name="T13" fmla="*/ 16 h 46"/>
                  <a:gd name="T14" fmla="*/ 1 w 93"/>
                  <a:gd name="T15" fmla="*/ 18 h 46"/>
                  <a:gd name="T16" fmla="*/ 3 w 93"/>
                  <a:gd name="T17" fmla="*/ 19 h 46"/>
                  <a:gd name="T18" fmla="*/ 7 w 93"/>
                  <a:gd name="T19" fmla="*/ 19 h 46"/>
                  <a:gd name="T20" fmla="*/ 14 w 93"/>
                  <a:gd name="T21" fmla="*/ 19 h 46"/>
                  <a:gd name="T22" fmla="*/ 23 w 93"/>
                  <a:gd name="T23" fmla="*/ 19 h 46"/>
                  <a:gd name="T24" fmla="*/ 33 w 93"/>
                  <a:gd name="T25" fmla="*/ 17 h 46"/>
                  <a:gd name="T26" fmla="*/ 43 w 93"/>
                  <a:gd name="T27" fmla="*/ 16 h 46"/>
                  <a:gd name="T28" fmla="*/ 53 w 93"/>
                  <a:gd name="T29" fmla="*/ 15 h 46"/>
                  <a:gd name="T30" fmla="*/ 62 w 93"/>
                  <a:gd name="T31" fmla="*/ 15 h 46"/>
                  <a:gd name="T32" fmla="*/ 70 w 93"/>
                  <a:gd name="T33" fmla="*/ 14 h 46"/>
                  <a:gd name="T34" fmla="*/ 76 w 93"/>
                  <a:gd name="T35" fmla="*/ 15 h 46"/>
                  <a:gd name="T36" fmla="*/ 81 w 93"/>
                  <a:gd name="T37" fmla="*/ 16 h 46"/>
                  <a:gd name="T38" fmla="*/ 82 w 93"/>
                  <a:gd name="T39" fmla="*/ 20 h 46"/>
                  <a:gd name="T40" fmla="*/ 80 w 93"/>
                  <a:gd name="T41" fmla="*/ 27 h 46"/>
                  <a:gd name="T42" fmla="*/ 77 w 93"/>
                  <a:gd name="T43" fmla="*/ 36 h 46"/>
                  <a:gd name="T44" fmla="*/ 75 w 93"/>
                  <a:gd name="T45" fmla="*/ 44 h 46"/>
                  <a:gd name="T46" fmla="*/ 77 w 93"/>
                  <a:gd name="T47" fmla="*/ 45 h 46"/>
                  <a:gd name="T48" fmla="*/ 80 w 93"/>
                  <a:gd name="T49" fmla="*/ 42 h 46"/>
                  <a:gd name="T50" fmla="*/ 84 w 93"/>
                  <a:gd name="T51" fmla="*/ 35 h 46"/>
                  <a:gd name="T52" fmla="*/ 88 w 93"/>
                  <a:gd name="T53" fmla="*/ 27 h 46"/>
                  <a:gd name="T54" fmla="*/ 91 w 93"/>
                  <a:gd name="T55" fmla="*/ 19 h 46"/>
                  <a:gd name="T56" fmla="*/ 92 w 93"/>
                  <a:gd name="T57" fmla="*/ 10 h 46"/>
                  <a:gd name="T58" fmla="*/ 89 w 93"/>
                  <a:gd name="T59" fmla="*/ 5 h 46"/>
                  <a:gd name="T60" fmla="*/ 82 w 93"/>
                  <a:gd name="T61" fmla="*/ 2 h 46"/>
                  <a:gd name="T62" fmla="*/ 73 w 93"/>
                  <a:gd name="T63" fmla="*/ 0 h 46"/>
                  <a:gd name="T64" fmla="*/ 44 w 93"/>
                  <a:gd name="T65" fmla="*/ 0 h 46"/>
                  <a:gd name="T66" fmla="*/ 41 w 93"/>
                  <a:gd name="T67" fmla="*/ 1 h 46"/>
                  <a:gd name="T68" fmla="*/ 39 w 93"/>
                  <a:gd name="T69" fmla="*/ 3 h 46"/>
                  <a:gd name="T70" fmla="*/ 37 w 93"/>
                  <a:gd name="T71" fmla="*/ 5 h 46"/>
                  <a:gd name="T72" fmla="*/ 34 w 93"/>
                  <a:gd name="T73" fmla="*/ 7 h 4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3" h="46">
                    <a:moveTo>
                      <a:pt x="34" y="7"/>
                    </a:moveTo>
                    <a:lnTo>
                      <a:pt x="32" y="9"/>
                    </a:lnTo>
                    <a:lnTo>
                      <a:pt x="28" y="10"/>
                    </a:lnTo>
                    <a:lnTo>
                      <a:pt x="25" y="10"/>
                    </a:lnTo>
                    <a:lnTo>
                      <a:pt x="21" y="10"/>
                    </a:lnTo>
                    <a:lnTo>
                      <a:pt x="18" y="11"/>
                    </a:lnTo>
                    <a:lnTo>
                      <a:pt x="14" y="12"/>
                    </a:lnTo>
                    <a:lnTo>
                      <a:pt x="11" y="12"/>
                    </a:lnTo>
                    <a:lnTo>
                      <a:pt x="8" y="12"/>
                    </a:lnTo>
                    <a:lnTo>
                      <a:pt x="4" y="13"/>
                    </a:lnTo>
                    <a:lnTo>
                      <a:pt x="2" y="13"/>
                    </a:lnTo>
                    <a:lnTo>
                      <a:pt x="1" y="14"/>
                    </a:lnTo>
                    <a:lnTo>
                      <a:pt x="0" y="16"/>
                    </a:lnTo>
                    <a:lnTo>
                      <a:pt x="0" y="17"/>
                    </a:lnTo>
                    <a:lnTo>
                      <a:pt x="1" y="18"/>
                    </a:lnTo>
                    <a:lnTo>
                      <a:pt x="2" y="18"/>
                    </a:lnTo>
                    <a:lnTo>
                      <a:pt x="3" y="19"/>
                    </a:lnTo>
                    <a:lnTo>
                      <a:pt x="5" y="19"/>
                    </a:lnTo>
                    <a:lnTo>
                      <a:pt x="7" y="19"/>
                    </a:lnTo>
                    <a:lnTo>
                      <a:pt x="10" y="19"/>
                    </a:lnTo>
                    <a:lnTo>
                      <a:pt x="14" y="19"/>
                    </a:lnTo>
                    <a:lnTo>
                      <a:pt x="18" y="19"/>
                    </a:lnTo>
                    <a:lnTo>
                      <a:pt x="23" y="19"/>
                    </a:lnTo>
                    <a:lnTo>
                      <a:pt x="28" y="18"/>
                    </a:lnTo>
                    <a:lnTo>
                      <a:pt x="33" y="17"/>
                    </a:lnTo>
                    <a:lnTo>
                      <a:pt x="38" y="17"/>
                    </a:lnTo>
                    <a:lnTo>
                      <a:pt x="43" y="16"/>
                    </a:lnTo>
                    <a:lnTo>
                      <a:pt x="48" y="16"/>
                    </a:lnTo>
                    <a:lnTo>
                      <a:pt x="53" y="15"/>
                    </a:lnTo>
                    <a:lnTo>
                      <a:pt x="58" y="15"/>
                    </a:lnTo>
                    <a:lnTo>
                      <a:pt x="62" y="15"/>
                    </a:lnTo>
                    <a:lnTo>
                      <a:pt x="66" y="14"/>
                    </a:lnTo>
                    <a:lnTo>
                      <a:pt x="70" y="14"/>
                    </a:lnTo>
                    <a:lnTo>
                      <a:pt x="73" y="14"/>
                    </a:lnTo>
                    <a:lnTo>
                      <a:pt x="76" y="15"/>
                    </a:lnTo>
                    <a:lnTo>
                      <a:pt x="79" y="15"/>
                    </a:lnTo>
                    <a:lnTo>
                      <a:pt x="81" y="16"/>
                    </a:lnTo>
                    <a:lnTo>
                      <a:pt x="81" y="18"/>
                    </a:lnTo>
                    <a:lnTo>
                      <a:pt x="82" y="20"/>
                    </a:lnTo>
                    <a:lnTo>
                      <a:pt x="81" y="24"/>
                    </a:lnTo>
                    <a:lnTo>
                      <a:pt x="80" y="27"/>
                    </a:lnTo>
                    <a:lnTo>
                      <a:pt x="79" y="31"/>
                    </a:lnTo>
                    <a:lnTo>
                      <a:pt x="77" y="36"/>
                    </a:lnTo>
                    <a:lnTo>
                      <a:pt x="75" y="41"/>
                    </a:lnTo>
                    <a:lnTo>
                      <a:pt x="75" y="44"/>
                    </a:lnTo>
                    <a:lnTo>
                      <a:pt x="76" y="45"/>
                    </a:lnTo>
                    <a:lnTo>
                      <a:pt x="77" y="45"/>
                    </a:lnTo>
                    <a:lnTo>
                      <a:pt x="79" y="44"/>
                    </a:lnTo>
                    <a:lnTo>
                      <a:pt x="80" y="42"/>
                    </a:lnTo>
                    <a:lnTo>
                      <a:pt x="82" y="39"/>
                    </a:lnTo>
                    <a:lnTo>
                      <a:pt x="84" y="35"/>
                    </a:lnTo>
                    <a:lnTo>
                      <a:pt x="86" y="32"/>
                    </a:lnTo>
                    <a:lnTo>
                      <a:pt x="88" y="27"/>
                    </a:lnTo>
                    <a:lnTo>
                      <a:pt x="90" y="23"/>
                    </a:lnTo>
                    <a:lnTo>
                      <a:pt x="91" y="19"/>
                    </a:lnTo>
                    <a:lnTo>
                      <a:pt x="92" y="15"/>
                    </a:lnTo>
                    <a:lnTo>
                      <a:pt x="92" y="10"/>
                    </a:lnTo>
                    <a:lnTo>
                      <a:pt x="91" y="7"/>
                    </a:lnTo>
                    <a:lnTo>
                      <a:pt x="89" y="5"/>
                    </a:lnTo>
                    <a:lnTo>
                      <a:pt x="86" y="3"/>
                    </a:lnTo>
                    <a:lnTo>
                      <a:pt x="82" y="2"/>
                    </a:lnTo>
                    <a:lnTo>
                      <a:pt x="78" y="1"/>
                    </a:lnTo>
                    <a:lnTo>
                      <a:pt x="73" y="0"/>
                    </a:lnTo>
                    <a:lnTo>
                      <a:pt x="67" y="0"/>
                    </a:lnTo>
                    <a:lnTo>
                      <a:pt x="44" y="0"/>
                    </a:lnTo>
                    <a:lnTo>
                      <a:pt x="43" y="0"/>
                    </a:lnTo>
                    <a:lnTo>
                      <a:pt x="41" y="1"/>
                    </a:lnTo>
                    <a:lnTo>
                      <a:pt x="41" y="2"/>
                    </a:lnTo>
                    <a:lnTo>
                      <a:pt x="39" y="3"/>
                    </a:lnTo>
                    <a:lnTo>
                      <a:pt x="39" y="4"/>
                    </a:lnTo>
                    <a:lnTo>
                      <a:pt x="37" y="5"/>
                    </a:lnTo>
                    <a:lnTo>
                      <a:pt x="36" y="6"/>
                    </a:lnTo>
                    <a:lnTo>
                      <a:pt x="34" y="7"/>
                    </a:lnTo>
                  </a:path>
                </a:pathLst>
              </a:custGeom>
              <a:solidFill>
                <a:srgbClr val="004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17" name="Freeform 12"/>
              <p:cNvSpPr>
                <a:spLocks/>
              </p:cNvSpPr>
              <p:nvPr/>
            </p:nvSpPr>
            <p:spPr bwMode="auto">
              <a:xfrm>
                <a:off x="412" y="463"/>
                <a:ext cx="373" cy="216"/>
              </a:xfrm>
              <a:custGeom>
                <a:avLst/>
                <a:gdLst>
                  <a:gd name="T0" fmla="*/ 0 w 373"/>
                  <a:gd name="T1" fmla="*/ 108 h 217"/>
                  <a:gd name="T2" fmla="*/ 6 w 373"/>
                  <a:gd name="T3" fmla="*/ 108 h 217"/>
                  <a:gd name="T4" fmla="*/ 23 w 373"/>
                  <a:gd name="T5" fmla="*/ 108 h 217"/>
                  <a:gd name="T6" fmla="*/ 46 w 373"/>
                  <a:gd name="T7" fmla="*/ 108 h 217"/>
                  <a:gd name="T8" fmla="*/ 74 w 373"/>
                  <a:gd name="T9" fmla="*/ 108 h 217"/>
                  <a:gd name="T10" fmla="*/ 102 w 373"/>
                  <a:gd name="T11" fmla="*/ 108 h 217"/>
                  <a:gd name="T12" fmla="*/ 128 w 373"/>
                  <a:gd name="T13" fmla="*/ 108 h 217"/>
                  <a:gd name="T14" fmla="*/ 149 w 373"/>
                  <a:gd name="T15" fmla="*/ 108 h 217"/>
                  <a:gd name="T16" fmla="*/ 161 w 373"/>
                  <a:gd name="T17" fmla="*/ 108 h 217"/>
                  <a:gd name="T18" fmla="*/ 175 w 373"/>
                  <a:gd name="T19" fmla="*/ 108 h 217"/>
                  <a:gd name="T20" fmla="*/ 190 w 373"/>
                  <a:gd name="T21" fmla="*/ 108 h 217"/>
                  <a:gd name="T22" fmla="*/ 206 w 373"/>
                  <a:gd name="T23" fmla="*/ 108 h 217"/>
                  <a:gd name="T24" fmla="*/ 223 w 373"/>
                  <a:gd name="T25" fmla="*/ 108 h 217"/>
                  <a:gd name="T26" fmla="*/ 240 w 373"/>
                  <a:gd name="T27" fmla="*/ 101 h 217"/>
                  <a:gd name="T28" fmla="*/ 257 w 373"/>
                  <a:gd name="T29" fmla="*/ 94 h 217"/>
                  <a:gd name="T30" fmla="*/ 275 w 373"/>
                  <a:gd name="T31" fmla="*/ 87 h 217"/>
                  <a:gd name="T32" fmla="*/ 292 w 373"/>
                  <a:gd name="T33" fmla="*/ 81 h 217"/>
                  <a:gd name="T34" fmla="*/ 297 w 373"/>
                  <a:gd name="T35" fmla="*/ 79 h 217"/>
                  <a:gd name="T36" fmla="*/ 304 w 373"/>
                  <a:gd name="T37" fmla="*/ 77 h 217"/>
                  <a:gd name="T38" fmla="*/ 312 w 373"/>
                  <a:gd name="T39" fmla="*/ 75 h 217"/>
                  <a:gd name="T40" fmla="*/ 321 w 373"/>
                  <a:gd name="T41" fmla="*/ 72 h 217"/>
                  <a:gd name="T42" fmla="*/ 331 w 373"/>
                  <a:gd name="T43" fmla="*/ 69 h 217"/>
                  <a:gd name="T44" fmla="*/ 341 w 373"/>
                  <a:gd name="T45" fmla="*/ 67 h 217"/>
                  <a:gd name="T46" fmla="*/ 351 w 373"/>
                  <a:gd name="T47" fmla="*/ 64 h 217"/>
                  <a:gd name="T48" fmla="*/ 360 w 373"/>
                  <a:gd name="T49" fmla="*/ 63 h 217"/>
                  <a:gd name="T50" fmla="*/ 365 w 373"/>
                  <a:gd name="T51" fmla="*/ 62 h 217"/>
                  <a:gd name="T52" fmla="*/ 369 w 373"/>
                  <a:gd name="T53" fmla="*/ 61 h 217"/>
                  <a:gd name="T54" fmla="*/ 371 w 373"/>
                  <a:gd name="T55" fmla="*/ 59 h 217"/>
                  <a:gd name="T56" fmla="*/ 372 w 373"/>
                  <a:gd name="T57" fmla="*/ 58 h 217"/>
                  <a:gd name="T58" fmla="*/ 370 w 373"/>
                  <a:gd name="T59" fmla="*/ 56 h 217"/>
                  <a:gd name="T60" fmla="*/ 365 w 373"/>
                  <a:gd name="T61" fmla="*/ 55 h 217"/>
                  <a:gd name="T62" fmla="*/ 358 w 373"/>
                  <a:gd name="T63" fmla="*/ 54 h 217"/>
                  <a:gd name="T64" fmla="*/ 349 w 373"/>
                  <a:gd name="T65" fmla="*/ 54 h 217"/>
                  <a:gd name="T66" fmla="*/ 330 w 373"/>
                  <a:gd name="T67" fmla="*/ 56 h 217"/>
                  <a:gd name="T68" fmla="*/ 310 w 373"/>
                  <a:gd name="T69" fmla="*/ 61 h 217"/>
                  <a:gd name="T70" fmla="*/ 288 w 373"/>
                  <a:gd name="T71" fmla="*/ 67 h 217"/>
                  <a:gd name="T72" fmla="*/ 266 w 373"/>
                  <a:gd name="T73" fmla="*/ 74 h 217"/>
                  <a:gd name="T74" fmla="*/ 244 w 373"/>
                  <a:gd name="T75" fmla="*/ 82 h 217"/>
                  <a:gd name="T76" fmla="*/ 224 w 373"/>
                  <a:gd name="T77" fmla="*/ 90 h 217"/>
                  <a:gd name="T78" fmla="*/ 208 w 373"/>
                  <a:gd name="T79" fmla="*/ 96 h 217"/>
                  <a:gd name="T80" fmla="*/ 197 w 373"/>
                  <a:gd name="T81" fmla="*/ 102 h 217"/>
                  <a:gd name="T82" fmla="*/ 344 w 373"/>
                  <a:gd name="T83" fmla="*/ 19 h 217"/>
                  <a:gd name="T84" fmla="*/ 342 w 373"/>
                  <a:gd name="T85" fmla="*/ 12 h 217"/>
                  <a:gd name="T86" fmla="*/ 331 w 373"/>
                  <a:gd name="T87" fmla="*/ 7 h 217"/>
                  <a:gd name="T88" fmla="*/ 314 w 373"/>
                  <a:gd name="T89" fmla="*/ 3 h 217"/>
                  <a:gd name="T90" fmla="*/ 295 w 373"/>
                  <a:gd name="T91" fmla="*/ 2 h 217"/>
                  <a:gd name="T92" fmla="*/ 275 w 373"/>
                  <a:gd name="T93" fmla="*/ 0 h 217"/>
                  <a:gd name="T94" fmla="*/ 256 w 373"/>
                  <a:gd name="T95" fmla="*/ 0 h 217"/>
                  <a:gd name="T96" fmla="*/ 243 w 373"/>
                  <a:gd name="T97" fmla="*/ 0 h 217"/>
                  <a:gd name="T98" fmla="*/ 237 w 373"/>
                  <a:gd name="T99" fmla="*/ 0 h 21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73" h="217">
                    <a:moveTo>
                      <a:pt x="47" y="0"/>
                    </a:moveTo>
                    <a:lnTo>
                      <a:pt x="0" y="216"/>
                    </a:lnTo>
                    <a:lnTo>
                      <a:pt x="2" y="215"/>
                    </a:lnTo>
                    <a:lnTo>
                      <a:pt x="6" y="213"/>
                    </a:lnTo>
                    <a:lnTo>
                      <a:pt x="14" y="209"/>
                    </a:lnTo>
                    <a:lnTo>
                      <a:pt x="23" y="205"/>
                    </a:lnTo>
                    <a:lnTo>
                      <a:pt x="34" y="200"/>
                    </a:lnTo>
                    <a:lnTo>
                      <a:pt x="46" y="194"/>
                    </a:lnTo>
                    <a:lnTo>
                      <a:pt x="60" y="187"/>
                    </a:lnTo>
                    <a:lnTo>
                      <a:pt x="74" y="180"/>
                    </a:lnTo>
                    <a:lnTo>
                      <a:pt x="88" y="173"/>
                    </a:lnTo>
                    <a:lnTo>
                      <a:pt x="102" y="167"/>
                    </a:lnTo>
                    <a:lnTo>
                      <a:pt x="116" y="160"/>
                    </a:lnTo>
                    <a:lnTo>
                      <a:pt x="128" y="154"/>
                    </a:lnTo>
                    <a:lnTo>
                      <a:pt x="140" y="148"/>
                    </a:lnTo>
                    <a:lnTo>
                      <a:pt x="149" y="144"/>
                    </a:lnTo>
                    <a:lnTo>
                      <a:pt x="156" y="140"/>
                    </a:lnTo>
                    <a:lnTo>
                      <a:pt x="161" y="138"/>
                    </a:lnTo>
                    <a:lnTo>
                      <a:pt x="168" y="135"/>
                    </a:lnTo>
                    <a:lnTo>
                      <a:pt x="175" y="131"/>
                    </a:lnTo>
                    <a:lnTo>
                      <a:pt x="182" y="127"/>
                    </a:lnTo>
                    <a:lnTo>
                      <a:pt x="190" y="124"/>
                    </a:lnTo>
                    <a:lnTo>
                      <a:pt x="198" y="120"/>
                    </a:lnTo>
                    <a:lnTo>
                      <a:pt x="206" y="116"/>
                    </a:lnTo>
                    <a:lnTo>
                      <a:pt x="214" y="112"/>
                    </a:lnTo>
                    <a:lnTo>
                      <a:pt x="223" y="109"/>
                    </a:lnTo>
                    <a:lnTo>
                      <a:pt x="231" y="105"/>
                    </a:lnTo>
                    <a:lnTo>
                      <a:pt x="240" y="101"/>
                    </a:lnTo>
                    <a:lnTo>
                      <a:pt x="248" y="97"/>
                    </a:lnTo>
                    <a:lnTo>
                      <a:pt x="257" y="94"/>
                    </a:lnTo>
                    <a:lnTo>
                      <a:pt x="266" y="90"/>
                    </a:lnTo>
                    <a:lnTo>
                      <a:pt x="275" y="87"/>
                    </a:lnTo>
                    <a:lnTo>
                      <a:pt x="284" y="84"/>
                    </a:lnTo>
                    <a:lnTo>
                      <a:pt x="292" y="81"/>
                    </a:lnTo>
                    <a:lnTo>
                      <a:pt x="294" y="80"/>
                    </a:lnTo>
                    <a:lnTo>
                      <a:pt x="297" y="79"/>
                    </a:lnTo>
                    <a:lnTo>
                      <a:pt x="300" y="79"/>
                    </a:lnTo>
                    <a:lnTo>
                      <a:pt x="304" y="77"/>
                    </a:lnTo>
                    <a:lnTo>
                      <a:pt x="308" y="76"/>
                    </a:lnTo>
                    <a:lnTo>
                      <a:pt x="312" y="75"/>
                    </a:lnTo>
                    <a:lnTo>
                      <a:pt x="316" y="74"/>
                    </a:lnTo>
                    <a:lnTo>
                      <a:pt x="321" y="72"/>
                    </a:lnTo>
                    <a:lnTo>
                      <a:pt x="326" y="71"/>
                    </a:lnTo>
                    <a:lnTo>
                      <a:pt x="331" y="69"/>
                    </a:lnTo>
                    <a:lnTo>
                      <a:pt x="336" y="68"/>
                    </a:lnTo>
                    <a:lnTo>
                      <a:pt x="341" y="67"/>
                    </a:lnTo>
                    <a:lnTo>
                      <a:pt x="346" y="66"/>
                    </a:lnTo>
                    <a:lnTo>
                      <a:pt x="351" y="64"/>
                    </a:lnTo>
                    <a:lnTo>
                      <a:pt x="356" y="64"/>
                    </a:lnTo>
                    <a:lnTo>
                      <a:pt x="360" y="63"/>
                    </a:lnTo>
                    <a:lnTo>
                      <a:pt x="363" y="62"/>
                    </a:lnTo>
                    <a:lnTo>
                      <a:pt x="365" y="62"/>
                    </a:lnTo>
                    <a:lnTo>
                      <a:pt x="368" y="61"/>
                    </a:lnTo>
                    <a:lnTo>
                      <a:pt x="369" y="61"/>
                    </a:lnTo>
                    <a:lnTo>
                      <a:pt x="371" y="60"/>
                    </a:lnTo>
                    <a:lnTo>
                      <a:pt x="371" y="59"/>
                    </a:lnTo>
                    <a:lnTo>
                      <a:pt x="372" y="59"/>
                    </a:lnTo>
                    <a:lnTo>
                      <a:pt x="372" y="58"/>
                    </a:lnTo>
                    <a:lnTo>
                      <a:pt x="371" y="57"/>
                    </a:lnTo>
                    <a:lnTo>
                      <a:pt x="370" y="56"/>
                    </a:lnTo>
                    <a:lnTo>
                      <a:pt x="368" y="55"/>
                    </a:lnTo>
                    <a:lnTo>
                      <a:pt x="365" y="55"/>
                    </a:lnTo>
                    <a:lnTo>
                      <a:pt x="362" y="54"/>
                    </a:lnTo>
                    <a:lnTo>
                      <a:pt x="358" y="54"/>
                    </a:lnTo>
                    <a:lnTo>
                      <a:pt x="354" y="54"/>
                    </a:lnTo>
                    <a:lnTo>
                      <a:pt x="349" y="54"/>
                    </a:lnTo>
                    <a:lnTo>
                      <a:pt x="340" y="55"/>
                    </a:lnTo>
                    <a:lnTo>
                      <a:pt x="330" y="56"/>
                    </a:lnTo>
                    <a:lnTo>
                      <a:pt x="321" y="58"/>
                    </a:lnTo>
                    <a:lnTo>
                      <a:pt x="310" y="61"/>
                    </a:lnTo>
                    <a:lnTo>
                      <a:pt x="299" y="64"/>
                    </a:lnTo>
                    <a:lnTo>
                      <a:pt x="288" y="67"/>
                    </a:lnTo>
                    <a:lnTo>
                      <a:pt x="276" y="70"/>
                    </a:lnTo>
                    <a:lnTo>
                      <a:pt x="266" y="74"/>
                    </a:lnTo>
                    <a:lnTo>
                      <a:pt x="254" y="78"/>
                    </a:lnTo>
                    <a:lnTo>
                      <a:pt x="244" y="82"/>
                    </a:lnTo>
                    <a:lnTo>
                      <a:pt x="234" y="86"/>
                    </a:lnTo>
                    <a:lnTo>
                      <a:pt x="224" y="90"/>
                    </a:lnTo>
                    <a:lnTo>
                      <a:pt x="216" y="93"/>
                    </a:lnTo>
                    <a:lnTo>
                      <a:pt x="208" y="96"/>
                    </a:lnTo>
                    <a:lnTo>
                      <a:pt x="202" y="99"/>
                    </a:lnTo>
                    <a:lnTo>
                      <a:pt x="197" y="102"/>
                    </a:lnTo>
                    <a:lnTo>
                      <a:pt x="169" y="19"/>
                    </a:lnTo>
                    <a:lnTo>
                      <a:pt x="344" y="19"/>
                    </a:lnTo>
                    <a:lnTo>
                      <a:pt x="344" y="15"/>
                    </a:lnTo>
                    <a:lnTo>
                      <a:pt x="342" y="12"/>
                    </a:lnTo>
                    <a:lnTo>
                      <a:pt x="337" y="9"/>
                    </a:lnTo>
                    <a:lnTo>
                      <a:pt x="331" y="7"/>
                    </a:lnTo>
                    <a:lnTo>
                      <a:pt x="323" y="5"/>
                    </a:lnTo>
                    <a:lnTo>
                      <a:pt x="314" y="3"/>
                    </a:lnTo>
                    <a:lnTo>
                      <a:pt x="305" y="3"/>
                    </a:lnTo>
                    <a:lnTo>
                      <a:pt x="295" y="2"/>
                    </a:lnTo>
                    <a:lnTo>
                      <a:pt x="285" y="1"/>
                    </a:lnTo>
                    <a:lnTo>
                      <a:pt x="275" y="0"/>
                    </a:lnTo>
                    <a:lnTo>
                      <a:pt x="265" y="0"/>
                    </a:lnTo>
                    <a:lnTo>
                      <a:pt x="256" y="0"/>
                    </a:lnTo>
                    <a:lnTo>
                      <a:pt x="249" y="0"/>
                    </a:lnTo>
                    <a:lnTo>
                      <a:pt x="243" y="0"/>
                    </a:lnTo>
                    <a:lnTo>
                      <a:pt x="239" y="0"/>
                    </a:lnTo>
                    <a:lnTo>
                      <a:pt x="237" y="0"/>
                    </a:lnTo>
                    <a:lnTo>
                      <a:pt x="47" y="0"/>
                    </a:lnTo>
                  </a:path>
                </a:pathLst>
              </a:custGeom>
              <a:solidFill>
                <a:srgbClr val="004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18" name="Freeform 13"/>
              <p:cNvSpPr>
                <a:spLocks/>
              </p:cNvSpPr>
              <p:nvPr/>
            </p:nvSpPr>
            <p:spPr bwMode="auto">
              <a:xfrm>
                <a:off x="945" y="398"/>
                <a:ext cx="112" cy="108"/>
              </a:xfrm>
              <a:custGeom>
                <a:avLst/>
                <a:gdLst>
                  <a:gd name="T0" fmla="*/ 31 w 113"/>
                  <a:gd name="T1" fmla="*/ 1471 h 107"/>
                  <a:gd name="T2" fmla="*/ 15 w 113"/>
                  <a:gd name="T3" fmla="*/ 1418 h 107"/>
                  <a:gd name="T4" fmla="*/ 4 w 113"/>
                  <a:gd name="T5" fmla="*/ 1304 h 107"/>
                  <a:gd name="T6" fmla="*/ 0 w 113"/>
                  <a:gd name="T7" fmla="*/ 1144 h 107"/>
                  <a:gd name="T8" fmla="*/ 3 w 113"/>
                  <a:gd name="T9" fmla="*/ 987 h 107"/>
                  <a:gd name="T10" fmla="*/ 6 w 113"/>
                  <a:gd name="T11" fmla="*/ 48 h 107"/>
                  <a:gd name="T12" fmla="*/ 9 w 113"/>
                  <a:gd name="T13" fmla="*/ 35 h 107"/>
                  <a:gd name="T14" fmla="*/ 11 w 113"/>
                  <a:gd name="T15" fmla="*/ 24 h 107"/>
                  <a:gd name="T16" fmla="*/ 13 w 113"/>
                  <a:gd name="T17" fmla="*/ 15 h 107"/>
                  <a:gd name="T18" fmla="*/ 15 w 113"/>
                  <a:gd name="T19" fmla="*/ 8 h 107"/>
                  <a:gd name="T20" fmla="*/ 16 w 113"/>
                  <a:gd name="T21" fmla="*/ 3 h 107"/>
                  <a:gd name="T22" fmla="*/ 17 w 113"/>
                  <a:gd name="T23" fmla="*/ 0 h 107"/>
                  <a:gd name="T24" fmla="*/ 40 w 113"/>
                  <a:gd name="T25" fmla="*/ 0 h 107"/>
                  <a:gd name="T26" fmla="*/ 40 w 113"/>
                  <a:gd name="T27" fmla="*/ 3 h 107"/>
                  <a:gd name="T28" fmla="*/ 38 w 113"/>
                  <a:gd name="T29" fmla="*/ 10 h 107"/>
                  <a:gd name="T30" fmla="*/ 36 w 113"/>
                  <a:gd name="T31" fmla="*/ 20 h 107"/>
                  <a:gd name="T32" fmla="*/ 33 w 113"/>
                  <a:gd name="T33" fmla="*/ 33 h 107"/>
                  <a:gd name="T34" fmla="*/ 30 w 113"/>
                  <a:gd name="T35" fmla="*/ 44 h 107"/>
                  <a:gd name="T36" fmla="*/ 28 w 113"/>
                  <a:gd name="T37" fmla="*/ 907 h 107"/>
                  <a:gd name="T38" fmla="*/ 27 w 113"/>
                  <a:gd name="T39" fmla="*/ 978 h 107"/>
                  <a:gd name="T40" fmla="*/ 26 w 113"/>
                  <a:gd name="T41" fmla="*/ 996 h 107"/>
                  <a:gd name="T42" fmla="*/ 25 w 113"/>
                  <a:gd name="T43" fmla="*/ 1093 h 107"/>
                  <a:gd name="T44" fmla="*/ 27 w 113"/>
                  <a:gd name="T45" fmla="*/ 1188 h 107"/>
                  <a:gd name="T46" fmla="*/ 34 w 113"/>
                  <a:gd name="T47" fmla="*/ 1244 h 107"/>
                  <a:gd name="T48" fmla="*/ 44 w 113"/>
                  <a:gd name="T49" fmla="*/ 1256 h 107"/>
                  <a:gd name="T50" fmla="*/ 56 w 113"/>
                  <a:gd name="T51" fmla="*/ 1244 h 107"/>
                  <a:gd name="T52" fmla="*/ 56 w 113"/>
                  <a:gd name="T53" fmla="*/ 1188 h 107"/>
                  <a:gd name="T54" fmla="*/ 56 w 113"/>
                  <a:gd name="T55" fmla="*/ 1093 h 107"/>
                  <a:gd name="T56" fmla="*/ 56 w 113"/>
                  <a:gd name="T57" fmla="*/ 996 h 107"/>
                  <a:gd name="T58" fmla="*/ 56 w 113"/>
                  <a:gd name="T59" fmla="*/ 942 h 107"/>
                  <a:gd name="T60" fmla="*/ 56 w 113"/>
                  <a:gd name="T61" fmla="*/ 50 h 107"/>
                  <a:gd name="T62" fmla="*/ 56 w 113"/>
                  <a:gd name="T63" fmla="*/ 39 h 107"/>
                  <a:gd name="T64" fmla="*/ 56 w 113"/>
                  <a:gd name="T65" fmla="*/ 28 h 107"/>
                  <a:gd name="T66" fmla="*/ 56 w 113"/>
                  <a:gd name="T67" fmla="*/ 18 h 107"/>
                  <a:gd name="T68" fmla="*/ 56 w 113"/>
                  <a:gd name="T69" fmla="*/ 9 h 107"/>
                  <a:gd name="T70" fmla="*/ 56 w 113"/>
                  <a:gd name="T71" fmla="*/ 2 h 107"/>
                  <a:gd name="T72" fmla="*/ 56 w 113"/>
                  <a:gd name="T73" fmla="*/ 0 h 107"/>
                  <a:gd name="T74" fmla="*/ 56 w 113"/>
                  <a:gd name="T75" fmla="*/ 12 h 107"/>
                  <a:gd name="T76" fmla="*/ 56 w 113"/>
                  <a:gd name="T77" fmla="*/ 27 h 107"/>
                  <a:gd name="T78" fmla="*/ 56 w 113"/>
                  <a:gd name="T79" fmla="*/ 33 h 107"/>
                  <a:gd name="T80" fmla="*/ 56 w 113"/>
                  <a:gd name="T81" fmla="*/ 35 h 107"/>
                  <a:gd name="T82" fmla="*/ 56 w 113"/>
                  <a:gd name="T83" fmla="*/ 37 h 107"/>
                  <a:gd name="T84" fmla="*/ 56 w 113"/>
                  <a:gd name="T85" fmla="*/ 44 h 107"/>
                  <a:gd name="T86" fmla="*/ 56 w 113"/>
                  <a:gd name="T87" fmla="*/ 951 h 107"/>
                  <a:gd name="T88" fmla="*/ 56 w 113"/>
                  <a:gd name="T89" fmla="*/ 1103 h 107"/>
                  <a:gd name="T90" fmla="*/ 56 w 113"/>
                  <a:gd name="T91" fmla="*/ 1188 h 107"/>
                  <a:gd name="T92" fmla="*/ 56 w 113"/>
                  <a:gd name="T93" fmla="*/ 1268 h 107"/>
                  <a:gd name="T94" fmla="*/ 56 w 113"/>
                  <a:gd name="T95" fmla="*/ 1328 h 107"/>
                  <a:gd name="T96" fmla="*/ 56 w 113"/>
                  <a:gd name="T97" fmla="*/ 1379 h 107"/>
                  <a:gd name="T98" fmla="*/ 56 w 113"/>
                  <a:gd name="T99" fmla="*/ 1431 h 107"/>
                  <a:gd name="T100" fmla="*/ 56 w 113"/>
                  <a:gd name="T101" fmla="*/ 1457 h 107"/>
                  <a:gd name="T102" fmla="*/ 46 w 113"/>
                  <a:gd name="T103" fmla="*/ 1471 h 10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 h="107">
                    <a:moveTo>
                      <a:pt x="41" y="106"/>
                    </a:moveTo>
                    <a:lnTo>
                      <a:pt x="31" y="106"/>
                    </a:lnTo>
                    <a:lnTo>
                      <a:pt x="22" y="104"/>
                    </a:lnTo>
                    <a:lnTo>
                      <a:pt x="15" y="102"/>
                    </a:lnTo>
                    <a:lnTo>
                      <a:pt x="8" y="98"/>
                    </a:lnTo>
                    <a:lnTo>
                      <a:pt x="4" y="93"/>
                    </a:lnTo>
                    <a:lnTo>
                      <a:pt x="1" y="87"/>
                    </a:lnTo>
                    <a:lnTo>
                      <a:pt x="0" y="79"/>
                    </a:lnTo>
                    <a:lnTo>
                      <a:pt x="1" y="70"/>
                    </a:lnTo>
                    <a:lnTo>
                      <a:pt x="3" y="63"/>
                    </a:lnTo>
                    <a:lnTo>
                      <a:pt x="5" y="55"/>
                    </a:lnTo>
                    <a:lnTo>
                      <a:pt x="6" y="48"/>
                    </a:lnTo>
                    <a:lnTo>
                      <a:pt x="7" y="42"/>
                    </a:lnTo>
                    <a:lnTo>
                      <a:pt x="9" y="35"/>
                    </a:lnTo>
                    <a:lnTo>
                      <a:pt x="10" y="30"/>
                    </a:lnTo>
                    <a:lnTo>
                      <a:pt x="11" y="24"/>
                    </a:lnTo>
                    <a:lnTo>
                      <a:pt x="12" y="19"/>
                    </a:lnTo>
                    <a:lnTo>
                      <a:pt x="13" y="15"/>
                    </a:lnTo>
                    <a:lnTo>
                      <a:pt x="14" y="11"/>
                    </a:lnTo>
                    <a:lnTo>
                      <a:pt x="15" y="8"/>
                    </a:lnTo>
                    <a:lnTo>
                      <a:pt x="16" y="5"/>
                    </a:lnTo>
                    <a:lnTo>
                      <a:pt x="16" y="3"/>
                    </a:lnTo>
                    <a:lnTo>
                      <a:pt x="17" y="2"/>
                    </a:lnTo>
                    <a:lnTo>
                      <a:pt x="17" y="0"/>
                    </a:lnTo>
                    <a:lnTo>
                      <a:pt x="40" y="0"/>
                    </a:lnTo>
                    <a:lnTo>
                      <a:pt x="40" y="1"/>
                    </a:lnTo>
                    <a:lnTo>
                      <a:pt x="40" y="3"/>
                    </a:lnTo>
                    <a:lnTo>
                      <a:pt x="39" y="6"/>
                    </a:lnTo>
                    <a:lnTo>
                      <a:pt x="38" y="10"/>
                    </a:lnTo>
                    <a:lnTo>
                      <a:pt x="37" y="15"/>
                    </a:lnTo>
                    <a:lnTo>
                      <a:pt x="36" y="20"/>
                    </a:lnTo>
                    <a:lnTo>
                      <a:pt x="35" y="27"/>
                    </a:lnTo>
                    <a:lnTo>
                      <a:pt x="33" y="33"/>
                    </a:lnTo>
                    <a:lnTo>
                      <a:pt x="32" y="38"/>
                    </a:lnTo>
                    <a:lnTo>
                      <a:pt x="30" y="44"/>
                    </a:lnTo>
                    <a:lnTo>
                      <a:pt x="29" y="50"/>
                    </a:lnTo>
                    <a:lnTo>
                      <a:pt x="28" y="54"/>
                    </a:lnTo>
                    <a:lnTo>
                      <a:pt x="27" y="58"/>
                    </a:lnTo>
                    <a:lnTo>
                      <a:pt x="27" y="62"/>
                    </a:lnTo>
                    <a:lnTo>
                      <a:pt x="26" y="63"/>
                    </a:lnTo>
                    <a:lnTo>
                      <a:pt x="26" y="64"/>
                    </a:lnTo>
                    <a:lnTo>
                      <a:pt x="25" y="69"/>
                    </a:lnTo>
                    <a:lnTo>
                      <a:pt x="25" y="74"/>
                    </a:lnTo>
                    <a:lnTo>
                      <a:pt x="26" y="79"/>
                    </a:lnTo>
                    <a:lnTo>
                      <a:pt x="27" y="83"/>
                    </a:lnTo>
                    <a:lnTo>
                      <a:pt x="30" y="86"/>
                    </a:lnTo>
                    <a:lnTo>
                      <a:pt x="34" y="88"/>
                    </a:lnTo>
                    <a:lnTo>
                      <a:pt x="38" y="89"/>
                    </a:lnTo>
                    <a:lnTo>
                      <a:pt x="44" y="89"/>
                    </a:lnTo>
                    <a:lnTo>
                      <a:pt x="51" y="89"/>
                    </a:lnTo>
                    <a:lnTo>
                      <a:pt x="56" y="88"/>
                    </a:lnTo>
                    <a:lnTo>
                      <a:pt x="61" y="86"/>
                    </a:lnTo>
                    <a:lnTo>
                      <a:pt x="65" y="83"/>
                    </a:lnTo>
                    <a:lnTo>
                      <a:pt x="68" y="79"/>
                    </a:lnTo>
                    <a:lnTo>
                      <a:pt x="71" y="74"/>
                    </a:lnTo>
                    <a:lnTo>
                      <a:pt x="73" y="69"/>
                    </a:lnTo>
                    <a:lnTo>
                      <a:pt x="74" y="64"/>
                    </a:lnTo>
                    <a:lnTo>
                      <a:pt x="75" y="62"/>
                    </a:lnTo>
                    <a:lnTo>
                      <a:pt x="76" y="58"/>
                    </a:lnTo>
                    <a:lnTo>
                      <a:pt x="76" y="54"/>
                    </a:lnTo>
                    <a:lnTo>
                      <a:pt x="78" y="50"/>
                    </a:lnTo>
                    <a:lnTo>
                      <a:pt x="78" y="45"/>
                    </a:lnTo>
                    <a:lnTo>
                      <a:pt x="80" y="39"/>
                    </a:lnTo>
                    <a:lnTo>
                      <a:pt x="81" y="34"/>
                    </a:lnTo>
                    <a:lnTo>
                      <a:pt x="82" y="28"/>
                    </a:lnTo>
                    <a:lnTo>
                      <a:pt x="83" y="23"/>
                    </a:lnTo>
                    <a:lnTo>
                      <a:pt x="84" y="18"/>
                    </a:lnTo>
                    <a:lnTo>
                      <a:pt x="86" y="13"/>
                    </a:lnTo>
                    <a:lnTo>
                      <a:pt x="87" y="9"/>
                    </a:lnTo>
                    <a:lnTo>
                      <a:pt x="87" y="5"/>
                    </a:lnTo>
                    <a:lnTo>
                      <a:pt x="88" y="2"/>
                    </a:lnTo>
                    <a:lnTo>
                      <a:pt x="89" y="0"/>
                    </a:lnTo>
                    <a:lnTo>
                      <a:pt x="112" y="0"/>
                    </a:lnTo>
                    <a:lnTo>
                      <a:pt x="109" y="12"/>
                    </a:lnTo>
                    <a:lnTo>
                      <a:pt x="107" y="20"/>
                    </a:lnTo>
                    <a:lnTo>
                      <a:pt x="106" y="27"/>
                    </a:lnTo>
                    <a:lnTo>
                      <a:pt x="105" y="31"/>
                    </a:lnTo>
                    <a:lnTo>
                      <a:pt x="105" y="33"/>
                    </a:lnTo>
                    <a:lnTo>
                      <a:pt x="104" y="35"/>
                    </a:lnTo>
                    <a:lnTo>
                      <a:pt x="104" y="36"/>
                    </a:lnTo>
                    <a:lnTo>
                      <a:pt x="104" y="37"/>
                    </a:lnTo>
                    <a:lnTo>
                      <a:pt x="103" y="40"/>
                    </a:lnTo>
                    <a:lnTo>
                      <a:pt x="102" y="44"/>
                    </a:lnTo>
                    <a:lnTo>
                      <a:pt x="101" y="50"/>
                    </a:lnTo>
                    <a:lnTo>
                      <a:pt x="99" y="59"/>
                    </a:lnTo>
                    <a:lnTo>
                      <a:pt x="97" y="70"/>
                    </a:lnTo>
                    <a:lnTo>
                      <a:pt x="95" y="75"/>
                    </a:lnTo>
                    <a:lnTo>
                      <a:pt x="94" y="79"/>
                    </a:lnTo>
                    <a:lnTo>
                      <a:pt x="92" y="83"/>
                    </a:lnTo>
                    <a:lnTo>
                      <a:pt x="90" y="87"/>
                    </a:lnTo>
                    <a:lnTo>
                      <a:pt x="87" y="90"/>
                    </a:lnTo>
                    <a:lnTo>
                      <a:pt x="84" y="93"/>
                    </a:lnTo>
                    <a:lnTo>
                      <a:pt x="81" y="95"/>
                    </a:lnTo>
                    <a:lnTo>
                      <a:pt x="77" y="98"/>
                    </a:lnTo>
                    <a:lnTo>
                      <a:pt x="74" y="99"/>
                    </a:lnTo>
                    <a:lnTo>
                      <a:pt x="70" y="102"/>
                    </a:lnTo>
                    <a:lnTo>
                      <a:pt x="65" y="103"/>
                    </a:lnTo>
                    <a:lnTo>
                      <a:pt x="61" y="104"/>
                    </a:lnTo>
                    <a:lnTo>
                      <a:pt x="56" y="105"/>
                    </a:lnTo>
                    <a:lnTo>
                      <a:pt x="52" y="106"/>
                    </a:lnTo>
                    <a:lnTo>
                      <a:pt x="46" y="106"/>
                    </a:lnTo>
                    <a:lnTo>
                      <a:pt x="41" y="106"/>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19" name="Freeform 14"/>
              <p:cNvSpPr>
                <a:spLocks/>
              </p:cNvSpPr>
              <p:nvPr/>
            </p:nvSpPr>
            <p:spPr bwMode="auto">
              <a:xfrm>
                <a:off x="1057" y="398"/>
                <a:ext cx="119" cy="108"/>
              </a:xfrm>
              <a:custGeom>
                <a:avLst/>
                <a:gdLst>
                  <a:gd name="T0" fmla="*/ 1046 w 118"/>
                  <a:gd name="T1" fmla="*/ 23782 h 106"/>
                  <a:gd name="T2" fmla="*/ 820 w 118"/>
                  <a:gd name="T3" fmla="*/ 23782 h 106"/>
                  <a:gd name="T4" fmla="*/ 38 w 118"/>
                  <a:gd name="T5" fmla="*/ 6942 h 106"/>
                  <a:gd name="T6" fmla="*/ 38 w 118"/>
                  <a:gd name="T7" fmla="*/ 6942 h 106"/>
                  <a:gd name="T8" fmla="*/ 21 w 118"/>
                  <a:gd name="T9" fmla="*/ 23782 h 106"/>
                  <a:gd name="T10" fmla="*/ 0 w 118"/>
                  <a:gd name="T11" fmla="*/ 23782 h 106"/>
                  <a:gd name="T12" fmla="*/ 23 w 118"/>
                  <a:gd name="T13" fmla="*/ 0 h 106"/>
                  <a:gd name="T14" fmla="*/ 53 w 118"/>
                  <a:gd name="T15" fmla="*/ 0 h 106"/>
                  <a:gd name="T16" fmla="*/ 922 w 118"/>
                  <a:gd name="T17" fmla="*/ 18348 h 106"/>
                  <a:gd name="T18" fmla="*/ 922 w 118"/>
                  <a:gd name="T19" fmla="*/ 18348 h 106"/>
                  <a:gd name="T20" fmla="*/ 1064 w 118"/>
                  <a:gd name="T21" fmla="*/ 0 h 106"/>
                  <a:gd name="T22" fmla="*/ 1269 w 118"/>
                  <a:gd name="T23" fmla="*/ 0 h 106"/>
                  <a:gd name="T24" fmla="*/ 1046 w 118"/>
                  <a:gd name="T25" fmla="*/ 23782 h 1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8" h="106">
                    <a:moveTo>
                      <a:pt x="94" y="105"/>
                    </a:moveTo>
                    <a:lnTo>
                      <a:pt x="65" y="105"/>
                    </a:lnTo>
                    <a:lnTo>
                      <a:pt x="38" y="27"/>
                    </a:lnTo>
                    <a:lnTo>
                      <a:pt x="21" y="105"/>
                    </a:lnTo>
                    <a:lnTo>
                      <a:pt x="0" y="105"/>
                    </a:lnTo>
                    <a:lnTo>
                      <a:pt x="23" y="0"/>
                    </a:lnTo>
                    <a:lnTo>
                      <a:pt x="53" y="0"/>
                    </a:lnTo>
                    <a:lnTo>
                      <a:pt x="79" y="79"/>
                    </a:lnTo>
                    <a:lnTo>
                      <a:pt x="96" y="0"/>
                    </a:lnTo>
                    <a:lnTo>
                      <a:pt x="117" y="0"/>
                    </a:lnTo>
                    <a:lnTo>
                      <a:pt x="94" y="105"/>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20" name="Freeform 15"/>
              <p:cNvSpPr>
                <a:spLocks/>
              </p:cNvSpPr>
              <p:nvPr/>
            </p:nvSpPr>
            <p:spPr bwMode="auto">
              <a:xfrm>
                <a:off x="1176" y="398"/>
                <a:ext cx="46" cy="108"/>
              </a:xfrm>
              <a:custGeom>
                <a:avLst/>
                <a:gdLst>
                  <a:gd name="T0" fmla="*/ 23 w 46"/>
                  <a:gd name="T1" fmla="*/ 23782 h 106"/>
                  <a:gd name="T2" fmla="*/ 0 w 46"/>
                  <a:gd name="T3" fmla="*/ 23782 h 106"/>
                  <a:gd name="T4" fmla="*/ 22 w 46"/>
                  <a:gd name="T5" fmla="*/ 0 h 106"/>
                  <a:gd name="T6" fmla="*/ 45 w 46"/>
                  <a:gd name="T7" fmla="*/ 0 h 106"/>
                  <a:gd name="T8" fmla="*/ 23 w 46"/>
                  <a:gd name="T9" fmla="*/ 23782 h 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106">
                    <a:moveTo>
                      <a:pt x="23" y="105"/>
                    </a:moveTo>
                    <a:lnTo>
                      <a:pt x="0" y="105"/>
                    </a:lnTo>
                    <a:lnTo>
                      <a:pt x="22" y="0"/>
                    </a:lnTo>
                    <a:lnTo>
                      <a:pt x="45" y="0"/>
                    </a:lnTo>
                    <a:lnTo>
                      <a:pt x="23" y="105"/>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21" name="Freeform 16"/>
              <p:cNvSpPr>
                <a:spLocks/>
              </p:cNvSpPr>
              <p:nvPr/>
            </p:nvSpPr>
            <p:spPr bwMode="auto">
              <a:xfrm>
                <a:off x="1235" y="398"/>
                <a:ext cx="91" cy="108"/>
              </a:xfrm>
              <a:custGeom>
                <a:avLst/>
                <a:gdLst>
                  <a:gd name="T0" fmla="*/ 87 w 91"/>
                  <a:gd name="T1" fmla="*/ 17 h 106"/>
                  <a:gd name="T2" fmla="*/ 54 w 91"/>
                  <a:gd name="T3" fmla="*/ 17 h 106"/>
                  <a:gd name="T4" fmla="*/ 36 w 91"/>
                  <a:gd name="T5" fmla="*/ 23782 h 106"/>
                  <a:gd name="T6" fmla="*/ 13 w 91"/>
                  <a:gd name="T7" fmla="*/ 23782 h 106"/>
                  <a:gd name="T8" fmla="*/ 32 w 91"/>
                  <a:gd name="T9" fmla="*/ 17 h 106"/>
                  <a:gd name="T10" fmla="*/ 0 w 91"/>
                  <a:gd name="T11" fmla="*/ 17 h 106"/>
                  <a:gd name="T12" fmla="*/ 4 w 91"/>
                  <a:gd name="T13" fmla="*/ 0 h 106"/>
                  <a:gd name="T14" fmla="*/ 90 w 91"/>
                  <a:gd name="T15" fmla="*/ 0 h 106"/>
                  <a:gd name="T16" fmla="*/ 87 w 91"/>
                  <a:gd name="T17" fmla="*/ 17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1" h="106">
                    <a:moveTo>
                      <a:pt x="87" y="17"/>
                    </a:moveTo>
                    <a:lnTo>
                      <a:pt x="54" y="17"/>
                    </a:lnTo>
                    <a:lnTo>
                      <a:pt x="36" y="105"/>
                    </a:lnTo>
                    <a:lnTo>
                      <a:pt x="13" y="105"/>
                    </a:lnTo>
                    <a:lnTo>
                      <a:pt x="32" y="17"/>
                    </a:lnTo>
                    <a:lnTo>
                      <a:pt x="0" y="17"/>
                    </a:lnTo>
                    <a:lnTo>
                      <a:pt x="4" y="0"/>
                    </a:lnTo>
                    <a:lnTo>
                      <a:pt x="90" y="0"/>
                    </a:lnTo>
                    <a:lnTo>
                      <a:pt x="87" y="1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22" name="Freeform 17"/>
              <p:cNvSpPr>
                <a:spLocks/>
              </p:cNvSpPr>
              <p:nvPr/>
            </p:nvSpPr>
            <p:spPr bwMode="auto">
              <a:xfrm>
                <a:off x="1322" y="398"/>
                <a:ext cx="101" cy="108"/>
              </a:xfrm>
              <a:custGeom>
                <a:avLst/>
                <a:gdLst>
                  <a:gd name="T0" fmla="*/ 51 w 102"/>
                  <a:gd name="T1" fmla="*/ 17 h 106"/>
                  <a:gd name="T2" fmla="*/ 43 w 102"/>
                  <a:gd name="T3" fmla="*/ 17 h 106"/>
                  <a:gd name="T4" fmla="*/ 37 w 102"/>
                  <a:gd name="T5" fmla="*/ 9539 h 106"/>
                  <a:gd name="T6" fmla="*/ 51 w 102"/>
                  <a:gd name="T7" fmla="*/ 9539 h 106"/>
                  <a:gd name="T8" fmla="*/ 51 w 102"/>
                  <a:gd name="T9" fmla="*/ 12625 h 106"/>
                  <a:gd name="T10" fmla="*/ 34 w 102"/>
                  <a:gd name="T11" fmla="*/ 12625 h 106"/>
                  <a:gd name="T12" fmla="*/ 27 w 102"/>
                  <a:gd name="T13" fmla="*/ 20145 h 106"/>
                  <a:gd name="T14" fmla="*/ 51 w 102"/>
                  <a:gd name="T15" fmla="*/ 20145 h 106"/>
                  <a:gd name="T16" fmla="*/ 51 w 102"/>
                  <a:gd name="T17" fmla="*/ 23782 h 106"/>
                  <a:gd name="T18" fmla="*/ 0 w 102"/>
                  <a:gd name="T19" fmla="*/ 23782 h 106"/>
                  <a:gd name="T20" fmla="*/ 23 w 102"/>
                  <a:gd name="T21" fmla="*/ 0 h 106"/>
                  <a:gd name="T22" fmla="*/ 51 w 102"/>
                  <a:gd name="T23" fmla="*/ 0 h 106"/>
                  <a:gd name="T24" fmla="*/ 51 w 102"/>
                  <a:gd name="T25" fmla="*/ 17 h 1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2" h="106">
                    <a:moveTo>
                      <a:pt x="97" y="17"/>
                    </a:moveTo>
                    <a:lnTo>
                      <a:pt x="43" y="17"/>
                    </a:lnTo>
                    <a:lnTo>
                      <a:pt x="37" y="44"/>
                    </a:lnTo>
                    <a:lnTo>
                      <a:pt x="84" y="44"/>
                    </a:lnTo>
                    <a:lnTo>
                      <a:pt x="81" y="59"/>
                    </a:lnTo>
                    <a:lnTo>
                      <a:pt x="34" y="59"/>
                    </a:lnTo>
                    <a:lnTo>
                      <a:pt x="27" y="88"/>
                    </a:lnTo>
                    <a:lnTo>
                      <a:pt x="81" y="88"/>
                    </a:lnTo>
                    <a:lnTo>
                      <a:pt x="78" y="105"/>
                    </a:lnTo>
                    <a:lnTo>
                      <a:pt x="0" y="105"/>
                    </a:lnTo>
                    <a:lnTo>
                      <a:pt x="23" y="0"/>
                    </a:lnTo>
                    <a:lnTo>
                      <a:pt x="101" y="0"/>
                    </a:lnTo>
                    <a:lnTo>
                      <a:pt x="97" y="1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23" name="Freeform 18"/>
              <p:cNvSpPr>
                <a:spLocks/>
              </p:cNvSpPr>
              <p:nvPr/>
            </p:nvSpPr>
            <p:spPr bwMode="auto">
              <a:xfrm>
                <a:off x="1428" y="398"/>
                <a:ext cx="103" cy="54"/>
              </a:xfrm>
              <a:custGeom>
                <a:avLst/>
                <a:gdLst>
                  <a:gd name="T0" fmla="*/ 0 w 103"/>
                  <a:gd name="T1" fmla="*/ 3004796 h 52"/>
                  <a:gd name="T2" fmla="*/ 11 w 103"/>
                  <a:gd name="T3" fmla="*/ 0 h 52"/>
                  <a:gd name="T4" fmla="*/ 63 w 103"/>
                  <a:gd name="T5" fmla="*/ 0 h 52"/>
                  <a:gd name="T6" fmla="*/ 69 w 103"/>
                  <a:gd name="T7" fmla="*/ 0 h 52"/>
                  <a:gd name="T8" fmla="*/ 74 w 103"/>
                  <a:gd name="T9" fmla="*/ 1 h 52"/>
                  <a:gd name="T10" fmla="*/ 78 w 103"/>
                  <a:gd name="T11" fmla="*/ 2 h 52"/>
                  <a:gd name="T12" fmla="*/ 83 w 103"/>
                  <a:gd name="T13" fmla="*/ 3 h 52"/>
                  <a:gd name="T14" fmla="*/ 87 w 103"/>
                  <a:gd name="T15" fmla="*/ 5 h 52"/>
                  <a:gd name="T16" fmla="*/ 90 w 103"/>
                  <a:gd name="T17" fmla="*/ 8 h 52"/>
                  <a:gd name="T18" fmla="*/ 93 w 103"/>
                  <a:gd name="T19" fmla="*/ 10 h 52"/>
                  <a:gd name="T20" fmla="*/ 96 w 103"/>
                  <a:gd name="T21" fmla="*/ 898094 h 52"/>
                  <a:gd name="T22" fmla="*/ 98 w 103"/>
                  <a:gd name="T23" fmla="*/ 1044440 h 52"/>
                  <a:gd name="T24" fmla="*/ 100 w 103"/>
                  <a:gd name="T25" fmla="*/ 1169647 h 52"/>
                  <a:gd name="T26" fmla="*/ 101 w 103"/>
                  <a:gd name="T27" fmla="*/ 1360242 h 52"/>
                  <a:gd name="T28" fmla="*/ 102 w 103"/>
                  <a:gd name="T29" fmla="*/ 1581896 h 52"/>
                  <a:gd name="T30" fmla="*/ 102 w 103"/>
                  <a:gd name="T31" fmla="*/ 1910424 h 52"/>
                  <a:gd name="T32" fmla="*/ 102 w 103"/>
                  <a:gd name="T33" fmla="*/ 2221731 h 52"/>
                  <a:gd name="T34" fmla="*/ 102 w 103"/>
                  <a:gd name="T35" fmla="*/ 2509990 h 52"/>
                  <a:gd name="T36" fmla="*/ 101 w 103"/>
                  <a:gd name="T37" fmla="*/ 2706779 h 52"/>
                  <a:gd name="T38" fmla="*/ 100 w 103"/>
                  <a:gd name="T39" fmla="*/ 3004796 h 52"/>
                  <a:gd name="T40" fmla="*/ 77 w 103"/>
                  <a:gd name="T41" fmla="*/ 3004796 h 52"/>
                  <a:gd name="T42" fmla="*/ 78 w 103"/>
                  <a:gd name="T43" fmla="*/ 2918997 h 52"/>
                  <a:gd name="T44" fmla="*/ 78 w 103"/>
                  <a:gd name="T45" fmla="*/ 2706779 h 52"/>
                  <a:gd name="T46" fmla="*/ 79 w 103"/>
                  <a:gd name="T47" fmla="*/ 2417027 h 52"/>
                  <a:gd name="T48" fmla="*/ 79 w 103"/>
                  <a:gd name="T49" fmla="*/ 2060206 h 52"/>
                  <a:gd name="T50" fmla="*/ 77 w 103"/>
                  <a:gd name="T51" fmla="*/ 1642738 h 52"/>
                  <a:gd name="T52" fmla="*/ 75 w 103"/>
                  <a:gd name="T53" fmla="*/ 1412559 h 52"/>
                  <a:gd name="T54" fmla="*/ 72 w 103"/>
                  <a:gd name="T55" fmla="*/ 1214633 h 52"/>
                  <a:gd name="T56" fmla="*/ 67 w 103"/>
                  <a:gd name="T57" fmla="*/ 1084611 h 52"/>
                  <a:gd name="T58" fmla="*/ 62 w 103"/>
                  <a:gd name="T59" fmla="*/ 1005757 h 52"/>
                  <a:gd name="T60" fmla="*/ 55 w 103"/>
                  <a:gd name="T61" fmla="*/ 1005757 h 52"/>
                  <a:gd name="T62" fmla="*/ 31 w 103"/>
                  <a:gd name="T63" fmla="*/ 1005757 h 52"/>
                  <a:gd name="T64" fmla="*/ 24 w 103"/>
                  <a:gd name="T65" fmla="*/ 3004796 h 52"/>
                  <a:gd name="T66" fmla="*/ 0 w 103"/>
                  <a:gd name="T67" fmla="*/ 3004796 h 5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3" h="52">
                    <a:moveTo>
                      <a:pt x="0" y="51"/>
                    </a:moveTo>
                    <a:lnTo>
                      <a:pt x="11" y="0"/>
                    </a:lnTo>
                    <a:lnTo>
                      <a:pt x="63" y="0"/>
                    </a:lnTo>
                    <a:lnTo>
                      <a:pt x="69" y="0"/>
                    </a:lnTo>
                    <a:lnTo>
                      <a:pt x="74" y="1"/>
                    </a:lnTo>
                    <a:lnTo>
                      <a:pt x="78" y="2"/>
                    </a:lnTo>
                    <a:lnTo>
                      <a:pt x="83" y="3"/>
                    </a:lnTo>
                    <a:lnTo>
                      <a:pt x="87" y="5"/>
                    </a:lnTo>
                    <a:lnTo>
                      <a:pt x="90" y="8"/>
                    </a:lnTo>
                    <a:lnTo>
                      <a:pt x="93" y="10"/>
                    </a:lnTo>
                    <a:lnTo>
                      <a:pt x="96" y="13"/>
                    </a:lnTo>
                    <a:lnTo>
                      <a:pt x="98" y="17"/>
                    </a:lnTo>
                    <a:lnTo>
                      <a:pt x="100" y="20"/>
                    </a:lnTo>
                    <a:lnTo>
                      <a:pt x="101" y="24"/>
                    </a:lnTo>
                    <a:lnTo>
                      <a:pt x="102" y="28"/>
                    </a:lnTo>
                    <a:lnTo>
                      <a:pt x="102" y="33"/>
                    </a:lnTo>
                    <a:lnTo>
                      <a:pt x="102" y="37"/>
                    </a:lnTo>
                    <a:lnTo>
                      <a:pt x="102" y="42"/>
                    </a:lnTo>
                    <a:lnTo>
                      <a:pt x="101" y="46"/>
                    </a:lnTo>
                    <a:lnTo>
                      <a:pt x="100" y="51"/>
                    </a:lnTo>
                    <a:lnTo>
                      <a:pt x="77" y="51"/>
                    </a:lnTo>
                    <a:lnTo>
                      <a:pt x="78" y="50"/>
                    </a:lnTo>
                    <a:lnTo>
                      <a:pt x="78" y="46"/>
                    </a:lnTo>
                    <a:lnTo>
                      <a:pt x="79" y="40"/>
                    </a:lnTo>
                    <a:lnTo>
                      <a:pt x="79" y="35"/>
                    </a:lnTo>
                    <a:lnTo>
                      <a:pt x="77" y="29"/>
                    </a:lnTo>
                    <a:lnTo>
                      <a:pt x="75" y="25"/>
                    </a:lnTo>
                    <a:lnTo>
                      <a:pt x="72" y="21"/>
                    </a:lnTo>
                    <a:lnTo>
                      <a:pt x="67" y="18"/>
                    </a:lnTo>
                    <a:lnTo>
                      <a:pt x="62" y="16"/>
                    </a:lnTo>
                    <a:lnTo>
                      <a:pt x="55" y="16"/>
                    </a:lnTo>
                    <a:lnTo>
                      <a:pt x="31" y="16"/>
                    </a:lnTo>
                    <a:lnTo>
                      <a:pt x="24" y="51"/>
                    </a:lnTo>
                    <a:lnTo>
                      <a:pt x="0" y="51"/>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24" name="Freeform 19"/>
              <p:cNvSpPr>
                <a:spLocks/>
              </p:cNvSpPr>
              <p:nvPr/>
            </p:nvSpPr>
            <p:spPr bwMode="auto">
              <a:xfrm>
                <a:off x="1418" y="452"/>
                <a:ext cx="111" cy="54"/>
              </a:xfrm>
              <a:custGeom>
                <a:avLst/>
                <a:gdLst>
                  <a:gd name="T0" fmla="*/ 11 w 111"/>
                  <a:gd name="T1" fmla="*/ 0 h 53"/>
                  <a:gd name="T2" fmla="*/ 0 w 111"/>
                  <a:gd name="T3" fmla="*/ 11077 h 53"/>
                  <a:gd name="T4" fmla="*/ 47 w 111"/>
                  <a:gd name="T5" fmla="*/ 11077 h 53"/>
                  <a:gd name="T6" fmla="*/ 53 w 111"/>
                  <a:gd name="T7" fmla="*/ 10872 h 53"/>
                  <a:gd name="T8" fmla="*/ 58 w 111"/>
                  <a:gd name="T9" fmla="*/ 10872 h 53"/>
                  <a:gd name="T10" fmla="*/ 63 w 111"/>
                  <a:gd name="T11" fmla="*/ 10671 h 53"/>
                  <a:gd name="T12" fmla="*/ 69 w 111"/>
                  <a:gd name="T13" fmla="*/ 10279 h 53"/>
                  <a:gd name="T14" fmla="*/ 74 w 111"/>
                  <a:gd name="T15" fmla="*/ 9902 h 53"/>
                  <a:gd name="T16" fmla="*/ 79 w 111"/>
                  <a:gd name="T17" fmla="*/ 9539 h 53"/>
                  <a:gd name="T18" fmla="*/ 83 w 111"/>
                  <a:gd name="T19" fmla="*/ 9019 h 53"/>
                  <a:gd name="T20" fmla="*/ 88 w 111"/>
                  <a:gd name="T21" fmla="*/ 8527 h 53"/>
                  <a:gd name="T22" fmla="*/ 92 w 111"/>
                  <a:gd name="T23" fmla="*/ 7913 h 53"/>
                  <a:gd name="T24" fmla="*/ 95 w 111"/>
                  <a:gd name="T25" fmla="*/ 7342 h 53"/>
                  <a:gd name="T26" fmla="*/ 99 w 111"/>
                  <a:gd name="T27" fmla="*/ 25 h 53"/>
                  <a:gd name="T28" fmla="*/ 102 w 111"/>
                  <a:gd name="T29" fmla="*/ 20 h 53"/>
                  <a:gd name="T30" fmla="*/ 105 w 111"/>
                  <a:gd name="T31" fmla="*/ 15 h 53"/>
                  <a:gd name="T32" fmla="*/ 107 w 111"/>
                  <a:gd name="T33" fmla="*/ 8 h 53"/>
                  <a:gd name="T34" fmla="*/ 110 w 111"/>
                  <a:gd name="T35" fmla="*/ 2 h 53"/>
                  <a:gd name="T36" fmla="*/ 110 w 111"/>
                  <a:gd name="T37" fmla="*/ 0 h 53"/>
                  <a:gd name="T38" fmla="*/ 87 w 111"/>
                  <a:gd name="T39" fmla="*/ 0 h 53"/>
                  <a:gd name="T40" fmla="*/ 86 w 111"/>
                  <a:gd name="T41" fmla="*/ 3 h 53"/>
                  <a:gd name="T42" fmla="*/ 85 w 111"/>
                  <a:gd name="T43" fmla="*/ 7 h 53"/>
                  <a:gd name="T44" fmla="*/ 83 w 111"/>
                  <a:gd name="T45" fmla="*/ 11 h 53"/>
                  <a:gd name="T46" fmla="*/ 82 w 111"/>
                  <a:gd name="T47" fmla="*/ 15 h 53"/>
                  <a:gd name="T48" fmla="*/ 79 w 111"/>
                  <a:gd name="T49" fmla="*/ 18 h 53"/>
                  <a:gd name="T50" fmla="*/ 77 w 111"/>
                  <a:gd name="T51" fmla="*/ 21 h 53"/>
                  <a:gd name="T52" fmla="*/ 74 w 111"/>
                  <a:gd name="T53" fmla="*/ 24 h 53"/>
                  <a:gd name="T54" fmla="*/ 71 w 111"/>
                  <a:gd name="T55" fmla="*/ 26 h 53"/>
                  <a:gd name="T56" fmla="*/ 68 w 111"/>
                  <a:gd name="T57" fmla="*/ 7073 h 53"/>
                  <a:gd name="T58" fmla="*/ 65 w 111"/>
                  <a:gd name="T59" fmla="*/ 7481 h 53"/>
                  <a:gd name="T60" fmla="*/ 61 w 111"/>
                  <a:gd name="T61" fmla="*/ 7622 h 53"/>
                  <a:gd name="T62" fmla="*/ 57 w 111"/>
                  <a:gd name="T63" fmla="*/ 7766 h 53"/>
                  <a:gd name="T64" fmla="*/ 52 w 111"/>
                  <a:gd name="T65" fmla="*/ 8062 h 53"/>
                  <a:gd name="T66" fmla="*/ 48 w 111"/>
                  <a:gd name="T67" fmla="*/ 8062 h 53"/>
                  <a:gd name="T68" fmla="*/ 43 w 111"/>
                  <a:gd name="T69" fmla="*/ 8062 h 53"/>
                  <a:gd name="T70" fmla="*/ 27 w 111"/>
                  <a:gd name="T71" fmla="*/ 8062 h 53"/>
                  <a:gd name="T72" fmla="*/ 34 w 111"/>
                  <a:gd name="T73" fmla="*/ 0 h 53"/>
                  <a:gd name="T74" fmla="*/ 11 w 111"/>
                  <a:gd name="T75" fmla="*/ 0 h 5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1" h="53">
                    <a:moveTo>
                      <a:pt x="11" y="0"/>
                    </a:moveTo>
                    <a:lnTo>
                      <a:pt x="0" y="52"/>
                    </a:lnTo>
                    <a:lnTo>
                      <a:pt x="47" y="52"/>
                    </a:lnTo>
                    <a:lnTo>
                      <a:pt x="53" y="51"/>
                    </a:lnTo>
                    <a:lnTo>
                      <a:pt x="58" y="51"/>
                    </a:lnTo>
                    <a:lnTo>
                      <a:pt x="63" y="50"/>
                    </a:lnTo>
                    <a:lnTo>
                      <a:pt x="69" y="48"/>
                    </a:lnTo>
                    <a:lnTo>
                      <a:pt x="74" y="46"/>
                    </a:lnTo>
                    <a:lnTo>
                      <a:pt x="79" y="44"/>
                    </a:lnTo>
                    <a:lnTo>
                      <a:pt x="83" y="41"/>
                    </a:lnTo>
                    <a:lnTo>
                      <a:pt x="88" y="38"/>
                    </a:lnTo>
                    <a:lnTo>
                      <a:pt x="92" y="34"/>
                    </a:lnTo>
                    <a:lnTo>
                      <a:pt x="95" y="30"/>
                    </a:lnTo>
                    <a:lnTo>
                      <a:pt x="99" y="25"/>
                    </a:lnTo>
                    <a:lnTo>
                      <a:pt x="102" y="20"/>
                    </a:lnTo>
                    <a:lnTo>
                      <a:pt x="105" y="15"/>
                    </a:lnTo>
                    <a:lnTo>
                      <a:pt x="107" y="8"/>
                    </a:lnTo>
                    <a:lnTo>
                      <a:pt x="110" y="2"/>
                    </a:lnTo>
                    <a:lnTo>
                      <a:pt x="110" y="0"/>
                    </a:lnTo>
                    <a:lnTo>
                      <a:pt x="87" y="0"/>
                    </a:lnTo>
                    <a:lnTo>
                      <a:pt x="86" y="3"/>
                    </a:lnTo>
                    <a:lnTo>
                      <a:pt x="85" y="7"/>
                    </a:lnTo>
                    <a:lnTo>
                      <a:pt x="83" y="11"/>
                    </a:lnTo>
                    <a:lnTo>
                      <a:pt x="82" y="15"/>
                    </a:lnTo>
                    <a:lnTo>
                      <a:pt x="79" y="18"/>
                    </a:lnTo>
                    <a:lnTo>
                      <a:pt x="77" y="21"/>
                    </a:lnTo>
                    <a:lnTo>
                      <a:pt x="74" y="24"/>
                    </a:lnTo>
                    <a:lnTo>
                      <a:pt x="71" y="26"/>
                    </a:lnTo>
                    <a:lnTo>
                      <a:pt x="68" y="28"/>
                    </a:lnTo>
                    <a:lnTo>
                      <a:pt x="65" y="31"/>
                    </a:lnTo>
                    <a:lnTo>
                      <a:pt x="61" y="32"/>
                    </a:lnTo>
                    <a:lnTo>
                      <a:pt x="57" y="33"/>
                    </a:lnTo>
                    <a:lnTo>
                      <a:pt x="52" y="35"/>
                    </a:lnTo>
                    <a:lnTo>
                      <a:pt x="48" y="35"/>
                    </a:lnTo>
                    <a:lnTo>
                      <a:pt x="43" y="35"/>
                    </a:lnTo>
                    <a:lnTo>
                      <a:pt x="27" y="35"/>
                    </a:lnTo>
                    <a:lnTo>
                      <a:pt x="34" y="0"/>
                    </a:lnTo>
                    <a:lnTo>
                      <a:pt x="11"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25" name="Freeform 20"/>
              <p:cNvSpPr>
                <a:spLocks/>
              </p:cNvSpPr>
              <p:nvPr/>
            </p:nvSpPr>
            <p:spPr bwMode="auto">
              <a:xfrm>
                <a:off x="1560" y="398"/>
                <a:ext cx="92" cy="108"/>
              </a:xfrm>
              <a:custGeom>
                <a:avLst/>
                <a:gdLst>
                  <a:gd name="T0" fmla="*/ 1905 w 91"/>
                  <a:gd name="T1" fmla="*/ 17 h 106"/>
                  <a:gd name="T2" fmla="*/ 1824 w 91"/>
                  <a:gd name="T3" fmla="*/ 17 h 106"/>
                  <a:gd name="T4" fmla="*/ 1671 w 91"/>
                  <a:gd name="T5" fmla="*/ 17 h 106"/>
                  <a:gd name="T6" fmla="*/ 1531 w 91"/>
                  <a:gd name="T7" fmla="*/ 17 h 106"/>
                  <a:gd name="T8" fmla="*/ 1403 w 91"/>
                  <a:gd name="T9" fmla="*/ 17 h 106"/>
                  <a:gd name="T10" fmla="*/ 1300 w 91"/>
                  <a:gd name="T11" fmla="*/ 18 h 106"/>
                  <a:gd name="T12" fmla="*/ 45 w 91"/>
                  <a:gd name="T13" fmla="*/ 19 h 106"/>
                  <a:gd name="T14" fmla="*/ 43 w 91"/>
                  <a:gd name="T15" fmla="*/ 23 h 106"/>
                  <a:gd name="T16" fmla="*/ 42 w 91"/>
                  <a:gd name="T17" fmla="*/ 6942 h 106"/>
                  <a:gd name="T18" fmla="*/ 45 w 91"/>
                  <a:gd name="T19" fmla="*/ 7913 h 106"/>
                  <a:gd name="T20" fmla="*/ 1300 w 91"/>
                  <a:gd name="T21" fmla="*/ 8688 h 106"/>
                  <a:gd name="T22" fmla="*/ 1403 w 91"/>
                  <a:gd name="T23" fmla="*/ 9719 h 106"/>
                  <a:gd name="T24" fmla="*/ 1531 w 91"/>
                  <a:gd name="T25" fmla="*/ 11077 h 106"/>
                  <a:gd name="T26" fmla="*/ 1653 w 91"/>
                  <a:gd name="T27" fmla="*/ 12625 h 106"/>
                  <a:gd name="T28" fmla="*/ 1765 w 91"/>
                  <a:gd name="T29" fmla="*/ 14662 h 106"/>
                  <a:gd name="T30" fmla="*/ 1804 w 91"/>
                  <a:gd name="T31" fmla="*/ 17027 h 106"/>
                  <a:gd name="T32" fmla="*/ 1765 w 91"/>
                  <a:gd name="T33" fmla="*/ 19729 h 106"/>
                  <a:gd name="T34" fmla="*/ 1653 w 91"/>
                  <a:gd name="T35" fmla="*/ 21307 h 106"/>
                  <a:gd name="T36" fmla="*/ 1482 w 91"/>
                  <a:gd name="T37" fmla="*/ 22910 h 106"/>
                  <a:gd name="T38" fmla="*/ 1244 w 91"/>
                  <a:gd name="T39" fmla="*/ 23394 h 106"/>
                  <a:gd name="T40" fmla="*/ 0 w 91"/>
                  <a:gd name="T41" fmla="*/ 23782 h 106"/>
                  <a:gd name="T42" fmla="*/ 32 w 91"/>
                  <a:gd name="T43" fmla="*/ 20145 h 106"/>
                  <a:gd name="T44" fmla="*/ 39 w 91"/>
                  <a:gd name="T45" fmla="*/ 20145 h 106"/>
                  <a:gd name="T46" fmla="*/ 1244 w 91"/>
                  <a:gd name="T47" fmla="*/ 20101 h 106"/>
                  <a:gd name="T48" fmla="*/ 1314 w 91"/>
                  <a:gd name="T49" fmla="*/ 19729 h 106"/>
                  <a:gd name="T50" fmla="*/ 1358 w 91"/>
                  <a:gd name="T51" fmla="*/ 18694 h 106"/>
                  <a:gd name="T52" fmla="*/ 1343 w 91"/>
                  <a:gd name="T53" fmla="*/ 16712 h 106"/>
                  <a:gd name="T54" fmla="*/ 1286 w 91"/>
                  <a:gd name="T55" fmla="*/ 15221 h 106"/>
                  <a:gd name="T56" fmla="*/ 42 w 91"/>
                  <a:gd name="T57" fmla="*/ 13353 h 106"/>
                  <a:gd name="T58" fmla="*/ 35 w 91"/>
                  <a:gd name="T59" fmla="*/ 11937 h 106"/>
                  <a:gd name="T60" fmla="*/ 27 w 91"/>
                  <a:gd name="T61" fmla="*/ 10473 h 106"/>
                  <a:gd name="T62" fmla="*/ 21 w 91"/>
                  <a:gd name="T63" fmla="*/ 9189 h 106"/>
                  <a:gd name="T64" fmla="*/ 17 w 91"/>
                  <a:gd name="T65" fmla="*/ 7913 h 106"/>
                  <a:gd name="T66" fmla="*/ 16 w 91"/>
                  <a:gd name="T67" fmla="*/ 25 h 106"/>
                  <a:gd name="T68" fmla="*/ 20 w 91"/>
                  <a:gd name="T69" fmla="*/ 14 h 106"/>
                  <a:gd name="T70" fmla="*/ 28 w 91"/>
                  <a:gd name="T71" fmla="*/ 7 h 106"/>
                  <a:gd name="T72" fmla="*/ 41 w 91"/>
                  <a:gd name="T73" fmla="*/ 2 h 106"/>
                  <a:gd name="T74" fmla="*/ 1434 w 91"/>
                  <a:gd name="T75" fmla="*/ 0 h 106"/>
                  <a:gd name="T76" fmla="*/ 1514 w 91"/>
                  <a:gd name="T77" fmla="*/ 0 h 106"/>
                  <a:gd name="T78" fmla="*/ 1689 w 91"/>
                  <a:gd name="T79" fmla="*/ 0 h 106"/>
                  <a:gd name="T80" fmla="*/ 1905 w 91"/>
                  <a:gd name="T81" fmla="*/ 0 h 106"/>
                  <a:gd name="T82" fmla="*/ 2012 w 91"/>
                  <a:gd name="T83" fmla="*/ 0 h 10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91" h="106">
                    <a:moveTo>
                      <a:pt x="86" y="17"/>
                    </a:moveTo>
                    <a:lnTo>
                      <a:pt x="85" y="17"/>
                    </a:lnTo>
                    <a:lnTo>
                      <a:pt x="83" y="17"/>
                    </a:lnTo>
                    <a:lnTo>
                      <a:pt x="81" y="17"/>
                    </a:lnTo>
                    <a:lnTo>
                      <a:pt x="77" y="17"/>
                    </a:lnTo>
                    <a:lnTo>
                      <a:pt x="73" y="17"/>
                    </a:lnTo>
                    <a:lnTo>
                      <a:pt x="69" y="17"/>
                    </a:lnTo>
                    <a:lnTo>
                      <a:pt x="65" y="17"/>
                    </a:lnTo>
                    <a:lnTo>
                      <a:pt x="62" y="17"/>
                    </a:lnTo>
                    <a:lnTo>
                      <a:pt x="57" y="17"/>
                    </a:lnTo>
                    <a:lnTo>
                      <a:pt x="53" y="17"/>
                    </a:lnTo>
                    <a:lnTo>
                      <a:pt x="50" y="18"/>
                    </a:lnTo>
                    <a:lnTo>
                      <a:pt x="47" y="19"/>
                    </a:lnTo>
                    <a:lnTo>
                      <a:pt x="45" y="19"/>
                    </a:lnTo>
                    <a:lnTo>
                      <a:pt x="44" y="21"/>
                    </a:lnTo>
                    <a:lnTo>
                      <a:pt x="43" y="23"/>
                    </a:lnTo>
                    <a:lnTo>
                      <a:pt x="42" y="24"/>
                    </a:lnTo>
                    <a:lnTo>
                      <a:pt x="42" y="27"/>
                    </a:lnTo>
                    <a:lnTo>
                      <a:pt x="43" y="30"/>
                    </a:lnTo>
                    <a:lnTo>
                      <a:pt x="45" y="34"/>
                    </a:lnTo>
                    <a:lnTo>
                      <a:pt x="47" y="36"/>
                    </a:lnTo>
                    <a:lnTo>
                      <a:pt x="50" y="39"/>
                    </a:lnTo>
                    <a:lnTo>
                      <a:pt x="53" y="42"/>
                    </a:lnTo>
                    <a:lnTo>
                      <a:pt x="57" y="45"/>
                    </a:lnTo>
                    <a:lnTo>
                      <a:pt x="61" y="49"/>
                    </a:lnTo>
                    <a:lnTo>
                      <a:pt x="65" y="52"/>
                    </a:lnTo>
                    <a:lnTo>
                      <a:pt x="69" y="55"/>
                    </a:lnTo>
                    <a:lnTo>
                      <a:pt x="72" y="59"/>
                    </a:lnTo>
                    <a:lnTo>
                      <a:pt x="75" y="63"/>
                    </a:lnTo>
                    <a:lnTo>
                      <a:pt x="78" y="67"/>
                    </a:lnTo>
                    <a:lnTo>
                      <a:pt x="79" y="71"/>
                    </a:lnTo>
                    <a:lnTo>
                      <a:pt x="80" y="75"/>
                    </a:lnTo>
                    <a:lnTo>
                      <a:pt x="80" y="80"/>
                    </a:lnTo>
                    <a:lnTo>
                      <a:pt x="78" y="85"/>
                    </a:lnTo>
                    <a:lnTo>
                      <a:pt x="76" y="90"/>
                    </a:lnTo>
                    <a:lnTo>
                      <a:pt x="72" y="94"/>
                    </a:lnTo>
                    <a:lnTo>
                      <a:pt x="68" y="98"/>
                    </a:lnTo>
                    <a:lnTo>
                      <a:pt x="62" y="101"/>
                    </a:lnTo>
                    <a:lnTo>
                      <a:pt x="54" y="103"/>
                    </a:lnTo>
                    <a:lnTo>
                      <a:pt x="46" y="104"/>
                    </a:lnTo>
                    <a:lnTo>
                      <a:pt x="36" y="105"/>
                    </a:lnTo>
                    <a:lnTo>
                      <a:pt x="0" y="105"/>
                    </a:lnTo>
                    <a:lnTo>
                      <a:pt x="3" y="88"/>
                    </a:lnTo>
                    <a:lnTo>
                      <a:pt x="32" y="88"/>
                    </a:lnTo>
                    <a:lnTo>
                      <a:pt x="36" y="88"/>
                    </a:lnTo>
                    <a:lnTo>
                      <a:pt x="39" y="88"/>
                    </a:lnTo>
                    <a:lnTo>
                      <a:pt x="42" y="88"/>
                    </a:lnTo>
                    <a:lnTo>
                      <a:pt x="46" y="87"/>
                    </a:lnTo>
                    <a:lnTo>
                      <a:pt x="49" y="86"/>
                    </a:lnTo>
                    <a:lnTo>
                      <a:pt x="51" y="85"/>
                    </a:lnTo>
                    <a:lnTo>
                      <a:pt x="53" y="82"/>
                    </a:lnTo>
                    <a:lnTo>
                      <a:pt x="54" y="80"/>
                    </a:lnTo>
                    <a:lnTo>
                      <a:pt x="54" y="77"/>
                    </a:lnTo>
                    <a:lnTo>
                      <a:pt x="53" y="74"/>
                    </a:lnTo>
                    <a:lnTo>
                      <a:pt x="51" y="71"/>
                    </a:lnTo>
                    <a:lnTo>
                      <a:pt x="49" y="69"/>
                    </a:lnTo>
                    <a:lnTo>
                      <a:pt x="46" y="65"/>
                    </a:lnTo>
                    <a:lnTo>
                      <a:pt x="42" y="62"/>
                    </a:lnTo>
                    <a:lnTo>
                      <a:pt x="38" y="59"/>
                    </a:lnTo>
                    <a:lnTo>
                      <a:pt x="35" y="56"/>
                    </a:lnTo>
                    <a:lnTo>
                      <a:pt x="31" y="53"/>
                    </a:lnTo>
                    <a:lnTo>
                      <a:pt x="27" y="49"/>
                    </a:lnTo>
                    <a:lnTo>
                      <a:pt x="24" y="45"/>
                    </a:lnTo>
                    <a:lnTo>
                      <a:pt x="21" y="42"/>
                    </a:lnTo>
                    <a:lnTo>
                      <a:pt x="18" y="38"/>
                    </a:lnTo>
                    <a:lnTo>
                      <a:pt x="17" y="34"/>
                    </a:lnTo>
                    <a:lnTo>
                      <a:pt x="16" y="29"/>
                    </a:lnTo>
                    <a:lnTo>
                      <a:pt x="16" y="25"/>
                    </a:lnTo>
                    <a:lnTo>
                      <a:pt x="17" y="19"/>
                    </a:lnTo>
                    <a:lnTo>
                      <a:pt x="20" y="14"/>
                    </a:lnTo>
                    <a:lnTo>
                      <a:pt x="23" y="10"/>
                    </a:lnTo>
                    <a:lnTo>
                      <a:pt x="28" y="7"/>
                    </a:lnTo>
                    <a:lnTo>
                      <a:pt x="34" y="4"/>
                    </a:lnTo>
                    <a:lnTo>
                      <a:pt x="41" y="2"/>
                    </a:lnTo>
                    <a:lnTo>
                      <a:pt x="49" y="0"/>
                    </a:lnTo>
                    <a:lnTo>
                      <a:pt x="59" y="0"/>
                    </a:lnTo>
                    <a:lnTo>
                      <a:pt x="60" y="0"/>
                    </a:lnTo>
                    <a:lnTo>
                      <a:pt x="64" y="0"/>
                    </a:lnTo>
                    <a:lnTo>
                      <a:pt x="69" y="0"/>
                    </a:lnTo>
                    <a:lnTo>
                      <a:pt x="74" y="0"/>
                    </a:lnTo>
                    <a:lnTo>
                      <a:pt x="80" y="0"/>
                    </a:lnTo>
                    <a:lnTo>
                      <a:pt x="85" y="0"/>
                    </a:lnTo>
                    <a:lnTo>
                      <a:pt x="89" y="0"/>
                    </a:lnTo>
                    <a:lnTo>
                      <a:pt x="90" y="0"/>
                    </a:lnTo>
                    <a:lnTo>
                      <a:pt x="86" y="1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26" name="Freeform 21"/>
              <p:cNvSpPr>
                <a:spLocks/>
              </p:cNvSpPr>
              <p:nvPr/>
            </p:nvSpPr>
            <p:spPr bwMode="auto">
              <a:xfrm>
                <a:off x="1660" y="398"/>
                <a:ext cx="93" cy="108"/>
              </a:xfrm>
              <a:custGeom>
                <a:avLst/>
                <a:gdLst>
                  <a:gd name="T0" fmla="*/ 88 w 93"/>
                  <a:gd name="T1" fmla="*/ 17 h 106"/>
                  <a:gd name="T2" fmla="*/ 56 w 93"/>
                  <a:gd name="T3" fmla="*/ 17 h 106"/>
                  <a:gd name="T4" fmla="*/ 37 w 93"/>
                  <a:gd name="T5" fmla="*/ 23782 h 106"/>
                  <a:gd name="T6" fmla="*/ 14 w 93"/>
                  <a:gd name="T7" fmla="*/ 23782 h 106"/>
                  <a:gd name="T8" fmla="*/ 33 w 93"/>
                  <a:gd name="T9" fmla="*/ 17 h 106"/>
                  <a:gd name="T10" fmla="*/ 0 w 93"/>
                  <a:gd name="T11" fmla="*/ 17 h 106"/>
                  <a:gd name="T12" fmla="*/ 4 w 93"/>
                  <a:gd name="T13" fmla="*/ 0 h 106"/>
                  <a:gd name="T14" fmla="*/ 92 w 93"/>
                  <a:gd name="T15" fmla="*/ 0 h 106"/>
                  <a:gd name="T16" fmla="*/ 88 w 93"/>
                  <a:gd name="T17" fmla="*/ 17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3" h="106">
                    <a:moveTo>
                      <a:pt x="88" y="17"/>
                    </a:moveTo>
                    <a:lnTo>
                      <a:pt x="56" y="17"/>
                    </a:lnTo>
                    <a:lnTo>
                      <a:pt x="37" y="105"/>
                    </a:lnTo>
                    <a:lnTo>
                      <a:pt x="14" y="105"/>
                    </a:lnTo>
                    <a:lnTo>
                      <a:pt x="33" y="17"/>
                    </a:lnTo>
                    <a:lnTo>
                      <a:pt x="0" y="17"/>
                    </a:lnTo>
                    <a:lnTo>
                      <a:pt x="4" y="0"/>
                    </a:lnTo>
                    <a:lnTo>
                      <a:pt x="92" y="0"/>
                    </a:lnTo>
                    <a:lnTo>
                      <a:pt x="88" y="1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27" name="Freeform 22"/>
              <p:cNvSpPr>
                <a:spLocks/>
              </p:cNvSpPr>
              <p:nvPr/>
            </p:nvSpPr>
            <p:spPr bwMode="auto">
              <a:xfrm>
                <a:off x="1716" y="398"/>
                <a:ext cx="108" cy="108"/>
              </a:xfrm>
              <a:custGeom>
                <a:avLst/>
                <a:gdLst>
                  <a:gd name="T0" fmla="*/ 37 w 108"/>
                  <a:gd name="T1" fmla="*/ 23782 h 106"/>
                  <a:gd name="T2" fmla="*/ 47 w 108"/>
                  <a:gd name="T3" fmla="*/ 20145 h 106"/>
                  <a:gd name="T4" fmla="*/ 81 w 108"/>
                  <a:gd name="T5" fmla="*/ 20145 h 106"/>
                  <a:gd name="T6" fmla="*/ 71 w 108"/>
                  <a:gd name="T7" fmla="*/ 20 h 106"/>
                  <a:gd name="T8" fmla="*/ 24 w 108"/>
                  <a:gd name="T9" fmla="*/ 23782 h 106"/>
                  <a:gd name="T10" fmla="*/ 0 w 108"/>
                  <a:gd name="T11" fmla="*/ 23782 h 106"/>
                  <a:gd name="T12" fmla="*/ 62 w 108"/>
                  <a:gd name="T13" fmla="*/ 0 h 106"/>
                  <a:gd name="T14" fmla="*/ 90 w 108"/>
                  <a:gd name="T15" fmla="*/ 0 h 106"/>
                  <a:gd name="T16" fmla="*/ 107 w 108"/>
                  <a:gd name="T17" fmla="*/ 23782 h 106"/>
                  <a:gd name="T18" fmla="*/ 37 w 108"/>
                  <a:gd name="T19" fmla="*/ 23782 h 1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8" h="106">
                    <a:moveTo>
                      <a:pt x="37" y="105"/>
                    </a:moveTo>
                    <a:lnTo>
                      <a:pt x="47" y="88"/>
                    </a:lnTo>
                    <a:lnTo>
                      <a:pt x="81" y="88"/>
                    </a:lnTo>
                    <a:lnTo>
                      <a:pt x="71" y="20"/>
                    </a:lnTo>
                    <a:lnTo>
                      <a:pt x="24" y="105"/>
                    </a:lnTo>
                    <a:lnTo>
                      <a:pt x="0" y="105"/>
                    </a:lnTo>
                    <a:lnTo>
                      <a:pt x="62" y="0"/>
                    </a:lnTo>
                    <a:lnTo>
                      <a:pt x="90" y="0"/>
                    </a:lnTo>
                    <a:lnTo>
                      <a:pt x="107" y="105"/>
                    </a:lnTo>
                    <a:lnTo>
                      <a:pt x="37" y="105"/>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28" name="Freeform 23"/>
              <p:cNvSpPr>
                <a:spLocks/>
              </p:cNvSpPr>
              <p:nvPr/>
            </p:nvSpPr>
            <p:spPr bwMode="auto">
              <a:xfrm>
                <a:off x="1831" y="398"/>
                <a:ext cx="93" cy="108"/>
              </a:xfrm>
              <a:custGeom>
                <a:avLst/>
                <a:gdLst>
                  <a:gd name="T0" fmla="*/ 47 w 94"/>
                  <a:gd name="T1" fmla="*/ 17 h 106"/>
                  <a:gd name="T2" fmla="*/ 47 w 94"/>
                  <a:gd name="T3" fmla="*/ 17 h 106"/>
                  <a:gd name="T4" fmla="*/ 38 w 94"/>
                  <a:gd name="T5" fmla="*/ 23782 h 106"/>
                  <a:gd name="T6" fmla="*/ 14 w 94"/>
                  <a:gd name="T7" fmla="*/ 23782 h 106"/>
                  <a:gd name="T8" fmla="*/ 33 w 94"/>
                  <a:gd name="T9" fmla="*/ 17 h 106"/>
                  <a:gd name="T10" fmla="*/ 0 w 94"/>
                  <a:gd name="T11" fmla="*/ 17 h 106"/>
                  <a:gd name="T12" fmla="*/ 4 w 94"/>
                  <a:gd name="T13" fmla="*/ 0 h 106"/>
                  <a:gd name="T14" fmla="*/ 47 w 94"/>
                  <a:gd name="T15" fmla="*/ 0 h 106"/>
                  <a:gd name="T16" fmla="*/ 47 w 94"/>
                  <a:gd name="T17" fmla="*/ 17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4" h="106">
                    <a:moveTo>
                      <a:pt x="89" y="17"/>
                    </a:moveTo>
                    <a:lnTo>
                      <a:pt x="56" y="17"/>
                    </a:lnTo>
                    <a:lnTo>
                      <a:pt x="38" y="105"/>
                    </a:lnTo>
                    <a:lnTo>
                      <a:pt x="14" y="105"/>
                    </a:lnTo>
                    <a:lnTo>
                      <a:pt x="33" y="17"/>
                    </a:lnTo>
                    <a:lnTo>
                      <a:pt x="0" y="17"/>
                    </a:lnTo>
                    <a:lnTo>
                      <a:pt x="4" y="0"/>
                    </a:lnTo>
                    <a:lnTo>
                      <a:pt x="93" y="0"/>
                    </a:lnTo>
                    <a:lnTo>
                      <a:pt x="89" y="1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29" name="Freeform 24"/>
              <p:cNvSpPr>
                <a:spLocks/>
              </p:cNvSpPr>
              <p:nvPr/>
            </p:nvSpPr>
            <p:spPr bwMode="auto">
              <a:xfrm>
                <a:off x="1918" y="398"/>
                <a:ext cx="101" cy="108"/>
              </a:xfrm>
              <a:custGeom>
                <a:avLst/>
                <a:gdLst>
                  <a:gd name="T0" fmla="*/ 97 w 101"/>
                  <a:gd name="T1" fmla="*/ 17 h 106"/>
                  <a:gd name="T2" fmla="*/ 43 w 101"/>
                  <a:gd name="T3" fmla="*/ 17 h 106"/>
                  <a:gd name="T4" fmla="*/ 37 w 101"/>
                  <a:gd name="T5" fmla="*/ 9539 h 106"/>
                  <a:gd name="T6" fmla="*/ 84 w 101"/>
                  <a:gd name="T7" fmla="*/ 9539 h 106"/>
                  <a:gd name="T8" fmla="*/ 80 w 101"/>
                  <a:gd name="T9" fmla="*/ 12625 h 106"/>
                  <a:gd name="T10" fmla="*/ 33 w 101"/>
                  <a:gd name="T11" fmla="*/ 12625 h 106"/>
                  <a:gd name="T12" fmla="*/ 27 w 101"/>
                  <a:gd name="T13" fmla="*/ 20145 h 106"/>
                  <a:gd name="T14" fmla="*/ 81 w 101"/>
                  <a:gd name="T15" fmla="*/ 20145 h 106"/>
                  <a:gd name="T16" fmla="*/ 78 w 101"/>
                  <a:gd name="T17" fmla="*/ 23782 h 106"/>
                  <a:gd name="T18" fmla="*/ 0 w 101"/>
                  <a:gd name="T19" fmla="*/ 23782 h 106"/>
                  <a:gd name="T20" fmla="*/ 23 w 101"/>
                  <a:gd name="T21" fmla="*/ 0 h 106"/>
                  <a:gd name="T22" fmla="*/ 100 w 101"/>
                  <a:gd name="T23" fmla="*/ 0 h 106"/>
                  <a:gd name="T24" fmla="*/ 97 w 101"/>
                  <a:gd name="T25" fmla="*/ 17 h 1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1" h="106">
                    <a:moveTo>
                      <a:pt x="97" y="17"/>
                    </a:moveTo>
                    <a:lnTo>
                      <a:pt x="43" y="17"/>
                    </a:lnTo>
                    <a:lnTo>
                      <a:pt x="37" y="44"/>
                    </a:lnTo>
                    <a:lnTo>
                      <a:pt x="84" y="44"/>
                    </a:lnTo>
                    <a:lnTo>
                      <a:pt x="80" y="59"/>
                    </a:lnTo>
                    <a:lnTo>
                      <a:pt x="33" y="59"/>
                    </a:lnTo>
                    <a:lnTo>
                      <a:pt x="27" y="88"/>
                    </a:lnTo>
                    <a:lnTo>
                      <a:pt x="81" y="88"/>
                    </a:lnTo>
                    <a:lnTo>
                      <a:pt x="78" y="105"/>
                    </a:lnTo>
                    <a:lnTo>
                      <a:pt x="0" y="105"/>
                    </a:lnTo>
                    <a:lnTo>
                      <a:pt x="23" y="0"/>
                    </a:lnTo>
                    <a:lnTo>
                      <a:pt x="100" y="0"/>
                    </a:lnTo>
                    <a:lnTo>
                      <a:pt x="97" y="1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30" name="Freeform 25"/>
              <p:cNvSpPr>
                <a:spLocks/>
              </p:cNvSpPr>
              <p:nvPr/>
            </p:nvSpPr>
            <p:spPr bwMode="auto">
              <a:xfrm>
                <a:off x="2012" y="398"/>
                <a:ext cx="88" cy="108"/>
              </a:xfrm>
              <a:custGeom>
                <a:avLst/>
                <a:gdLst>
                  <a:gd name="T0" fmla="*/ 22 w 90"/>
                  <a:gd name="T1" fmla="*/ 17 h 106"/>
                  <a:gd name="T2" fmla="*/ 22 w 90"/>
                  <a:gd name="T3" fmla="*/ 17 h 106"/>
                  <a:gd name="T4" fmla="*/ 22 w 90"/>
                  <a:gd name="T5" fmla="*/ 17 h 106"/>
                  <a:gd name="T6" fmla="*/ 22 w 90"/>
                  <a:gd name="T7" fmla="*/ 17 h 106"/>
                  <a:gd name="T8" fmla="*/ 22 w 90"/>
                  <a:gd name="T9" fmla="*/ 17 h 106"/>
                  <a:gd name="T10" fmla="*/ 22 w 90"/>
                  <a:gd name="T11" fmla="*/ 18 h 106"/>
                  <a:gd name="T12" fmla="*/ 22 w 90"/>
                  <a:gd name="T13" fmla="*/ 19 h 106"/>
                  <a:gd name="T14" fmla="*/ 22 w 90"/>
                  <a:gd name="T15" fmla="*/ 23 h 106"/>
                  <a:gd name="T16" fmla="*/ 22 w 90"/>
                  <a:gd name="T17" fmla="*/ 6942 h 106"/>
                  <a:gd name="T18" fmla="*/ 22 w 90"/>
                  <a:gd name="T19" fmla="*/ 7913 h 106"/>
                  <a:gd name="T20" fmla="*/ 22 w 90"/>
                  <a:gd name="T21" fmla="*/ 8688 h 106"/>
                  <a:gd name="T22" fmla="*/ 22 w 90"/>
                  <a:gd name="T23" fmla="*/ 9719 h 106"/>
                  <a:gd name="T24" fmla="*/ 22 w 90"/>
                  <a:gd name="T25" fmla="*/ 11077 h 106"/>
                  <a:gd name="T26" fmla="*/ 22 w 90"/>
                  <a:gd name="T27" fmla="*/ 12625 h 106"/>
                  <a:gd name="T28" fmla="*/ 22 w 90"/>
                  <a:gd name="T29" fmla="*/ 14662 h 106"/>
                  <a:gd name="T30" fmla="*/ 22 w 90"/>
                  <a:gd name="T31" fmla="*/ 17027 h 106"/>
                  <a:gd name="T32" fmla="*/ 22 w 90"/>
                  <a:gd name="T33" fmla="*/ 19729 h 106"/>
                  <a:gd name="T34" fmla="*/ 22 w 90"/>
                  <a:gd name="T35" fmla="*/ 21307 h 106"/>
                  <a:gd name="T36" fmla="*/ 22 w 90"/>
                  <a:gd name="T37" fmla="*/ 22910 h 106"/>
                  <a:gd name="T38" fmla="*/ 22 w 90"/>
                  <a:gd name="T39" fmla="*/ 23394 h 106"/>
                  <a:gd name="T40" fmla="*/ 0 w 90"/>
                  <a:gd name="T41" fmla="*/ 23782 h 106"/>
                  <a:gd name="T42" fmla="*/ 22 w 90"/>
                  <a:gd name="T43" fmla="*/ 20145 h 106"/>
                  <a:gd name="T44" fmla="*/ 22 w 90"/>
                  <a:gd name="T45" fmla="*/ 20145 h 106"/>
                  <a:gd name="T46" fmla="*/ 22 w 90"/>
                  <a:gd name="T47" fmla="*/ 20101 h 106"/>
                  <a:gd name="T48" fmla="*/ 22 w 90"/>
                  <a:gd name="T49" fmla="*/ 19729 h 106"/>
                  <a:gd name="T50" fmla="*/ 22 w 90"/>
                  <a:gd name="T51" fmla="*/ 18694 h 106"/>
                  <a:gd name="T52" fmla="*/ 22 w 90"/>
                  <a:gd name="T53" fmla="*/ 16712 h 106"/>
                  <a:gd name="T54" fmla="*/ 22 w 90"/>
                  <a:gd name="T55" fmla="*/ 15221 h 106"/>
                  <a:gd name="T56" fmla="*/ 22 w 90"/>
                  <a:gd name="T57" fmla="*/ 13353 h 106"/>
                  <a:gd name="T58" fmla="*/ 22 w 90"/>
                  <a:gd name="T59" fmla="*/ 11937 h 106"/>
                  <a:gd name="T60" fmla="*/ 22 w 90"/>
                  <a:gd name="T61" fmla="*/ 10473 h 106"/>
                  <a:gd name="T62" fmla="*/ 21 w 90"/>
                  <a:gd name="T63" fmla="*/ 9189 h 106"/>
                  <a:gd name="T64" fmla="*/ 16 w 90"/>
                  <a:gd name="T65" fmla="*/ 7913 h 106"/>
                  <a:gd name="T66" fmla="*/ 15 w 90"/>
                  <a:gd name="T67" fmla="*/ 25 h 106"/>
                  <a:gd name="T68" fmla="*/ 19 w 90"/>
                  <a:gd name="T69" fmla="*/ 14 h 106"/>
                  <a:gd name="T70" fmla="*/ 22 w 90"/>
                  <a:gd name="T71" fmla="*/ 7 h 106"/>
                  <a:gd name="T72" fmla="*/ 22 w 90"/>
                  <a:gd name="T73" fmla="*/ 2 h 106"/>
                  <a:gd name="T74" fmla="*/ 22 w 90"/>
                  <a:gd name="T75" fmla="*/ 0 h 106"/>
                  <a:gd name="T76" fmla="*/ 22 w 90"/>
                  <a:gd name="T77" fmla="*/ 0 h 106"/>
                  <a:gd name="T78" fmla="*/ 22 w 90"/>
                  <a:gd name="T79" fmla="*/ 0 h 106"/>
                  <a:gd name="T80" fmla="*/ 22 w 90"/>
                  <a:gd name="T81" fmla="*/ 0 h 106"/>
                  <a:gd name="T82" fmla="*/ 22 w 90"/>
                  <a:gd name="T83" fmla="*/ 0 h 10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90" h="106">
                    <a:moveTo>
                      <a:pt x="85" y="17"/>
                    </a:moveTo>
                    <a:lnTo>
                      <a:pt x="84" y="17"/>
                    </a:lnTo>
                    <a:lnTo>
                      <a:pt x="83" y="17"/>
                    </a:lnTo>
                    <a:lnTo>
                      <a:pt x="79" y="17"/>
                    </a:lnTo>
                    <a:lnTo>
                      <a:pt x="76" y="17"/>
                    </a:lnTo>
                    <a:lnTo>
                      <a:pt x="72" y="17"/>
                    </a:lnTo>
                    <a:lnTo>
                      <a:pt x="68" y="17"/>
                    </a:lnTo>
                    <a:lnTo>
                      <a:pt x="64" y="17"/>
                    </a:lnTo>
                    <a:lnTo>
                      <a:pt x="61" y="17"/>
                    </a:lnTo>
                    <a:lnTo>
                      <a:pt x="56" y="17"/>
                    </a:lnTo>
                    <a:lnTo>
                      <a:pt x="53" y="17"/>
                    </a:lnTo>
                    <a:lnTo>
                      <a:pt x="49" y="18"/>
                    </a:lnTo>
                    <a:lnTo>
                      <a:pt x="47" y="19"/>
                    </a:lnTo>
                    <a:lnTo>
                      <a:pt x="45" y="19"/>
                    </a:lnTo>
                    <a:lnTo>
                      <a:pt x="43" y="21"/>
                    </a:lnTo>
                    <a:lnTo>
                      <a:pt x="42" y="23"/>
                    </a:lnTo>
                    <a:lnTo>
                      <a:pt x="42" y="24"/>
                    </a:lnTo>
                    <a:lnTo>
                      <a:pt x="42" y="27"/>
                    </a:lnTo>
                    <a:lnTo>
                      <a:pt x="42" y="30"/>
                    </a:lnTo>
                    <a:lnTo>
                      <a:pt x="44" y="34"/>
                    </a:lnTo>
                    <a:lnTo>
                      <a:pt x="46" y="36"/>
                    </a:lnTo>
                    <a:lnTo>
                      <a:pt x="49" y="39"/>
                    </a:lnTo>
                    <a:lnTo>
                      <a:pt x="53" y="42"/>
                    </a:lnTo>
                    <a:lnTo>
                      <a:pt x="56" y="45"/>
                    </a:lnTo>
                    <a:lnTo>
                      <a:pt x="60" y="49"/>
                    </a:lnTo>
                    <a:lnTo>
                      <a:pt x="64" y="52"/>
                    </a:lnTo>
                    <a:lnTo>
                      <a:pt x="68" y="55"/>
                    </a:lnTo>
                    <a:lnTo>
                      <a:pt x="71" y="59"/>
                    </a:lnTo>
                    <a:lnTo>
                      <a:pt x="74" y="63"/>
                    </a:lnTo>
                    <a:lnTo>
                      <a:pt x="76" y="67"/>
                    </a:lnTo>
                    <a:lnTo>
                      <a:pt x="78" y="71"/>
                    </a:lnTo>
                    <a:lnTo>
                      <a:pt x="79" y="75"/>
                    </a:lnTo>
                    <a:lnTo>
                      <a:pt x="79" y="80"/>
                    </a:lnTo>
                    <a:lnTo>
                      <a:pt x="77" y="85"/>
                    </a:lnTo>
                    <a:lnTo>
                      <a:pt x="75" y="90"/>
                    </a:lnTo>
                    <a:lnTo>
                      <a:pt x="72" y="94"/>
                    </a:lnTo>
                    <a:lnTo>
                      <a:pt x="67" y="98"/>
                    </a:lnTo>
                    <a:lnTo>
                      <a:pt x="61" y="101"/>
                    </a:lnTo>
                    <a:lnTo>
                      <a:pt x="54" y="103"/>
                    </a:lnTo>
                    <a:lnTo>
                      <a:pt x="45" y="104"/>
                    </a:lnTo>
                    <a:lnTo>
                      <a:pt x="35" y="105"/>
                    </a:lnTo>
                    <a:lnTo>
                      <a:pt x="0" y="105"/>
                    </a:lnTo>
                    <a:lnTo>
                      <a:pt x="4" y="88"/>
                    </a:lnTo>
                    <a:lnTo>
                      <a:pt x="32" y="88"/>
                    </a:lnTo>
                    <a:lnTo>
                      <a:pt x="35" y="88"/>
                    </a:lnTo>
                    <a:lnTo>
                      <a:pt x="38" y="88"/>
                    </a:lnTo>
                    <a:lnTo>
                      <a:pt x="42" y="88"/>
                    </a:lnTo>
                    <a:lnTo>
                      <a:pt x="45" y="87"/>
                    </a:lnTo>
                    <a:lnTo>
                      <a:pt x="48" y="86"/>
                    </a:lnTo>
                    <a:lnTo>
                      <a:pt x="50" y="85"/>
                    </a:lnTo>
                    <a:lnTo>
                      <a:pt x="52" y="82"/>
                    </a:lnTo>
                    <a:lnTo>
                      <a:pt x="53" y="80"/>
                    </a:lnTo>
                    <a:lnTo>
                      <a:pt x="53" y="77"/>
                    </a:lnTo>
                    <a:lnTo>
                      <a:pt x="53" y="74"/>
                    </a:lnTo>
                    <a:lnTo>
                      <a:pt x="51" y="71"/>
                    </a:lnTo>
                    <a:lnTo>
                      <a:pt x="48" y="69"/>
                    </a:lnTo>
                    <a:lnTo>
                      <a:pt x="45" y="65"/>
                    </a:lnTo>
                    <a:lnTo>
                      <a:pt x="42" y="62"/>
                    </a:lnTo>
                    <a:lnTo>
                      <a:pt x="38" y="59"/>
                    </a:lnTo>
                    <a:lnTo>
                      <a:pt x="35" y="56"/>
                    </a:lnTo>
                    <a:lnTo>
                      <a:pt x="31" y="53"/>
                    </a:lnTo>
                    <a:lnTo>
                      <a:pt x="27" y="49"/>
                    </a:lnTo>
                    <a:lnTo>
                      <a:pt x="24" y="45"/>
                    </a:lnTo>
                    <a:lnTo>
                      <a:pt x="21" y="42"/>
                    </a:lnTo>
                    <a:lnTo>
                      <a:pt x="18" y="38"/>
                    </a:lnTo>
                    <a:lnTo>
                      <a:pt x="16" y="34"/>
                    </a:lnTo>
                    <a:lnTo>
                      <a:pt x="15" y="29"/>
                    </a:lnTo>
                    <a:lnTo>
                      <a:pt x="15" y="25"/>
                    </a:lnTo>
                    <a:lnTo>
                      <a:pt x="17" y="19"/>
                    </a:lnTo>
                    <a:lnTo>
                      <a:pt x="19" y="14"/>
                    </a:lnTo>
                    <a:lnTo>
                      <a:pt x="23" y="10"/>
                    </a:lnTo>
                    <a:lnTo>
                      <a:pt x="27" y="7"/>
                    </a:lnTo>
                    <a:lnTo>
                      <a:pt x="34" y="4"/>
                    </a:lnTo>
                    <a:lnTo>
                      <a:pt x="40" y="2"/>
                    </a:lnTo>
                    <a:lnTo>
                      <a:pt x="49" y="0"/>
                    </a:lnTo>
                    <a:lnTo>
                      <a:pt x="58" y="0"/>
                    </a:lnTo>
                    <a:lnTo>
                      <a:pt x="60" y="0"/>
                    </a:lnTo>
                    <a:lnTo>
                      <a:pt x="63" y="0"/>
                    </a:lnTo>
                    <a:lnTo>
                      <a:pt x="68" y="0"/>
                    </a:lnTo>
                    <a:lnTo>
                      <a:pt x="74" y="0"/>
                    </a:lnTo>
                    <a:lnTo>
                      <a:pt x="79" y="0"/>
                    </a:lnTo>
                    <a:lnTo>
                      <a:pt x="84" y="0"/>
                    </a:lnTo>
                    <a:lnTo>
                      <a:pt x="88" y="0"/>
                    </a:lnTo>
                    <a:lnTo>
                      <a:pt x="89" y="0"/>
                    </a:lnTo>
                    <a:lnTo>
                      <a:pt x="85" y="1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31" name="Freeform 26"/>
              <p:cNvSpPr>
                <a:spLocks/>
              </p:cNvSpPr>
              <p:nvPr/>
            </p:nvSpPr>
            <p:spPr bwMode="auto">
              <a:xfrm>
                <a:off x="899" y="575"/>
                <a:ext cx="100" cy="104"/>
              </a:xfrm>
              <a:custGeom>
                <a:avLst/>
                <a:gdLst>
                  <a:gd name="T0" fmla="*/ 1077 w 99"/>
                  <a:gd name="T1" fmla="*/ 52 h 105"/>
                  <a:gd name="T2" fmla="*/ 1055 w 99"/>
                  <a:gd name="T3" fmla="*/ 52 h 105"/>
                  <a:gd name="T4" fmla="*/ 1044 w 99"/>
                  <a:gd name="T5" fmla="*/ 52 h 105"/>
                  <a:gd name="T6" fmla="*/ 49 w 99"/>
                  <a:gd name="T7" fmla="*/ 52 h 105"/>
                  <a:gd name="T8" fmla="*/ 47 w 99"/>
                  <a:gd name="T9" fmla="*/ 52 h 105"/>
                  <a:gd name="T10" fmla="*/ 46 w 99"/>
                  <a:gd name="T11" fmla="*/ 52 h 105"/>
                  <a:gd name="T12" fmla="*/ 44 w 99"/>
                  <a:gd name="T13" fmla="*/ 52 h 105"/>
                  <a:gd name="T14" fmla="*/ 43 w 99"/>
                  <a:gd name="T15" fmla="*/ 52 h 105"/>
                  <a:gd name="T16" fmla="*/ 42 w 99"/>
                  <a:gd name="T17" fmla="*/ 52 h 105"/>
                  <a:gd name="T18" fmla="*/ 41 w 99"/>
                  <a:gd name="T19" fmla="*/ 48 h 105"/>
                  <a:gd name="T20" fmla="*/ 42 w 99"/>
                  <a:gd name="T21" fmla="*/ 48 h 105"/>
                  <a:gd name="T22" fmla="*/ 43 w 99"/>
                  <a:gd name="T23" fmla="*/ 49 h 105"/>
                  <a:gd name="T24" fmla="*/ 44 w 99"/>
                  <a:gd name="T25" fmla="*/ 49 h 105"/>
                  <a:gd name="T26" fmla="*/ 46 w 99"/>
                  <a:gd name="T27" fmla="*/ 49 h 105"/>
                  <a:gd name="T28" fmla="*/ 47 w 99"/>
                  <a:gd name="T29" fmla="*/ 49 h 105"/>
                  <a:gd name="T30" fmla="*/ 48 w 99"/>
                  <a:gd name="T31" fmla="*/ 49 h 105"/>
                  <a:gd name="T32" fmla="*/ 1044 w 99"/>
                  <a:gd name="T33" fmla="*/ 49 h 105"/>
                  <a:gd name="T34" fmla="*/ 1055 w 99"/>
                  <a:gd name="T35" fmla="*/ 49 h 105"/>
                  <a:gd name="T36" fmla="*/ 1110 w 99"/>
                  <a:gd name="T37" fmla="*/ 49 h 105"/>
                  <a:gd name="T38" fmla="*/ 1167 w 99"/>
                  <a:gd name="T39" fmla="*/ 47 h 105"/>
                  <a:gd name="T40" fmla="*/ 1215 w 99"/>
                  <a:gd name="T41" fmla="*/ 45 h 105"/>
                  <a:gd name="T42" fmla="*/ 1252 w 99"/>
                  <a:gd name="T43" fmla="*/ 43 h 105"/>
                  <a:gd name="T44" fmla="*/ 1291 w 99"/>
                  <a:gd name="T45" fmla="*/ 40 h 105"/>
                  <a:gd name="T46" fmla="*/ 1304 w 99"/>
                  <a:gd name="T47" fmla="*/ 37 h 105"/>
                  <a:gd name="T48" fmla="*/ 1317 w 99"/>
                  <a:gd name="T49" fmla="*/ 35 h 105"/>
                  <a:gd name="T50" fmla="*/ 1330 w 99"/>
                  <a:gd name="T51" fmla="*/ 32 h 105"/>
                  <a:gd name="T52" fmla="*/ 1343 w 99"/>
                  <a:gd name="T53" fmla="*/ 28 h 105"/>
                  <a:gd name="T54" fmla="*/ 1330 w 99"/>
                  <a:gd name="T55" fmla="*/ 25 h 105"/>
                  <a:gd name="T56" fmla="*/ 1330 w 99"/>
                  <a:gd name="T57" fmla="*/ 22 h 105"/>
                  <a:gd name="T58" fmla="*/ 1304 w 99"/>
                  <a:gd name="T59" fmla="*/ 20 h 105"/>
                  <a:gd name="T60" fmla="*/ 1291 w 99"/>
                  <a:gd name="T61" fmla="*/ 19 h 105"/>
                  <a:gd name="T62" fmla="*/ 1252 w 99"/>
                  <a:gd name="T63" fmla="*/ 17 h 105"/>
                  <a:gd name="T64" fmla="*/ 1215 w 99"/>
                  <a:gd name="T65" fmla="*/ 17 h 105"/>
                  <a:gd name="T66" fmla="*/ 1179 w 99"/>
                  <a:gd name="T67" fmla="*/ 17 h 105"/>
                  <a:gd name="T68" fmla="*/ 43 w 99"/>
                  <a:gd name="T69" fmla="*/ 17 h 105"/>
                  <a:gd name="T70" fmla="*/ 24 w 99"/>
                  <a:gd name="T71" fmla="*/ 52 h 105"/>
                  <a:gd name="T72" fmla="*/ 0 w 99"/>
                  <a:gd name="T73" fmla="*/ 52 h 105"/>
                  <a:gd name="T74" fmla="*/ 23 w 99"/>
                  <a:gd name="T75" fmla="*/ 0 h 105"/>
                  <a:gd name="T76" fmla="*/ 1330 w 99"/>
                  <a:gd name="T77" fmla="*/ 0 h 105"/>
                  <a:gd name="T78" fmla="*/ 1441 w 99"/>
                  <a:gd name="T79" fmla="*/ 1 h 105"/>
                  <a:gd name="T80" fmla="*/ 1531 w 99"/>
                  <a:gd name="T81" fmla="*/ 3 h 105"/>
                  <a:gd name="T82" fmla="*/ 1594 w 99"/>
                  <a:gd name="T83" fmla="*/ 7 h 105"/>
                  <a:gd name="T84" fmla="*/ 1659 w 99"/>
                  <a:gd name="T85" fmla="*/ 11 h 105"/>
                  <a:gd name="T86" fmla="*/ 1676 w 99"/>
                  <a:gd name="T87" fmla="*/ 17 h 105"/>
                  <a:gd name="T88" fmla="*/ 1693 w 99"/>
                  <a:gd name="T89" fmla="*/ 22 h 105"/>
                  <a:gd name="T90" fmla="*/ 1693 w 99"/>
                  <a:gd name="T91" fmla="*/ 27 h 105"/>
                  <a:gd name="T92" fmla="*/ 1676 w 99"/>
                  <a:gd name="T93" fmla="*/ 32 h 105"/>
                  <a:gd name="T94" fmla="*/ 1642 w 99"/>
                  <a:gd name="T95" fmla="*/ 40 h 105"/>
                  <a:gd name="T96" fmla="*/ 1578 w 99"/>
                  <a:gd name="T97" fmla="*/ 46 h 105"/>
                  <a:gd name="T98" fmla="*/ 1516 w 99"/>
                  <a:gd name="T99" fmla="*/ 51 h 105"/>
                  <a:gd name="T100" fmla="*/ 1427 w 99"/>
                  <a:gd name="T101" fmla="*/ 52 h 105"/>
                  <a:gd name="T102" fmla="*/ 1343 w 99"/>
                  <a:gd name="T103" fmla="*/ 52 h 105"/>
                  <a:gd name="T104" fmla="*/ 1252 w 99"/>
                  <a:gd name="T105" fmla="*/ 52 h 105"/>
                  <a:gd name="T106" fmla="*/ 1167 w 99"/>
                  <a:gd name="T107" fmla="*/ 52 h 105"/>
                  <a:gd name="T108" fmla="*/ 1077 w 99"/>
                  <a:gd name="T109" fmla="*/ 52 h 10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99" h="105">
                    <a:moveTo>
                      <a:pt x="53" y="64"/>
                    </a:moveTo>
                    <a:lnTo>
                      <a:pt x="51" y="64"/>
                    </a:lnTo>
                    <a:lnTo>
                      <a:pt x="50" y="64"/>
                    </a:lnTo>
                    <a:lnTo>
                      <a:pt x="49" y="64"/>
                    </a:lnTo>
                    <a:lnTo>
                      <a:pt x="47" y="64"/>
                    </a:lnTo>
                    <a:lnTo>
                      <a:pt x="46" y="64"/>
                    </a:lnTo>
                    <a:lnTo>
                      <a:pt x="44" y="64"/>
                    </a:lnTo>
                    <a:lnTo>
                      <a:pt x="43" y="64"/>
                    </a:lnTo>
                    <a:lnTo>
                      <a:pt x="42" y="63"/>
                    </a:lnTo>
                    <a:lnTo>
                      <a:pt x="41" y="48"/>
                    </a:lnTo>
                    <a:lnTo>
                      <a:pt x="42" y="48"/>
                    </a:lnTo>
                    <a:lnTo>
                      <a:pt x="43" y="49"/>
                    </a:lnTo>
                    <a:lnTo>
                      <a:pt x="44" y="49"/>
                    </a:lnTo>
                    <a:lnTo>
                      <a:pt x="46" y="49"/>
                    </a:lnTo>
                    <a:lnTo>
                      <a:pt x="47" y="49"/>
                    </a:lnTo>
                    <a:lnTo>
                      <a:pt x="48" y="49"/>
                    </a:lnTo>
                    <a:lnTo>
                      <a:pt x="50" y="49"/>
                    </a:lnTo>
                    <a:lnTo>
                      <a:pt x="51" y="49"/>
                    </a:lnTo>
                    <a:lnTo>
                      <a:pt x="56" y="49"/>
                    </a:lnTo>
                    <a:lnTo>
                      <a:pt x="61" y="47"/>
                    </a:lnTo>
                    <a:lnTo>
                      <a:pt x="65" y="45"/>
                    </a:lnTo>
                    <a:lnTo>
                      <a:pt x="68" y="43"/>
                    </a:lnTo>
                    <a:lnTo>
                      <a:pt x="71" y="40"/>
                    </a:lnTo>
                    <a:lnTo>
                      <a:pt x="72" y="37"/>
                    </a:lnTo>
                    <a:lnTo>
                      <a:pt x="73" y="35"/>
                    </a:lnTo>
                    <a:lnTo>
                      <a:pt x="74" y="32"/>
                    </a:lnTo>
                    <a:lnTo>
                      <a:pt x="75" y="28"/>
                    </a:lnTo>
                    <a:lnTo>
                      <a:pt x="74" y="25"/>
                    </a:lnTo>
                    <a:lnTo>
                      <a:pt x="74" y="22"/>
                    </a:lnTo>
                    <a:lnTo>
                      <a:pt x="72" y="20"/>
                    </a:lnTo>
                    <a:lnTo>
                      <a:pt x="71" y="19"/>
                    </a:lnTo>
                    <a:lnTo>
                      <a:pt x="68" y="17"/>
                    </a:lnTo>
                    <a:lnTo>
                      <a:pt x="65" y="17"/>
                    </a:lnTo>
                    <a:lnTo>
                      <a:pt x="62" y="17"/>
                    </a:lnTo>
                    <a:lnTo>
                      <a:pt x="43" y="17"/>
                    </a:lnTo>
                    <a:lnTo>
                      <a:pt x="24" y="104"/>
                    </a:lnTo>
                    <a:lnTo>
                      <a:pt x="0" y="104"/>
                    </a:lnTo>
                    <a:lnTo>
                      <a:pt x="23" y="0"/>
                    </a:lnTo>
                    <a:lnTo>
                      <a:pt x="74" y="0"/>
                    </a:lnTo>
                    <a:lnTo>
                      <a:pt x="82" y="1"/>
                    </a:lnTo>
                    <a:lnTo>
                      <a:pt x="88" y="3"/>
                    </a:lnTo>
                    <a:lnTo>
                      <a:pt x="92" y="7"/>
                    </a:lnTo>
                    <a:lnTo>
                      <a:pt x="96" y="11"/>
                    </a:lnTo>
                    <a:lnTo>
                      <a:pt x="97" y="17"/>
                    </a:lnTo>
                    <a:lnTo>
                      <a:pt x="98" y="22"/>
                    </a:lnTo>
                    <a:lnTo>
                      <a:pt x="98" y="27"/>
                    </a:lnTo>
                    <a:lnTo>
                      <a:pt x="97" y="32"/>
                    </a:lnTo>
                    <a:lnTo>
                      <a:pt x="95" y="40"/>
                    </a:lnTo>
                    <a:lnTo>
                      <a:pt x="91" y="46"/>
                    </a:lnTo>
                    <a:lnTo>
                      <a:pt x="87" y="51"/>
                    </a:lnTo>
                    <a:lnTo>
                      <a:pt x="81" y="56"/>
                    </a:lnTo>
                    <a:lnTo>
                      <a:pt x="75" y="59"/>
                    </a:lnTo>
                    <a:lnTo>
                      <a:pt x="68" y="62"/>
                    </a:lnTo>
                    <a:lnTo>
                      <a:pt x="61" y="64"/>
                    </a:lnTo>
                    <a:lnTo>
                      <a:pt x="53" y="6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32" name="Freeform 27"/>
              <p:cNvSpPr>
                <a:spLocks/>
              </p:cNvSpPr>
              <p:nvPr/>
            </p:nvSpPr>
            <p:spPr bwMode="auto">
              <a:xfrm>
                <a:off x="1005" y="574"/>
                <a:ext cx="115" cy="55"/>
              </a:xfrm>
              <a:custGeom>
                <a:avLst/>
                <a:gdLst>
                  <a:gd name="T0" fmla="*/ 0 w 115"/>
                  <a:gd name="T1" fmla="*/ 54 h 55"/>
                  <a:gd name="T2" fmla="*/ 0 w 115"/>
                  <a:gd name="T3" fmla="*/ 54 h 55"/>
                  <a:gd name="T4" fmla="*/ 2 w 115"/>
                  <a:gd name="T5" fmla="*/ 47 h 55"/>
                  <a:gd name="T6" fmla="*/ 4 w 115"/>
                  <a:gd name="T7" fmla="*/ 41 h 55"/>
                  <a:gd name="T8" fmla="*/ 7 w 115"/>
                  <a:gd name="T9" fmla="*/ 35 h 55"/>
                  <a:gd name="T10" fmla="*/ 10 w 115"/>
                  <a:gd name="T11" fmla="*/ 30 h 55"/>
                  <a:gd name="T12" fmla="*/ 13 w 115"/>
                  <a:gd name="T13" fmla="*/ 25 h 55"/>
                  <a:gd name="T14" fmla="*/ 16 w 115"/>
                  <a:gd name="T15" fmla="*/ 21 h 55"/>
                  <a:gd name="T16" fmla="*/ 20 w 115"/>
                  <a:gd name="T17" fmla="*/ 17 h 55"/>
                  <a:gd name="T18" fmla="*/ 25 w 115"/>
                  <a:gd name="T19" fmla="*/ 13 h 55"/>
                  <a:gd name="T20" fmla="*/ 29 w 115"/>
                  <a:gd name="T21" fmla="*/ 10 h 55"/>
                  <a:gd name="T22" fmla="*/ 34 w 115"/>
                  <a:gd name="T23" fmla="*/ 7 h 55"/>
                  <a:gd name="T24" fmla="*/ 39 w 115"/>
                  <a:gd name="T25" fmla="*/ 5 h 55"/>
                  <a:gd name="T26" fmla="*/ 45 w 115"/>
                  <a:gd name="T27" fmla="*/ 3 h 55"/>
                  <a:gd name="T28" fmla="*/ 50 w 115"/>
                  <a:gd name="T29" fmla="*/ 2 h 55"/>
                  <a:gd name="T30" fmla="*/ 56 w 115"/>
                  <a:gd name="T31" fmla="*/ 1 h 55"/>
                  <a:gd name="T32" fmla="*/ 62 w 115"/>
                  <a:gd name="T33" fmla="*/ 0 h 55"/>
                  <a:gd name="T34" fmla="*/ 68 w 115"/>
                  <a:gd name="T35" fmla="*/ 0 h 55"/>
                  <a:gd name="T36" fmla="*/ 74 w 115"/>
                  <a:gd name="T37" fmla="*/ 0 h 55"/>
                  <a:gd name="T38" fmla="*/ 80 w 115"/>
                  <a:gd name="T39" fmla="*/ 1 h 55"/>
                  <a:gd name="T40" fmla="*/ 85 w 115"/>
                  <a:gd name="T41" fmla="*/ 2 h 55"/>
                  <a:gd name="T42" fmla="*/ 89 w 115"/>
                  <a:gd name="T43" fmla="*/ 4 h 55"/>
                  <a:gd name="T44" fmla="*/ 94 w 115"/>
                  <a:gd name="T45" fmla="*/ 6 h 55"/>
                  <a:gd name="T46" fmla="*/ 98 w 115"/>
                  <a:gd name="T47" fmla="*/ 9 h 55"/>
                  <a:gd name="T48" fmla="*/ 102 w 115"/>
                  <a:gd name="T49" fmla="*/ 12 h 55"/>
                  <a:gd name="T50" fmla="*/ 105 w 115"/>
                  <a:gd name="T51" fmla="*/ 15 h 55"/>
                  <a:gd name="T52" fmla="*/ 107 w 115"/>
                  <a:gd name="T53" fmla="*/ 19 h 55"/>
                  <a:gd name="T54" fmla="*/ 110 w 115"/>
                  <a:gd name="T55" fmla="*/ 23 h 55"/>
                  <a:gd name="T56" fmla="*/ 111 w 115"/>
                  <a:gd name="T57" fmla="*/ 28 h 55"/>
                  <a:gd name="T58" fmla="*/ 113 w 115"/>
                  <a:gd name="T59" fmla="*/ 32 h 55"/>
                  <a:gd name="T60" fmla="*/ 114 w 115"/>
                  <a:gd name="T61" fmla="*/ 37 h 55"/>
                  <a:gd name="T62" fmla="*/ 114 w 115"/>
                  <a:gd name="T63" fmla="*/ 43 h 55"/>
                  <a:gd name="T64" fmla="*/ 113 w 115"/>
                  <a:gd name="T65" fmla="*/ 48 h 55"/>
                  <a:gd name="T66" fmla="*/ 112 w 115"/>
                  <a:gd name="T67" fmla="*/ 54 h 55"/>
                  <a:gd name="T68" fmla="*/ 112 w 115"/>
                  <a:gd name="T69" fmla="*/ 54 h 55"/>
                  <a:gd name="T70" fmla="*/ 88 w 115"/>
                  <a:gd name="T71" fmla="*/ 54 h 55"/>
                  <a:gd name="T72" fmla="*/ 88 w 115"/>
                  <a:gd name="T73" fmla="*/ 54 h 55"/>
                  <a:gd name="T74" fmla="*/ 89 w 115"/>
                  <a:gd name="T75" fmla="*/ 46 h 55"/>
                  <a:gd name="T76" fmla="*/ 90 w 115"/>
                  <a:gd name="T77" fmla="*/ 39 h 55"/>
                  <a:gd name="T78" fmla="*/ 88 w 115"/>
                  <a:gd name="T79" fmla="*/ 33 h 55"/>
                  <a:gd name="T80" fmla="*/ 86 w 115"/>
                  <a:gd name="T81" fmla="*/ 27 h 55"/>
                  <a:gd name="T82" fmla="*/ 83 w 115"/>
                  <a:gd name="T83" fmla="*/ 23 h 55"/>
                  <a:gd name="T84" fmla="*/ 78 w 115"/>
                  <a:gd name="T85" fmla="*/ 19 h 55"/>
                  <a:gd name="T86" fmla="*/ 72 w 115"/>
                  <a:gd name="T87" fmla="*/ 17 h 55"/>
                  <a:gd name="T88" fmla="*/ 65 w 115"/>
                  <a:gd name="T89" fmla="*/ 17 h 55"/>
                  <a:gd name="T90" fmla="*/ 57 w 115"/>
                  <a:gd name="T91" fmla="*/ 17 h 55"/>
                  <a:gd name="T92" fmla="*/ 50 w 115"/>
                  <a:gd name="T93" fmla="*/ 19 h 55"/>
                  <a:gd name="T94" fmla="*/ 44 w 115"/>
                  <a:gd name="T95" fmla="*/ 22 h 55"/>
                  <a:gd name="T96" fmla="*/ 38 w 115"/>
                  <a:gd name="T97" fmla="*/ 27 h 55"/>
                  <a:gd name="T98" fmla="*/ 33 w 115"/>
                  <a:gd name="T99" fmla="*/ 32 h 55"/>
                  <a:gd name="T100" fmla="*/ 29 w 115"/>
                  <a:gd name="T101" fmla="*/ 38 h 55"/>
                  <a:gd name="T102" fmla="*/ 27 w 115"/>
                  <a:gd name="T103" fmla="*/ 46 h 55"/>
                  <a:gd name="T104" fmla="*/ 24 w 115"/>
                  <a:gd name="T105" fmla="*/ 54 h 55"/>
                  <a:gd name="T106" fmla="*/ 24 w 115"/>
                  <a:gd name="T107" fmla="*/ 54 h 55"/>
                  <a:gd name="T108" fmla="*/ 0 w 115"/>
                  <a:gd name="T109" fmla="*/ 54 h 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15" h="55">
                    <a:moveTo>
                      <a:pt x="0" y="54"/>
                    </a:moveTo>
                    <a:lnTo>
                      <a:pt x="0" y="54"/>
                    </a:lnTo>
                    <a:lnTo>
                      <a:pt x="2" y="47"/>
                    </a:lnTo>
                    <a:lnTo>
                      <a:pt x="4" y="41"/>
                    </a:lnTo>
                    <a:lnTo>
                      <a:pt x="7" y="35"/>
                    </a:lnTo>
                    <a:lnTo>
                      <a:pt x="10" y="30"/>
                    </a:lnTo>
                    <a:lnTo>
                      <a:pt x="13" y="25"/>
                    </a:lnTo>
                    <a:lnTo>
                      <a:pt x="16" y="21"/>
                    </a:lnTo>
                    <a:lnTo>
                      <a:pt x="20" y="17"/>
                    </a:lnTo>
                    <a:lnTo>
                      <a:pt x="25" y="13"/>
                    </a:lnTo>
                    <a:lnTo>
                      <a:pt x="29" y="10"/>
                    </a:lnTo>
                    <a:lnTo>
                      <a:pt x="34" y="7"/>
                    </a:lnTo>
                    <a:lnTo>
                      <a:pt x="39" y="5"/>
                    </a:lnTo>
                    <a:lnTo>
                      <a:pt x="45" y="3"/>
                    </a:lnTo>
                    <a:lnTo>
                      <a:pt x="50" y="2"/>
                    </a:lnTo>
                    <a:lnTo>
                      <a:pt x="56" y="1"/>
                    </a:lnTo>
                    <a:lnTo>
                      <a:pt x="62" y="0"/>
                    </a:lnTo>
                    <a:lnTo>
                      <a:pt x="68" y="0"/>
                    </a:lnTo>
                    <a:lnTo>
                      <a:pt x="74" y="0"/>
                    </a:lnTo>
                    <a:lnTo>
                      <a:pt x="80" y="1"/>
                    </a:lnTo>
                    <a:lnTo>
                      <a:pt x="85" y="2"/>
                    </a:lnTo>
                    <a:lnTo>
                      <a:pt x="89" y="4"/>
                    </a:lnTo>
                    <a:lnTo>
                      <a:pt x="94" y="6"/>
                    </a:lnTo>
                    <a:lnTo>
                      <a:pt x="98" y="9"/>
                    </a:lnTo>
                    <a:lnTo>
                      <a:pt x="102" y="12"/>
                    </a:lnTo>
                    <a:lnTo>
                      <a:pt x="105" y="15"/>
                    </a:lnTo>
                    <a:lnTo>
                      <a:pt x="107" y="19"/>
                    </a:lnTo>
                    <a:lnTo>
                      <a:pt x="110" y="23"/>
                    </a:lnTo>
                    <a:lnTo>
                      <a:pt x="111" y="28"/>
                    </a:lnTo>
                    <a:lnTo>
                      <a:pt x="113" y="32"/>
                    </a:lnTo>
                    <a:lnTo>
                      <a:pt x="114" y="37"/>
                    </a:lnTo>
                    <a:lnTo>
                      <a:pt x="114" y="43"/>
                    </a:lnTo>
                    <a:lnTo>
                      <a:pt x="113" y="48"/>
                    </a:lnTo>
                    <a:lnTo>
                      <a:pt x="112" y="54"/>
                    </a:lnTo>
                    <a:lnTo>
                      <a:pt x="88" y="54"/>
                    </a:lnTo>
                    <a:lnTo>
                      <a:pt x="89" y="46"/>
                    </a:lnTo>
                    <a:lnTo>
                      <a:pt x="90" y="39"/>
                    </a:lnTo>
                    <a:lnTo>
                      <a:pt x="88" y="33"/>
                    </a:lnTo>
                    <a:lnTo>
                      <a:pt x="86" y="27"/>
                    </a:lnTo>
                    <a:lnTo>
                      <a:pt x="83" y="23"/>
                    </a:lnTo>
                    <a:lnTo>
                      <a:pt x="78" y="19"/>
                    </a:lnTo>
                    <a:lnTo>
                      <a:pt x="72" y="17"/>
                    </a:lnTo>
                    <a:lnTo>
                      <a:pt x="65" y="17"/>
                    </a:lnTo>
                    <a:lnTo>
                      <a:pt x="57" y="17"/>
                    </a:lnTo>
                    <a:lnTo>
                      <a:pt x="50" y="19"/>
                    </a:lnTo>
                    <a:lnTo>
                      <a:pt x="44" y="22"/>
                    </a:lnTo>
                    <a:lnTo>
                      <a:pt x="38" y="27"/>
                    </a:lnTo>
                    <a:lnTo>
                      <a:pt x="33" y="32"/>
                    </a:lnTo>
                    <a:lnTo>
                      <a:pt x="29" y="38"/>
                    </a:lnTo>
                    <a:lnTo>
                      <a:pt x="27" y="46"/>
                    </a:lnTo>
                    <a:lnTo>
                      <a:pt x="24" y="54"/>
                    </a:lnTo>
                    <a:lnTo>
                      <a:pt x="0" y="5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33" name="Freeform 28"/>
              <p:cNvSpPr>
                <a:spLocks/>
              </p:cNvSpPr>
              <p:nvPr/>
            </p:nvSpPr>
            <p:spPr bwMode="auto">
              <a:xfrm>
                <a:off x="1003" y="629"/>
                <a:ext cx="116" cy="54"/>
              </a:xfrm>
              <a:custGeom>
                <a:avLst/>
                <a:gdLst>
                  <a:gd name="T0" fmla="*/ 1 w 116"/>
                  <a:gd name="T1" fmla="*/ 0 h 54"/>
                  <a:gd name="T2" fmla="*/ 1 w 116"/>
                  <a:gd name="T3" fmla="*/ 5 h 54"/>
                  <a:gd name="T4" fmla="*/ 0 w 116"/>
                  <a:gd name="T5" fmla="*/ 10 h 54"/>
                  <a:gd name="T6" fmla="*/ 0 w 116"/>
                  <a:gd name="T7" fmla="*/ 16 h 54"/>
                  <a:gd name="T8" fmla="*/ 1 w 116"/>
                  <a:gd name="T9" fmla="*/ 21 h 54"/>
                  <a:gd name="T10" fmla="*/ 2 w 116"/>
                  <a:gd name="T11" fmla="*/ 25 h 54"/>
                  <a:gd name="T12" fmla="*/ 4 w 116"/>
                  <a:gd name="T13" fmla="*/ 29 h 54"/>
                  <a:gd name="T14" fmla="*/ 6 w 116"/>
                  <a:gd name="T15" fmla="*/ 33 h 54"/>
                  <a:gd name="T16" fmla="*/ 9 w 116"/>
                  <a:gd name="T17" fmla="*/ 37 h 54"/>
                  <a:gd name="T18" fmla="*/ 12 w 116"/>
                  <a:gd name="T19" fmla="*/ 41 h 54"/>
                  <a:gd name="T20" fmla="*/ 16 w 116"/>
                  <a:gd name="T21" fmla="*/ 44 h 54"/>
                  <a:gd name="T22" fmla="*/ 20 w 116"/>
                  <a:gd name="T23" fmla="*/ 47 h 54"/>
                  <a:gd name="T24" fmla="*/ 24 w 116"/>
                  <a:gd name="T25" fmla="*/ 49 h 54"/>
                  <a:gd name="T26" fmla="*/ 29 w 116"/>
                  <a:gd name="T27" fmla="*/ 51 h 54"/>
                  <a:gd name="T28" fmla="*/ 35 w 116"/>
                  <a:gd name="T29" fmla="*/ 52 h 54"/>
                  <a:gd name="T30" fmla="*/ 40 w 116"/>
                  <a:gd name="T31" fmla="*/ 53 h 54"/>
                  <a:gd name="T32" fmla="*/ 47 w 116"/>
                  <a:gd name="T33" fmla="*/ 53 h 54"/>
                  <a:gd name="T34" fmla="*/ 53 w 116"/>
                  <a:gd name="T35" fmla="*/ 53 h 54"/>
                  <a:gd name="T36" fmla="*/ 59 w 116"/>
                  <a:gd name="T37" fmla="*/ 52 h 54"/>
                  <a:gd name="T38" fmla="*/ 65 w 116"/>
                  <a:gd name="T39" fmla="*/ 51 h 54"/>
                  <a:gd name="T40" fmla="*/ 70 w 116"/>
                  <a:gd name="T41" fmla="*/ 50 h 54"/>
                  <a:gd name="T42" fmla="*/ 76 w 116"/>
                  <a:gd name="T43" fmla="*/ 48 h 54"/>
                  <a:gd name="T44" fmla="*/ 81 w 116"/>
                  <a:gd name="T45" fmla="*/ 46 h 54"/>
                  <a:gd name="T46" fmla="*/ 86 w 116"/>
                  <a:gd name="T47" fmla="*/ 44 h 54"/>
                  <a:gd name="T48" fmla="*/ 90 w 116"/>
                  <a:gd name="T49" fmla="*/ 40 h 54"/>
                  <a:gd name="T50" fmla="*/ 94 w 116"/>
                  <a:gd name="T51" fmla="*/ 37 h 54"/>
                  <a:gd name="T52" fmla="*/ 98 w 116"/>
                  <a:gd name="T53" fmla="*/ 33 h 54"/>
                  <a:gd name="T54" fmla="*/ 102 w 116"/>
                  <a:gd name="T55" fmla="*/ 29 h 54"/>
                  <a:gd name="T56" fmla="*/ 105 w 116"/>
                  <a:gd name="T57" fmla="*/ 24 h 54"/>
                  <a:gd name="T58" fmla="*/ 108 w 116"/>
                  <a:gd name="T59" fmla="*/ 19 h 54"/>
                  <a:gd name="T60" fmla="*/ 111 w 116"/>
                  <a:gd name="T61" fmla="*/ 13 h 54"/>
                  <a:gd name="T62" fmla="*/ 113 w 116"/>
                  <a:gd name="T63" fmla="*/ 7 h 54"/>
                  <a:gd name="T64" fmla="*/ 115 w 116"/>
                  <a:gd name="T65" fmla="*/ 0 h 54"/>
                  <a:gd name="T66" fmla="*/ 91 w 116"/>
                  <a:gd name="T67" fmla="*/ 0 h 54"/>
                  <a:gd name="T68" fmla="*/ 88 w 116"/>
                  <a:gd name="T69" fmla="*/ 8 h 54"/>
                  <a:gd name="T70" fmla="*/ 85 w 116"/>
                  <a:gd name="T71" fmla="*/ 15 h 54"/>
                  <a:gd name="T72" fmla="*/ 82 w 116"/>
                  <a:gd name="T73" fmla="*/ 22 h 54"/>
                  <a:gd name="T74" fmla="*/ 77 w 116"/>
                  <a:gd name="T75" fmla="*/ 27 h 54"/>
                  <a:gd name="T76" fmla="*/ 71 w 116"/>
                  <a:gd name="T77" fmla="*/ 31 h 54"/>
                  <a:gd name="T78" fmla="*/ 65 w 116"/>
                  <a:gd name="T79" fmla="*/ 34 h 54"/>
                  <a:gd name="T80" fmla="*/ 58 w 116"/>
                  <a:gd name="T81" fmla="*/ 36 h 54"/>
                  <a:gd name="T82" fmla="*/ 50 w 116"/>
                  <a:gd name="T83" fmla="*/ 37 h 54"/>
                  <a:gd name="T84" fmla="*/ 42 w 116"/>
                  <a:gd name="T85" fmla="*/ 36 h 54"/>
                  <a:gd name="T86" fmla="*/ 36 w 116"/>
                  <a:gd name="T87" fmla="*/ 33 h 54"/>
                  <a:gd name="T88" fmla="*/ 31 w 116"/>
                  <a:gd name="T89" fmla="*/ 30 h 54"/>
                  <a:gd name="T90" fmla="*/ 28 w 116"/>
                  <a:gd name="T91" fmla="*/ 26 h 54"/>
                  <a:gd name="T92" fmla="*/ 25 w 116"/>
                  <a:gd name="T93" fmla="*/ 20 h 54"/>
                  <a:gd name="T94" fmla="*/ 24 w 116"/>
                  <a:gd name="T95" fmla="*/ 14 h 54"/>
                  <a:gd name="T96" fmla="*/ 24 w 116"/>
                  <a:gd name="T97" fmla="*/ 7 h 54"/>
                  <a:gd name="T98" fmla="*/ 25 w 116"/>
                  <a:gd name="T99" fmla="*/ 0 h 54"/>
                  <a:gd name="T100" fmla="*/ 1 w 116"/>
                  <a:gd name="T101" fmla="*/ 0 h 5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16" h="54">
                    <a:moveTo>
                      <a:pt x="1" y="0"/>
                    </a:moveTo>
                    <a:lnTo>
                      <a:pt x="1" y="5"/>
                    </a:lnTo>
                    <a:lnTo>
                      <a:pt x="0" y="10"/>
                    </a:lnTo>
                    <a:lnTo>
                      <a:pt x="0" y="16"/>
                    </a:lnTo>
                    <a:lnTo>
                      <a:pt x="1" y="21"/>
                    </a:lnTo>
                    <a:lnTo>
                      <a:pt x="2" y="25"/>
                    </a:lnTo>
                    <a:lnTo>
                      <a:pt x="4" y="29"/>
                    </a:lnTo>
                    <a:lnTo>
                      <a:pt x="6" y="33"/>
                    </a:lnTo>
                    <a:lnTo>
                      <a:pt x="9" y="37"/>
                    </a:lnTo>
                    <a:lnTo>
                      <a:pt x="12" y="41"/>
                    </a:lnTo>
                    <a:lnTo>
                      <a:pt x="16" y="44"/>
                    </a:lnTo>
                    <a:lnTo>
                      <a:pt x="20" y="47"/>
                    </a:lnTo>
                    <a:lnTo>
                      <a:pt x="24" y="49"/>
                    </a:lnTo>
                    <a:lnTo>
                      <a:pt x="29" y="51"/>
                    </a:lnTo>
                    <a:lnTo>
                      <a:pt x="35" y="52"/>
                    </a:lnTo>
                    <a:lnTo>
                      <a:pt x="40" y="53"/>
                    </a:lnTo>
                    <a:lnTo>
                      <a:pt x="47" y="53"/>
                    </a:lnTo>
                    <a:lnTo>
                      <a:pt x="53" y="53"/>
                    </a:lnTo>
                    <a:lnTo>
                      <a:pt x="59" y="52"/>
                    </a:lnTo>
                    <a:lnTo>
                      <a:pt x="65" y="51"/>
                    </a:lnTo>
                    <a:lnTo>
                      <a:pt x="70" y="50"/>
                    </a:lnTo>
                    <a:lnTo>
                      <a:pt x="76" y="48"/>
                    </a:lnTo>
                    <a:lnTo>
                      <a:pt x="81" y="46"/>
                    </a:lnTo>
                    <a:lnTo>
                      <a:pt x="86" y="44"/>
                    </a:lnTo>
                    <a:lnTo>
                      <a:pt x="90" y="40"/>
                    </a:lnTo>
                    <a:lnTo>
                      <a:pt x="94" y="37"/>
                    </a:lnTo>
                    <a:lnTo>
                      <a:pt x="98" y="33"/>
                    </a:lnTo>
                    <a:lnTo>
                      <a:pt x="102" y="29"/>
                    </a:lnTo>
                    <a:lnTo>
                      <a:pt x="105" y="24"/>
                    </a:lnTo>
                    <a:lnTo>
                      <a:pt x="108" y="19"/>
                    </a:lnTo>
                    <a:lnTo>
                      <a:pt x="111" y="13"/>
                    </a:lnTo>
                    <a:lnTo>
                      <a:pt x="113" y="7"/>
                    </a:lnTo>
                    <a:lnTo>
                      <a:pt x="115" y="0"/>
                    </a:lnTo>
                    <a:lnTo>
                      <a:pt x="91" y="0"/>
                    </a:lnTo>
                    <a:lnTo>
                      <a:pt x="88" y="8"/>
                    </a:lnTo>
                    <a:lnTo>
                      <a:pt x="85" y="15"/>
                    </a:lnTo>
                    <a:lnTo>
                      <a:pt x="82" y="22"/>
                    </a:lnTo>
                    <a:lnTo>
                      <a:pt x="77" y="27"/>
                    </a:lnTo>
                    <a:lnTo>
                      <a:pt x="71" y="31"/>
                    </a:lnTo>
                    <a:lnTo>
                      <a:pt x="65" y="34"/>
                    </a:lnTo>
                    <a:lnTo>
                      <a:pt x="58" y="36"/>
                    </a:lnTo>
                    <a:lnTo>
                      <a:pt x="50" y="37"/>
                    </a:lnTo>
                    <a:lnTo>
                      <a:pt x="42" y="36"/>
                    </a:lnTo>
                    <a:lnTo>
                      <a:pt x="36" y="33"/>
                    </a:lnTo>
                    <a:lnTo>
                      <a:pt x="31" y="30"/>
                    </a:lnTo>
                    <a:lnTo>
                      <a:pt x="28" y="26"/>
                    </a:lnTo>
                    <a:lnTo>
                      <a:pt x="25" y="20"/>
                    </a:lnTo>
                    <a:lnTo>
                      <a:pt x="24" y="14"/>
                    </a:lnTo>
                    <a:lnTo>
                      <a:pt x="24" y="7"/>
                    </a:lnTo>
                    <a:lnTo>
                      <a:pt x="25" y="0"/>
                    </a:lnTo>
                    <a:lnTo>
                      <a:pt x="1"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34" name="Freeform 29"/>
              <p:cNvSpPr>
                <a:spLocks/>
              </p:cNvSpPr>
              <p:nvPr/>
            </p:nvSpPr>
            <p:spPr bwMode="auto">
              <a:xfrm>
                <a:off x="1118" y="575"/>
                <a:ext cx="92" cy="104"/>
              </a:xfrm>
              <a:custGeom>
                <a:avLst/>
                <a:gdLst>
                  <a:gd name="T0" fmla="*/ 46 w 93"/>
                  <a:gd name="T1" fmla="*/ 17 h 105"/>
                  <a:gd name="T2" fmla="*/ 46 w 93"/>
                  <a:gd name="T3" fmla="*/ 17 h 105"/>
                  <a:gd name="T4" fmla="*/ 46 w 93"/>
                  <a:gd name="T5" fmla="*/ 17 h 105"/>
                  <a:gd name="T6" fmla="*/ 46 w 93"/>
                  <a:gd name="T7" fmla="*/ 17 h 105"/>
                  <a:gd name="T8" fmla="*/ 46 w 93"/>
                  <a:gd name="T9" fmla="*/ 17 h 105"/>
                  <a:gd name="T10" fmla="*/ 46 w 93"/>
                  <a:gd name="T11" fmla="*/ 18 h 105"/>
                  <a:gd name="T12" fmla="*/ 46 w 93"/>
                  <a:gd name="T13" fmla="*/ 20 h 105"/>
                  <a:gd name="T14" fmla="*/ 44 w 93"/>
                  <a:gd name="T15" fmla="*/ 22 h 105"/>
                  <a:gd name="T16" fmla="*/ 43 w 93"/>
                  <a:gd name="T17" fmla="*/ 27 h 105"/>
                  <a:gd name="T18" fmla="*/ 46 w 93"/>
                  <a:gd name="T19" fmla="*/ 33 h 105"/>
                  <a:gd name="T20" fmla="*/ 46 w 93"/>
                  <a:gd name="T21" fmla="*/ 39 h 105"/>
                  <a:gd name="T22" fmla="*/ 46 w 93"/>
                  <a:gd name="T23" fmla="*/ 45 h 105"/>
                  <a:gd name="T24" fmla="*/ 46 w 93"/>
                  <a:gd name="T25" fmla="*/ 51 h 105"/>
                  <a:gd name="T26" fmla="*/ 46 w 93"/>
                  <a:gd name="T27" fmla="*/ 52 h 105"/>
                  <a:gd name="T28" fmla="*/ 46 w 93"/>
                  <a:gd name="T29" fmla="*/ 52 h 105"/>
                  <a:gd name="T30" fmla="*/ 46 w 93"/>
                  <a:gd name="T31" fmla="*/ 52 h 105"/>
                  <a:gd name="T32" fmla="*/ 46 w 93"/>
                  <a:gd name="T33" fmla="*/ 52 h 105"/>
                  <a:gd name="T34" fmla="*/ 46 w 93"/>
                  <a:gd name="T35" fmla="*/ 52 h 105"/>
                  <a:gd name="T36" fmla="*/ 46 w 93"/>
                  <a:gd name="T37" fmla="*/ 52 h 105"/>
                  <a:gd name="T38" fmla="*/ 46 w 93"/>
                  <a:gd name="T39" fmla="*/ 52 h 105"/>
                  <a:gd name="T40" fmla="*/ 0 w 93"/>
                  <a:gd name="T41" fmla="*/ 52 h 105"/>
                  <a:gd name="T42" fmla="*/ 33 w 93"/>
                  <a:gd name="T43" fmla="*/ 52 h 105"/>
                  <a:gd name="T44" fmla="*/ 40 w 93"/>
                  <a:gd name="T45" fmla="*/ 52 h 105"/>
                  <a:gd name="T46" fmla="*/ 46 w 93"/>
                  <a:gd name="T47" fmla="*/ 52 h 105"/>
                  <a:gd name="T48" fmla="*/ 46 w 93"/>
                  <a:gd name="T49" fmla="*/ 52 h 105"/>
                  <a:gd name="T50" fmla="*/ 46 w 93"/>
                  <a:gd name="T51" fmla="*/ 52 h 105"/>
                  <a:gd name="T52" fmla="*/ 46 w 93"/>
                  <a:gd name="T53" fmla="*/ 52 h 105"/>
                  <a:gd name="T54" fmla="*/ 46 w 93"/>
                  <a:gd name="T55" fmla="*/ 52 h 105"/>
                  <a:gd name="T56" fmla="*/ 43 w 93"/>
                  <a:gd name="T57" fmla="*/ 52 h 105"/>
                  <a:gd name="T58" fmla="*/ 36 w 93"/>
                  <a:gd name="T59" fmla="*/ 52 h 105"/>
                  <a:gd name="T60" fmla="*/ 28 w 93"/>
                  <a:gd name="T61" fmla="*/ 49 h 105"/>
                  <a:gd name="T62" fmla="*/ 22 w 93"/>
                  <a:gd name="T63" fmla="*/ 41 h 105"/>
                  <a:gd name="T64" fmla="*/ 17 w 93"/>
                  <a:gd name="T65" fmla="*/ 33 h 105"/>
                  <a:gd name="T66" fmla="*/ 17 w 93"/>
                  <a:gd name="T67" fmla="*/ 25 h 105"/>
                  <a:gd name="T68" fmla="*/ 20 w 93"/>
                  <a:gd name="T69" fmla="*/ 14 h 105"/>
                  <a:gd name="T70" fmla="*/ 29 w 93"/>
                  <a:gd name="T71" fmla="*/ 7 h 105"/>
                  <a:gd name="T72" fmla="*/ 42 w 93"/>
                  <a:gd name="T73" fmla="*/ 2 h 105"/>
                  <a:gd name="T74" fmla="*/ 46 w 93"/>
                  <a:gd name="T75" fmla="*/ 0 h 105"/>
                  <a:gd name="T76" fmla="*/ 46 w 93"/>
                  <a:gd name="T77" fmla="*/ 0 h 105"/>
                  <a:gd name="T78" fmla="*/ 46 w 93"/>
                  <a:gd name="T79" fmla="*/ 0 h 105"/>
                  <a:gd name="T80" fmla="*/ 46 w 93"/>
                  <a:gd name="T81" fmla="*/ 0 h 105"/>
                  <a:gd name="T82" fmla="*/ 46 w 93"/>
                  <a:gd name="T83" fmla="*/ 0 h 10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93" h="105">
                    <a:moveTo>
                      <a:pt x="88" y="17"/>
                    </a:moveTo>
                    <a:lnTo>
                      <a:pt x="87" y="17"/>
                    </a:lnTo>
                    <a:lnTo>
                      <a:pt x="85" y="17"/>
                    </a:lnTo>
                    <a:lnTo>
                      <a:pt x="82" y="17"/>
                    </a:lnTo>
                    <a:lnTo>
                      <a:pt x="79" y="17"/>
                    </a:lnTo>
                    <a:lnTo>
                      <a:pt x="74" y="17"/>
                    </a:lnTo>
                    <a:lnTo>
                      <a:pt x="70" y="17"/>
                    </a:lnTo>
                    <a:lnTo>
                      <a:pt x="66" y="17"/>
                    </a:lnTo>
                    <a:lnTo>
                      <a:pt x="63" y="17"/>
                    </a:lnTo>
                    <a:lnTo>
                      <a:pt x="58" y="17"/>
                    </a:lnTo>
                    <a:lnTo>
                      <a:pt x="54" y="17"/>
                    </a:lnTo>
                    <a:lnTo>
                      <a:pt x="51" y="18"/>
                    </a:lnTo>
                    <a:lnTo>
                      <a:pt x="48" y="19"/>
                    </a:lnTo>
                    <a:lnTo>
                      <a:pt x="46" y="20"/>
                    </a:lnTo>
                    <a:lnTo>
                      <a:pt x="45" y="21"/>
                    </a:lnTo>
                    <a:lnTo>
                      <a:pt x="44" y="22"/>
                    </a:lnTo>
                    <a:lnTo>
                      <a:pt x="43" y="24"/>
                    </a:lnTo>
                    <a:lnTo>
                      <a:pt x="43" y="27"/>
                    </a:lnTo>
                    <a:lnTo>
                      <a:pt x="44" y="30"/>
                    </a:lnTo>
                    <a:lnTo>
                      <a:pt x="46" y="33"/>
                    </a:lnTo>
                    <a:lnTo>
                      <a:pt x="48" y="36"/>
                    </a:lnTo>
                    <a:lnTo>
                      <a:pt x="51" y="39"/>
                    </a:lnTo>
                    <a:lnTo>
                      <a:pt x="54" y="42"/>
                    </a:lnTo>
                    <a:lnTo>
                      <a:pt x="58" y="45"/>
                    </a:lnTo>
                    <a:lnTo>
                      <a:pt x="62" y="49"/>
                    </a:lnTo>
                    <a:lnTo>
                      <a:pt x="66" y="51"/>
                    </a:lnTo>
                    <a:lnTo>
                      <a:pt x="70" y="55"/>
                    </a:lnTo>
                    <a:lnTo>
                      <a:pt x="74" y="59"/>
                    </a:lnTo>
                    <a:lnTo>
                      <a:pt x="77" y="62"/>
                    </a:lnTo>
                    <a:lnTo>
                      <a:pt x="79" y="66"/>
                    </a:lnTo>
                    <a:lnTo>
                      <a:pt x="81" y="70"/>
                    </a:lnTo>
                    <a:lnTo>
                      <a:pt x="81" y="75"/>
                    </a:lnTo>
                    <a:lnTo>
                      <a:pt x="81" y="79"/>
                    </a:lnTo>
                    <a:lnTo>
                      <a:pt x="80" y="84"/>
                    </a:lnTo>
                    <a:lnTo>
                      <a:pt x="78" y="89"/>
                    </a:lnTo>
                    <a:lnTo>
                      <a:pt x="74" y="93"/>
                    </a:lnTo>
                    <a:lnTo>
                      <a:pt x="69" y="97"/>
                    </a:lnTo>
                    <a:lnTo>
                      <a:pt x="63" y="100"/>
                    </a:lnTo>
                    <a:lnTo>
                      <a:pt x="55" y="102"/>
                    </a:lnTo>
                    <a:lnTo>
                      <a:pt x="46" y="103"/>
                    </a:lnTo>
                    <a:lnTo>
                      <a:pt x="36" y="104"/>
                    </a:lnTo>
                    <a:lnTo>
                      <a:pt x="0" y="104"/>
                    </a:lnTo>
                    <a:lnTo>
                      <a:pt x="4" y="87"/>
                    </a:lnTo>
                    <a:lnTo>
                      <a:pt x="33" y="87"/>
                    </a:lnTo>
                    <a:lnTo>
                      <a:pt x="36" y="87"/>
                    </a:lnTo>
                    <a:lnTo>
                      <a:pt x="40" y="87"/>
                    </a:lnTo>
                    <a:lnTo>
                      <a:pt x="43" y="87"/>
                    </a:lnTo>
                    <a:lnTo>
                      <a:pt x="46" y="86"/>
                    </a:lnTo>
                    <a:lnTo>
                      <a:pt x="49" y="86"/>
                    </a:lnTo>
                    <a:lnTo>
                      <a:pt x="51" y="84"/>
                    </a:lnTo>
                    <a:lnTo>
                      <a:pt x="53" y="82"/>
                    </a:lnTo>
                    <a:lnTo>
                      <a:pt x="55" y="79"/>
                    </a:lnTo>
                    <a:lnTo>
                      <a:pt x="55" y="76"/>
                    </a:lnTo>
                    <a:lnTo>
                      <a:pt x="54" y="73"/>
                    </a:lnTo>
                    <a:lnTo>
                      <a:pt x="52" y="71"/>
                    </a:lnTo>
                    <a:lnTo>
                      <a:pt x="50" y="68"/>
                    </a:lnTo>
                    <a:lnTo>
                      <a:pt x="47" y="65"/>
                    </a:lnTo>
                    <a:lnTo>
                      <a:pt x="43" y="62"/>
                    </a:lnTo>
                    <a:lnTo>
                      <a:pt x="40" y="59"/>
                    </a:lnTo>
                    <a:lnTo>
                      <a:pt x="36" y="55"/>
                    </a:lnTo>
                    <a:lnTo>
                      <a:pt x="32" y="52"/>
                    </a:lnTo>
                    <a:lnTo>
                      <a:pt x="28" y="49"/>
                    </a:lnTo>
                    <a:lnTo>
                      <a:pt x="25" y="45"/>
                    </a:lnTo>
                    <a:lnTo>
                      <a:pt x="22" y="41"/>
                    </a:lnTo>
                    <a:lnTo>
                      <a:pt x="19" y="37"/>
                    </a:lnTo>
                    <a:lnTo>
                      <a:pt x="17" y="33"/>
                    </a:lnTo>
                    <a:lnTo>
                      <a:pt x="16" y="29"/>
                    </a:lnTo>
                    <a:lnTo>
                      <a:pt x="17" y="25"/>
                    </a:lnTo>
                    <a:lnTo>
                      <a:pt x="18" y="19"/>
                    </a:lnTo>
                    <a:lnTo>
                      <a:pt x="20" y="14"/>
                    </a:lnTo>
                    <a:lnTo>
                      <a:pt x="24" y="10"/>
                    </a:lnTo>
                    <a:lnTo>
                      <a:pt x="29" y="7"/>
                    </a:lnTo>
                    <a:lnTo>
                      <a:pt x="35" y="4"/>
                    </a:lnTo>
                    <a:lnTo>
                      <a:pt x="42" y="2"/>
                    </a:lnTo>
                    <a:lnTo>
                      <a:pt x="50" y="1"/>
                    </a:lnTo>
                    <a:lnTo>
                      <a:pt x="60" y="0"/>
                    </a:lnTo>
                    <a:lnTo>
                      <a:pt x="61" y="0"/>
                    </a:lnTo>
                    <a:lnTo>
                      <a:pt x="65" y="0"/>
                    </a:lnTo>
                    <a:lnTo>
                      <a:pt x="70" y="0"/>
                    </a:lnTo>
                    <a:lnTo>
                      <a:pt x="76" y="0"/>
                    </a:lnTo>
                    <a:lnTo>
                      <a:pt x="82" y="0"/>
                    </a:lnTo>
                    <a:lnTo>
                      <a:pt x="87" y="0"/>
                    </a:lnTo>
                    <a:lnTo>
                      <a:pt x="91" y="0"/>
                    </a:lnTo>
                    <a:lnTo>
                      <a:pt x="92" y="0"/>
                    </a:lnTo>
                    <a:lnTo>
                      <a:pt x="88" y="1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35" name="Freeform 30"/>
              <p:cNvSpPr>
                <a:spLocks/>
              </p:cNvSpPr>
              <p:nvPr/>
            </p:nvSpPr>
            <p:spPr bwMode="auto">
              <a:xfrm>
                <a:off x="1219" y="575"/>
                <a:ext cx="92" cy="104"/>
              </a:xfrm>
              <a:custGeom>
                <a:avLst/>
                <a:gdLst>
                  <a:gd name="T0" fmla="*/ 87 w 92"/>
                  <a:gd name="T1" fmla="*/ 17 h 105"/>
                  <a:gd name="T2" fmla="*/ 55 w 92"/>
                  <a:gd name="T3" fmla="*/ 17 h 105"/>
                  <a:gd name="T4" fmla="*/ 37 w 92"/>
                  <a:gd name="T5" fmla="*/ 52 h 105"/>
                  <a:gd name="T6" fmla="*/ 14 w 92"/>
                  <a:gd name="T7" fmla="*/ 52 h 105"/>
                  <a:gd name="T8" fmla="*/ 32 w 92"/>
                  <a:gd name="T9" fmla="*/ 17 h 105"/>
                  <a:gd name="T10" fmla="*/ 0 w 92"/>
                  <a:gd name="T11" fmla="*/ 17 h 105"/>
                  <a:gd name="T12" fmla="*/ 4 w 92"/>
                  <a:gd name="T13" fmla="*/ 0 h 105"/>
                  <a:gd name="T14" fmla="*/ 91 w 92"/>
                  <a:gd name="T15" fmla="*/ 0 h 105"/>
                  <a:gd name="T16" fmla="*/ 87 w 92"/>
                  <a:gd name="T17" fmla="*/ 17 h 1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2" h="105">
                    <a:moveTo>
                      <a:pt x="87" y="17"/>
                    </a:moveTo>
                    <a:lnTo>
                      <a:pt x="55" y="17"/>
                    </a:lnTo>
                    <a:lnTo>
                      <a:pt x="37" y="104"/>
                    </a:lnTo>
                    <a:lnTo>
                      <a:pt x="14" y="104"/>
                    </a:lnTo>
                    <a:lnTo>
                      <a:pt x="32" y="17"/>
                    </a:lnTo>
                    <a:lnTo>
                      <a:pt x="0" y="17"/>
                    </a:lnTo>
                    <a:lnTo>
                      <a:pt x="4" y="0"/>
                    </a:lnTo>
                    <a:lnTo>
                      <a:pt x="91" y="0"/>
                    </a:lnTo>
                    <a:lnTo>
                      <a:pt x="87" y="1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36" name="Freeform 31"/>
              <p:cNvSpPr>
                <a:spLocks/>
              </p:cNvSpPr>
              <p:nvPr/>
            </p:nvSpPr>
            <p:spPr bwMode="auto">
              <a:xfrm>
                <a:off x="1276" y="575"/>
                <a:ext cx="107" cy="104"/>
              </a:xfrm>
              <a:custGeom>
                <a:avLst/>
                <a:gdLst>
                  <a:gd name="T0" fmla="*/ 37 w 107"/>
                  <a:gd name="T1" fmla="*/ 52 h 105"/>
                  <a:gd name="T2" fmla="*/ 46 w 107"/>
                  <a:gd name="T3" fmla="*/ 52 h 105"/>
                  <a:gd name="T4" fmla="*/ 80 w 107"/>
                  <a:gd name="T5" fmla="*/ 52 h 105"/>
                  <a:gd name="T6" fmla="*/ 70 w 107"/>
                  <a:gd name="T7" fmla="*/ 21 h 105"/>
                  <a:gd name="T8" fmla="*/ 24 w 107"/>
                  <a:gd name="T9" fmla="*/ 52 h 105"/>
                  <a:gd name="T10" fmla="*/ 0 w 107"/>
                  <a:gd name="T11" fmla="*/ 52 h 105"/>
                  <a:gd name="T12" fmla="*/ 61 w 107"/>
                  <a:gd name="T13" fmla="*/ 0 h 105"/>
                  <a:gd name="T14" fmla="*/ 89 w 107"/>
                  <a:gd name="T15" fmla="*/ 0 h 105"/>
                  <a:gd name="T16" fmla="*/ 106 w 107"/>
                  <a:gd name="T17" fmla="*/ 52 h 105"/>
                  <a:gd name="T18" fmla="*/ 37 w 107"/>
                  <a:gd name="T19" fmla="*/ 52 h 1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7" h="105">
                    <a:moveTo>
                      <a:pt x="37" y="104"/>
                    </a:moveTo>
                    <a:lnTo>
                      <a:pt x="46" y="87"/>
                    </a:lnTo>
                    <a:lnTo>
                      <a:pt x="80" y="87"/>
                    </a:lnTo>
                    <a:lnTo>
                      <a:pt x="70" y="21"/>
                    </a:lnTo>
                    <a:lnTo>
                      <a:pt x="24" y="104"/>
                    </a:lnTo>
                    <a:lnTo>
                      <a:pt x="0" y="104"/>
                    </a:lnTo>
                    <a:lnTo>
                      <a:pt x="61" y="0"/>
                    </a:lnTo>
                    <a:lnTo>
                      <a:pt x="89" y="0"/>
                    </a:lnTo>
                    <a:lnTo>
                      <a:pt x="106" y="104"/>
                    </a:lnTo>
                    <a:lnTo>
                      <a:pt x="37" y="10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37" name="Freeform 32"/>
              <p:cNvSpPr>
                <a:spLocks/>
              </p:cNvSpPr>
              <p:nvPr/>
            </p:nvSpPr>
            <p:spPr bwMode="auto">
              <a:xfrm>
                <a:off x="1396" y="575"/>
                <a:ext cx="76" cy="104"/>
              </a:xfrm>
              <a:custGeom>
                <a:avLst/>
                <a:gdLst>
                  <a:gd name="T0" fmla="*/ 71 w 76"/>
                  <a:gd name="T1" fmla="*/ 52 h 105"/>
                  <a:gd name="T2" fmla="*/ 0 w 76"/>
                  <a:gd name="T3" fmla="*/ 52 h 105"/>
                  <a:gd name="T4" fmla="*/ 22 w 76"/>
                  <a:gd name="T5" fmla="*/ 0 h 105"/>
                  <a:gd name="T6" fmla="*/ 46 w 76"/>
                  <a:gd name="T7" fmla="*/ 0 h 105"/>
                  <a:gd name="T8" fmla="*/ 27 w 76"/>
                  <a:gd name="T9" fmla="*/ 52 h 105"/>
                  <a:gd name="T10" fmla="*/ 75 w 76"/>
                  <a:gd name="T11" fmla="*/ 52 h 105"/>
                  <a:gd name="T12" fmla="*/ 71 w 76"/>
                  <a:gd name="T13" fmla="*/ 52 h 10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6" h="105">
                    <a:moveTo>
                      <a:pt x="71" y="104"/>
                    </a:moveTo>
                    <a:lnTo>
                      <a:pt x="0" y="104"/>
                    </a:lnTo>
                    <a:lnTo>
                      <a:pt x="22" y="0"/>
                    </a:lnTo>
                    <a:lnTo>
                      <a:pt x="46" y="0"/>
                    </a:lnTo>
                    <a:lnTo>
                      <a:pt x="27" y="87"/>
                    </a:lnTo>
                    <a:lnTo>
                      <a:pt x="75" y="87"/>
                    </a:lnTo>
                    <a:lnTo>
                      <a:pt x="71" y="10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38" name="Freeform 33"/>
              <p:cNvSpPr>
                <a:spLocks/>
              </p:cNvSpPr>
              <p:nvPr/>
            </p:nvSpPr>
            <p:spPr bwMode="auto">
              <a:xfrm>
                <a:off x="1510" y="575"/>
                <a:ext cx="92" cy="104"/>
              </a:xfrm>
              <a:custGeom>
                <a:avLst/>
                <a:gdLst>
                  <a:gd name="T0" fmla="*/ 46 w 93"/>
                  <a:gd name="T1" fmla="*/ 17 h 105"/>
                  <a:gd name="T2" fmla="*/ 46 w 93"/>
                  <a:gd name="T3" fmla="*/ 17 h 105"/>
                  <a:gd name="T4" fmla="*/ 46 w 93"/>
                  <a:gd name="T5" fmla="*/ 17 h 105"/>
                  <a:gd name="T6" fmla="*/ 46 w 93"/>
                  <a:gd name="T7" fmla="*/ 17 h 105"/>
                  <a:gd name="T8" fmla="*/ 46 w 93"/>
                  <a:gd name="T9" fmla="*/ 17 h 105"/>
                  <a:gd name="T10" fmla="*/ 46 w 93"/>
                  <a:gd name="T11" fmla="*/ 18 h 105"/>
                  <a:gd name="T12" fmla="*/ 46 w 93"/>
                  <a:gd name="T13" fmla="*/ 20 h 105"/>
                  <a:gd name="T14" fmla="*/ 44 w 93"/>
                  <a:gd name="T15" fmla="*/ 22 h 105"/>
                  <a:gd name="T16" fmla="*/ 43 w 93"/>
                  <a:gd name="T17" fmla="*/ 27 h 105"/>
                  <a:gd name="T18" fmla="*/ 45 w 93"/>
                  <a:gd name="T19" fmla="*/ 33 h 105"/>
                  <a:gd name="T20" fmla="*/ 46 w 93"/>
                  <a:gd name="T21" fmla="*/ 39 h 105"/>
                  <a:gd name="T22" fmla="*/ 46 w 93"/>
                  <a:gd name="T23" fmla="*/ 45 h 105"/>
                  <a:gd name="T24" fmla="*/ 46 w 93"/>
                  <a:gd name="T25" fmla="*/ 51 h 105"/>
                  <a:gd name="T26" fmla="*/ 46 w 93"/>
                  <a:gd name="T27" fmla="*/ 52 h 105"/>
                  <a:gd name="T28" fmla="*/ 46 w 93"/>
                  <a:gd name="T29" fmla="*/ 52 h 105"/>
                  <a:gd name="T30" fmla="*/ 46 w 93"/>
                  <a:gd name="T31" fmla="*/ 52 h 105"/>
                  <a:gd name="T32" fmla="*/ 46 w 93"/>
                  <a:gd name="T33" fmla="*/ 52 h 105"/>
                  <a:gd name="T34" fmla="*/ 46 w 93"/>
                  <a:gd name="T35" fmla="*/ 52 h 105"/>
                  <a:gd name="T36" fmla="*/ 46 w 93"/>
                  <a:gd name="T37" fmla="*/ 52 h 105"/>
                  <a:gd name="T38" fmla="*/ 46 w 93"/>
                  <a:gd name="T39" fmla="*/ 52 h 105"/>
                  <a:gd name="T40" fmla="*/ 0 w 93"/>
                  <a:gd name="T41" fmla="*/ 52 h 105"/>
                  <a:gd name="T42" fmla="*/ 33 w 93"/>
                  <a:gd name="T43" fmla="*/ 52 h 105"/>
                  <a:gd name="T44" fmla="*/ 40 w 93"/>
                  <a:gd name="T45" fmla="*/ 52 h 105"/>
                  <a:gd name="T46" fmla="*/ 46 w 93"/>
                  <a:gd name="T47" fmla="*/ 52 h 105"/>
                  <a:gd name="T48" fmla="*/ 46 w 93"/>
                  <a:gd name="T49" fmla="*/ 52 h 105"/>
                  <a:gd name="T50" fmla="*/ 46 w 93"/>
                  <a:gd name="T51" fmla="*/ 52 h 105"/>
                  <a:gd name="T52" fmla="*/ 46 w 93"/>
                  <a:gd name="T53" fmla="*/ 52 h 105"/>
                  <a:gd name="T54" fmla="*/ 46 w 93"/>
                  <a:gd name="T55" fmla="*/ 52 h 105"/>
                  <a:gd name="T56" fmla="*/ 43 w 93"/>
                  <a:gd name="T57" fmla="*/ 52 h 105"/>
                  <a:gd name="T58" fmla="*/ 36 w 93"/>
                  <a:gd name="T59" fmla="*/ 52 h 105"/>
                  <a:gd name="T60" fmla="*/ 28 w 93"/>
                  <a:gd name="T61" fmla="*/ 49 h 105"/>
                  <a:gd name="T62" fmla="*/ 22 w 93"/>
                  <a:gd name="T63" fmla="*/ 41 h 105"/>
                  <a:gd name="T64" fmla="*/ 17 w 93"/>
                  <a:gd name="T65" fmla="*/ 33 h 105"/>
                  <a:gd name="T66" fmla="*/ 16 w 93"/>
                  <a:gd name="T67" fmla="*/ 25 h 105"/>
                  <a:gd name="T68" fmla="*/ 20 w 93"/>
                  <a:gd name="T69" fmla="*/ 14 h 105"/>
                  <a:gd name="T70" fmla="*/ 28 w 93"/>
                  <a:gd name="T71" fmla="*/ 7 h 105"/>
                  <a:gd name="T72" fmla="*/ 42 w 93"/>
                  <a:gd name="T73" fmla="*/ 2 h 105"/>
                  <a:gd name="T74" fmla="*/ 46 w 93"/>
                  <a:gd name="T75" fmla="*/ 0 h 105"/>
                  <a:gd name="T76" fmla="*/ 46 w 93"/>
                  <a:gd name="T77" fmla="*/ 0 h 105"/>
                  <a:gd name="T78" fmla="*/ 46 w 93"/>
                  <a:gd name="T79" fmla="*/ 0 h 105"/>
                  <a:gd name="T80" fmla="*/ 46 w 93"/>
                  <a:gd name="T81" fmla="*/ 0 h 105"/>
                  <a:gd name="T82" fmla="*/ 46 w 93"/>
                  <a:gd name="T83" fmla="*/ 0 h 10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93" h="105">
                    <a:moveTo>
                      <a:pt x="88" y="17"/>
                    </a:moveTo>
                    <a:lnTo>
                      <a:pt x="87" y="17"/>
                    </a:lnTo>
                    <a:lnTo>
                      <a:pt x="85" y="17"/>
                    </a:lnTo>
                    <a:lnTo>
                      <a:pt x="82" y="17"/>
                    </a:lnTo>
                    <a:lnTo>
                      <a:pt x="79" y="17"/>
                    </a:lnTo>
                    <a:lnTo>
                      <a:pt x="75" y="17"/>
                    </a:lnTo>
                    <a:lnTo>
                      <a:pt x="70" y="17"/>
                    </a:lnTo>
                    <a:lnTo>
                      <a:pt x="66" y="17"/>
                    </a:lnTo>
                    <a:lnTo>
                      <a:pt x="63" y="17"/>
                    </a:lnTo>
                    <a:lnTo>
                      <a:pt x="58" y="17"/>
                    </a:lnTo>
                    <a:lnTo>
                      <a:pt x="54" y="17"/>
                    </a:lnTo>
                    <a:lnTo>
                      <a:pt x="51" y="18"/>
                    </a:lnTo>
                    <a:lnTo>
                      <a:pt x="49" y="19"/>
                    </a:lnTo>
                    <a:lnTo>
                      <a:pt x="46" y="20"/>
                    </a:lnTo>
                    <a:lnTo>
                      <a:pt x="45" y="21"/>
                    </a:lnTo>
                    <a:lnTo>
                      <a:pt x="44" y="22"/>
                    </a:lnTo>
                    <a:lnTo>
                      <a:pt x="43" y="24"/>
                    </a:lnTo>
                    <a:lnTo>
                      <a:pt x="43" y="27"/>
                    </a:lnTo>
                    <a:lnTo>
                      <a:pt x="44" y="30"/>
                    </a:lnTo>
                    <a:lnTo>
                      <a:pt x="45" y="33"/>
                    </a:lnTo>
                    <a:lnTo>
                      <a:pt x="48" y="36"/>
                    </a:lnTo>
                    <a:lnTo>
                      <a:pt x="51" y="39"/>
                    </a:lnTo>
                    <a:lnTo>
                      <a:pt x="54" y="42"/>
                    </a:lnTo>
                    <a:lnTo>
                      <a:pt x="58" y="45"/>
                    </a:lnTo>
                    <a:lnTo>
                      <a:pt x="62" y="49"/>
                    </a:lnTo>
                    <a:lnTo>
                      <a:pt x="66" y="51"/>
                    </a:lnTo>
                    <a:lnTo>
                      <a:pt x="70" y="55"/>
                    </a:lnTo>
                    <a:lnTo>
                      <a:pt x="74" y="59"/>
                    </a:lnTo>
                    <a:lnTo>
                      <a:pt x="77" y="62"/>
                    </a:lnTo>
                    <a:lnTo>
                      <a:pt x="79" y="66"/>
                    </a:lnTo>
                    <a:lnTo>
                      <a:pt x="81" y="70"/>
                    </a:lnTo>
                    <a:lnTo>
                      <a:pt x="82" y="75"/>
                    </a:lnTo>
                    <a:lnTo>
                      <a:pt x="81" y="79"/>
                    </a:lnTo>
                    <a:lnTo>
                      <a:pt x="80" y="84"/>
                    </a:lnTo>
                    <a:lnTo>
                      <a:pt x="78" y="89"/>
                    </a:lnTo>
                    <a:lnTo>
                      <a:pt x="74" y="93"/>
                    </a:lnTo>
                    <a:lnTo>
                      <a:pt x="69" y="97"/>
                    </a:lnTo>
                    <a:lnTo>
                      <a:pt x="63" y="100"/>
                    </a:lnTo>
                    <a:lnTo>
                      <a:pt x="56" y="102"/>
                    </a:lnTo>
                    <a:lnTo>
                      <a:pt x="47" y="103"/>
                    </a:lnTo>
                    <a:lnTo>
                      <a:pt x="36" y="104"/>
                    </a:lnTo>
                    <a:lnTo>
                      <a:pt x="0" y="104"/>
                    </a:lnTo>
                    <a:lnTo>
                      <a:pt x="4" y="87"/>
                    </a:lnTo>
                    <a:lnTo>
                      <a:pt x="33" y="87"/>
                    </a:lnTo>
                    <a:lnTo>
                      <a:pt x="36" y="87"/>
                    </a:lnTo>
                    <a:lnTo>
                      <a:pt x="40" y="87"/>
                    </a:lnTo>
                    <a:lnTo>
                      <a:pt x="43" y="87"/>
                    </a:lnTo>
                    <a:lnTo>
                      <a:pt x="47" y="86"/>
                    </a:lnTo>
                    <a:lnTo>
                      <a:pt x="49" y="86"/>
                    </a:lnTo>
                    <a:lnTo>
                      <a:pt x="52" y="84"/>
                    </a:lnTo>
                    <a:lnTo>
                      <a:pt x="54" y="82"/>
                    </a:lnTo>
                    <a:lnTo>
                      <a:pt x="55" y="79"/>
                    </a:lnTo>
                    <a:lnTo>
                      <a:pt x="55" y="76"/>
                    </a:lnTo>
                    <a:lnTo>
                      <a:pt x="54" y="73"/>
                    </a:lnTo>
                    <a:lnTo>
                      <a:pt x="52" y="71"/>
                    </a:lnTo>
                    <a:lnTo>
                      <a:pt x="50" y="68"/>
                    </a:lnTo>
                    <a:lnTo>
                      <a:pt x="47" y="65"/>
                    </a:lnTo>
                    <a:lnTo>
                      <a:pt x="43" y="62"/>
                    </a:lnTo>
                    <a:lnTo>
                      <a:pt x="40" y="59"/>
                    </a:lnTo>
                    <a:lnTo>
                      <a:pt x="36" y="55"/>
                    </a:lnTo>
                    <a:lnTo>
                      <a:pt x="32" y="52"/>
                    </a:lnTo>
                    <a:lnTo>
                      <a:pt x="28" y="49"/>
                    </a:lnTo>
                    <a:lnTo>
                      <a:pt x="24" y="45"/>
                    </a:lnTo>
                    <a:lnTo>
                      <a:pt x="22" y="41"/>
                    </a:lnTo>
                    <a:lnTo>
                      <a:pt x="19" y="37"/>
                    </a:lnTo>
                    <a:lnTo>
                      <a:pt x="17" y="33"/>
                    </a:lnTo>
                    <a:lnTo>
                      <a:pt x="16" y="29"/>
                    </a:lnTo>
                    <a:lnTo>
                      <a:pt x="16" y="25"/>
                    </a:lnTo>
                    <a:lnTo>
                      <a:pt x="18" y="19"/>
                    </a:lnTo>
                    <a:lnTo>
                      <a:pt x="20" y="14"/>
                    </a:lnTo>
                    <a:lnTo>
                      <a:pt x="24" y="10"/>
                    </a:lnTo>
                    <a:lnTo>
                      <a:pt x="28" y="7"/>
                    </a:lnTo>
                    <a:lnTo>
                      <a:pt x="34" y="4"/>
                    </a:lnTo>
                    <a:lnTo>
                      <a:pt x="42" y="2"/>
                    </a:lnTo>
                    <a:lnTo>
                      <a:pt x="50" y="1"/>
                    </a:lnTo>
                    <a:lnTo>
                      <a:pt x="60" y="0"/>
                    </a:lnTo>
                    <a:lnTo>
                      <a:pt x="62" y="0"/>
                    </a:lnTo>
                    <a:lnTo>
                      <a:pt x="65" y="0"/>
                    </a:lnTo>
                    <a:lnTo>
                      <a:pt x="70" y="0"/>
                    </a:lnTo>
                    <a:lnTo>
                      <a:pt x="76" y="0"/>
                    </a:lnTo>
                    <a:lnTo>
                      <a:pt x="82" y="0"/>
                    </a:lnTo>
                    <a:lnTo>
                      <a:pt x="87" y="0"/>
                    </a:lnTo>
                    <a:lnTo>
                      <a:pt x="91" y="0"/>
                    </a:lnTo>
                    <a:lnTo>
                      <a:pt x="92" y="0"/>
                    </a:lnTo>
                    <a:lnTo>
                      <a:pt x="88" y="1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39" name="Freeform 34"/>
              <p:cNvSpPr>
                <a:spLocks/>
              </p:cNvSpPr>
              <p:nvPr/>
            </p:nvSpPr>
            <p:spPr bwMode="auto">
              <a:xfrm>
                <a:off x="1600" y="575"/>
                <a:ext cx="100" cy="104"/>
              </a:xfrm>
              <a:custGeom>
                <a:avLst/>
                <a:gdLst>
                  <a:gd name="T0" fmla="*/ 96 w 100"/>
                  <a:gd name="T1" fmla="*/ 17 h 105"/>
                  <a:gd name="T2" fmla="*/ 42 w 100"/>
                  <a:gd name="T3" fmla="*/ 17 h 105"/>
                  <a:gd name="T4" fmla="*/ 37 w 100"/>
                  <a:gd name="T5" fmla="*/ 44 h 105"/>
                  <a:gd name="T6" fmla="*/ 83 w 100"/>
                  <a:gd name="T7" fmla="*/ 44 h 105"/>
                  <a:gd name="T8" fmla="*/ 80 w 100"/>
                  <a:gd name="T9" fmla="*/ 52 h 105"/>
                  <a:gd name="T10" fmla="*/ 33 w 100"/>
                  <a:gd name="T11" fmla="*/ 52 h 105"/>
                  <a:gd name="T12" fmla="*/ 27 w 100"/>
                  <a:gd name="T13" fmla="*/ 52 h 105"/>
                  <a:gd name="T14" fmla="*/ 80 w 100"/>
                  <a:gd name="T15" fmla="*/ 52 h 105"/>
                  <a:gd name="T16" fmla="*/ 77 w 100"/>
                  <a:gd name="T17" fmla="*/ 52 h 105"/>
                  <a:gd name="T18" fmla="*/ 0 w 100"/>
                  <a:gd name="T19" fmla="*/ 52 h 105"/>
                  <a:gd name="T20" fmla="*/ 23 w 100"/>
                  <a:gd name="T21" fmla="*/ 0 h 105"/>
                  <a:gd name="T22" fmla="*/ 99 w 100"/>
                  <a:gd name="T23" fmla="*/ 0 h 105"/>
                  <a:gd name="T24" fmla="*/ 96 w 100"/>
                  <a:gd name="T25" fmla="*/ 17 h 1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0" h="105">
                    <a:moveTo>
                      <a:pt x="96" y="17"/>
                    </a:moveTo>
                    <a:lnTo>
                      <a:pt x="42" y="17"/>
                    </a:lnTo>
                    <a:lnTo>
                      <a:pt x="37" y="44"/>
                    </a:lnTo>
                    <a:lnTo>
                      <a:pt x="83" y="44"/>
                    </a:lnTo>
                    <a:lnTo>
                      <a:pt x="80" y="59"/>
                    </a:lnTo>
                    <a:lnTo>
                      <a:pt x="33" y="59"/>
                    </a:lnTo>
                    <a:lnTo>
                      <a:pt x="27" y="87"/>
                    </a:lnTo>
                    <a:lnTo>
                      <a:pt x="80" y="87"/>
                    </a:lnTo>
                    <a:lnTo>
                      <a:pt x="77" y="104"/>
                    </a:lnTo>
                    <a:lnTo>
                      <a:pt x="0" y="104"/>
                    </a:lnTo>
                    <a:lnTo>
                      <a:pt x="23" y="0"/>
                    </a:lnTo>
                    <a:lnTo>
                      <a:pt x="99" y="0"/>
                    </a:lnTo>
                    <a:lnTo>
                      <a:pt x="96" y="1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40" name="Freeform 35"/>
              <p:cNvSpPr>
                <a:spLocks/>
              </p:cNvSpPr>
              <p:nvPr/>
            </p:nvSpPr>
            <p:spPr bwMode="auto">
              <a:xfrm>
                <a:off x="1696" y="575"/>
                <a:ext cx="100" cy="104"/>
              </a:xfrm>
              <a:custGeom>
                <a:avLst/>
                <a:gdLst>
                  <a:gd name="T0" fmla="*/ 69 w 100"/>
                  <a:gd name="T1" fmla="*/ 52 h 105"/>
                  <a:gd name="T2" fmla="*/ 86 w 100"/>
                  <a:gd name="T3" fmla="*/ 52 h 105"/>
                  <a:gd name="T4" fmla="*/ 61 w 100"/>
                  <a:gd name="T5" fmla="*/ 52 h 105"/>
                  <a:gd name="T6" fmla="*/ 41 w 100"/>
                  <a:gd name="T7" fmla="*/ 47 h 105"/>
                  <a:gd name="T8" fmla="*/ 43 w 100"/>
                  <a:gd name="T9" fmla="*/ 47 h 105"/>
                  <a:gd name="T10" fmla="*/ 44 w 100"/>
                  <a:gd name="T11" fmla="*/ 47 h 105"/>
                  <a:gd name="T12" fmla="*/ 45 w 100"/>
                  <a:gd name="T13" fmla="*/ 47 h 105"/>
                  <a:gd name="T14" fmla="*/ 46 w 100"/>
                  <a:gd name="T15" fmla="*/ 47 h 105"/>
                  <a:gd name="T16" fmla="*/ 47 w 100"/>
                  <a:gd name="T17" fmla="*/ 47 h 105"/>
                  <a:gd name="T18" fmla="*/ 48 w 100"/>
                  <a:gd name="T19" fmla="*/ 47 h 105"/>
                  <a:gd name="T20" fmla="*/ 50 w 100"/>
                  <a:gd name="T21" fmla="*/ 47 h 105"/>
                  <a:gd name="T22" fmla="*/ 50 w 100"/>
                  <a:gd name="T23" fmla="*/ 47 h 105"/>
                  <a:gd name="T24" fmla="*/ 55 w 100"/>
                  <a:gd name="T25" fmla="*/ 47 h 105"/>
                  <a:gd name="T26" fmla="*/ 59 w 100"/>
                  <a:gd name="T27" fmla="*/ 46 h 105"/>
                  <a:gd name="T28" fmla="*/ 63 w 100"/>
                  <a:gd name="T29" fmla="*/ 45 h 105"/>
                  <a:gd name="T30" fmla="*/ 66 w 100"/>
                  <a:gd name="T31" fmla="*/ 43 h 105"/>
                  <a:gd name="T32" fmla="*/ 70 w 100"/>
                  <a:gd name="T33" fmla="*/ 41 h 105"/>
                  <a:gd name="T34" fmla="*/ 72 w 100"/>
                  <a:gd name="T35" fmla="*/ 38 h 105"/>
                  <a:gd name="T36" fmla="*/ 74 w 100"/>
                  <a:gd name="T37" fmla="*/ 34 h 105"/>
                  <a:gd name="T38" fmla="*/ 75 w 100"/>
                  <a:gd name="T39" fmla="*/ 30 h 105"/>
                  <a:gd name="T40" fmla="*/ 76 w 100"/>
                  <a:gd name="T41" fmla="*/ 27 h 105"/>
                  <a:gd name="T42" fmla="*/ 76 w 100"/>
                  <a:gd name="T43" fmla="*/ 25 h 105"/>
                  <a:gd name="T44" fmla="*/ 75 w 100"/>
                  <a:gd name="T45" fmla="*/ 23 h 105"/>
                  <a:gd name="T46" fmla="*/ 75 w 100"/>
                  <a:gd name="T47" fmla="*/ 21 h 105"/>
                  <a:gd name="T48" fmla="*/ 73 w 100"/>
                  <a:gd name="T49" fmla="*/ 19 h 105"/>
                  <a:gd name="T50" fmla="*/ 71 w 100"/>
                  <a:gd name="T51" fmla="*/ 17 h 105"/>
                  <a:gd name="T52" fmla="*/ 67 w 100"/>
                  <a:gd name="T53" fmla="*/ 17 h 105"/>
                  <a:gd name="T54" fmla="*/ 63 w 100"/>
                  <a:gd name="T55" fmla="*/ 16 h 105"/>
                  <a:gd name="T56" fmla="*/ 42 w 100"/>
                  <a:gd name="T57" fmla="*/ 16 h 105"/>
                  <a:gd name="T58" fmla="*/ 23 w 100"/>
                  <a:gd name="T59" fmla="*/ 52 h 105"/>
                  <a:gd name="T60" fmla="*/ 0 w 100"/>
                  <a:gd name="T61" fmla="*/ 52 h 105"/>
                  <a:gd name="T62" fmla="*/ 22 w 100"/>
                  <a:gd name="T63" fmla="*/ 0 h 105"/>
                  <a:gd name="T64" fmla="*/ 71 w 100"/>
                  <a:gd name="T65" fmla="*/ 0 h 105"/>
                  <a:gd name="T66" fmla="*/ 78 w 100"/>
                  <a:gd name="T67" fmla="*/ 1 h 105"/>
                  <a:gd name="T68" fmla="*/ 85 w 100"/>
                  <a:gd name="T69" fmla="*/ 2 h 105"/>
                  <a:gd name="T70" fmla="*/ 90 w 100"/>
                  <a:gd name="T71" fmla="*/ 4 h 105"/>
                  <a:gd name="T72" fmla="*/ 93 w 100"/>
                  <a:gd name="T73" fmla="*/ 7 h 105"/>
                  <a:gd name="T74" fmla="*/ 96 w 100"/>
                  <a:gd name="T75" fmla="*/ 11 h 105"/>
                  <a:gd name="T76" fmla="*/ 98 w 100"/>
                  <a:gd name="T77" fmla="*/ 15 h 105"/>
                  <a:gd name="T78" fmla="*/ 99 w 100"/>
                  <a:gd name="T79" fmla="*/ 21 h 105"/>
                  <a:gd name="T80" fmla="*/ 99 w 100"/>
                  <a:gd name="T81" fmla="*/ 26 h 105"/>
                  <a:gd name="T82" fmla="*/ 98 w 100"/>
                  <a:gd name="T83" fmla="*/ 34 h 105"/>
                  <a:gd name="T84" fmla="*/ 95 w 100"/>
                  <a:gd name="T85" fmla="*/ 40 h 105"/>
                  <a:gd name="T86" fmla="*/ 93 w 100"/>
                  <a:gd name="T87" fmla="*/ 45 h 105"/>
                  <a:gd name="T88" fmla="*/ 89 w 100"/>
                  <a:gd name="T89" fmla="*/ 49 h 105"/>
                  <a:gd name="T90" fmla="*/ 85 w 100"/>
                  <a:gd name="T91" fmla="*/ 52 h 105"/>
                  <a:gd name="T92" fmla="*/ 79 w 100"/>
                  <a:gd name="T93" fmla="*/ 52 h 105"/>
                  <a:gd name="T94" fmla="*/ 74 w 100"/>
                  <a:gd name="T95" fmla="*/ 52 h 105"/>
                  <a:gd name="T96" fmla="*/ 69 w 100"/>
                  <a:gd name="T97" fmla="*/ 52 h 10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0" h="105">
                    <a:moveTo>
                      <a:pt x="69" y="59"/>
                    </a:moveTo>
                    <a:lnTo>
                      <a:pt x="86" y="104"/>
                    </a:lnTo>
                    <a:lnTo>
                      <a:pt x="61" y="104"/>
                    </a:lnTo>
                    <a:lnTo>
                      <a:pt x="41" y="47"/>
                    </a:lnTo>
                    <a:lnTo>
                      <a:pt x="43" y="47"/>
                    </a:lnTo>
                    <a:lnTo>
                      <a:pt x="44" y="47"/>
                    </a:lnTo>
                    <a:lnTo>
                      <a:pt x="45" y="47"/>
                    </a:lnTo>
                    <a:lnTo>
                      <a:pt x="46" y="47"/>
                    </a:lnTo>
                    <a:lnTo>
                      <a:pt x="47" y="47"/>
                    </a:lnTo>
                    <a:lnTo>
                      <a:pt x="48" y="47"/>
                    </a:lnTo>
                    <a:lnTo>
                      <a:pt x="50" y="47"/>
                    </a:lnTo>
                    <a:lnTo>
                      <a:pt x="55" y="47"/>
                    </a:lnTo>
                    <a:lnTo>
                      <a:pt x="59" y="46"/>
                    </a:lnTo>
                    <a:lnTo>
                      <a:pt x="63" y="45"/>
                    </a:lnTo>
                    <a:lnTo>
                      <a:pt x="66" y="43"/>
                    </a:lnTo>
                    <a:lnTo>
                      <a:pt x="70" y="41"/>
                    </a:lnTo>
                    <a:lnTo>
                      <a:pt x="72" y="38"/>
                    </a:lnTo>
                    <a:lnTo>
                      <a:pt x="74" y="34"/>
                    </a:lnTo>
                    <a:lnTo>
                      <a:pt x="75" y="30"/>
                    </a:lnTo>
                    <a:lnTo>
                      <a:pt x="76" y="27"/>
                    </a:lnTo>
                    <a:lnTo>
                      <a:pt x="76" y="25"/>
                    </a:lnTo>
                    <a:lnTo>
                      <a:pt x="75" y="23"/>
                    </a:lnTo>
                    <a:lnTo>
                      <a:pt x="75" y="21"/>
                    </a:lnTo>
                    <a:lnTo>
                      <a:pt x="73" y="19"/>
                    </a:lnTo>
                    <a:lnTo>
                      <a:pt x="71" y="17"/>
                    </a:lnTo>
                    <a:lnTo>
                      <a:pt x="67" y="17"/>
                    </a:lnTo>
                    <a:lnTo>
                      <a:pt x="63" y="16"/>
                    </a:lnTo>
                    <a:lnTo>
                      <a:pt x="42" y="16"/>
                    </a:lnTo>
                    <a:lnTo>
                      <a:pt x="23" y="104"/>
                    </a:lnTo>
                    <a:lnTo>
                      <a:pt x="0" y="104"/>
                    </a:lnTo>
                    <a:lnTo>
                      <a:pt x="22" y="0"/>
                    </a:lnTo>
                    <a:lnTo>
                      <a:pt x="71" y="0"/>
                    </a:lnTo>
                    <a:lnTo>
                      <a:pt x="78" y="1"/>
                    </a:lnTo>
                    <a:lnTo>
                      <a:pt x="85" y="2"/>
                    </a:lnTo>
                    <a:lnTo>
                      <a:pt x="90" y="4"/>
                    </a:lnTo>
                    <a:lnTo>
                      <a:pt x="93" y="7"/>
                    </a:lnTo>
                    <a:lnTo>
                      <a:pt x="96" y="11"/>
                    </a:lnTo>
                    <a:lnTo>
                      <a:pt x="98" y="15"/>
                    </a:lnTo>
                    <a:lnTo>
                      <a:pt x="99" y="21"/>
                    </a:lnTo>
                    <a:lnTo>
                      <a:pt x="99" y="26"/>
                    </a:lnTo>
                    <a:lnTo>
                      <a:pt x="98" y="34"/>
                    </a:lnTo>
                    <a:lnTo>
                      <a:pt x="95" y="40"/>
                    </a:lnTo>
                    <a:lnTo>
                      <a:pt x="93" y="45"/>
                    </a:lnTo>
                    <a:lnTo>
                      <a:pt x="89" y="49"/>
                    </a:lnTo>
                    <a:lnTo>
                      <a:pt x="85" y="53"/>
                    </a:lnTo>
                    <a:lnTo>
                      <a:pt x="79" y="56"/>
                    </a:lnTo>
                    <a:lnTo>
                      <a:pt x="74" y="58"/>
                    </a:lnTo>
                    <a:lnTo>
                      <a:pt x="69" y="59"/>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41" name="Freeform 36"/>
              <p:cNvSpPr>
                <a:spLocks/>
              </p:cNvSpPr>
              <p:nvPr/>
            </p:nvSpPr>
            <p:spPr bwMode="auto">
              <a:xfrm>
                <a:off x="1810" y="575"/>
                <a:ext cx="104" cy="104"/>
              </a:xfrm>
              <a:custGeom>
                <a:avLst/>
                <a:gdLst>
                  <a:gd name="T0" fmla="*/ 44 w 104"/>
                  <a:gd name="T1" fmla="*/ 52 h 105"/>
                  <a:gd name="T2" fmla="*/ 16 w 104"/>
                  <a:gd name="T3" fmla="*/ 52 h 105"/>
                  <a:gd name="T4" fmla="*/ 0 w 104"/>
                  <a:gd name="T5" fmla="*/ 0 h 105"/>
                  <a:gd name="T6" fmla="*/ 23 w 104"/>
                  <a:gd name="T7" fmla="*/ 0 h 105"/>
                  <a:gd name="T8" fmla="*/ 34 w 104"/>
                  <a:gd name="T9" fmla="*/ 52 h 105"/>
                  <a:gd name="T10" fmla="*/ 80 w 104"/>
                  <a:gd name="T11" fmla="*/ 0 h 105"/>
                  <a:gd name="T12" fmla="*/ 103 w 104"/>
                  <a:gd name="T13" fmla="*/ 0 h 105"/>
                  <a:gd name="T14" fmla="*/ 44 w 104"/>
                  <a:gd name="T15" fmla="*/ 52 h 10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 h="105">
                    <a:moveTo>
                      <a:pt x="44" y="104"/>
                    </a:moveTo>
                    <a:lnTo>
                      <a:pt x="16" y="104"/>
                    </a:lnTo>
                    <a:lnTo>
                      <a:pt x="0" y="0"/>
                    </a:lnTo>
                    <a:lnTo>
                      <a:pt x="23" y="0"/>
                    </a:lnTo>
                    <a:lnTo>
                      <a:pt x="34" y="83"/>
                    </a:lnTo>
                    <a:lnTo>
                      <a:pt x="80" y="0"/>
                    </a:lnTo>
                    <a:lnTo>
                      <a:pt x="103" y="0"/>
                    </a:lnTo>
                    <a:lnTo>
                      <a:pt x="44" y="10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42" name="Freeform 37"/>
              <p:cNvSpPr>
                <a:spLocks/>
              </p:cNvSpPr>
              <p:nvPr/>
            </p:nvSpPr>
            <p:spPr bwMode="auto">
              <a:xfrm>
                <a:off x="1907" y="575"/>
                <a:ext cx="46" cy="104"/>
              </a:xfrm>
              <a:custGeom>
                <a:avLst/>
                <a:gdLst>
                  <a:gd name="T0" fmla="*/ 23 w 46"/>
                  <a:gd name="T1" fmla="*/ 52 h 105"/>
                  <a:gd name="T2" fmla="*/ 0 w 46"/>
                  <a:gd name="T3" fmla="*/ 52 h 105"/>
                  <a:gd name="T4" fmla="*/ 22 w 46"/>
                  <a:gd name="T5" fmla="*/ 0 h 105"/>
                  <a:gd name="T6" fmla="*/ 45 w 46"/>
                  <a:gd name="T7" fmla="*/ 0 h 105"/>
                  <a:gd name="T8" fmla="*/ 23 w 46"/>
                  <a:gd name="T9" fmla="*/ 52 h 1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105">
                    <a:moveTo>
                      <a:pt x="23" y="104"/>
                    </a:moveTo>
                    <a:lnTo>
                      <a:pt x="0" y="104"/>
                    </a:lnTo>
                    <a:lnTo>
                      <a:pt x="22" y="0"/>
                    </a:lnTo>
                    <a:lnTo>
                      <a:pt x="45" y="0"/>
                    </a:lnTo>
                    <a:lnTo>
                      <a:pt x="23" y="10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43" name="Freeform 38"/>
              <p:cNvSpPr>
                <a:spLocks/>
              </p:cNvSpPr>
              <p:nvPr/>
            </p:nvSpPr>
            <p:spPr bwMode="auto">
              <a:xfrm>
                <a:off x="1953" y="574"/>
                <a:ext cx="99" cy="109"/>
              </a:xfrm>
              <a:custGeom>
                <a:avLst/>
                <a:gdLst>
                  <a:gd name="T0" fmla="*/ 1652 w 98"/>
                  <a:gd name="T1" fmla="*/ 19 h 110"/>
                  <a:gd name="T2" fmla="*/ 1555 w 98"/>
                  <a:gd name="T3" fmla="*/ 18 h 110"/>
                  <a:gd name="T4" fmla="*/ 1462 w 98"/>
                  <a:gd name="T5" fmla="*/ 17 h 110"/>
                  <a:gd name="T6" fmla="*/ 1363 w 98"/>
                  <a:gd name="T7" fmla="*/ 17 h 110"/>
                  <a:gd name="T8" fmla="*/ 1206 w 98"/>
                  <a:gd name="T9" fmla="*/ 17 h 110"/>
                  <a:gd name="T10" fmla="*/ 48 w 98"/>
                  <a:gd name="T11" fmla="*/ 22 h 110"/>
                  <a:gd name="T12" fmla="*/ 36 w 98"/>
                  <a:gd name="T13" fmla="*/ 32 h 110"/>
                  <a:gd name="T14" fmla="*/ 28 w 98"/>
                  <a:gd name="T15" fmla="*/ 46 h 110"/>
                  <a:gd name="T16" fmla="*/ 25 w 98"/>
                  <a:gd name="T17" fmla="*/ 55 h 110"/>
                  <a:gd name="T18" fmla="*/ 27 w 98"/>
                  <a:gd name="T19" fmla="*/ 55 h 110"/>
                  <a:gd name="T20" fmla="*/ 34 w 98"/>
                  <a:gd name="T21" fmla="*/ 55 h 110"/>
                  <a:gd name="T22" fmla="*/ 46 w 98"/>
                  <a:gd name="T23" fmla="*/ 55 h 110"/>
                  <a:gd name="T24" fmla="*/ 1158 w 98"/>
                  <a:gd name="T25" fmla="*/ 55 h 110"/>
                  <a:gd name="T26" fmla="*/ 1243 w 98"/>
                  <a:gd name="T27" fmla="*/ 55 h 110"/>
                  <a:gd name="T28" fmla="*/ 1347 w 98"/>
                  <a:gd name="T29" fmla="*/ 55 h 110"/>
                  <a:gd name="T30" fmla="*/ 1432 w 98"/>
                  <a:gd name="T31" fmla="*/ 55 h 110"/>
                  <a:gd name="T32" fmla="*/ 1414 w 98"/>
                  <a:gd name="T33" fmla="*/ 55 h 110"/>
                  <a:gd name="T34" fmla="*/ 1320 w 98"/>
                  <a:gd name="T35" fmla="*/ 55 h 110"/>
                  <a:gd name="T36" fmla="*/ 1218 w 98"/>
                  <a:gd name="T37" fmla="*/ 55 h 110"/>
                  <a:gd name="T38" fmla="*/ 1146 w 98"/>
                  <a:gd name="T39" fmla="*/ 55 h 110"/>
                  <a:gd name="T40" fmla="*/ 1068 w 98"/>
                  <a:gd name="T41" fmla="*/ 55 h 110"/>
                  <a:gd name="T42" fmla="*/ 38 w 98"/>
                  <a:gd name="T43" fmla="*/ 55 h 110"/>
                  <a:gd name="T44" fmla="*/ 28 w 98"/>
                  <a:gd name="T45" fmla="*/ 55 h 110"/>
                  <a:gd name="T46" fmla="*/ 18 w 98"/>
                  <a:gd name="T47" fmla="*/ 55 h 110"/>
                  <a:gd name="T48" fmla="*/ 11 w 98"/>
                  <a:gd name="T49" fmla="*/ 55 h 110"/>
                  <a:gd name="T50" fmla="*/ 5 w 98"/>
                  <a:gd name="T51" fmla="*/ 55 h 110"/>
                  <a:gd name="T52" fmla="*/ 1 w 98"/>
                  <a:gd name="T53" fmla="*/ 55 h 110"/>
                  <a:gd name="T54" fmla="*/ 0 w 98"/>
                  <a:gd name="T55" fmla="*/ 55 h 110"/>
                  <a:gd name="T56" fmla="*/ 2 w 98"/>
                  <a:gd name="T57" fmla="*/ 54 h 110"/>
                  <a:gd name="T58" fmla="*/ 6 w 98"/>
                  <a:gd name="T59" fmla="*/ 41 h 110"/>
                  <a:gd name="T60" fmla="*/ 12 w 98"/>
                  <a:gd name="T61" fmla="*/ 30 h 110"/>
                  <a:gd name="T62" fmla="*/ 19 w 98"/>
                  <a:gd name="T63" fmla="*/ 21 h 110"/>
                  <a:gd name="T64" fmla="*/ 29 w 98"/>
                  <a:gd name="T65" fmla="*/ 13 h 110"/>
                  <a:gd name="T66" fmla="*/ 39 w 98"/>
                  <a:gd name="T67" fmla="*/ 7 h 110"/>
                  <a:gd name="T68" fmla="*/ 1068 w 98"/>
                  <a:gd name="T69" fmla="*/ 3 h 110"/>
                  <a:gd name="T70" fmla="*/ 1194 w 98"/>
                  <a:gd name="T71" fmla="*/ 1 h 110"/>
                  <a:gd name="T72" fmla="*/ 1363 w 98"/>
                  <a:gd name="T73" fmla="*/ 0 h 110"/>
                  <a:gd name="T74" fmla="*/ 1448 w 98"/>
                  <a:gd name="T75" fmla="*/ 0 h 110"/>
                  <a:gd name="T76" fmla="*/ 1524 w 98"/>
                  <a:gd name="T77" fmla="*/ 1 h 110"/>
                  <a:gd name="T78" fmla="*/ 1619 w 98"/>
                  <a:gd name="T79" fmla="*/ 1 h 110"/>
                  <a:gd name="T80" fmla="*/ 1729 w 98"/>
                  <a:gd name="T81" fmla="*/ 3 h 11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98" h="110">
                    <a:moveTo>
                      <a:pt x="95" y="20"/>
                    </a:moveTo>
                    <a:lnTo>
                      <a:pt x="93" y="19"/>
                    </a:lnTo>
                    <a:lnTo>
                      <a:pt x="89" y="19"/>
                    </a:lnTo>
                    <a:lnTo>
                      <a:pt x="87" y="18"/>
                    </a:lnTo>
                    <a:lnTo>
                      <a:pt x="84" y="18"/>
                    </a:lnTo>
                    <a:lnTo>
                      <a:pt x="81" y="17"/>
                    </a:lnTo>
                    <a:lnTo>
                      <a:pt x="78" y="17"/>
                    </a:lnTo>
                    <a:lnTo>
                      <a:pt x="74" y="17"/>
                    </a:lnTo>
                    <a:lnTo>
                      <a:pt x="70" y="17"/>
                    </a:lnTo>
                    <a:lnTo>
                      <a:pt x="62" y="17"/>
                    </a:lnTo>
                    <a:lnTo>
                      <a:pt x="55" y="19"/>
                    </a:lnTo>
                    <a:lnTo>
                      <a:pt x="48" y="22"/>
                    </a:lnTo>
                    <a:lnTo>
                      <a:pt x="42" y="27"/>
                    </a:lnTo>
                    <a:lnTo>
                      <a:pt x="36" y="32"/>
                    </a:lnTo>
                    <a:lnTo>
                      <a:pt x="32" y="38"/>
                    </a:lnTo>
                    <a:lnTo>
                      <a:pt x="28" y="46"/>
                    </a:lnTo>
                    <a:lnTo>
                      <a:pt x="26" y="54"/>
                    </a:lnTo>
                    <a:lnTo>
                      <a:pt x="25" y="63"/>
                    </a:lnTo>
                    <a:lnTo>
                      <a:pt x="25" y="70"/>
                    </a:lnTo>
                    <a:lnTo>
                      <a:pt x="27" y="77"/>
                    </a:lnTo>
                    <a:lnTo>
                      <a:pt x="30" y="82"/>
                    </a:lnTo>
                    <a:lnTo>
                      <a:pt x="34" y="87"/>
                    </a:lnTo>
                    <a:lnTo>
                      <a:pt x="40" y="89"/>
                    </a:lnTo>
                    <a:lnTo>
                      <a:pt x="46" y="92"/>
                    </a:lnTo>
                    <a:lnTo>
                      <a:pt x="54" y="92"/>
                    </a:lnTo>
                    <a:lnTo>
                      <a:pt x="58" y="92"/>
                    </a:lnTo>
                    <a:lnTo>
                      <a:pt x="62" y="92"/>
                    </a:lnTo>
                    <a:lnTo>
                      <a:pt x="65" y="92"/>
                    </a:lnTo>
                    <a:lnTo>
                      <a:pt x="69" y="91"/>
                    </a:lnTo>
                    <a:lnTo>
                      <a:pt x="72" y="90"/>
                    </a:lnTo>
                    <a:lnTo>
                      <a:pt x="76" y="90"/>
                    </a:lnTo>
                    <a:lnTo>
                      <a:pt x="79" y="89"/>
                    </a:lnTo>
                    <a:lnTo>
                      <a:pt x="82" y="89"/>
                    </a:lnTo>
                    <a:lnTo>
                      <a:pt x="77" y="106"/>
                    </a:lnTo>
                    <a:lnTo>
                      <a:pt x="73" y="107"/>
                    </a:lnTo>
                    <a:lnTo>
                      <a:pt x="70" y="108"/>
                    </a:lnTo>
                    <a:lnTo>
                      <a:pt x="66" y="108"/>
                    </a:lnTo>
                    <a:lnTo>
                      <a:pt x="63" y="108"/>
                    </a:lnTo>
                    <a:lnTo>
                      <a:pt x="60" y="108"/>
                    </a:lnTo>
                    <a:lnTo>
                      <a:pt x="57" y="109"/>
                    </a:lnTo>
                    <a:lnTo>
                      <a:pt x="54" y="109"/>
                    </a:lnTo>
                    <a:lnTo>
                      <a:pt x="50" y="109"/>
                    </a:lnTo>
                    <a:lnTo>
                      <a:pt x="44" y="109"/>
                    </a:lnTo>
                    <a:lnTo>
                      <a:pt x="38" y="108"/>
                    </a:lnTo>
                    <a:lnTo>
                      <a:pt x="33" y="107"/>
                    </a:lnTo>
                    <a:lnTo>
                      <a:pt x="28" y="106"/>
                    </a:lnTo>
                    <a:lnTo>
                      <a:pt x="23" y="104"/>
                    </a:lnTo>
                    <a:lnTo>
                      <a:pt x="18" y="102"/>
                    </a:lnTo>
                    <a:lnTo>
                      <a:pt x="14" y="99"/>
                    </a:lnTo>
                    <a:lnTo>
                      <a:pt x="11" y="96"/>
                    </a:lnTo>
                    <a:lnTo>
                      <a:pt x="8" y="92"/>
                    </a:lnTo>
                    <a:lnTo>
                      <a:pt x="5" y="88"/>
                    </a:lnTo>
                    <a:lnTo>
                      <a:pt x="3" y="84"/>
                    </a:lnTo>
                    <a:lnTo>
                      <a:pt x="1" y="78"/>
                    </a:lnTo>
                    <a:lnTo>
                      <a:pt x="0" y="73"/>
                    </a:lnTo>
                    <a:lnTo>
                      <a:pt x="0" y="67"/>
                    </a:lnTo>
                    <a:lnTo>
                      <a:pt x="1" y="61"/>
                    </a:lnTo>
                    <a:lnTo>
                      <a:pt x="2" y="54"/>
                    </a:lnTo>
                    <a:lnTo>
                      <a:pt x="4" y="48"/>
                    </a:lnTo>
                    <a:lnTo>
                      <a:pt x="6" y="41"/>
                    </a:lnTo>
                    <a:lnTo>
                      <a:pt x="9" y="35"/>
                    </a:lnTo>
                    <a:lnTo>
                      <a:pt x="12" y="30"/>
                    </a:lnTo>
                    <a:lnTo>
                      <a:pt x="15" y="25"/>
                    </a:lnTo>
                    <a:lnTo>
                      <a:pt x="19" y="21"/>
                    </a:lnTo>
                    <a:lnTo>
                      <a:pt x="24" y="16"/>
                    </a:lnTo>
                    <a:lnTo>
                      <a:pt x="29" y="13"/>
                    </a:lnTo>
                    <a:lnTo>
                      <a:pt x="34" y="10"/>
                    </a:lnTo>
                    <a:lnTo>
                      <a:pt x="39" y="7"/>
                    </a:lnTo>
                    <a:lnTo>
                      <a:pt x="44" y="5"/>
                    </a:lnTo>
                    <a:lnTo>
                      <a:pt x="50" y="3"/>
                    </a:lnTo>
                    <a:lnTo>
                      <a:pt x="56" y="2"/>
                    </a:lnTo>
                    <a:lnTo>
                      <a:pt x="61" y="1"/>
                    </a:lnTo>
                    <a:lnTo>
                      <a:pt x="68" y="0"/>
                    </a:lnTo>
                    <a:lnTo>
                      <a:pt x="74" y="0"/>
                    </a:lnTo>
                    <a:lnTo>
                      <a:pt x="77" y="0"/>
                    </a:lnTo>
                    <a:lnTo>
                      <a:pt x="80" y="0"/>
                    </a:lnTo>
                    <a:lnTo>
                      <a:pt x="83" y="1"/>
                    </a:lnTo>
                    <a:lnTo>
                      <a:pt x="85" y="1"/>
                    </a:lnTo>
                    <a:lnTo>
                      <a:pt x="88" y="1"/>
                    </a:lnTo>
                    <a:lnTo>
                      <a:pt x="91" y="1"/>
                    </a:lnTo>
                    <a:lnTo>
                      <a:pt x="94" y="2"/>
                    </a:lnTo>
                    <a:lnTo>
                      <a:pt x="97" y="3"/>
                    </a:lnTo>
                    <a:lnTo>
                      <a:pt x="95" y="2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44" name="Freeform 39"/>
              <p:cNvSpPr>
                <a:spLocks/>
              </p:cNvSpPr>
              <p:nvPr/>
            </p:nvSpPr>
            <p:spPr bwMode="auto">
              <a:xfrm>
                <a:off x="2050" y="575"/>
                <a:ext cx="99" cy="104"/>
              </a:xfrm>
              <a:custGeom>
                <a:avLst/>
                <a:gdLst>
                  <a:gd name="T0" fmla="*/ 95 w 99"/>
                  <a:gd name="T1" fmla="*/ 17 h 105"/>
                  <a:gd name="T2" fmla="*/ 42 w 99"/>
                  <a:gd name="T3" fmla="*/ 17 h 105"/>
                  <a:gd name="T4" fmla="*/ 36 w 99"/>
                  <a:gd name="T5" fmla="*/ 44 h 105"/>
                  <a:gd name="T6" fmla="*/ 82 w 99"/>
                  <a:gd name="T7" fmla="*/ 44 h 105"/>
                  <a:gd name="T8" fmla="*/ 79 w 99"/>
                  <a:gd name="T9" fmla="*/ 52 h 105"/>
                  <a:gd name="T10" fmla="*/ 33 w 99"/>
                  <a:gd name="T11" fmla="*/ 52 h 105"/>
                  <a:gd name="T12" fmla="*/ 27 w 99"/>
                  <a:gd name="T13" fmla="*/ 52 h 105"/>
                  <a:gd name="T14" fmla="*/ 79 w 99"/>
                  <a:gd name="T15" fmla="*/ 52 h 105"/>
                  <a:gd name="T16" fmla="*/ 76 w 99"/>
                  <a:gd name="T17" fmla="*/ 52 h 105"/>
                  <a:gd name="T18" fmla="*/ 0 w 99"/>
                  <a:gd name="T19" fmla="*/ 52 h 105"/>
                  <a:gd name="T20" fmla="*/ 22 w 99"/>
                  <a:gd name="T21" fmla="*/ 0 h 105"/>
                  <a:gd name="T22" fmla="*/ 98 w 99"/>
                  <a:gd name="T23" fmla="*/ 0 h 105"/>
                  <a:gd name="T24" fmla="*/ 95 w 99"/>
                  <a:gd name="T25" fmla="*/ 17 h 1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9" h="105">
                    <a:moveTo>
                      <a:pt x="95" y="17"/>
                    </a:moveTo>
                    <a:lnTo>
                      <a:pt x="42" y="17"/>
                    </a:lnTo>
                    <a:lnTo>
                      <a:pt x="36" y="44"/>
                    </a:lnTo>
                    <a:lnTo>
                      <a:pt x="82" y="44"/>
                    </a:lnTo>
                    <a:lnTo>
                      <a:pt x="79" y="59"/>
                    </a:lnTo>
                    <a:lnTo>
                      <a:pt x="33" y="59"/>
                    </a:lnTo>
                    <a:lnTo>
                      <a:pt x="27" y="87"/>
                    </a:lnTo>
                    <a:lnTo>
                      <a:pt x="79" y="87"/>
                    </a:lnTo>
                    <a:lnTo>
                      <a:pt x="76" y="104"/>
                    </a:lnTo>
                    <a:lnTo>
                      <a:pt x="0" y="104"/>
                    </a:lnTo>
                    <a:lnTo>
                      <a:pt x="22" y="0"/>
                    </a:lnTo>
                    <a:lnTo>
                      <a:pt x="98" y="0"/>
                    </a:lnTo>
                    <a:lnTo>
                      <a:pt x="95" y="1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grpSp>
        <p:sp>
          <p:nvSpPr>
            <p:cNvPr id="12" name="Rectangle 40"/>
            <p:cNvSpPr>
              <a:spLocks noChangeArrowheads="1"/>
            </p:cNvSpPr>
            <p:nvPr/>
          </p:nvSpPr>
          <p:spPr bwMode="auto">
            <a:xfrm>
              <a:off x="782" y="1062"/>
              <a:ext cx="904" cy="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eaLnBrk="1" hangingPunct="1">
                <a:spcBef>
                  <a:spcPct val="100000"/>
                </a:spcBef>
                <a:defRPr/>
              </a:pPr>
              <a:endParaRPr lang="en-US" altLang="en-US" sz="1200" b="1" u="sng" dirty="0" smtClean="0">
                <a:solidFill>
                  <a:srgbClr val="F8F8F8"/>
                </a:solidFill>
              </a:endParaRPr>
            </a:p>
          </p:txBody>
        </p:sp>
        <p:sp>
          <p:nvSpPr>
            <p:cNvPr id="13" name="Text Box 41"/>
            <p:cNvSpPr txBox="1">
              <a:spLocks noChangeArrowheads="1"/>
            </p:cNvSpPr>
            <p:nvPr/>
          </p:nvSpPr>
          <p:spPr bwMode="auto">
            <a:xfrm>
              <a:off x="1638" y="1050"/>
              <a:ext cx="187" cy="173"/>
            </a:xfrm>
            <a:prstGeom prst="rect">
              <a:avLst/>
            </a:prstGeom>
            <a:noFill/>
            <a:ln>
              <a:noFill/>
            </a:ln>
            <a:extLst/>
          </p:spPr>
          <p:txBody>
            <a:bodyPr wrap="none">
              <a:spAutoFit/>
            </a:bodyP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a:defRPr/>
              </a:pPr>
              <a:r>
                <a:rPr lang="en-US" sz="1200" b="1" dirty="0" smtClean="0">
                  <a:solidFill>
                    <a:srgbClr val="F8F8F8"/>
                  </a:solidFill>
                </a:rPr>
                <a:t>®</a:t>
              </a:r>
            </a:p>
          </p:txBody>
        </p:sp>
      </p:grpSp>
    </p:spTree>
    <p:extLst>
      <p:ext uri="{BB962C8B-B14F-4D97-AF65-F5344CB8AC3E}">
        <p14:creationId xmlns:p14="http://schemas.microsoft.com/office/powerpoint/2010/main" val="21083046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8400"/>
            <a:ext cx="2133600" cy="457200"/>
          </a:xfrm>
          <a:prstGeom prst="rect">
            <a:avLst/>
          </a:prstGeom>
        </p:spPr>
        <p:txBody>
          <a:bodyPr/>
          <a:lstStyle>
            <a:lvl1pPr>
              <a:defRPr>
                <a:solidFill>
                  <a:srgbClr val="000000"/>
                </a:solidFill>
                <a:latin typeface="+mn-lt"/>
                <a:cs typeface="Arial" pitchFamily="34" charset="0"/>
              </a:defRPr>
            </a:lvl1pPr>
          </a:lstStyle>
          <a:p>
            <a:pPr fontAlgn="base">
              <a:spcBef>
                <a:spcPct val="0"/>
              </a:spcBef>
              <a:spcAft>
                <a:spcPct val="0"/>
              </a:spcAft>
              <a:defRPr/>
            </a:pPr>
            <a:endParaRPr lang="en-US" dirty="0"/>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4EFAE328-995E-4EAC-9AE3-3028BA02039E}" type="slidenum">
              <a:rPr lang="en-US"/>
              <a:pPr>
                <a:defRPr/>
              </a:pPr>
              <a:t>‹#›</a:t>
            </a:fld>
            <a:endParaRPr lang="en-US" dirty="0"/>
          </a:p>
        </p:txBody>
      </p:sp>
      <p:grpSp>
        <p:nvGrpSpPr>
          <p:cNvPr id="7" name="Group 2"/>
          <p:cNvGrpSpPr>
            <a:grpSpLocks/>
          </p:cNvGrpSpPr>
          <p:nvPr userDrawn="1"/>
        </p:nvGrpSpPr>
        <p:grpSpPr bwMode="auto">
          <a:xfrm>
            <a:off x="-4763" y="0"/>
            <a:ext cx="9150351" cy="1004888"/>
            <a:chOff x="-3" y="0"/>
            <a:chExt cx="5764" cy="633"/>
          </a:xfrm>
        </p:grpSpPr>
        <p:sp>
          <p:nvSpPr>
            <p:cNvPr id="8" name="Rectangle 3"/>
            <p:cNvSpPr>
              <a:spLocks noChangeArrowheads="1"/>
            </p:cNvSpPr>
            <p:nvPr/>
          </p:nvSpPr>
          <p:spPr bwMode="auto">
            <a:xfrm>
              <a:off x="0" y="0"/>
              <a:ext cx="5760" cy="633"/>
            </a:xfrm>
            <a:prstGeom prst="rect">
              <a:avLst/>
            </a:prstGeom>
            <a:solidFill>
              <a:srgbClr val="60A1D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algn="ctr">
                <a:defRPr/>
              </a:pPr>
              <a:endParaRPr lang="en-US" altLang="en-US" sz="2400" dirty="0" smtClean="0">
                <a:solidFill>
                  <a:srgbClr val="000000"/>
                </a:solidFill>
              </a:endParaRPr>
            </a:p>
          </p:txBody>
        </p:sp>
        <p:sp>
          <p:nvSpPr>
            <p:cNvPr id="9" name="Line 4"/>
            <p:cNvSpPr>
              <a:spLocks noChangeShapeType="1"/>
            </p:cNvSpPr>
            <p:nvPr/>
          </p:nvSpPr>
          <p:spPr bwMode="auto">
            <a:xfrm>
              <a:off x="-3" y="633"/>
              <a:ext cx="5764" cy="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0000"/>
                </a:solidFill>
              </a:endParaRPr>
            </a:p>
          </p:txBody>
        </p:sp>
      </p:grpSp>
      <p:grpSp>
        <p:nvGrpSpPr>
          <p:cNvPr id="10" name="Group 7"/>
          <p:cNvGrpSpPr>
            <a:grpSpLocks/>
          </p:cNvGrpSpPr>
          <p:nvPr userDrawn="1"/>
        </p:nvGrpSpPr>
        <p:grpSpPr bwMode="auto">
          <a:xfrm>
            <a:off x="371475" y="263525"/>
            <a:ext cx="2278063" cy="436563"/>
            <a:chOff x="390" y="948"/>
            <a:chExt cx="1435" cy="275"/>
          </a:xfrm>
        </p:grpSpPr>
        <p:grpSp>
          <p:nvGrpSpPr>
            <p:cNvPr id="11" name="Group 8"/>
            <p:cNvGrpSpPr>
              <a:grpSpLocks/>
            </p:cNvGrpSpPr>
            <p:nvPr/>
          </p:nvGrpSpPr>
          <p:grpSpPr bwMode="auto">
            <a:xfrm>
              <a:off x="390" y="948"/>
              <a:ext cx="1296" cy="230"/>
              <a:chOff x="397" y="387"/>
              <a:chExt cx="1752" cy="303"/>
            </a:xfrm>
          </p:grpSpPr>
          <p:sp>
            <p:nvSpPr>
              <p:cNvPr id="14" name="Freeform 9"/>
              <p:cNvSpPr>
                <a:spLocks/>
              </p:cNvSpPr>
              <p:nvPr/>
            </p:nvSpPr>
            <p:spPr bwMode="auto">
              <a:xfrm>
                <a:off x="397" y="387"/>
                <a:ext cx="497" cy="303"/>
              </a:xfrm>
              <a:custGeom>
                <a:avLst/>
                <a:gdLst>
                  <a:gd name="T0" fmla="*/ 249 w 498"/>
                  <a:gd name="T1" fmla="*/ 302 h 303"/>
                  <a:gd name="T2" fmla="*/ 249 w 498"/>
                  <a:gd name="T3" fmla="*/ 0 h 303"/>
                  <a:gd name="T4" fmla="*/ 66 w 498"/>
                  <a:gd name="T5" fmla="*/ 0 h 303"/>
                  <a:gd name="T6" fmla="*/ 0 w 498"/>
                  <a:gd name="T7" fmla="*/ 302 h 303"/>
                  <a:gd name="T8" fmla="*/ 249 w 498"/>
                  <a:gd name="T9" fmla="*/ 302 h 3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8" h="303">
                    <a:moveTo>
                      <a:pt x="431" y="302"/>
                    </a:moveTo>
                    <a:lnTo>
                      <a:pt x="497" y="0"/>
                    </a:lnTo>
                    <a:lnTo>
                      <a:pt x="66" y="0"/>
                    </a:lnTo>
                    <a:lnTo>
                      <a:pt x="0" y="302"/>
                    </a:lnTo>
                    <a:lnTo>
                      <a:pt x="431" y="302"/>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15" name="Freeform 10"/>
              <p:cNvSpPr>
                <a:spLocks/>
              </p:cNvSpPr>
              <p:nvPr/>
            </p:nvSpPr>
            <p:spPr bwMode="auto">
              <a:xfrm>
                <a:off x="446" y="398"/>
                <a:ext cx="438" cy="283"/>
              </a:xfrm>
              <a:custGeom>
                <a:avLst/>
                <a:gdLst>
                  <a:gd name="T0" fmla="*/ 27 w 436"/>
                  <a:gd name="T1" fmla="*/ 2 h 283"/>
                  <a:gd name="T2" fmla="*/ 32 w 436"/>
                  <a:gd name="T3" fmla="*/ 3 h 283"/>
                  <a:gd name="T4" fmla="*/ 42 w 436"/>
                  <a:gd name="T5" fmla="*/ 4 h 283"/>
                  <a:gd name="T6" fmla="*/ 56 w 436"/>
                  <a:gd name="T7" fmla="*/ 7 h 283"/>
                  <a:gd name="T8" fmla="*/ 73 w 436"/>
                  <a:gd name="T9" fmla="*/ 10 h 283"/>
                  <a:gd name="T10" fmla="*/ 92 w 436"/>
                  <a:gd name="T11" fmla="*/ 15 h 283"/>
                  <a:gd name="T12" fmla="*/ 481 w 436"/>
                  <a:gd name="T13" fmla="*/ 19 h 283"/>
                  <a:gd name="T14" fmla="*/ 527 w 436"/>
                  <a:gd name="T15" fmla="*/ 23 h 283"/>
                  <a:gd name="T16" fmla="*/ 587 w 436"/>
                  <a:gd name="T17" fmla="*/ 28 h 283"/>
                  <a:gd name="T18" fmla="*/ 653 w 436"/>
                  <a:gd name="T19" fmla="*/ 32 h 283"/>
                  <a:gd name="T20" fmla="*/ 716 w 436"/>
                  <a:gd name="T21" fmla="*/ 36 h 283"/>
                  <a:gd name="T22" fmla="*/ 780 w 436"/>
                  <a:gd name="T23" fmla="*/ 41 h 283"/>
                  <a:gd name="T24" fmla="*/ 848 w 436"/>
                  <a:gd name="T25" fmla="*/ 44 h 283"/>
                  <a:gd name="T26" fmla="*/ 908 w 436"/>
                  <a:gd name="T27" fmla="*/ 47 h 283"/>
                  <a:gd name="T28" fmla="*/ 948 w 436"/>
                  <a:gd name="T29" fmla="*/ 49 h 283"/>
                  <a:gd name="T30" fmla="*/ 972 w 436"/>
                  <a:gd name="T31" fmla="*/ 50 h 283"/>
                  <a:gd name="T32" fmla="*/ 1024 w 436"/>
                  <a:gd name="T33" fmla="*/ 52 h 283"/>
                  <a:gd name="T34" fmla="*/ 1099 w 436"/>
                  <a:gd name="T35" fmla="*/ 56 h 283"/>
                  <a:gd name="T36" fmla="*/ 1159 w 436"/>
                  <a:gd name="T37" fmla="*/ 60 h 283"/>
                  <a:gd name="T38" fmla="*/ 1199 w 436"/>
                  <a:gd name="T39" fmla="*/ 63 h 283"/>
                  <a:gd name="T40" fmla="*/ 1229 w 436"/>
                  <a:gd name="T41" fmla="*/ 65 h 283"/>
                  <a:gd name="T42" fmla="*/ 1241 w 436"/>
                  <a:gd name="T43" fmla="*/ 68 h 283"/>
                  <a:gd name="T44" fmla="*/ 1247 w 436"/>
                  <a:gd name="T45" fmla="*/ 69 h 283"/>
                  <a:gd name="T46" fmla="*/ 1253 w 436"/>
                  <a:gd name="T47" fmla="*/ 70 h 283"/>
                  <a:gd name="T48" fmla="*/ 1297 w 436"/>
                  <a:gd name="T49" fmla="*/ 70 h 283"/>
                  <a:gd name="T50" fmla="*/ 1327 w 436"/>
                  <a:gd name="T51" fmla="*/ 71 h 283"/>
                  <a:gd name="T52" fmla="*/ 1351 w 436"/>
                  <a:gd name="T53" fmla="*/ 71 h 283"/>
                  <a:gd name="T54" fmla="*/ 1369 w 436"/>
                  <a:gd name="T55" fmla="*/ 71 h 283"/>
                  <a:gd name="T56" fmla="*/ 1381 w 436"/>
                  <a:gd name="T57" fmla="*/ 73 h 283"/>
                  <a:gd name="T58" fmla="*/ 1393 w 436"/>
                  <a:gd name="T59" fmla="*/ 74 h 283"/>
                  <a:gd name="T60" fmla="*/ 1403 w 436"/>
                  <a:gd name="T61" fmla="*/ 75 h 283"/>
                  <a:gd name="T62" fmla="*/ 1409 w 436"/>
                  <a:gd name="T63" fmla="*/ 77 h 283"/>
                  <a:gd name="T64" fmla="*/ 1424 w 436"/>
                  <a:gd name="T65" fmla="*/ 85 h 283"/>
                  <a:gd name="T66" fmla="*/ 1431 w 436"/>
                  <a:gd name="T67" fmla="*/ 95 h 283"/>
                  <a:gd name="T68" fmla="*/ 1424 w 436"/>
                  <a:gd name="T69" fmla="*/ 105 h 283"/>
                  <a:gd name="T70" fmla="*/ 1415 w 436"/>
                  <a:gd name="T71" fmla="*/ 116 h 283"/>
                  <a:gd name="T72" fmla="*/ 1399 w 436"/>
                  <a:gd name="T73" fmla="*/ 127 h 283"/>
                  <a:gd name="T74" fmla="*/ 1385 w 436"/>
                  <a:gd name="T75" fmla="*/ 135 h 283"/>
                  <a:gd name="T76" fmla="*/ 1375 w 436"/>
                  <a:gd name="T77" fmla="*/ 141 h 283"/>
                  <a:gd name="T78" fmla="*/ 1369 w 436"/>
                  <a:gd name="T79" fmla="*/ 143 h 283"/>
                  <a:gd name="T80" fmla="*/ 1357 w 436"/>
                  <a:gd name="T81" fmla="*/ 145 h 283"/>
                  <a:gd name="T82" fmla="*/ 1319 w 436"/>
                  <a:gd name="T83" fmla="*/ 150 h 283"/>
                  <a:gd name="T84" fmla="*/ 1265 w 436"/>
                  <a:gd name="T85" fmla="*/ 157 h 283"/>
                  <a:gd name="T86" fmla="*/ 1139 w 436"/>
                  <a:gd name="T87" fmla="*/ 166 h 283"/>
                  <a:gd name="T88" fmla="*/ 999 w 436"/>
                  <a:gd name="T89" fmla="*/ 177 h 283"/>
                  <a:gd name="T90" fmla="*/ 876 w 436"/>
                  <a:gd name="T91" fmla="*/ 188 h 283"/>
                  <a:gd name="T92" fmla="*/ 749 w 436"/>
                  <a:gd name="T93" fmla="*/ 201 h 283"/>
                  <a:gd name="T94" fmla="*/ 650 w 436"/>
                  <a:gd name="T95" fmla="*/ 213 h 283"/>
                  <a:gd name="T96" fmla="*/ 548 w 436"/>
                  <a:gd name="T97" fmla="*/ 226 h 283"/>
                  <a:gd name="T98" fmla="*/ 481 w 436"/>
                  <a:gd name="T99" fmla="*/ 239 h 283"/>
                  <a:gd name="T100" fmla="*/ 83 w 436"/>
                  <a:gd name="T101" fmla="*/ 250 h 283"/>
                  <a:gd name="T102" fmla="*/ 56 w 436"/>
                  <a:gd name="T103" fmla="*/ 261 h 283"/>
                  <a:gd name="T104" fmla="*/ 33 w 436"/>
                  <a:gd name="T105" fmla="*/ 269 h 283"/>
                  <a:gd name="T106" fmla="*/ 15 w 436"/>
                  <a:gd name="T107" fmla="*/ 276 h 283"/>
                  <a:gd name="T108" fmla="*/ 4 w 436"/>
                  <a:gd name="T109" fmla="*/ 280 h 283"/>
                  <a:gd name="T110" fmla="*/ 0 w 436"/>
                  <a:gd name="T111" fmla="*/ 282 h 283"/>
                  <a:gd name="T112" fmla="*/ 1617 w 436"/>
                  <a:gd name="T113" fmla="*/ 0 h 283"/>
                  <a:gd name="T114" fmla="*/ 26 w 436"/>
                  <a:gd name="T115" fmla="*/ 2 h 28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36" h="283">
                    <a:moveTo>
                      <a:pt x="26" y="2"/>
                    </a:moveTo>
                    <a:lnTo>
                      <a:pt x="27" y="2"/>
                    </a:lnTo>
                    <a:lnTo>
                      <a:pt x="29" y="2"/>
                    </a:lnTo>
                    <a:lnTo>
                      <a:pt x="32" y="3"/>
                    </a:lnTo>
                    <a:lnTo>
                      <a:pt x="37" y="3"/>
                    </a:lnTo>
                    <a:lnTo>
                      <a:pt x="42" y="4"/>
                    </a:lnTo>
                    <a:lnTo>
                      <a:pt x="48" y="6"/>
                    </a:lnTo>
                    <a:lnTo>
                      <a:pt x="56" y="7"/>
                    </a:lnTo>
                    <a:lnTo>
                      <a:pt x="64" y="9"/>
                    </a:lnTo>
                    <a:lnTo>
                      <a:pt x="73" y="10"/>
                    </a:lnTo>
                    <a:lnTo>
                      <a:pt x="82" y="13"/>
                    </a:lnTo>
                    <a:lnTo>
                      <a:pt x="92" y="15"/>
                    </a:lnTo>
                    <a:lnTo>
                      <a:pt x="102" y="17"/>
                    </a:lnTo>
                    <a:lnTo>
                      <a:pt x="113" y="19"/>
                    </a:lnTo>
                    <a:lnTo>
                      <a:pt x="125" y="21"/>
                    </a:lnTo>
                    <a:lnTo>
                      <a:pt x="136" y="23"/>
                    </a:lnTo>
                    <a:lnTo>
                      <a:pt x="147" y="25"/>
                    </a:lnTo>
                    <a:lnTo>
                      <a:pt x="159" y="28"/>
                    </a:lnTo>
                    <a:lnTo>
                      <a:pt x="170" y="30"/>
                    </a:lnTo>
                    <a:lnTo>
                      <a:pt x="181" y="32"/>
                    </a:lnTo>
                    <a:lnTo>
                      <a:pt x="192" y="35"/>
                    </a:lnTo>
                    <a:lnTo>
                      <a:pt x="202" y="36"/>
                    </a:lnTo>
                    <a:lnTo>
                      <a:pt x="212" y="39"/>
                    </a:lnTo>
                    <a:lnTo>
                      <a:pt x="222" y="41"/>
                    </a:lnTo>
                    <a:lnTo>
                      <a:pt x="231" y="43"/>
                    </a:lnTo>
                    <a:lnTo>
                      <a:pt x="239" y="44"/>
                    </a:lnTo>
                    <a:lnTo>
                      <a:pt x="247" y="46"/>
                    </a:lnTo>
                    <a:lnTo>
                      <a:pt x="254" y="47"/>
                    </a:lnTo>
                    <a:lnTo>
                      <a:pt x="259" y="48"/>
                    </a:lnTo>
                    <a:lnTo>
                      <a:pt x="264" y="49"/>
                    </a:lnTo>
                    <a:lnTo>
                      <a:pt x="268" y="50"/>
                    </a:lnTo>
                    <a:lnTo>
                      <a:pt x="270" y="50"/>
                    </a:lnTo>
                    <a:lnTo>
                      <a:pt x="271" y="50"/>
                    </a:lnTo>
                    <a:lnTo>
                      <a:pt x="281" y="52"/>
                    </a:lnTo>
                    <a:lnTo>
                      <a:pt x="289" y="54"/>
                    </a:lnTo>
                    <a:lnTo>
                      <a:pt x="296" y="56"/>
                    </a:lnTo>
                    <a:lnTo>
                      <a:pt x="303" y="58"/>
                    </a:lnTo>
                    <a:lnTo>
                      <a:pt x="308" y="60"/>
                    </a:lnTo>
                    <a:lnTo>
                      <a:pt x="312" y="61"/>
                    </a:lnTo>
                    <a:lnTo>
                      <a:pt x="316" y="63"/>
                    </a:lnTo>
                    <a:lnTo>
                      <a:pt x="319" y="64"/>
                    </a:lnTo>
                    <a:lnTo>
                      <a:pt x="321" y="65"/>
                    </a:lnTo>
                    <a:lnTo>
                      <a:pt x="322" y="67"/>
                    </a:lnTo>
                    <a:lnTo>
                      <a:pt x="323" y="68"/>
                    </a:lnTo>
                    <a:lnTo>
                      <a:pt x="324" y="69"/>
                    </a:lnTo>
                    <a:lnTo>
                      <a:pt x="325" y="70"/>
                    </a:lnTo>
                    <a:lnTo>
                      <a:pt x="332" y="70"/>
                    </a:lnTo>
                    <a:lnTo>
                      <a:pt x="338" y="70"/>
                    </a:lnTo>
                    <a:lnTo>
                      <a:pt x="343" y="70"/>
                    </a:lnTo>
                    <a:lnTo>
                      <a:pt x="348" y="71"/>
                    </a:lnTo>
                    <a:lnTo>
                      <a:pt x="352" y="71"/>
                    </a:lnTo>
                    <a:lnTo>
                      <a:pt x="356" y="71"/>
                    </a:lnTo>
                    <a:lnTo>
                      <a:pt x="359" y="71"/>
                    </a:lnTo>
                    <a:lnTo>
                      <a:pt x="362" y="71"/>
                    </a:lnTo>
                    <a:lnTo>
                      <a:pt x="364" y="72"/>
                    </a:lnTo>
                    <a:lnTo>
                      <a:pt x="366" y="73"/>
                    </a:lnTo>
                    <a:lnTo>
                      <a:pt x="368" y="73"/>
                    </a:lnTo>
                    <a:lnTo>
                      <a:pt x="370" y="74"/>
                    </a:lnTo>
                    <a:lnTo>
                      <a:pt x="371" y="75"/>
                    </a:lnTo>
                    <a:lnTo>
                      <a:pt x="373" y="75"/>
                    </a:lnTo>
                    <a:lnTo>
                      <a:pt x="374" y="76"/>
                    </a:lnTo>
                    <a:lnTo>
                      <a:pt x="375" y="77"/>
                    </a:lnTo>
                    <a:lnTo>
                      <a:pt x="378" y="81"/>
                    </a:lnTo>
                    <a:lnTo>
                      <a:pt x="380" y="85"/>
                    </a:lnTo>
                    <a:lnTo>
                      <a:pt x="381" y="90"/>
                    </a:lnTo>
                    <a:lnTo>
                      <a:pt x="382" y="95"/>
                    </a:lnTo>
                    <a:lnTo>
                      <a:pt x="381" y="100"/>
                    </a:lnTo>
                    <a:lnTo>
                      <a:pt x="380" y="105"/>
                    </a:lnTo>
                    <a:lnTo>
                      <a:pt x="379" y="111"/>
                    </a:lnTo>
                    <a:lnTo>
                      <a:pt x="377" y="116"/>
                    </a:lnTo>
                    <a:lnTo>
                      <a:pt x="374" y="122"/>
                    </a:lnTo>
                    <a:lnTo>
                      <a:pt x="372" y="127"/>
                    </a:lnTo>
                    <a:lnTo>
                      <a:pt x="370" y="131"/>
                    </a:lnTo>
                    <a:lnTo>
                      <a:pt x="367" y="135"/>
                    </a:lnTo>
                    <a:lnTo>
                      <a:pt x="365" y="139"/>
                    </a:lnTo>
                    <a:lnTo>
                      <a:pt x="364" y="141"/>
                    </a:lnTo>
                    <a:lnTo>
                      <a:pt x="363" y="142"/>
                    </a:lnTo>
                    <a:lnTo>
                      <a:pt x="362" y="143"/>
                    </a:lnTo>
                    <a:lnTo>
                      <a:pt x="361" y="144"/>
                    </a:lnTo>
                    <a:lnTo>
                      <a:pt x="358" y="145"/>
                    </a:lnTo>
                    <a:lnTo>
                      <a:pt x="352" y="147"/>
                    </a:lnTo>
                    <a:lnTo>
                      <a:pt x="345" y="150"/>
                    </a:lnTo>
                    <a:lnTo>
                      <a:pt x="337" y="153"/>
                    </a:lnTo>
                    <a:lnTo>
                      <a:pt x="327" y="157"/>
                    </a:lnTo>
                    <a:lnTo>
                      <a:pt x="316" y="161"/>
                    </a:lnTo>
                    <a:lnTo>
                      <a:pt x="304" y="166"/>
                    </a:lnTo>
                    <a:lnTo>
                      <a:pt x="290" y="171"/>
                    </a:lnTo>
                    <a:lnTo>
                      <a:pt x="276" y="177"/>
                    </a:lnTo>
                    <a:lnTo>
                      <a:pt x="261" y="182"/>
                    </a:lnTo>
                    <a:lnTo>
                      <a:pt x="246" y="188"/>
                    </a:lnTo>
                    <a:lnTo>
                      <a:pt x="230" y="195"/>
                    </a:lnTo>
                    <a:lnTo>
                      <a:pt x="213" y="201"/>
                    </a:lnTo>
                    <a:lnTo>
                      <a:pt x="196" y="207"/>
                    </a:lnTo>
                    <a:lnTo>
                      <a:pt x="180" y="213"/>
                    </a:lnTo>
                    <a:lnTo>
                      <a:pt x="163" y="220"/>
                    </a:lnTo>
                    <a:lnTo>
                      <a:pt x="146" y="226"/>
                    </a:lnTo>
                    <a:lnTo>
                      <a:pt x="130" y="233"/>
                    </a:lnTo>
                    <a:lnTo>
                      <a:pt x="113" y="239"/>
                    </a:lnTo>
                    <a:lnTo>
                      <a:pt x="98" y="245"/>
                    </a:lnTo>
                    <a:lnTo>
                      <a:pt x="83" y="250"/>
                    </a:lnTo>
                    <a:lnTo>
                      <a:pt x="69" y="256"/>
                    </a:lnTo>
                    <a:lnTo>
                      <a:pt x="56" y="261"/>
                    </a:lnTo>
                    <a:lnTo>
                      <a:pt x="44" y="265"/>
                    </a:lnTo>
                    <a:lnTo>
                      <a:pt x="33" y="269"/>
                    </a:lnTo>
                    <a:lnTo>
                      <a:pt x="24" y="273"/>
                    </a:lnTo>
                    <a:lnTo>
                      <a:pt x="15" y="276"/>
                    </a:lnTo>
                    <a:lnTo>
                      <a:pt x="9" y="279"/>
                    </a:lnTo>
                    <a:lnTo>
                      <a:pt x="4" y="280"/>
                    </a:lnTo>
                    <a:lnTo>
                      <a:pt x="1" y="282"/>
                    </a:lnTo>
                    <a:lnTo>
                      <a:pt x="0" y="282"/>
                    </a:lnTo>
                    <a:lnTo>
                      <a:pt x="374" y="282"/>
                    </a:lnTo>
                    <a:lnTo>
                      <a:pt x="435" y="0"/>
                    </a:lnTo>
                    <a:lnTo>
                      <a:pt x="26" y="0"/>
                    </a:lnTo>
                    <a:lnTo>
                      <a:pt x="26" y="2"/>
                    </a:lnTo>
                  </a:path>
                </a:pathLst>
              </a:custGeom>
              <a:solidFill>
                <a:srgbClr val="004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16" name="Freeform 11"/>
              <p:cNvSpPr>
                <a:spLocks/>
              </p:cNvSpPr>
              <p:nvPr/>
            </p:nvSpPr>
            <p:spPr bwMode="auto">
              <a:xfrm>
                <a:off x="717" y="484"/>
                <a:ext cx="93" cy="46"/>
              </a:xfrm>
              <a:custGeom>
                <a:avLst/>
                <a:gdLst>
                  <a:gd name="T0" fmla="*/ 32 w 93"/>
                  <a:gd name="T1" fmla="*/ 9 h 46"/>
                  <a:gd name="T2" fmla="*/ 25 w 93"/>
                  <a:gd name="T3" fmla="*/ 10 h 46"/>
                  <a:gd name="T4" fmla="*/ 18 w 93"/>
                  <a:gd name="T5" fmla="*/ 11 h 46"/>
                  <a:gd name="T6" fmla="*/ 11 w 93"/>
                  <a:gd name="T7" fmla="*/ 12 h 46"/>
                  <a:gd name="T8" fmla="*/ 4 w 93"/>
                  <a:gd name="T9" fmla="*/ 13 h 46"/>
                  <a:gd name="T10" fmla="*/ 1 w 93"/>
                  <a:gd name="T11" fmla="*/ 14 h 46"/>
                  <a:gd name="T12" fmla="*/ 0 w 93"/>
                  <a:gd name="T13" fmla="*/ 16 h 46"/>
                  <a:gd name="T14" fmla="*/ 1 w 93"/>
                  <a:gd name="T15" fmla="*/ 18 h 46"/>
                  <a:gd name="T16" fmla="*/ 3 w 93"/>
                  <a:gd name="T17" fmla="*/ 19 h 46"/>
                  <a:gd name="T18" fmla="*/ 7 w 93"/>
                  <a:gd name="T19" fmla="*/ 19 h 46"/>
                  <a:gd name="T20" fmla="*/ 14 w 93"/>
                  <a:gd name="T21" fmla="*/ 19 h 46"/>
                  <a:gd name="T22" fmla="*/ 23 w 93"/>
                  <a:gd name="T23" fmla="*/ 19 h 46"/>
                  <a:gd name="T24" fmla="*/ 33 w 93"/>
                  <a:gd name="T25" fmla="*/ 17 h 46"/>
                  <a:gd name="T26" fmla="*/ 43 w 93"/>
                  <a:gd name="T27" fmla="*/ 16 h 46"/>
                  <a:gd name="T28" fmla="*/ 53 w 93"/>
                  <a:gd name="T29" fmla="*/ 15 h 46"/>
                  <a:gd name="T30" fmla="*/ 62 w 93"/>
                  <a:gd name="T31" fmla="*/ 15 h 46"/>
                  <a:gd name="T32" fmla="*/ 70 w 93"/>
                  <a:gd name="T33" fmla="*/ 14 h 46"/>
                  <a:gd name="T34" fmla="*/ 76 w 93"/>
                  <a:gd name="T35" fmla="*/ 15 h 46"/>
                  <a:gd name="T36" fmla="*/ 81 w 93"/>
                  <a:gd name="T37" fmla="*/ 16 h 46"/>
                  <a:gd name="T38" fmla="*/ 82 w 93"/>
                  <a:gd name="T39" fmla="*/ 20 h 46"/>
                  <a:gd name="T40" fmla="*/ 80 w 93"/>
                  <a:gd name="T41" fmla="*/ 27 h 46"/>
                  <a:gd name="T42" fmla="*/ 77 w 93"/>
                  <a:gd name="T43" fmla="*/ 36 h 46"/>
                  <a:gd name="T44" fmla="*/ 75 w 93"/>
                  <a:gd name="T45" fmla="*/ 44 h 46"/>
                  <a:gd name="T46" fmla="*/ 77 w 93"/>
                  <a:gd name="T47" fmla="*/ 45 h 46"/>
                  <a:gd name="T48" fmla="*/ 80 w 93"/>
                  <a:gd name="T49" fmla="*/ 42 h 46"/>
                  <a:gd name="T50" fmla="*/ 84 w 93"/>
                  <a:gd name="T51" fmla="*/ 35 h 46"/>
                  <a:gd name="T52" fmla="*/ 88 w 93"/>
                  <a:gd name="T53" fmla="*/ 27 h 46"/>
                  <a:gd name="T54" fmla="*/ 91 w 93"/>
                  <a:gd name="T55" fmla="*/ 19 h 46"/>
                  <a:gd name="T56" fmla="*/ 92 w 93"/>
                  <a:gd name="T57" fmla="*/ 10 h 46"/>
                  <a:gd name="T58" fmla="*/ 89 w 93"/>
                  <a:gd name="T59" fmla="*/ 5 h 46"/>
                  <a:gd name="T60" fmla="*/ 82 w 93"/>
                  <a:gd name="T61" fmla="*/ 2 h 46"/>
                  <a:gd name="T62" fmla="*/ 73 w 93"/>
                  <a:gd name="T63" fmla="*/ 0 h 46"/>
                  <a:gd name="T64" fmla="*/ 44 w 93"/>
                  <a:gd name="T65" fmla="*/ 0 h 46"/>
                  <a:gd name="T66" fmla="*/ 41 w 93"/>
                  <a:gd name="T67" fmla="*/ 1 h 46"/>
                  <a:gd name="T68" fmla="*/ 39 w 93"/>
                  <a:gd name="T69" fmla="*/ 3 h 46"/>
                  <a:gd name="T70" fmla="*/ 37 w 93"/>
                  <a:gd name="T71" fmla="*/ 5 h 46"/>
                  <a:gd name="T72" fmla="*/ 34 w 93"/>
                  <a:gd name="T73" fmla="*/ 7 h 4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3" h="46">
                    <a:moveTo>
                      <a:pt x="34" y="7"/>
                    </a:moveTo>
                    <a:lnTo>
                      <a:pt x="32" y="9"/>
                    </a:lnTo>
                    <a:lnTo>
                      <a:pt x="28" y="10"/>
                    </a:lnTo>
                    <a:lnTo>
                      <a:pt x="25" y="10"/>
                    </a:lnTo>
                    <a:lnTo>
                      <a:pt x="21" y="10"/>
                    </a:lnTo>
                    <a:lnTo>
                      <a:pt x="18" y="11"/>
                    </a:lnTo>
                    <a:lnTo>
                      <a:pt x="14" y="12"/>
                    </a:lnTo>
                    <a:lnTo>
                      <a:pt x="11" y="12"/>
                    </a:lnTo>
                    <a:lnTo>
                      <a:pt x="8" y="12"/>
                    </a:lnTo>
                    <a:lnTo>
                      <a:pt x="4" y="13"/>
                    </a:lnTo>
                    <a:lnTo>
                      <a:pt x="2" y="13"/>
                    </a:lnTo>
                    <a:lnTo>
                      <a:pt x="1" y="14"/>
                    </a:lnTo>
                    <a:lnTo>
                      <a:pt x="0" y="16"/>
                    </a:lnTo>
                    <a:lnTo>
                      <a:pt x="0" y="17"/>
                    </a:lnTo>
                    <a:lnTo>
                      <a:pt x="1" y="18"/>
                    </a:lnTo>
                    <a:lnTo>
                      <a:pt x="2" y="18"/>
                    </a:lnTo>
                    <a:lnTo>
                      <a:pt x="3" y="19"/>
                    </a:lnTo>
                    <a:lnTo>
                      <a:pt x="5" y="19"/>
                    </a:lnTo>
                    <a:lnTo>
                      <a:pt x="7" y="19"/>
                    </a:lnTo>
                    <a:lnTo>
                      <a:pt x="10" y="19"/>
                    </a:lnTo>
                    <a:lnTo>
                      <a:pt x="14" y="19"/>
                    </a:lnTo>
                    <a:lnTo>
                      <a:pt x="18" y="19"/>
                    </a:lnTo>
                    <a:lnTo>
                      <a:pt x="23" y="19"/>
                    </a:lnTo>
                    <a:lnTo>
                      <a:pt x="28" y="18"/>
                    </a:lnTo>
                    <a:lnTo>
                      <a:pt x="33" y="17"/>
                    </a:lnTo>
                    <a:lnTo>
                      <a:pt x="38" y="17"/>
                    </a:lnTo>
                    <a:lnTo>
                      <a:pt x="43" y="16"/>
                    </a:lnTo>
                    <a:lnTo>
                      <a:pt x="48" y="16"/>
                    </a:lnTo>
                    <a:lnTo>
                      <a:pt x="53" y="15"/>
                    </a:lnTo>
                    <a:lnTo>
                      <a:pt x="58" y="15"/>
                    </a:lnTo>
                    <a:lnTo>
                      <a:pt x="62" y="15"/>
                    </a:lnTo>
                    <a:lnTo>
                      <a:pt x="66" y="14"/>
                    </a:lnTo>
                    <a:lnTo>
                      <a:pt x="70" y="14"/>
                    </a:lnTo>
                    <a:lnTo>
                      <a:pt x="73" y="14"/>
                    </a:lnTo>
                    <a:lnTo>
                      <a:pt x="76" y="15"/>
                    </a:lnTo>
                    <a:lnTo>
                      <a:pt x="79" y="15"/>
                    </a:lnTo>
                    <a:lnTo>
                      <a:pt x="81" y="16"/>
                    </a:lnTo>
                    <a:lnTo>
                      <a:pt x="81" y="18"/>
                    </a:lnTo>
                    <a:lnTo>
                      <a:pt x="82" y="20"/>
                    </a:lnTo>
                    <a:lnTo>
                      <a:pt x="81" y="24"/>
                    </a:lnTo>
                    <a:lnTo>
                      <a:pt x="80" y="27"/>
                    </a:lnTo>
                    <a:lnTo>
                      <a:pt x="79" y="31"/>
                    </a:lnTo>
                    <a:lnTo>
                      <a:pt x="77" y="36"/>
                    </a:lnTo>
                    <a:lnTo>
                      <a:pt x="75" y="41"/>
                    </a:lnTo>
                    <a:lnTo>
                      <a:pt x="75" y="44"/>
                    </a:lnTo>
                    <a:lnTo>
                      <a:pt x="76" y="45"/>
                    </a:lnTo>
                    <a:lnTo>
                      <a:pt x="77" y="45"/>
                    </a:lnTo>
                    <a:lnTo>
                      <a:pt x="79" y="44"/>
                    </a:lnTo>
                    <a:lnTo>
                      <a:pt x="80" y="42"/>
                    </a:lnTo>
                    <a:lnTo>
                      <a:pt x="82" y="39"/>
                    </a:lnTo>
                    <a:lnTo>
                      <a:pt x="84" y="35"/>
                    </a:lnTo>
                    <a:lnTo>
                      <a:pt x="86" y="32"/>
                    </a:lnTo>
                    <a:lnTo>
                      <a:pt x="88" y="27"/>
                    </a:lnTo>
                    <a:lnTo>
                      <a:pt x="90" y="23"/>
                    </a:lnTo>
                    <a:lnTo>
                      <a:pt x="91" y="19"/>
                    </a:lnTo>
                    <a:lnTo>
                      <a:pt x="92" y="15"/>
                    </a:lnTo>
                    <a:lnTo>
                      <a:pt x="92" y="10"/>
                    </a:lnTo>
                    <a:lnTo>
                      <a:pt x="91" y="7"/>
                    </a:lnTo>
                    <a:lnTo>
                      <a:pt x="89" y="5"/>
                    </a:lnTo>
                    <a:lnTo>
                      <a:pt x="86" y="3"/>
                    </a:lnTo>
                    <a:lnTo>
                      <a:pt x="82" y="2"/>
                    </a:lnTo>
                    <a:lnTo>
                      <a:pt x="78" y="1"/>
                    </a:lnTo>
                    <a:lnTo>
                      <a:pt x="73" y="0"/>
                    </a:lnTo>
                    <a:lnTo>
                      <a:pt x="67" y="0"/>
                    </a:lnTo>
                    <a:lnTo>
                      <a:pt x="44" y="0"/>
                    </a:lnTo>
                    <a:lnTo>
                      <a:pt x="43" y="0"/>
                    </a:lnTo>
                    <a:lnTo>
                      <a:pt x="41" y="1"/>
                    </a:lnTo>
                    <a:lnTo>
                      <a:pt x="41" y="2"/>
                    </a:lnTo>
                    <a:lnTo>
                      <a:pt x="39" y="3"/>
                    </a:lnTo>
                    <a:lnTo>
                      <a:pt x="39" y="4"/>
                    </a:lnTo>
                    <a:lnTo>
                      <a:pt x="37" y="5"/>
                    </a:lnTo>
                    <a:lnTo>
                      <a:pt x="36" y="6"/>
                    </a:lnTo>
                    <a:lnTo>
                      <a:pt x="34" y="7"/>
                    </a:lnTo>
                  </a:path>
                </a:pathLst>
              </a:custGeom>
              <a:solidFill>
                <a:srgbClr val="004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17" name="Freeform 12"/>
              <p:cNvSpPr>
                <a:spLocks/>
              </p:cNvSpPr>
              <p:nvPr/>
            </p:nvSpPr>
            <p:spPr bwMode="auto">
              <a:xfrm>
                <a:off x="412" y="463"/>
                <a:ext cx="373" cy="216"/>
              </a:xfrm>
              <a:custGeom>
                <a:avLst/>
                <a:gdLst>
                  <a:gd name="T0" fmla="*/ 0 w 373"/>
                  <a:gd name="T1" fmla="*/ 108 h 217"/>
                  <a:gd name="T2" fmla="*/ 6 w 373"/>
                  <a:gd name="T3" fmla="*/ 108 h 217"/>
                  <a:gd name="T4" fmla="*/ 23 w 373"/>
                  <a:gd name="T5" fmla="*/ 108 h 217"/>
                  <a:gd name="T6" fmla="*/ 46 w 373"/>
                  <a:gd name="T7" fmla="*/ 108 h 217"/>
                  <a:gd name="T8" fmla="*/ 74 w 373"/>
                  <a:gd name="T9" fmla="*/ 108 h 217"/>
                  <a:gd name="T10" fmla="*/ 102 w 373"/>
                  <a:gd name="T11" fmla="*/ 108 h 217"/>
                  <a:gd name="T12" fmla="*/ 128 w 373"/>
                  <a:gd name="T13" fmla="*/ 108 h 217"/>
                  <a:gd name="T14" fmla="*/ 149 w 373"/>
                  <a:gd name="T15" fmla="*/ 108 h 217"/>
                  <a:gd name="T16" fmla="*/ 161 w 373"/>
                  <a:gd name="T17" fmla="*/ 108 h 217"/>
                  <a:gd name="T18" fmla="*/ 175 w 373"/>
                  <a:gd name="T19" fmla="*/ 108 h 217"/>
                  <a:gd name="T20" fmla="*/ 190 w 373"/>
                  <a:gd name="T21" fmla="*/ 108 h 217"/>
                  <a:gd name="T22" fmla="*/ 206 w 373"/>
                  <a:gd name="T23" fmla="*/ 108 h 217"/>
                  <a:gd name="T24" fmla="*/ 223 w 373"/>
                  <a:gd name="T25" fmla="*/ 108 h 217"/>
                  <a:gd name="T26" fmla="*/ 240 w 373"/>
                  <a:gd name="T27" fmla="*/ 101 h 217"/>
                  <a:gd name="T28" fmla="*/ 257 w 373"/>
                  <a:gd name="T29" fmla="*/ 94 h 217"/>
                  <a:gd name="T30" fmla="*/ 275 w 373"/>
                  <a:gd name="T31" fmla="*/ 87 h 217"/>
                  <a:gd name="T32" fmla="*/ 292 w 373"/>
                  <a:gd name="T33" fmla="*/ 81 h 217"/>
                  <a:gd name="T34" fmla="*/ 297 w 373"/>
                  <a:gd name="T35" fmla="*/ 79 h 217"/>
                  <a:gd name="T36" fmla="*/ 304 w 373"/>
                  <a:gd name="T37" fmla="*/ 77 h 217"/>
                  <a:gd name="T38" fmla="*/ 312 w 373"/>
                  <a:gd name="T39" fmla="*/ 75 h 217"/>
                  <a:gd name="T40" fmla="*/ 321 w 373"/>
                  <a:gd name="T41" fmla="*/ 72 h 217"/>
                  <a:gd name="T42" fmla="*/ 331 w 373"/>
                  <a:gd name="T43" fmla="*/ 69 h 217"/>
                  <a:gd name="T44" fmla="*/ 341 w 373"/>
                  <a:gd name="T45" fmla="*/ 67 h 217"/>
                  <a:gd name="T46" fmla="*/ 351 w 373"/>
                  <a:gd name="T47" fmla="*/ 64 h 217"/>
                  <a:gd name="T48" fmla="*/ 360 w 373"/>
                  <a:gd name="T49" fmla="*/ 63 h 217"/>
                  <a:gd name="T50" fmla="*/ 365 w 373"/>
                  <a:gd name="T51" fmla="*/ 62 h 217"/>
                  <a:gd name="T52" fmla="*/ 369 w 373"/>
                  <a:gd name="T53" fmla="*/ 61 h 217"/>
                  <a:gd name="T54" fmla="*/ 371 w 373"/>
                  <a:gd name="T55" fmla="*/ 59 h 217"/>
                  <a:gd name="T56" fmla="*/ 372 w 373"/>
                  <a:gd name="T57" fmla="*/ 58 h 217"/>
                  <a:gd name="T58" fmla="*/ 370 w 373"/>
                  <a:gd name="T59" fmla="*/ 56 h 217"/>
                  <a:gd name="T60" fmla="*/ 365 w 373"/>
                  <a:gd name="T61" fmla="*/ 55 h 217"/>
                  <a:gd name="T62" fmla="*/ 358 w 373"/>
                  <a:gd name="T63" fmla="*/ 54 h 217"/>
                  <a:gd name="T64" fmla="*/ 349 w 373"/>
                  <a:gd name="T65" fmla="*/ 54 h 217"/>
                  <a:gd name="T66" fmla="*/ 330 w 373"/>
                  <a:gd name="T67" fmla="*/ 56 h 217"/>
                  <a:gd name="T68" fmla="*/ 310 w 373"/>
                  <a:gd name="T69" fmla="*/ 61 h 217"/>
                  <a:gd name="T70" fmla="*/ 288 w 373"/>
                  <a:gd name="T71" fmla="*/ 67 h 217"/>
                  <a:gd name="T72" fmla="*/ 266 w 373"/>
                  <a:gd name="T73" fmla="*/ 74 h 217"/>
                  <a:gd name="T74" fmla="*/ 244 w 373"/>
                  <a:gd name="T75" fmla="*/ 82 h 217"/>
                  <a:gd name="T76" fmla="*/ 224 w 373"/>
                  <a:gd name="T77" fmla="*/ 90 h 217"/>
                  <a:gd name="T78" fmla="*/ 208 w 373"/>
                  <a:gd name="T79" fmla="*/ 96 h 217"/>
                  <a:gd name="T80" fmla="*/ 197 w 373"/>
                  <a:gd name="T81" fmla="*/ 102 h 217"/>
                  <a:gd name="T82" fmla="*/ 344 w 373"/>
                  <a:gd name="T83" fmla="*/ 19 h 217"/>
                  <a:gd name="T84" fmla="*/ 342 w 373"/>
                  <a:gd name="T85" fmla="*/ 12 h 217"/>
                  <a:gd name="T86" fmla="*/ 331 w 373"/>
                  <a:gd name="T87" fmla="*/ 7 h 217"/>
                  <a:gd name="T88" fmla="*/ 314 w 373"/>
                  <a:gd name="T89" fmla="*/ 3 h 217"/>
                  <a:gd name="T90" fmla="*/ 295 w 373"/>
                  <a:gd name="T91" fmla="*/ 2 h 217"/>
                  <a:gd name="T92" fmla="*/ 275 w 373"/>
                  <a:gd name="T93" fmla="*/ 0 h 217"/>
                  <a:gd name="T94" fmla="*/ 256 w 373"/>
                  <a:gd name="T95" fmla="*/ 0 h 217"/>
                  <a:gd name="T96" fmla="*/ 243 w 373"/>
                  <a:gd name="T97" fmla="*/ 0 h 217"/>
                  <a:gd name="T98" fmla="*/ 237 w 373"/>
                  <a:gd name="T99" fmla="*/ 0 h 21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73" h="217">
                    <a:moveTo>
                      <a:pt x="47" y="0"/>
                    </a:moveTo>
                    <a:lnTo>
                      <a:pt x="0" y="216"/>
                    </a:lnTo>
                    <a:lnTo>
                      <a:pt x="2" y="215"/>
                    </a:lnTo>
                    <a:lnTo>
                      <a:pt x="6" y="213"/>
                    </a:lnTo>
                    <a:lnTo>
                      <a:pt x="14" y="209"/>
                    </a:lnTo>
                    <a:lnTo>
                      <a:pt x="23" y="205"/>
                    </a:lnTo>
                    <a:lnTo>
                      <a:pt x="34" y="200"/>
                    </a:lnTo>
                    <a:lnTo>
                      <a:pt x="46" y="194"/>
                    </a:lnTo>
                    <a:lnTo>
                      <a:pt x="60" y="187"/>
                    </a:lnTo>
                    <a:lnTo>
                      <a:pt x="74" y="180"/>
                    </a:lnTo>
                    <a:lnTo>
                      <a:pt x="88" y="173"/>
                    </a:lnTo>
                    <a:lnTo>
                      <a:pt x="102" y="167"/>
                    </a:lnTo>
                    <a:lnTo>
                      <a:pt x="116" y="160"/>
                    </a:lnTo>
                    <a:lnTo>
                      <a:pt x="128" y="154"/>
                    </a:lnTo>
                    <a:lnTo>
                      <a:pt x="140" y="148"/>
                    </a:lnTo>
                    <a:lnTo>
                      <a:pt x="149" y="144"/>
                    </a:lnTo>
                    <a:lnTo>
                      <a:pt x="156" y="140"/>
                    </a:lnTo>
                    <a:lnTo>
                      <a:pt x="161" y="138"/>
                    </a:lnTo>
                    <a:lnTo>
                      <a:pt x="168" y="135"/>
                    </a:lnTo>
                    <a:lnTo>
                      <a:pt x="175" y="131"/>
                    </a:lnTo>
                    <a:lnTo>
                      <a:pt x="182" y="127"/>
                    </a:lnTo>
                    <a:lnTo>
                      <a:pt x="190" y="124"/>
                    </a:lnTo>
                    <a:lnTo>
                      <a:pt x="198" y="120"/>
                    </a:lnTo>
                    <a:lnTo>
                      <a:pt x="206" y="116"/>
                    </a:lnTo>
                    <a:lnTo>
                      <a:pt x="214" y="112"/>
                    </a:lnTo>
                    <a:lnTo>
                      <a:pt x="223" y="109"/>
                    </a:lnTo>
                    <a:lnTo>
                      <a:pt x="231" y="105"/>
                    </a:lnTo>
                    <a:lnTo>
                      <a:pt x="240" y="101"/>
                    </a:lnTo>
                    <a:lnTo>
                      <a:pt x="248" y="97"/>
                    </a:lnTo>
                    <a:lnTo>
                      <a:pt x="257" y="94"/>
                    </a:lnTo>
                    <a:lnTo>
                      <a:pt x="266" y="90"/>
                    </a:lnTo>
                    <a:lnTo>
                      <a:pt x="275" y="87"/>
                    </a:lnTo>
                    <a:lnTo>
                      <a:pt x="284" y="84"/>
                    </a:lnTo>
                    <a:lnTo>
                      <a:pt x="292" y="81"/>
                    </a:lnTo>
                    <a:lnTo>
                      <a:pt x="294" y="80"/>
                    </a:lnTo>
                    <a:lnTo>
                      <a:pt x="297" y="79"/>
                    </a:lnTo>
                    <a:lnTo>
                      <a:pt x="300" y="79"/>
                    </a:lnTo>
                    <a:lnTo>
                      <a:pt x="304" y="77"/>
                    </a:lnTo>
                    <a:lnTo>
                      <a:pt x="308" y="76"/>
                    </a:lnTo>
                    <a:lnTo>
                      <a:pt x="312" y="75"/>
                    </a:lnTo>
                    <a:lnTo>
                      <a:pt x="316" y="74"/>
                    </a:lnTo>
                    <a:lnTo>
                      <a:pt x="321" y="72"/>
                    </a:lnTo>
                    <a:lnTo>
                      <a:pt x="326" y="71"/>
                    </a:lnTo>
                    <a:lnTo>
                      <a:pt x="331" y="69"/>
                    </a:lnTo>
                    <a:lnTo>
                      <a:pt x="336" y="68"/>
                    </a:lnTo>
                    <a:lnTo>
                      <a:pt x="341" y="67"/>
                    </a:lnTo>
                    <a:lnTo>
                      <a:pt x="346" y="66"/>
                    </a:lnTo>
                    <a:lnTo>
                      <a:pt x="351" y="64"/>
                    </a:lnTo>
                    <a:lnTo>
                      <a:pt x="356" y="64"/>
                    </a:lnTo>
                    <a:lnTo>
                      <a:pt x="360" y="63"/>
                    </a:lnTo>
                    <a:lnTo>
                      <a:pt x="363" y="62"/>
                    </a:lnTo>
                    <a:lnTo>
                      <a:pt x="365" y="62"/>
                    </a:lnTo>
                    <a:lnTo>
                      <a:pt x="368" y="61"/>
                    </a:lnTo>
                    <a:lnTo>
                      <a:pt x="369" y="61"/>
                    </a:lnTo>
                    <a:lnTo>
                      <a:pt x="371" y="60"/>
                    </a:lnTo>
                    <a:lnTo>
                      <a:pt x="371" y="59"/>
                    </a:lnTo>
                    <a:lnTo>
                      <a:pt x="372" y="59"/>
                    </a:lnTo>
                    <a:lnTo>
                      <a:pt x="372" y="58"/>
                    </a:lnTo>
                    <a:lnTo>
                      <a:pt x="371" y="57"/>
                    </a:lnTo>
                    <a:lnTo>
                      <a:pt x="370" y="56"/>
                    </a:lnTo>
                    <a:lnTo>
                      <a:pt x="368" y="55"/>
                    </a:lnTo>
                    <a:lnTo>
                      <a:pt x="365" y="55"/>
                    </a:lnTo>
                    <a:lnTo>
                      <a:pt x="362" y="54"/>
                    </a:lnTo>
                    <a:lnTo>
                      <a:pt x="358" y="54"/>
                    </a:lnTo>
                    <a:lnTo>
                      <a:pt x="354" y="54"/>
                    </a:lnTo>
                    <a:lnTo>
                      <a:pt x="349" y="54"/>
                    </a:lnTo>
                    <a:lnTo>
                      <a:pt x="340" y="55"/>
                    </a:lnTo>
                    <a:lnTo>
                      <a:pt x="330" y="56"/>
                    </a:lnTo>
                    <a:lnTo>
                      <a:pt x="321" y="58"/>
                    </a:lnTo>
                    <a:lnTo>
                      <a:pt x="310" y="61"/>
                    </a:lnTo>
                    <a:lnTo>
                      <a:pt x="299" y="64"/>
                    </a:lnTo>
                    <a:lnTo>
                      <a:pt x="288" y="67"/>
                    </a:lnTo>
                    <a:lnTo>
                      <a:pt x="276" y="70"/>
                    </a:lnTo>
                    <a:lnTo>
                      <a:pt x="266" y="74"/>
                    </a:lnTo>
                    <a:lnTo>
                      <a:pt x="254" y="78"/>
                    </a:lnTo>
                    <a:lnTo>
                      <a:pt x="244" y="82"/>
                    </a:lnTo>
                    <a:lnTo>
                      <a:pt x="234" y="86"/>
                    </a:lnTo>
                    <a:lnTo>
                      <a:pt x="224" y="90"/>
                    </a:lnTo>
                    <a:lnTo>
                      <a:pt x="216" y="93"/>
                    </a:lnTo>
                    <a:lnTo>
                      <a:pt x="208" y="96"/>
                    </a:lnTo>
                    <a:lnTo>
                      <a:pt x="202" y="99"/>
                    </a:lnTo>
                    <a:lnTo>
                      <a:pt x="197" y="102"/>
                    </a:lnTo>
                    <a:lnTo>
                      <a:pt x="169" y="19"/>
                    </a:lnTo>
                    <a:lnTo>
                      <a:pt x="344" y="19"/>
                    </a:lnTo>
                    <a:lnTo>
                      <a:pt x="344" y="15"/>
                    </a:lnTo>
                    <a:lnTo>
                      <a:pt x="342" y="12"/>
                    </a:lnTo>
                    <a:lnTo>
                      <a:pt x="337" y="9"/>
                    </a:lnTo>
                    <a:lnTo>
                      <a:pt x="331" y="7"/>
                    </a:lnTo>
                    <a:lnTo>
                      <a:pt x="323" y="5"/>
                    </a:lnTo>
                    <a:lnTo>
                      <a:pt x="314" y="3"/>
                    </a:lnTo>
                    <a:lnTo>
                      <a:pt x="305" y="3"/>
                    </a:lnTo>
                    <a:lnTo>
                      <a:pt x="295" y="2"/>
                    </a:lnTo>
                    <a:lnTo>
                      <a:pt x="285" y="1"/>
                    </a:lnTo>
                    <a:lnTo>
                      <a:pt x="275" y="0"/>
                    </a:lnTo>
                    <a:lnTo>
                      <a:pt x="265" y="0"/>
                    </a:lnTo>
                    <a:lnTo>
                      <a:pt x="256" y="0"/>
                    </a:lnTo>
                    <a:lnTo>
                      <a:pt x="249" y="0"/>
                    </a:lnTo>
                    <a:lnTo>
                      <a:pt x="243" y="0"/>
                    </a:lnTo>
                    <a:lnTo>
                      <a:pt x="239" y="0"/>
                    </a:lnTo>
                    <a:lnTo>
                      <a:pt x="237" y="0"/>
                    </a:lnTo>
                    <a:lnTo>
                      <a:pt x="47" y="0"/>
                    </a:lnTo>
                  </a:path>
                </a:pathLst>
              </a:custGeom>
              <a:solidFill>
                <a:srgbClr val="004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18" name="Freeform 13"/>
              <p:cNvSpPr>
                <a:spLocks/>
              </p:cNvSpPr>
              <p:nvPr/>
            </p:nvSpPr>
            <p:spPr bwMode="auto">
              <a:xfrm>
                <a:off x="945" y="398"/>
                <a:ext cx="112" cy="108"/>
              </a:xfrm>
              <a:custGeom>
                <a:avLst/>
                <a:gdLst>
                  <a:gd name="T0" fmla="*/ 31 w 113"/>
                  <a:gd name="T1" fmla="*/ 1471 h 107"/>
                  <a:gd name="T2" fmla="*/ 15 w 113"/>
                  <a:gd name="T3" fmla="*/ 1418 h 107"/>
                  <a:gd name="T4" fmla="*/ 4 w 113"/>
                  <a:gd name="T5" fmla="*/ 1304 h 107"/>
                  <a:gd name="T6" fmla="*/ 0 w 113"/>
                  <a:gd name="T7" fmla="*/ 1144 h 107"/>
                  <a:gd name="T8" fmla="*/ 3 w 113"/>
                  <a:gd name="T9" fmla="*/ 987 h 107"/>
                  <a:gd name="T10" fmla="*/ 6 w 113"/>
                  <a:gd name="T11" fmla="*/ 48 h 107"/>
                  <a:gd name="T12" fmla="*/ 9 w 113"/>
                  <a:gd name="T13" fmla="*/ 35 h 107"/>
                  <a:gd name="T14" fmla="*/ 11 w 113"/>
                  <a:gd name="T15" fmla="*/ 24 h 107"/>
                  <a:gd name="T16" fmla="*/ 13 w 113"/>
                  <a:gd name="T17" fmla="*/ 15 h 107"/>
                  <a:gd name="T18" fmla="*/ 15 w 113"/>
                  <a:gd name="T19" fmla="*/ 8 h 107"/>
                  <a:gd name="T20" fmla="*/ 16 w 113"/>
                  <a:gd name="T21" fmla="*/ 3 h 107"/>
                  <a:gd name="T22" fmla="*/ 17 w 113"/>
                  <a:gd name="T23" fmla="*/ 0 h 107"/>
                  <a:gd name="T24" fmla="*/ 40 w 113"/>
                  <a:gd name="T25" fmla="*/ 0 h 107"/>
                  <a:gd name="T26" fmla="*/ 40 w 113"/>
                  <a:gd name="T27" fmla="*/ 3 h 107"/>
                  <a:gd name="T28" fmla="*/ 38 w 113"/>
                  <a:gd name="T29" fmla="*/ 10 h 107"/>
                  <a:gd name="T30" fmla="*/ 36 w 113"/>
                  <a:gd name="T31" fmla="*/ 20 h 107"/>
                  <a:gd name="T32" fmla="*/ 33 w 113"/>
                  <a:gd name="T33" fmla="*/ 33 h 107"/>
                  <a:gd name="T34" fmla="*/ 30 w 113"/>
                  <a:gd name="T35" fmla="*/ 44 h 107"/>
                  <a:gd name="T36" fmla="*/ 28 w 113"/>
                  <a:gd name="T37" fmla="*/ 907 h 107"/>
                  <a:gd name="T38" fmla="*/ 27 w 113"/>
                  <a:gd name="T39" fmla="*/ 978 h 107"/>
                  <a:gd name="T40" fmla="*/ 26 w 113"/>
                  <a:gd name="T41" fmla="*/ 996 h 107"/>
                  <a:gd name="T42" fmla="*/ 25 w 113"/>
                  <a:gd name="T43" fmla="*/ 1093 h 107"/>
                  <a:gd name="T44" fmla="*/ 27 w 113"/>
                  <a:gd name="T45" fmla="*/ 1188 h 107"/>
                  <a:gd name="T46" fmla="*/ 34 w 113"/>
                  <a:gd name="T47" fmla="*/ 1244 h 107"/>
                  <a:gd name="T48" fmla="*/ 44 w 113"/>
                  <a:gd name="T49" fmla="*/ 1256 h 107"/>
                  <a:gd name="T50" fmla="*/ 56 w 113"/>
                  <a:gd name="T51" fmla="*/ 1244 h 107"/>
                  <a:gd name="T52" fmla="*/ 56 w 113"/>
                  <a:gd name="T53" fmla="*/ 1188 h 107"/>
                  <a:gd name="T54" fmla="*/ 56 w 113"/>
                  <a:gd name="T55" fmla="*/ 1093 h 107"/>
                  <a:gd name="T56" fmla="*/ 56 w 113"/>
                  <a:gd name="T57" fmla="*/ 996 h 107"/>
                  <a:gd name="T58" fmla="*/ 56 w 113"/>
                  <a:gd name="T59" fmla="*/ 942 h 107"/>
                  <a:gd name="T60" fmla="*/ 56 w 113"/>
                  <a:gd name="T61" fmla="*/ 50 h 107"/>
                  <a:gd name="T62" fmla="*/ 56 w 113"/>
                  <a:gd name="T63" fmla="*/ 39 h 107"/>
                  <a:gd name="T64" fmla="*/ 56 w 113"/>
                  <a:gd name="T65" fmla="*/ 28 h 107"/>
                  <a:gd name="T66" fmla="*/ 56 w 113"/>
                  <a:gd name="T67" fmla="*/ 18 h 107"/>
                  <a:gd name="T68" fmla="*/ 56 w 113"/>
                  <a:gd name="T69" fmla="*/ 9 h 107"/>
                  <a:gd name="T70" fmla="*/ 56 w 113"/>
                  <a:gd name="T71" fmla="*/ 2 h 107"/>
                  <a:gd name="T72" fmla="*/ 56 w 113"/>
                  <a:gd name="T73" fmla="*/ 0 h 107"/>
                  <a:gd name="T74" fmla="*/ 56 w 113"/>
                  <a:gd name="T75" fmla="*/ 12 h 107"/>
                  <a:gd name="T76" fmla="*/ 56 w 113"/>
                  <a:gd name="T77" fmla="*/ 27 h 107"/>
                  <a:gd name="T78" fmla="*/ 56 w 113"/>
                  <a:gd name="T79" fmla="*/ 33 h 107"/>
                  <a:gd name="T80" fmla="*/ 56 w 113"/>
                  <a:gd name="T81" fmla="*/ 35 h 107"/>
                  <a:gd name="T82" fmla="*/ 56 w 113"/>
                  <a:gd name="T83" fmla="*/ 37 h 107"/>
                  <a:gd name="T84" fmla="*/ 56 w 113"/>
                  <a:gd name="T85" fmla="*/ 44 h 107"/>
                  <a:gd name="T86" fmla="*/ 56 w 113"/>
                  <a:gd name="T87" fmla="*/ 951 h 107"/>
                  <a:gd name="T88" fmla="*/ 56 w 113"/>
                  <a:gd name="T89" fmla="*/ 1103 h 107"/>
                  <a:gd name="T90" fmla="*/ 56 w 113"/>
                  <a:gd name="T91" fmla="*/ 1188 h 107"/>
                  <a:gd name="T92" fmla="*/ 56 w 113"/>
                  <a:gd name="T93" fmla="*/ 1268 h 107"/>
                  <a:gd name="T94" fmla="*/ 56 w 113"/>
                  <a:gd name="T95" fmla="*/ 1328 h 107"/>
                  <a:gd name="T96" fmla="*/ 56 w 113"/>
                  <a:gd name="T97" fmla="*/ 1379 h 107"/>
                  <a:gd name="T98" fmla="*/ 56 w 113"/>
                  <a:gd name="T99" fmla="*/ 1431 h 107"/>
                  <a:gd name="T100" fmla="*/ 56 w 113"/>
                  <a:gd name="T101" fmla="*/ 1457 h 107"/>
                  <a:gd name="T102" fmla="*/ 46 w 113"/>
                  <a:gd name="T103" fmla="*/ 1471 h 10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 h="107">
                    <a:moveTo>
                      <a:pt x="41" y="106"/>
                    </a:moveTo>
                    <a:lnTo>
                      <a:pt x="31" y="106"/>
                    </a:lnTo>
                    <a:lnTo>
                      <a:pt x="22" y="104"/>
                    </a:lnTo>
                    <a:lnTo>
                      <a:pt x="15" y="102"/>
                    </a:lnTo>
                    <a:lnTo>
                      <a:pt x="8" y="98"/>
                    </a:lnTo>
                    <a:lnTo>
                      <a:pt x="4" y="93"/>
                    </a:lnTo>
                    <a:lnTo>
                      <a:pt x="1" y="87"/>
                    </a:lnTo>
                    <a:lnTo>
                      <a:pt x="0" y="79"/>
                    </a:lnTo>
                    <a:lnTo>
                      <a:pt x="1" y="70"/>
                    </a:lnTo>
                    <a:lnTo>
                      <a:pt x="3" y="63"/>
                    </a:lnTo>
                    <a:lnTo>
                      <a:pt x="5" y="55"/>
                    </a:lnTo>
                    <a:lnTo>
                      <a:pt x="6" y="48"/>
                    </a:lnTo>
                    <a:lnTo>
                      <a:pt x="7" y="42"/>
                    </a:lnTo>
                    <a:lnTo>
                      <a:pt x="9" y="35"/>
                    </a:lnTo>
                    <a:lnTo>
                      <a:pt x="10" y="30"/>
                    </a:lnTo>
                    <a:lnTo>
                      <a:pt x="11" y="24"/>
                    </a:lnTo>
                    <a:lnTo>
                      <a:pt x="12" y="19"/>
                    </a:lnTo>
                    <a:lnTo>
                      <a:pt x="13" y="15"/>
                    </a:lnTo>
                    <a:lnTo>
                      <a:pt x="14" y="11"/>
                    </a:lnTo>
                    <a:lnTo>
                      <a:pt x="15" y="8"/>
                    </a:lnTo>
                    <a:lnTo>
                      <a:pt x="16" y="5"/>
                    </a:lnTo>
                    <a:lnTo>
                      <a:pt x="16" y="3"/>
                    </a:lnTo>
                    <a:lnTo>
                      <a:pt x="17" y="2"/>
                    </a:lnTo>
                    <a:lnTo>
                      <a:pt x="17" y="0"/>
                    </a:lnTo>
                    <a:lnTo>
                      <a:pt x="40" y="0"/>
                    </a:lnTo>
                    <a:lnTo>
                      <a:pt x="40" y="1"/>
                    </a:lnTo>
                    <a:lnTo>
                      <a:pt x="40" y="3"/>
                    </a:lnTo>
                    <a:lnTo>
                      <a:pt x="39" y="6"/>
                    </a:lnTo>
                    <a:lnTo>
                      <a:pt x="38" y="10"/>
                    </a:lnTo>
                    <a:lnTo>
                      <a:pt x="37" y="15"/>
                    </a:lnTo>
                    <a:lnTo>
                      <a:pt x="36" y="20"/>
                    </a:lnTo>
                    <a:lnTo>
                      <a:pt x="35" y="27"/>
                    </a:lnTo>
                    <a:lnTo>
                      <a:pt x="33" y="33"/>
                    </a:lnTo>
                    <a:lnTo>
                      <a:pt x="32" y="38"/>
                    </a:lnTo>
                    <a:lnTo>
                      <a:pt x="30" y="44"/>
                    </a:lnTo>
                    <a:lnTo>
                      <a:pt x="29" y="50"/>
                    </a:lnTo>
                    <a:lnTo>
                      <a:pt x="28" y="54"/>
                    </a:lnTo>
                    <a:lnTo>
                      <a:pt x="27" y="58"/>
                    </a:lnTo>
                    <a:lnTo>
                      <a:pt x="27" y="62"/>
                    </a:lnTo>
                    <a:lnTo>
                      <a:pt x="26" y="63"/>
                    </a:lnTo>
                    <a:lnTo>
                      <a:pt x="26" y="64"/>
                    </a:lnTo>
                    <a:lnTo>
                      <a:pt x="25" y="69"/>
                    </a:lnTo>
                    <a:lnTo>
                      <a:pt x="25" y="74"/>
                    </a:lnTo>
                    <a:lnTo>
                      <a:pt x="26" y="79"/>
                    </a:lnTo>
                    <a:lnTo>
                      <a:pt x="27" y="83"/>
                    </a:lnTo>
                    <a:lnTo>
                      <a:pt x="30" y="86"/>
                    </a:lnTo>
                    <a:lnTo>
                      <a:pt x="34" y="88"/>
                    </a:lnTo>
                    <a:lnTo>
                      <a:pt x="38" y="89"/>
                    </a:lnTo>
                    <a:lnTo>
                      <a:pt x="44" y="89"/>
                    </a:lnTo>
                    <a:lnTo>
                      <a:pt x="51" y="89"/>
                    </a:lnTo>
                    <a:lnTo>
                      <a:pt x="56" y="88"/>
                    </a:lnTo>
                    <a:lnTo>
                      <a:pt x="61" y="86"/>
                    </a:lnTo>
                    <a:lnTo>
                      <a:pt x="65" y="83"/>
                    </a:lnTo>
                    <a:lnTo>
                      <a:pt x="68" y="79"/>
                    </a:lnTo>
                    <a:lnTo>
                      <a:pt x="71" y="74"/>
                    </a:lnTo>
                    <a:lnTo>
                      <a:pt x="73" y="69"/>
                    </a:lnTo>
                    <a:lnTo>
                      <a:pt x="74" y="64"/>
                    </a:lnTo>
                    <a:lnTo>
                      <a:pt x="75" y="62"/>
                    </a:lnTo>
                    <a:lnTo>
                      <a:pt x="76" y="58"/>
                    </a:lnTo>
                    <a:lnTo>
                      <a:pt x="76" y="54"/>
                    </a:lnTo>
                    <a:lnTo>
                      <a:pt x="78" y="50"/>
                    </a:lnTo>
                    <a:lnTo>
                      <a:pt x="78" y="45"/>
                    </a:lnTo>
                    <a:lnTo>
                      <a:pt x="80" y="39"/>
                    </a:lnTo>
                    <a:lnTo>
                      <a:pt x="81" y="34"/>
                    </a:lnTo>
                    <a:lnTo>
                      <a:pt x="82" y="28"/>
                    </a:lnTo>
                    <a:lnTo>
                      <a:pt x="83" y="23"/>
                    </a:lnTo>
                    <a:lnTo>
                      <a:pt x="84" y="18"/>
                    </a:lnTo>
                    <a:lnTo>
                      <a:pt x="86" y="13"/>
                    </a:lnTo>
                    <a:lnTo>
                      <a:pt x="87" y="9"/>
                    </a:lnTo>
                    <a:lnTo>
                      <a:pt x="87" y="5"/>
                    </a:lnTo>
                    <a:lnTo>
                      <a:pt x="88" y="2"/>
                    </a:lnTo>
                    <a:lnTo>
                      <a:pt x="89" y="0"/>
                    </a:lnTo>
                    <a:lnTo>
                      <a:pt x="112" y="0"/>
                    </a:lnTo>
                    <a:lnTo>
                      <a:pt x="109" y="12"/>
                    </a:lnTo>
                    <a:lnTo>
                      <a:pt x="107" y="20"/>
                    </a:lnTo>
                    <a:lnTo>
                      <a:pt x="106" y="27"/>
                    </a:lnTo>
                    <a:lnTo>
                      <a:pt x="105" y="31"/>
                    </a:lnTo>
                    <a:lnTo>
                      <a:pt x="105" y="33"/>
                    </a:lnTo>
                    <a:lnTo>
                      <a:pt x="104" y="35"/>
                    </a:lnTo>
                    <a:lnTo>
                      <a:pt x="104" y="36"/>
                    </a:lnTo>
                    <a:lnTo>
                      <a:pt x="104" y="37"/>
                    </a:lnTo>
                    <a:lnTo>
                      <a:pt x="103" y="40"/>
                    </a:lnTo>
                    <a:lnTo>
                      <a:pt x="102" y="44"/>
                    </a:lnTo>
                    <a:lnTo>
                      <a:pt x="101" y="50"/>
                    </a:lnTo>
                    <a:lnTo>
                      <a:pt x="99" y="59"/>
                    </a:lnTo>
                    <a:lnTo>
                      <a:pt x="97" y="70"/>
                    </a:lnTo>
                    <a:lnTo>
                      <a:pt x="95" y="75"/>
                    </a:lnTo>
                    <a:lnTo>
                      <a:pt x="94" y="79"/>
                    </a:lnTo>
                    <a:lnTo>
                      <a:pt x="92" y="83"/>
                    </a:lnTo>
                    <a:lnTo>
                      <a:pt x="90" y="87"/>
                    </a:lnTo>
                    <a:lnTo>
                      <a:pt x="87" y="90"/>
                    </a:lnTo>
                    <a:lnTo>
                      <a:pt x="84" y="93"/>
                    </a:lnTo>
                    <a:lnTo>
                      <a:pt x="81" y="95"/>
                    </a:lnTo>
                    <a:lnTo>
                      <a:pt x="77" y="98"/>
                    </a:lnTo>
                    <a:lnTo>
                      <a:pt x="74" y="99"/>
                    </a:lnTo>
                    <a:lnTo>
                      <a:pt x="70" y="102"/>
                    </a:lnTo>
                    <a:lnTo>
                      <a:pt x="65" y="103"/>
                    </a:lnTo>
                    <a:lnTo>
                      <a:pt x="61" y="104"/>
                    </a:lnTo>
                    <a:lnTo>
                      <a:pt x="56" y="105"/>
                    </a:lnTo>
                    <a:lnTo>
                      <a:pt x="52" y="106"/>
                    </a:lnTo>
                    <a:lnTo>
                      <a:pt x="46" y="106"/>
                    </a:lnTo>
                    <a:lnTo>
                      <a:pt x="41" y="106"/>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19" name="Freeform 14"/>
              <p:cNvSpPr>
                <a:spLocks/>
              </p:cNvSpPr>
              <p:nvPr/>
            </p:nvSpPr>
            <p:spPr bwMode="auto">
              <a:xfrm>
                <a:off x="1057" y="398"/>
                <a:ext cx="119" cy="108"/>
              </a:xfrm>
              <a:custGeom>
                <a:avLst/>
                <a:gdLst>
                  <a:gd name="T0" fmla="*/ 1046 w 118"/>
                  <a:gd name="T1" fmla="*/ 23782 h 106"/>
                  <a:gd name="T2" fmla="*/ 820 w 118"/>
                  <a:gd name="T3" fmla="*/ 23782 h 106"/>
                  <a:gd name="T4" fmla="*/ 38 w 118"/>
                  <a:gd name="T5" fmla="*/ 6942 h 106"/>
                  <a:gd name="T6" fmla="*/ 38 w 118"/>
                  <a:gd name="T7" fmla="*/ 6942 h 106"/>
                  <a:gd name="T8" fmla="*/ 21 w 118"/>
                  <a:gd name="T9" fmla="*/ 23782 h 106"/>
                  <a:gd name="T10" fmla="*/ 0 w 118"/>
                  <a:gd name="T11" fmla="*/ 23782 h 106"/>
                  <a:gd name="T12" fmla="*/ 23 w 118"/>
                  <a:gd name="T13" fmla="*/ 0 h 106"/>
                  <a:gd name="T14" fmla="*/ 53 w 118"/>
                  <a:gd name="T15" fmla="*/ 0 h 106"/>
                  <a:gd name="T16" fmla="*/ 922 w 118"/>
                  <a:gd name="T17" fmla="*/ 18348 h 106"/>
                  <a:gd name="T18" fmla="*/ 922 w 118"/>
                  <a:gd name="T19" fmla="*/ 18348 h 106"/>
                  <a:gd name="T20" fmla="*/ 1064 w 118"/>
                  <a:gd name="T21" fmla="*/ 0 h 106"/>
                  <a:gd name="T22" fmla="*/ 1269 w 118"/>
                  <a:gd name="T23" fmla="*/ 0 h 106"/>
                  <a:gd name="T24" fmla="*/ 1046 w 118"/>
                  <a:gd name="T25" fmla="*/ 23782 h 1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8" h="106">
                    <a:moveTo>
                      <a:pt x="94" y="105"/>
                    </a:moveTo>
                    <a:lnTo>
                      <a:pt x="65" y="105"/>
                    </a:lnTo>
                    <a:lnTo>
                      <a:pt x="38" y="27"/>
                    </a:lnTo>
                    <a:lnTo>
                      <a:pt x="21" y="105"/>
                    </a:lnTo>
                    <a:lnTo>
                      <a:pt x="0" y="105"/>
                    </a:lnTo>
                    <a:lnTo>
                      <a:pt x="23" y="0"/>
                    </a:lnTo>
                    <a:lnTo>
                      <a:pt x="53" y="0"/>
                    </a:lnTo>
                    <a:lnTo>
                      <a:pt x="79" y="79"/>
                    </a:lnTo>
                    <a:lnTo>
                      <a:pt x="96" y="0"/>
                    </a:lnTo>
                    <a:lnTo>
                      <a:pt x="117" y="0"/>
                    </a:lnTo>
                    <a:lnTo>
                      <a:pt x="94" y="105"/>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20" name="Freeform 15"/>
              <p:cNvSpPr>
                <a:spLocks/>
              </p:cNvSpPr>
              <p:nvPr/>
            </p:nvSpPr>
            <p:spPr bwMode="auto">
              <a:xfrm>
                <a:off x="1176" y="398"/>
                <a:ext cx="46" cy="108"/>
              </a:xfrm>
              <a:custGeom>
                <a:avLst/>
                <a:gdLst>
                  <a:gd name="T0" fmla="*/ 23 w 46"/>
                  <a:gd name="T1" fmla="*/ 23782 h 106"/>
                  <a:gd name="T2" fmla="*/ 0 w 46"/>
                  <a:gd name="T3" fmla="*/ 23782 h 106"/>
                  <a:gd name="T4" fmla="*/ 22 w 46"/>
                  <a:gd name="T5" fmla="*/ 0 h 106"/>
                  <a:gd name="T6" fmla="*/ 45 w 46"/>
                  <a:gd name="T7" fmla="*/ 0 h 106"/>
                  <a:gd name="T8" fmla="*/ 23 w 46"/>
                  <a:gd name="T9" fmla="*/ 23782 h 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106">
                    <a:moveTo>
                      <a:pt x="23" y="105"/>
                    </a:moveTo>
                    <a:lnTo>
                      <a:pt x="0" y="105"/>
                    </a:lnTo>
                    <a:lnTo>
                      <a:pt x="22" y="0"/>
                    </a:lnTo>
                    <a:lnTo>
                      <a:pt x="45" y="0"/>
                    </a:lnTo>
                    <a:lnTo>
                      <a:pt x="23" y="105"/>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21" name="Freeform 16"/>
              <p:cNvSpPr>
                <a:spLocks/>
              </p:cNvSpPr>
              <p:nvPr/>
            </p:nvSpPr>
            <p:spPr bwMode="auto">
              <a:xfrm>
                <a:off x="1235" y="398"/>
                <a:ext cx="91" cy="108"/>
              </a:xfrm>
              <a:custGeom>
                <a:avLst/>
                <a:gdLst>
                  <a:gd name="T0" fmla="*/ 87 w 91"/>
                  <a:gd name="T1" fmla="*/ 17 h 106"/>
                  <a:gd name="T2" fmla="*/ 54 w 91"/>
                  <a:gd name="T3" fmla="*/ 17 h 106"/>
                  <a:gd name="T4" fmla="*/ 36 w 91"/>
                  <a:gd name="T5" fmla="*/ 23782 h 106"/>
                  <a:gd name="T6" fmla="*/ 13 w 91"/>
                  <a:gd name="T7" fmla="*/ 23782 h 106"/>
                  <a:gd name="T8" fmla="*/ 32 w 91"/>
                  <a:gd name="T9" fmla="*/ 17 h 106"/>
                  <a:gd name="T10" fmla="*/ 0 w 91"/>
                  <a:gd name="T11" fmla="*/ 17 h 106"/>
                  <a:gd name="T12" fmla="*/ 4 w 91"/>
                  <a:gd name="T13" fmla="*/ 0 h 106"/>
                  <a:gd name="T14" fmla="*/ 90 w 91"/>
                  <a:gd name="T15" fmla="*/ 0 h 106"/>
                  <a:gd name="T16" fmla="*/ 87 w 91"/>
                  <a:gd name="T17" fmla="*/ 17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1" h="106">
                    <a:moveTo>
                      <a:pt x="87" y="17"/>
                    </a:moveTo>
                    <a:lnTo>
                      <a:pt x="54" y="17"/>
                    </a:lnTo>
                    <a:lnTo>
                      <a:pt x="36" y="105"/>
                    </a:lnTo>
                    <a:lnTo>
                      <a:pt x="13" y="105"/>
                    </a:lnTo>
                    <a:lnTo>
                      <a:pt x="32" y="17"/>
                    </a:lnTo>
                    <a:lnTo>
                      <a:pt x="0" y="17"/>
                    </a:lnTo>
                    <a:lnTo>
                      <a:pt x="4" y="0"/>
                    </a:lnTo>
                    <a:lnTo>
                      <a:pt x="90" y="0"/>
                    </a:lnTo>
                    <a:lnTo>
                      <a:pt x="87" y="1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22" name="Freeform 17"/>
              <p:cNvSpPr>
                <a:spLocks/>
              </p:cNvSpPr>
              <p:nvPr/>
            </p:nvSpPr>
            <p:spPr bwMode="auto">
              <a:xfrm>
                <a:off x="1322" y="398"/>
                <a:ext cx="101" cy="108"/>
              </a:xfrm>
              <a:custGeom>
                <a:avLst/>
                <a:gdLst>
                  <a:gd name="T0" fmla="*/ 51 w 102"/>
                  <a:gd name="T1" fmla="*/ 17 h 106"/>
                  <a:gd name="T2" fmla="*/ 43 w 102"/>
                  <a:gd name="T3" fmla="*/ 17 h 106"/>
                  <a:gd name="T4" fmla="*/ 37 w 102"/>
                  <a:gd name="T5" fmla="*/ 9539 h 106"/>
                  <a:gd name="T6" fmla="*/ 51 w 102"/>
                  <a:gd name="T7" fmla="*/ 9539 h 106"/>
                  <a:gd name="T8" fmla="*/ 51 w 102"/>
                  <a:gd name="T9" fmla="*/ 12625 h 106"/>
                  <a:gd name="T10" fmla="*/ 34 w 102"/>
                  <a:gd name="T11" fmla="*/ 12625 h 106"/>
                  <a:gd name="T12" fmla="*/ 27 w 102"/>
                  <a:gd name="T13" fmla="*/ 20145 h 106"/>
                  <a:gd name="T14" fmla="*/ 51 w 102"/>
                  <a:gd name="T15" fmla="*/ 20145 h 106"/>
                  <a:gd name="T16" fmla="*/ 51 w 102"/>
                  <a:gd name="T17" fmla="*/ 23782 h 106"/>
                  <a:gd name="T18" fmla="*/ 0 w 102"/>
                  <a:gd name="T19" fmla="*/ 23782 h 106"/>
                  <a:gd name="T20" fmla="*/ 23 w 102"/>
                  <a:gd name="T21" fmla="*/ 0 h 106"/>
                  <a:gd name="T22" fmla="*/ 51 w 102"/>
                  <a:gd name="T23" fmla="*/ 0 h 106"/>
                  <a:gd name="T24" fmla="*/ 51 w 102"/>
                  <a:gd name="T25" fmla="*/ 17 h 1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2" h="106">
                    <a:moveTo>
                      <a:pt x="97" y="17"/>
                    </a:moveTo>
                    <a:lnTo>
                      <a:pt x="43" y="17"/>
                    </a:lnTo>
                    <a:lnTo>
                      <a:pt x="37" y="44"/>
                    </a:lnTo>
                    <a:lnTo>
                      <a:pt x="84" y="44"/>
                    </a:lnTo>
                    <a:lnTo>
                      <a:pt x="81" y="59"/>
                    </a:lnTo>
                    <a:lnTo>
                      <a:pt x="34" y="59"/>
                    </a:lnTo>
                    <a:lnTo>
                      <a:pt x="27" y="88"/>
                    </a:lnTo>
                    <a:lnTo>
                      <a:pt x="81" y="88"/>
                    </a:lnTo>
                    <a:lnTo>
                      <a:pt x="78" y="105"/>
                    </a:lnTo>
                    <a:lnTo>
                      <a:pt x="0" y="105"/>
                    </a:lnTo>
                    <a:lnTo>
                      <a:pt x="23" y="0"/>
                    </a:lnTo>
                    <a:lnTo>
                      <a:pt x="101" y="0"/>
                    </a:lnTo>
                    <a:lnTo>
                      <a:pt x="97" y="1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23" name="Freeform 18"/>
              <p:cNvSpPr>
                <a:spLocks/>
              </p:cNvSpPr>
              <p:nvPr/>
            </p:nvSpPr>
            <p:spPr bwMode="auto">
              <a:xfrm>
                <a:off x="1428" y="398"/>
                <a:ext cx="103" cy="54"/>
              </a:xfrm>
              <a:custGeom>
                <a:avLst/>
                <a:gdLst>
                  <a:gd name="T0" fmla="*/ 0 w 103"/>
                  <a:gd name="T1" fmla="*/ 3004796 h 52"/>
                  <a:gd name="T2" fmla="*/ 11 w 103"/>
                  <a:gd name="T3" fmla="*/ 0 h 52"/>
                  <a:gd name="T4" fmla="*/ 63 w 103"/>
                  <a:gd name="T5" fmla="*/ 0 h 52"/>
                  <a:gd name="T6" fmla="*/ 69 w 103"/>
                  <a:gd name="T7" fmla="*/ 0 h 52"/>
                  <a:gd name="T8" fmla="*/ 74 w 103"/>
                  <a:gd name="T9" fmla="*/ 1 h 52"/>
                  <a:gd name="T10" fmla="*/ 78 w 103"/>
                  <a:gd name="T11" fmla="*/ 2 h 52"/>
                  <a:gd name="T12" fmla="*/ 83 w 103"/>
                  <a:gd name="T13" fmla="*/ 3 h 52"/>
                  <a:gd name="T14" fmla="*/ 87 w 103"/>
                  <a:gd name="T15" fmla="*/ 5 h 52"/>
                  <a:gd name="T16" fmla="*/ 90 w 103"/>
                  <a:gd name="T17" fmla="*/ 8 h 52"/>
                  <a:gd name="T18" fmla="*/ 93 w 103"/>
                  <a:gd name="T19" fmla="*/ 10 h 52"/>
                  <a:gd name="T20" fmla="*/ 96 w 103"/>
                  <a:gd name="T21" fmla="*/ 898094 h 52"/>
                  <a:gd name="T22" fmla="*/ 98 w 103"/>
                  <a:gd name="T23" fmla="*/ 1044440 h 52"/>
                  <a:gd name="T24" fmla="*/ 100 w 103"/>
                  <a:gd name="T25" fmla="*/ 1169647 h 52"/>
                  <a:gd name="T26" fmla="*/ 101 w 103"/>
                  <a:gd name="T27" fmla="*/ 1360242 h 52"/>
                  <a:gd name="T28" fmla="*/ 102 w 103"/>
                  <a:gd name="T29" fmla="*/ 1581896 h 52"/>
                  <a:gd name="T30" fmla="*/ 102 w 103"/>
                  <a:gd name="T31" fmla="*/ 1910424 h 52"/>
                  <a:gd name="T32" fmla="*/ 102 w 103"/>
                  <a:gd name="T33" fmla="*/ 2221731 h 52"/>
                  <a:gd name="T34" fmla="*/ 102 w 103"/>
                  <a:gd name="T35" fmla="*/ 2509990 h 52"/>
                  <a:gd name="T36" fmla="*/ 101 w 103"/>
                  <a:gd name="T37" fmla="*/ 2706779 h 52"/>
                  <a:gd name="T38" fmla="*/ 100 w 103"/>
                  <a:gd name="T39" fmla="*/ 3004796 h 52"/>
                  <a:gd name="T40" fmla="*/ 77 w 103"/>
                  <a:gd name="T41" fmla="*/ 3004796 h 52"/>
                  <a:gd name="T42" fmla="*/ 78 w 103"/>
                  <a:gd name="T43" fmla="*/ 2918997 h 52"/>
                  <a:gd name="T44" fmla="*/ 78 w 103"/>
                  <a:gd name="T45" fmla="*/ 2706779 h 52"/>
                  <a:gd name="T46" fmla="*/ 79 w 103"/>
                  <a:gd name="T47" fmla="*/ 2417027 h 52"/>
                  <a:gd name="T48" fmla="*/ 79 w 103"/>
                  <a:gd name="T49" fmla="*/ 2060206 h 52"/>
                  <a:gd name="T50" fmla="*/ 77 w 103"/>
                  <a:gd name="T51" fmla="*/ 1642738 h 52"/>
                  <a:gd name="T52" fmla="*/ 75 w 103"/>
                  <a:gd name="T53" fmla="*/ 1412559 h 52"/>
                  <a:gd name="T54" fmla="*/ 72 w 103"/>
                  <a:gd name="T55" fmla="*/ 1214633 h 52"/>
                  <a:gd name="T56" fmla="*/ 67 w 103"/>
                  <a:gd name="T57" fmla="*/ 1084611 h 52"/>
                  <a:gd name="T58" fmla="*/ 62 w 103"/>
                  <a:gd name="T59" fmla="*/ 1005757 h 52"/>
                  <a:gd name="T60" fmla="*/ 55 w 103"/>
                  <a:gd name="T61" fmla="*/ 1005757 h 52"/>
                  <a:gd name="T62" fmla="*/ 31 w 103"/>
                  <a:gd name="T63" fmla="*/ 1005757 h 52"/>
                  <a:gd name="T64" fmla="*/ 24 w 103"/>
                  <a:gd name="T65" fmla="*/ 3004796 h 52"/>
                  <a:gd name="T66" fmla="*/ 0 w 103"/>
                  <a:gd name="T67" fmla="*/ 3004796 h 5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3" h="52">
                    <a:moveTo>
                      <a:pt x="0" y="51"/>
                    </a:moveTo>
                    <a:lnTo>
                      <a:pt x="11" y="0"/>
                    </a:lnTo>
                    <a:lnTo>
                      <a:pt x="63" y="0"/>
                    </a:lnTo>
                    <a:lnTo>
                      <a:pt x="69" y="0"/>
                    </a:lnTo>
                    <a:lnTo>
                      <a:pt x="74" y="1"/>
                    </a:lnTo>
                    <a:lnTo>
                      <a:pt x="78" y="2"/>
                    </a:lnTo>
                    <a:lnTo>
                      <a:pt x="83" y="3"/>
                    </a:lnTo>
                    <a:lnTo>
                      <a:pt x="87" y="5"/>
                    </a:lnTo>
                    <a:lnTo>
                      <a:pt x="90" y="8"/>
                    </a:lnTo>
                    <a:lnTo>
                      <a:pt x="93" y="10"/>
                    </a:lnTo>
                    <a:lnTo>
                      <a:pt x="96" y="13"/>
                    </a:lnTo>
                    <a:lnTo>
                      <a:pt x="98" y="17"/>
                    </a:lnTo>
                    <a:lnTo>
                      <a:pt x="100" y="20"/>
                    </a:lnTo>
                    <a:lnTo>
                      <a:pt x="101" y="24"/>
                    </a:lnTo>
                    <a:lnTo>
                      <a:pt x="102" y="28"/>
                    </a:lnTo>
                    <a:lnTo>
                      <a:pt x="102" y="33"/>
                    </a:lnTo>
                    <a:lnTo>
                      <a:pt x="102" y="37"/>
                    </a:lnTo>
                    <a:lnTo>
                      <a:pt x="102" y="42"/>
                    </a:lnTo>
                    <a:lnTo>
                      <a:pt x="101" y="46"/>
                    </a:lnTo>
                    <a:lnTo>
                      <a:pt x="100" y="51"/>
                    </a:lnTo>
                    <a:lnTo>
                      <a:pt x="77" y="51"/>
                    </a:lnTo>
                    <a:lnTo>
                      <a:pt x="78" y="50"/>
                    </a:lnTo>
                    <a:lnTo>
                      <a:pt x="78" y="46"/>
                    </a:lnTo>
                    <a:lnTo>
                      <a:pt x="79" y="40"/>
                    </a:lnTo>
                    <a:lnTo>
                      <a:pt x="79" y="35"/>
                    </a:lnTo>
                    <a:lnTo>
                      <a:pt x="77" y="29"/>
                    </a:lnTo>
                    <a:lnTo>
                      <a:pt x="75" y="25"/>
                    </a:lnTo>
                    <a:lnTo>
                      <a:pt x="72" y="21"/>
                    </a:lnTo>
                    <a:lnTo>
                      <a:pt x="67" y="18"/>
                    </a:lnTo>
                    <a:lnTo>
                      <a:pt x="62" y="16"/>
                    </a:lnTo>
                    <a:lnTo>
                      <a:pt x="55" y="16"/>
                    </a:lnTo>
                    <a:lnTo>
                      <a:pt x="31" y="16"/>
                    </a:lnTo>
                    <a:lnTo>
                      <a:pt x="24" y="51"/>
                    </a:lnTo>
                    <a:lnTo>
                      <a:pt x="0" y="51"/>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24" name="Freeform 19"/>
              <p:cNvSpPr>
                <a:spLocks/>
              </p:cNvSpPr>
              <p:nvPr/>
            </p:nvSpPr>
            <p:spPr bwMode="auto">
              <a:xfrm>
                <a:off x="1418" y="452"/>
                <a:ext cx="111" cy="54"/>
              </a:xfrm>
              <a:custGeom>
                <a:avLst/>
                <a:gdLst>
                  <a:gd name="T0" fmla="*/ 11 w 111"/>
                  <a:gd name="T1" fmla="*/ 0 h 53"/>
                  <a:gd name="T2" fmla="*/ 0 w 111"/>
                  <a:gd name="T3" fmla="*/ 11077 h 53"/>
                  <a:gd name="T4" fmla="*/ 47 w 111"/>
                  <a:gd name="T5" fmla="*/ 11077 h 53"/>
                  <a:gd name="T6" fmla="*/ 53 w 111"/>
                  <a:gd name="T7" fmla="*/ 10872 h 53"/>
                  <a:gd name="T8" fmla="*/ 58 w 111"/>
                  <a:gd name="T9" fmla="*/ 10872 h 53"/>
                  <a:gd name="T10" fmla="*/ 63 w 111"/>
                  <a:gd name="T11" fmla="*/ 10671 h 53"/>
                  <a:gd name="T12" fmla="*/ 69 w 111"/>
                  <a:gd name="T13" fmla="*/ 10279 h 53"/>
                  <a:gd name="T14" fmla="*/ 74 w 111"/>
                  <a:gd name="T15" fmla="*/ 9902 h 53"/>
                  <a:gd name="T16" fmla="*/ 79 w 111"/>
                  <a:gd name="T17" fmla="*/ 9539 h 53"/>
                  <a:gd name="T18" fmla="*/ 83 w 111"/>
                  <a:gd name="T19" fmla="*/ 9019 h 53"/>
                  <a:gd name="T20" fmla="*/ 88 w 111"/>
                  <a:gd name="T21" fmla="*/ 8527 h 53"/>
                  <a:gd name="T22" fmla="*/ 92 w 111"/>
                  <a:gd name="T23" fmla="*/ 7913 h 53"/>
                  <a:gd name="T24" fmla="*/ 95 w 111"/>
                  <a:gd name="T25" fmla="*/ 7342 h 53"/>
                  <a:gd name="T26" fmla="*/ 99 w 111"/>
                  <a:gd name="T27" fmla="*/ 25 h 53"/>
                  <a:gd name="T28" fmla="*/ 102 w 111"/>
                  <a:gd name="T29" fmla="*/ 20 h 53"/>
                  <a:gd name="T30" fmla="*/ 105 w 111"/>
                  <a:gd name="T31" fmla="*/ 15 h 53"/>
                  <a:gd name="T32" fmla="*/ 107 w 111"/>
                  <a:gd name="T33" fmla="*/ 8 h 53"/>
                  <a:gd name="T34" fmla="*/ 110 w 111"/>
                  <a:gd name="T35" fmla="*/ 2 h 53"/>
                  <a:gd name="T36" fmla="*/ 110 w 111"/>
                  <a:gd name="T37" fmla="*/ 0 h 53"/>
                  <a:gd name="T38" fmla="*/ 87 w 111"/>
                  <a:gd name="T39" fmla="*/ 0 h 53"/>
                  <a:gd name="T40" fmla="*/ 86 w 111"/>
                  <a:gd name="T41" fmla="*/ 3 h 53"/>
                  <a:gd name="T42" fmla="*/ 85 w 111"/>
                  <a:gd name="T43" fmla="*/ 7 h 53"/>
                  <a:gd name="T44" fmla="*/ 83 w 111"/>
                  <a:gd name="T45" fmla="*/ 11 h 53"/>
                  <a:gd name="T46" fmla="*/ 82 w 111"/>
                  <a:gd name="T47" fmla="*/ 15 h 53"/>
                  <a:gd name="T48" fmla="*/ 79 w 111"/>
                  <a:gd name="T49" fmla="*/ 18 h 53"/>
                  <a:gd name="T50" fmla="*/ 77 w 111"/>
                  <a:gd name="T51" fmla="*/ 21 h 53"/>
                  <a:gd name="T52" fmla="*/ 74 w 111"/>
                  <a:gd name="T53" fmla="*/ 24 h 53"/>
                  <a:gd name="T54" fmla="*/ 71 w 111"/>
                  <a:gd name="T55" fmla="*/ 26 h 53"/>
                  <a:gd name="T56" fmla="*/ 68 w 111"/>
                  <a:gd name="T57" fmla="*/ 7073 h 53"/>
                  <a:gd name="T58" fmla="*/ 65 w 111"/>
                  <a:gd name="T59" fmla="*/ 7481 h 53"/>
                  <a:gd name="T60" fmla="*/ 61 w 111"/>
                  <a:gd name="T61" fmla="*/ 7622 h 53"/>
                  <a:gd name="T62" fmla="*/ 57 w 111"/>
                  <a:gd name="T63" fmla="*/ 7766 h 53"/>
                  <a:gd name="T64" fmla="*/ 52 w 111"/>
                  <a:gd name="T65" fmla="*/ 8062 h 53"/>
                  <a:gd name="T66" fmla="*/ 48 w 111"/>
                  <a:gd name="T67" fmla="*/ 8062 h 53"/>
                  <a:gd name="T68" fmla="*/ 43 w 111"/>
                  <a:gd name="T69" fmla="*/ 8062 h 53"/>
                  <a:gd name="T70" fmla="*/ 27 w 111"/>
                  <a:gd name="T71" fmla="*/ 8062 h 53"/>
                  <a:gd name="T72" fmla="*/ 34 w 111"/>
                  <a:gd name="T73" fmla="*/ 0 h 53"/>
                  <a:gd name="T74" fmla="*/ 11 w 111"/>
                  <a:gd name="T75" fmla="*/ 0 h 5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1" h="53">
                    <a:moveTo>
                      <a:pt x="11" y="0"/>
                    </a:moveTo>
                    <a:lnTo>
                      <a:pt x="0" y="52"/>
                    </a:lnTo>
                    <a:lnTo>
                      <a:pt x="47" y="52"/>
                    </a:lnTo>
                    <a:lnTo>
                      <a:pt x="53" y="51"/>
                    </a:lnTo>
                    <a:lnTo>
                      <a:pt x="58" y="51"/>
                    </a:lnTo>
                    <a:lnTo>
                      <a:pt x="63" y="50"/>
                    </a:lnTo>
                    <a:lnTo>
                      <a:pt x="69" y="48"/>
                    </a:lnTo>
                    <a:lnTo>
                      <a:pt x="74" y="46"/>
                    </a:lnTo>
                    <a:lnTo>
                      <a:pt x="79" y="44"/>
                    </a:lnTo>
                    <a:lnTo>
                      <a:pt x="83" y="41"/>
                    </a:lnTo>
                    <a:lnTo>
                      <a:pt x="88" y="38"/>
                    </a:lnTo>
                    <a:lnTo>
                      <a:pt x="92" y="34"/>
                    </a:lnTo>
                    <a:lnTo>
                      <a:pt x="95" y="30"/>
                    </a:lnTo>
                    <a:lnTo>
                      <a:pt x="99" y="25"/>
                    </a:lnTo>
                    <a:lnTo>
                      <a:pt x="102" y="20"/>
                    </a:lnTo>
                    <a:lnTo>
                      <a:pt x="105" y="15"/>
                    </a:lnTo>
                    <a:lnTo>
                      <a:pt x="107" y="8"/>
                    </a:lnTo>
                    <a:lnTo>
                      <a:pt x="110" y="2"/>
                    </a:lnTo>
                    <a:lnTo>
                      <a:pt x="110" y="0"/>
                    </a:lnTo>
                    <a:lnTo>
                      <a:pt x="87" y="0"/>
                    </a:lnTo>
                    <a:lnTo>
                      <a:pt x="86" y="3"/>
                    </a:lnTo>
                    <a:lnTo>
                      <a:pt x="85" y="7"/>
                    </a:lnTo>
                    <a:lnTo>
                      <a:pt x="83" y="11"/>
                    </a:lnTo>
                    <a:lnTo>
                      <a:pt x="82" y="15"/>
                    </a:lnTo>
                    <a:lnTo>
                      <a:pt x="79" y="18"/>
                    </a:lnTo>
                    <a:lnTo>
                      <a:pt x="77" y="21"/>
                    </a:lnTo>
                    <a:lnTo>
                      <a:pt x="74" y="24"/>
                    </a:lnTo>
                    <a:lnTo>
                      <a:pt x="71" y="26"/>
                    </a:lnTo>
                    <a:lnTo>
                      <a:pt x="68" y="28"/>
                    </a:lnTo>
                    <a:lnTo>
                      <a:pt x="65" y="31"/>
                    </a:lnTo>
                    <a:lnTo>
                      <a:pt x="61" y="32"/>
                    </a:lnTo>
                    <a:lnTo>
                      <a:pt x="57" y="33"/>
                    </a:lnTo>
                    <a:lnTo>
                      <a:pt x="52" y="35"/>
                    </a:lnTo>
                    <a:lnTo>
                      <a:pt x="48" y="35"/>
                    </a:lnTo>
                    <a:lnTo>
                      <a:pt x="43" y="35"/>
                    </a:lnTo>
                    <a:lnTo>
                      <a:pt x="27" y="35"/>
                    </a:lnTo>
                    <a:lnTo>
                      <a:pt x="34" y="0"/>
                    </a:lnTo>
                    <a:lnTo>
                      <a:pt x="11"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25" name="Freeform 20"/>
              <p:cNvSpPr>
                <a:spLocks/>
              </p:cNvSpPr>
              <p:nvPr/>
            </p:nvSpPr>
            <p:spPr bwMode="auto">
              <a:xfrm>
                <a:off x="1560" y="398"/>
                <a:ext cx="92" cy="108"/>
              </a:xfrm>
              <a:custGeom>
                <a:avLst/>
                <a:gdLst>
                  <a:gd name="T0" fmla="*/ 1905 w 91"/>
                  <a:gd name="T1" fmla="*/ 17 h 106"/>
                  <a:gd name="T2" fmla="*/ 1824 w 91"/>
                  <a:gd name="T3" fmla="*/ 17 h 106"/>
                  <a:gd name="T4" fmla="*/ 1671 w 91"/>
                  <a:gd name="T5" fmla="*/ 17 h 106"/>
                  <a:gd name="T6" fmla="*/ 1531 w 91"/>
                  <a:gd name="T7" fmla="*/ 17 h 106"/>
                  <a:gd name="T8" fmla="*/ 1403 w 91"/>
                  <a:gd name="T9" fmla="*/ 17 h 106"/>
                  <a:gd name="T10" fmla="*/ 1300 w 91"/>
                  <a:gd name="T11" fmla="*/ 18 h 106"/>
                  <a:gd name="T12" fmla="*/ 45 w 91"/>
                  <a:gd name="T13" fmla="*/ 19 h 106"/>
                  <a:gd name="T14" fmla="*/ 43 w 91"/>
                  <a:gd name="T15" fmla="*/ 23 h 106"/>
                  <a:gd name="T16" fmla="*/ 42 w 91"/>
                  <a:gd name="T17" fmla="*/ 6942 h 106"/>
                  <a:gd name="T18" fmla="*/ 45 w 91"/>
                  <a:gd name="T19" fmla="*/ 7913 h 106"/>
                  <a:gd name="T20" fmla="*/ 1300 w 91"/>
                  <a:gd name="T21" fmla="*/ 8688 h 106"/>
                  <a:gd name="T22" fmla="*/ 1403 w 91"/>
                  <a:gd name="T23" fmla="*/ 9719 h 106"/>
                  <a:gd name="T24" fmla="*/ 1531 w 91"/>
                  <a:gd name="T25" fmla="*/ 11077 h 106"/>
                  <a:gd name="T26" fmla="*/ 1653 w 91"/>
                  <a:gd name="T27" fmla="*/ 12625 h 106"/>
                  <a:gd name="T28" fmla="*/ 1765 w 91"/>
                  <a:gd name="T29" fmla="*/ 14662 h 106"/>
                  <a:gd name="T30" fmla="*/ 1804 w 91"/>
                  <a:gd name="T31" fmla="*/ 17027 h 106"/>
                  <a:gd name="T32" fmla="*/ 1765 w 91"/>
                  <a:gd name="T33" fmla="*/ 19729 h 106"/>
                  <a:gd name="T34" fmla="*/ 1653 w 91"/>
                  <a:gd name="T35" fmla="*/ 21307 h 106"/>
                  <a:gd name="T36" fmla="*/ 1482 w 91"/>
                  <a:gd name="T37" fmla="*/ 22910 h 106"/>
                  <a:gd name="T38" fmla="*/ 1244 w 91"/>
                  <a:gd name="T39" fmla="*/ 23394 h 106"/>
                  <a:gd name="T40" fmla="*/ 0 w 91"/>
                  <a:gd name="T41" fmla="*/ 23782 h 106"/>
                  <a:gd name="T42" fmla="*/ 32 w 91"/>
                  <a:gd name="T43" fmla="*/ 20145 h 106"/>
                  <a:gd name="T44" fmla="*/ 39 w 91"/>
                  <a:gd name="T45" fmla="*/ 20145 h 106"/>
                  <a:gd name="T46" fmla="*/ 1244 w 91"/>
                  <a:gd name="T47" fmla="*/ 20101 h 106"/>
                  <a:gd name="T48" fmla="*/ 1314 w 91"/>
                  <a:gd name="T49" fmla="*/ 19729 h 106"/>
                  <a:gd name="T50" fmla="*/ 1358 w 91"/>
                  <a:gd name="T51" fmla="*/ 18694 h 106"/>
                  <a:gd name="T52" fmla="*/ 1343 w 91"/>
                  <a:gd name="T53" fmla="*/ 16712 h 106"/>
                  <a:gd name="T54" fmla="*/ 1286 w 91"/>
                  <a:gd name="T55" fmla="*/ 15221 h 106"/>
                  <a:gd name="T56" fmla="*/ 42 w 91"/>
                  <a:gd name="T57" fmla="*/ 13353 h 106"/>
                  <a:gd name="T58" fmla="*/ 35 w 91"/>
                  <a:gd name="T59" fmla="*/ 11937 h 106"/>
                  <a:gd name="T60" fmla="*/ 27 w 91"/>
                  <a:gd name="T61" fmla="*/ 10473 h 106"/>
                  <a:gd name="T62" fmla="*/ 21 w 91"/>
                  <a:gd name="T63" fmla="*/ 9189 h 106"/>
                  <a:gd name="T64" fmla="*/ 17 w 91"/>
                  <a:gd name="T65" fmla="*/ 7913 h 106"/>
                  <a:gd name="T66" fmla="*/ 16 w 91"/>
                  <a:gd name="T67" fmla="*/ 25 h 106"/>
                  <a:gd name="T68" fmla="*/ 20 w 91"/>
                  <a:gd name="T69" fmla="*/ 14 h 106"/>
                  <a:gd name="T70" fmla="*/ 28 w 91"/>
                  <a:gd name="T71" fmla="*/ 7 h 106"/>
                  <a:gd name="T72" fmla="*/ 41 w 91"/>
                  <a:gd name="T73" fmla="*/ 2 h 106"/>
                  <a:gd name="T74" fmla="*/ 1434 w 91"/>
                  <a:gd name="T75" fmla="*/ 0 h 106"/>
                  <a:gd name="T76" fmla="*/ 1514 w 91"/>
                  <a:gd name="T77" fmla="*/ 0 h 106"/>
                  <a:gd name="T78" fmla="*/ 1689 w 91"/>
                  <a:gd name="T79" fmla="*/ 0 h 106"/>
                  <a:gd name="T80" fmla="*/ 1905 w 91"/>
                  <a:gd name="T81" fmla="*/ 0 h 106"/>
                  <a:gd name="T82" fmla="*/ 2012 w 91"/>
                  <a:gd name="T83" fmla="*/ 0 h 10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91" h="106">
                    <a:moveTo>
                      <a:pt x="86" y="17"/>
                    </a:moveTo>
                    <a:lnTo>
                      <a:pt x="85" y="17"/>
                    </a:lnTo>
                    <a:lnTo>
                      <a:pt x="83" y="17"/>
                    </a:lnTo>
                    <a:lnTo>
                      <a:pt x="81" y="17"/>
                    </a:lnTo>
                    <a:lnTo>
                      <a:pt x="77" y="17"/>
                    </a:lnTo>
                    <a:lnTo>
                      <a:pt x="73" y="17"/>
                    </a:lnTo>
                    <a:lnTo>
                      <a:pt x="69" y="17"/>
                    </a:lnTo>
                    <a:lnTo>
                      <a:pt x="65" y="17"/>
                    </a:lnTo>
                    <a:lnTo>
                      <a:pt x="62" y="17"/>
                    </a:lnTo>
                    <a:lnTo>
                      <a:pt x="57" y="17"/>
                    </a:lnTo>
                    <a:lnTo>
                      <a:pt x="53" y="17"/>
                    </a:lnTo>
                    <a:lnTo>
                      <a:pt x="50" y="18"/>
                    </a:lnTo>
                    <a:lnTo>
                      <a:pt x="47" y="19"/>
                    </a:lnTo>
                    <a:lnTo>
                      <a:pt x="45" y="19"/>
                    </a:lnTo>
                    <a:lnTo>
                      <a:pt x="44" y="21"/>
                    </a:lnTo>
                    <a:lnTo>
                      <a:pt x="43" y="23"/>
                    </a:lnTo>
                    <a:lnTo>
                      <a:pt x="42" y="24"/>
                    </a:lnTo>
                    <a:lnTo>
                      <a:pt x="42" y="27"/>
                    </a:lnTo>
                    <a:lnTo>
                      <a:pt x="43" y="30"/>
                    </a:lnTo>
                    <a:lnTo>
                      <a:pt x="45" y="34"/>
                    </a:lnTo>
                    <a:lnTo>
                      <a:pt x="47" y="36"/>
                    </a:lnTo>
                    <a:lnTo>
                      <a:pt x="50" y="39"/>
                    </a:lnTo>
                    <a:lnTo>
                      <a:pt x="53" y="42"/>
                    </a:lnTo>
                    <a:lnTo>
                      <a:pt x="57" y="45"/>
                    </a:lnTo>
                    <a:lnTo>
                      <a:pt x="61" y="49"/>
                    </a:lnTo>
                    <a:lnTo>
                      <a:pt x="65" y="52"/>
                    </a:lnTo>
                    <a:lnTo>
                      <a:pt x="69" y="55"/>
                    </a:lnTo>
                    <a:lnTo>
                      <a:pt x="72" y="59"/>
                    </a:lnTo>
                    <a:lnTo>
                      <a:pt x="75" y="63"/>
                    </a:lnTo>
                    <a:lnTo>
                      <a:pt x="78" y="67"/>
                    </a:lnTo>
                    <a:lnTo>
                      <a:pt x="79" y="71"/>
                    </a:lnTo>
                    <a:lnTo>
                      <a:pt x="80" y="75"/>
                    </a:lnTo>
                    <a:lnTo>
                      <a:pt x="80" y="80"/>
                    </a:lnTo>
                    <a:lnTo>
                      <a:pt x="78" y="85"/>
                    </a:lnTo>
                    <a:lnTo>
                      <a:pt x="76" y="90"/>
                    </a:lnTo>
                    <a:lnTo>
                      <a:pt x="72" y="94"/>
                    </a:lnTo>
                    <a:lnTo>
                      <a:pt x="68" y="98"/>
                    </a:lnTo>
                    <a:lnTo>
                      <a:pt x="62" y="101"/>
                    </a:lnTo>
                    <a:lnTo>
                      <a:pt x="54" y="103"/>
                    </a:lnTo>
                    <a:lnTo>
                      <a:pt x="46" y="104"/>
                    </a:lnTo>
                    <a:lnTo>
                      <a:pt x="36" y="105"/>
                    </a:lnTo>
                    <a:lnTo>
                      <a:pt x="0" y="105"/>
                    </a:lnTo>
                    <a:lnTo>
                      <a:pt x="3" y="88"/>
                    </a:lnTo>
                    <a:lnTo>
                      <a:pt x="32" y="88"/>
                    </a:lnTo>
                    <a:lnTo>
                      <a:pt x="36" y="88"/>
                    </a:lnTo>
                    <a:lnTo>
                      <a:pt x="39" y="88"/>
                    </a:lnTo>
                    <a:lnTo>
                      <a:pt x="42" y="88"/>
                    </a:lnTo>
                    <a:lnTo>
                      <a:pt x="46" y="87"/>
                    </a:lnTo>
                    <a:lnTo>
                      <a:pt x="49" y="86"/>
                    </a:lnTo>
                    <a:lnTo>
                      <a:pt x="51" y="85"/>
                    </a:lnTo>
                    <a:lnTo>
                      <a:pt x="53" y="82"/>
                    </a:lnTo>
                    <a:lnTo>
                      <a:pt x="54" y="80"/>
                    </a:lnTo>
                    <a:lnTo>
                      <a:pt x="54" y="77"/>
                    </a:lnTo>
                    <a:lnTo>
                      <a:pt x="53" y="74"/>
                    </a:lnTo>
                    <a:lnTo>
                      <a:pt x="51" y="71"/>
                    </a:lnTo>
                    <a:lnTo>
                      <a:pt x="49" y="69"/>
                    </a:lnTo>
                    <a:lnTo>
                      <a:pt x="46" y="65"/>
                    </a:lnTo>
                    <a:lnTo>
                      <a:pt x="42" y="62"/>
                    </a:lnTo>
                    <a:lnTo>
                      <a:pt x="38" y="59"/>
                    </a:lnTo>
                    <a:lnTo>
                      <a:pt x="35" y="56"/>
                    </a:lnTo>
                    <a:lnTo>
                      <a:pt x="31" y="53"/>
                    </a:lnTo>
                    <a:lnTo>
                      <a:pt x="27" y="49"/>
                    </a:lnTo>
                    <a:lnTo>
                      <a:pt x="24" y="45"/>
                    </a:lnTo>
                    <a:lnTo>
                      <a:pt x="21" y="42"/>
                    </a:lnTo>
                    <a:lnTo>
                      <a:pt x="18" y="38"/>
                    </a:lnTo>
                    <a:lnTo>
                      <a:pt x="17" y="34"/>
                    </a:lnTo>
                    <a:lnTo>
                      <a:pt x="16" y="29"/>
                    </a:lnTo>
                    <a:lnTo>
                      <a:pt x="16" y="25"/>
                    </a:lnTo>
                    <a:lnTo>
                      <a:pt x="17" y="19"/>
                    </a:lnTo>
                    <a:lnTo>
                      <a:pt x="20" y="14"/>
                    </a:lnTo>
                    <a:lnTo>
                      <a:pt x="23" y="10"/>
                    </a:lnTo>
                    <a:lnTo>
                      <a:pt x="28" y="7"/>
                    </a:lnTo>
                    <a:lnTo>
                      <a:pt x="34" y="4"/>
                    </a:lnTo>
                    <a:lnTo>
                      <a:pt x="41" y="2"/>
                    </a:lnTo>
                    <a:lnTo>
                      <a:pt x="49" y="0"/>
                    </a:lnTo>
                    <a:lnTo>
                      <a:pt x="59" y="0"/>
                    </a:lnTo>
                    <a:lnTo>
                      <a:pt x="60" y="0"/>
                    </a:lnTo>
                    <a:lnTo>
                      <a:pt x="64" y="0"/>
                    </a:lnTo>
                    <a:lnTo>
                      <a:pt x="69" y="0"/>
                    </a:lnTo>
                    <a:lnTo>
                      <a:pt x="74" y="0"/>
                    </a:lnTo>
                    <a:lnTo>
                      <a:pt x="80" y="0"/>
                    </a:lnTo>
                    <a:lnTo>
                      <a:pt x="85" y="0"/>
                    </a:lnTo>
                    <a:lnTo>
                      <a:pt x="89" y="0"/>
                    </a:lnTo>
                    <a:lnTo>
                      <a:pt x="90" y="0"/>
                    </a:lnTo>
                    <a:lnTo>
                      <a:pt x="86" y="1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26" name="Freeform 21"/>
              <p:cNvSpPr>
                <a:spLocks/>
              </p:cNvSpPr>
              <p:nvPr/>
            </p:nvSpPr>
            <p:spPr bwMode="auto">
              <a:xfrm>
                <a:off x="1660" y="398"/>
                <a:ext cx="93" cy="108"/>
              </a:xfrm>
              <a:custGeom>
                <a:avLst/>
                <a:gdLst>
                  <a:gd name="T0" fmla="*/ 88 w 93"/>
                  <a:gd name="T1" fmla="*/ 17 h 106"/>
                  <a:gd name="T2" fmla="*/ 56 w 93"/>
                  <a:gd name="T3" fmla="*/ 17 h 106"/>
                  <a:gd name="T4" fmla="*/ 37 w 93"/>
                  <a:gd name="T5" fmla="*/ 23782 h 106"/>
                  <a:gd name="T6" fmla="*/ 14 w 93"/>
                  <a:gd name="T7" fmla="*/ 23782 h 106"/>
                  <a:gd name="T8" fmla="*/ 33 w 93"/>
                  <a:gd name="T9" fmla="*/ 17 h 106"/>
                  <a:gd name="T10" fmla="*/ 0 w 93"/>
                  <a:gd name="T11" fmla="*/ 17 h 106"/>
                  <a:gd name="T12" fmla="*/ 4 w 93"/>
                  <a:gd name="T13" fmla="*/ 0 h 106"/>
                  <a:gd name="T14" fmla="*/ 92 w 93"/>
                  <a:gd name="T15" fmla="*/ 0 h 106"/>
                  <a:gd name="T16" fmla="*/ 88 w 93"/>
                  <a:gd name="T17" fmla="*/ 17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3" h="106">
                    <a:moveTo>
                      <a:pt x="88" y="17"/>
                    </a:moveTo>
                    <a:lnTo>
                      <a:pt x="56" y="17"/>
                    </a:lnTo>
                    <a:lnTo>
                      <a:pt x="37" y="105"/>
                    </a:lnTo>
                    <a:lnTo>
                      <a:pt x="14" y="105"/>
                    </a:lnTo>
                    <a:lnTo>
                      <a:pt x="33" y="17"/>
                    </a:lnTo>
                    <a:lnTo>
                      <a:pt x="0" y="17"/>
                    </a:lnTo>
                    <a:lnTo>
                      <a:pt x="4" y="0"/>
                    </a:lnTo>
                    <a:lnTo>
                      <a:pt x="92" y="0"/>
                    </a:lnTo>
                    <a:lnTo>
                      <a:pt x="88" y="1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27" name="Freeform 22"/>
              <p:cNvSpPr>
                <a:spLocks/>
              </p:cNvSpPr>
              <p:nvPr/>
            </p:nvSpPr>
            <p:spPr bwMode="auto">
              <a:xfrm>
                <a:off x="1716" y="398"/>
                <a:ext cx="108" cy="108"/>
              </a:xfrm>
              <a:custGeom>
                <a:avLst/>
                <a:gdLst>
                  <a:gd name="T0" fmla="*/ 37 w 108"/>
                  <a:gd name="T1" fmla="*/ 23782 h 106"/>
                  <a:gd name="T2" fmla="*/ 47 w 108"/>
                  <a:gd name="T3" fmla="*/ 20145 h 106"/>
                  <a:gd name="T4" fmla="*/ 81 w 108"/>
                  <a:gd name="T5" fmla="*/ 20145 h 106"/>
                  <a:gd name="T6" fmla="*/ 71 w 108"/>
                  <a:gd name="T7" fmla="*/ 20 h 106"/>
                  <a:gd name="T8" fmla="*/ 24 w 108"/>
                  <a:gd name="T9" fmla="*/ 23782 h 106"/>
                  <a:gd name="T10" fmla="*/ 0 w 108"/>
                  <a:gd name="T11" fmla="*/ 23782 h 106"/>
                  <a:gd name="T12" fmla="*/ 62 w 108"/>
                  <a:gd name="T13" fmla="*/ 0 h 106"/>
                  <a:gd name="T14" fmla="*/ 90 w 108"/>
                  <a:gd name="T15" fmla="*/ 0 h 106"/>
                  <a:gd name="T16" fmla="*/ 107 w 108"/>
                  <a:gd name="T17" fmla="*/ 23782 h 106"/>
                  <a:gd name="T18" fmla="*/ 37 w 108"/>
                  <a:gd name="T19" fmla="*/ 23782 h 1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8" h="106">
                    <a:moveTo>
                      <a:pt x="37" y="105"/>
                    </a:moveTo>
                    <a:lnTo>
                      <a:pt x="47" y="88"/>
                    </a:lnTo>
                    <a:lnTo>
                      <a:pt x="81" y="88"/>
                    </a:lnTo>
                    <a:lnTo>
                      <a:pt x="71" y="20"/>
                    </a:lnTo>
                    <a:lnTo>
                      <a:pt x="24" y="105"/>
                    </a:lnTo>
                    <a:lnTo>
                      <a:pt x="0" y="105"/>
                    </a:lnTo>
                    <a:lnTo>
                      <a:pt x="62" y="0"/>
                    </a:lnTo>
                    <a:lnTo>
                      <a:pt x="90" y="0"/>
                    </a:lnTo>
                    <a:lnTo>
                      <a:pt x="107" y="105"/>
                    </a:lnTo>
                    <a:lnTo>
                      <a:pt x="37" y="105"/>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28" name="Freeform 23"/>
              <p:cNvSpPr>
                <a:spLocks/>
              </p:cNvSpPr>
              <p:nvPr/>
            </p:nvSpPr>
            <p:spPr bwMode="auto">
              <a:xfrm>
                <a:off x="1831" y="398"/>
                <a:ext cx="93" cy="108"/>
              </a:xfrm>
              <a:custGeom>
                <a:avLst/>
                <a:gdLst>
                  <a:gd name="T0" fmla="*/ 47 w 94"/>
                  <a:gd name="T1" fmla="*/ 17 h 106"/>
                  <a:gd name="T2" fmla="*/ 47 w 94"/>
                  <a:gd name="T3" fmla="*/ 17 h 106"/>
                  <a:gd name="T4" fmla="*/ 38 w 94"/>
                  <a:gd name="T5" fmla="*/ 23782 h 106"/>
                  <a:gd name="T6" fmla="*/ 14 w 94"/>
                  <a:gd name="T7" fmla="*/ 23782 h 106"/>
                  <a:gd name="T8" fmla="*/ 33 w 94"/>
                  <a:gd name="T9" fmla="*/ 17 h 106"/>
                  <a:gd name="T10" fmla="*/ 0 w 94"/>
                  <a:gd name="T11" fmla="*/ 17 h 106"/>
                  <a:gd name="T12" fmla="*/ 4 w 94"/>
                  <a:gd name="T13" fmla="*/ 0 h 106"/>
                  <a:gd name="T14" fmla="*/ 47 w 94"/>
                  <a:gd name="T15" fmla="*/ 0 h 106"/>
                  <a:gd name="T16" fmla="*/ 47 w 94"/>
                  <a:gd name="T17" fmla="*/ 17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4" h="106">
                    <a:moveTo>
                      <a:pt x="89" y="17"/>
                    </a:moveTo>
                    <a:lnTo>
                      <a:pt x="56" y="17"/>
                    </a:lnTo>
                    <a:lnTo>
                      <a:pt x="38" y="105"/>
                    </a:lnTo>
                    <a:lnTo>
                      <a:pt x="14" y="105"/>
                    </a:lnTo>
                    <a:lnTo>
                      <a:pt x="33" y="17"/>
                    </a:lnTo>
                    <a:lnTo>
                      <a:pt x="0" y="17"/>
                    </a:lnTo>
                    <a:lnTo>
                      <a:pt x="4" y="0"/>
                    </a:lnTo>
                    <a:lnTo>
                      <a:pt x="93" y="0"/>
                    </a:lnTo>
                    <a:lnTo>
                      <a:pt x="89" y="1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29" name="Freeform 24"/>
              <p:cNvSpPr>
                <a:spLocks/>
              </p:cNvSpPr>
              <p:nvPr/>
            </p:nvSpPr>
            <p:spPr bwMode="auto">
              <a:xfrm>
                <a:off x="1918" y="398"/>
                <a:ext cx="101" cy="108"/>
              </a:xfrm>
              <a:custGeom>
                <a:avLst/>
                <a:gdLst>
                  <a:gd name="T0" fmla="*/ 97 w 101"/>
                  <a:gd name="T1" fmla="*/ 17 h 106"/>
                  <a:gd name="T2" fmla="*/ 43 w 101"/>
                  <a:gd name="T3" fmla="*/ 17 h 106"/>
                  <a:gd name="T4" fmla="*/ 37 w 101"/>
                  <a:gd name="T5" fmla="*/ 9539 h 106"/>
                  <a:gd name="T6" fmla="*/ 84 w 101"/>
                  <a:gd name="T7" fmla="*/ 9539 h 106"/>
                  <a:gd name="T8" fmla="*/ 80 w 101"/>
                  <a:gd name="T9" fmla="*/ 12625 h 106"/>
                  <a:gd name="T10" fmla="*/ 33 w 101"/>
                  <a:gd name="T11" fmla="*/ 12625 h 106"/>
                  <a:gd name="T12" fmla="*/ 27 w 101"/>
                  <a:gd name="T13" fmla="*/ 20145 h 106"/>
                  <a:gd name="T14" fmla="*/ 81 w 101"/>
                  <a:gd name="T15" fmla="*/ 20145 h 106"/>
                  <a:gd name="T16" fmla="*/ 78 w 101"/>
                  <a:gd name="T17" fmla="*/ 23782 h 106"/>
                  <a:gd name="T18" fmla="*/ 0 w 101"/>
                  <a:gd name="T19" fmla="*/ 23782 h 106"/>
                  <a:gd name="T20" fmla="*/ 23 w 101"/>
                  <a:gd name="T21" fmla="*/ 0 h 106"/>
                  <a:gd name="T22" fmla="*/ 100 w 101"/>
                  <a:gd name="T23" fmla="*/ 0 h 106"/>
                  <a:gd name="T24" fmla="*/ 97 w 101"/>
                  <a:gd name="T25" fmla="*/ 17 h 1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1" h="106">
                    <a:moveTo>
                      <a:pt x="97" y="17"/>
                    </a:moveTo>
                    <a:lnTo>
                      <a:pt x="43" y="17"/>
                    </a:lnTo>
                    <a:lnTo>
                      <a:pt x="37" y="44"/>
                    </a:lnTo>
                    <a:lnTo>
                      <a:pt x="84" y="44"/>
                    </a:lnTo>
                    <a:lnTo>
                      <a:pt x="80" y="59"/>
                    </a:lnTo>
                    <a:lnTo>
                      <a:pt x="33" y="59"/>
                    </a:lnTo>
                    <a:lnTo>
                      <a:pt x="27" y="88"/>
                    </a:lnTo>
                    <a:lnTo>
                      <a:pt x="81" y="88"/>
                    </a:lnTo>
                    <a:lnTo>
                      <a:pt x="78" y="105"/>
                    </a:lnTo>
                    <a:lnTo>
                      <a:pt x="0" y="105"/>
                    </a:lnTo>
                    <a:lnTo>
                      <a:pt x="23" y="0"/>
                    </a:lnTo>
                    <a:lnTo>
                      <a:pt x="100" y="0"/>
                    </a:lnTo>
                    <a:lnTo>
                      <a:pt x="97" y="1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30" name="Freeform 25"/>
              <p:cNvSpPr>
                <a:spLocks/>
              </p:cNvSpPr>
              <p:nvPr/>
            </p:nvSpPr>
            <p:spPr bwMode="auto">
              <a:xfrm>
                <a:off x="2012" y="398"/>
                <a:ext cx="88" cy="108"/>
              </a:xfrm>
              <a:custGeom>
                <a:avLst/>
                <a:gdLst>
                  <a:gd name="T0" fmla="*/ 22 w 90"/>
                  <a:gd name="T1" fmla="*/ 17 h 106"/>
                  <a:gd name="T2" fmla="*/ 22 w 90"/>
                  <a:gd name="T3" fmla="*/ 17 h 106"/>
                  <a:gd name="T4" fmla="*/ 22 w 90"/>
                  <a:gd name="T5" fmla="*/ 17 h 106"/>
                  <a:gd name="T6" fmla="*/ 22 w 90"/>
                  <a:gd name="T7" fmla="*/ 17 h 106"/>
                  <a:gd name="T8" fmla="*/ 22 w 90"/>
                  <a:gd name="T9" fmla="*/ 17 h 106"/>
                  <a:gd name="T10" fmla="*/ 22 w 90"/>
                  <a:gd name="T11" fmla="*/ 18 h 106"/>
                  <a:gd name="T12" fmla="*/ 22 w 90"/>
                  <a:gd name="T13" fmla="*/ 19 h 106"/>
                  <a:gd name="T14" fmla="*/ 22 w 90"/>
                  <a:gd name="T15" fmla="*/ 23 h 106"/>
                  <a:gd name="T16" fmla="*/ 22 w 90"/>
                  <a:gd name="T17" fmla="*/ 6942 h 106"/>
                  <a:gd name="T18" fmla="*/ 22 w 90"/>
                  <a:gd name="T19" fmla="*/ 7913 h 106"/>
                  <a:gd name="T20" fmla="*/ 22 w 90"/>
                  <a:gd name="T21" fmla="*/ 8688 h 106"/>
                  <a:gd name="T22" fmla="*/ 22 w 90"/>
                  <a:gd name="T23" fmla="*/ 9719 h 106"/>
                  <a:gd name="T24" fmla="*/ 22 w 90"/>
                  <a:gd name="T25" fmla="*/ 11077 h 106"/>
                  <a:gd name="T26" fmla="*/ 22 w 90"/>
                  <a:gd name="T27" fmla="*/ 12625 h 106"/>
                  <a:gd name="T28" fmla="*/ 22 w 90"/>
                  <a:gd name="T29" fmla="*/ 14662 h 106"/>
                  <a:gd name="T30" fmla="*/ 22 w 90"/>
                  <a:gd name="T31" fmla="*/ 17027 h 106"/>
                  <a:gd name="T32" fmla="*/ 22 w 90"/>
                  <a:gd name="T33" fmla="*/ 19729 h 106"/>
                  <a:gd name="T34" fmla="*/ 22 w 90"/>
                  <a:gd name="T35" fmla="*/ 21307 h 106"/>
                  <a:gd name="T36" fmla="*/ 22 w 90"/>
                  <a:gd name="T37" fmla="*/ 22910 h 106"/>
                  <a:gd name="T38" fmla="*/ 22 w 90"/>
                  <a:gd name="T39" fmla="*/ 23394 h 106"/>
                  <a:gd name="T40" fmla="*/ 0 w 90"/>
                  <a:gd name="T41" fmla="*/ 23782 h 106"/>
                  <a:gd name="T42" fmla="*/ 22 w 90"/>
                  <a:gd name="T43" fmla="*/ 20145 h 106"/>
                  <a:gd name="T44" fmla="*/ 22 w 90"/>
                  <a:gd name="T45" fmla="*/ 20145 h 106"/>
                  <a:gd name="T46" fmla="*/ 22 w 90"/>
                  <a:gd name="T47" fmla="*/ 20101 h 106"/>
                  <a:gd name="T48" fmla="*/ 22 w 90"/>
                  <a:gd name="T49" fmla="*/ 19729 h 106"/>
                  <a:gd name="T50" fmla="*/ 22 w 90"/>
                  <a:gd name="T51" fmla="*/ 18694 h 106"/>
                  <a:gd name="T52" fmla="*/ 22 w 90"/>
                  <a:gd name="T53" fmla="*/ 16712 h 106"/>
                  <a:gd name="T54" fmla="*/ 22 w 90"/>
                  <a:gd name="T55" fmla="*/ 15221 h 106"/>
                  <a:gd name="T56" fmla="*/ 22 w 90"/>
                  <a:gd name="T57" fmla="*/ 13353 h 106"/>
                  <a:gd name="T58" fmla="*/ 22 w 90"/>
                  <a:gd name="T59" fmla="*/ 11937 h 106"/>
                  <a:gd name="T60" fmla="*/ 22 w 90"/>
                  <a:gd name="T61" fmla="*/ 10473 h 106"/>
                  <a:gd name="T62" fmla="*/ 21 w 90"/>
                  <a:gd name="T63" fmla="*/ 9189 h 106"/>
                  <a:gd name="T64" fmla="*/ 16 w 90"/>
                  <a:gd name="T65" fmla="*/ 7913 h 106"/>
                  <a:gd name="T66" fmla="*/ 15 w 90"/>
                  <a:gd name="T67" fmla="*/ 25 h 106"/>
                  <a:gd name="T68" fmla="*/ 19 w 90"/>
                  <a:gd name="T69" fmla="*/ 14 h 106"/>
                  <a:gd name="T70" fmla="*/ 22 w 90"/>
                  <a:gd name="T71" fmla="*/ 7 h 106"/>
                  <a:gd name="T72" fmla="*/ 22 w 90"/>
                  <a:gd name="T73" fmla="*/ 2 h 106"/>
                  <a:gd name="T74" fmla="*/ 22 w 90"/>
                  <a:gd name="T75" fmla="*/ 0 h 106"/>
                  <a:gd name="T76" fmla="*/ 22 w 90"/>
                  <a:gd name="T77" fmla="*/ 0 h 106"/>
                  <a:gd name="T78" fmla="*/ 22 w 90"/>
                  <a:gd name="T79" fmla="*/ 0 h 106"/>
                  <a:gd name="T80" fmla="*/ 22 w 90"/>
                  <a:gd name="T81" fmla="*/ 0 h 106"/>
                  <a:gd name="T82" fmla="*/ 22 w 90"/>
                  <a:gd name="T83" fmla="*/ 0 h 10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90" h="106">
                    <a:moveTo>
                      <a:pt x="85" y="17"/>
                    </a:moveTo>
                    <a:lnTo>
                      <a:pt x="84" y="17"/>
                    </a:lnTo>
                    <a:lnTo>
                      <a:pt x="83" y="17"/>
                    </a:lnTo>
                    <a:lnTo>
                      <a:pt x="79" y="17"/>
                    </a:lnTo>
                    <a:lnTo>
                      <a:pt x="76" y="17"/>
                    </a:lnTo>
                    <a:lnTo>
                      <a:pt x="72" y="17"/>
                    </a:lnTo>
                    <a:lnTo>
                      <a:pt x="68" y="17"/>
                    </a:lnTo>
                    <a:lnTo>
                      <a:pt x="64" y="17"/>
                    </a:lnTo>
                    <a:lnTo>
                      <a:pt x="61" y="17"/>
                    </a:lnTo>
                    <a:lnTo>
                      <a:pt x="56" y="17"/>
                    </a:lnTo>
                    <a:lnTo>
                      <a:pt x="53" y="17"/>
                    </a:lnTo>
                    <a:lnTo>
                      <a:pt x="49" y="18"/>
                    </a:lnTo>
                    <a:lnTo>
                      <a:pt x="47" y="19"/>
                    </a:lnTo>
                    <a:lnTo>
                      <a:pt x="45" y="19"/>
                    </a:lnTo>
                    <a:lnTo>
                      <a:pt x="43" y="21"/>
                    </a:lnTo>
                    <a:lnTo>
                      <a:pt x="42" y="23"/>
                    </a:lnTo>
                    <a:lnTo>
                      <a:pt x="42" y="24"/>
                    </a:lnTo>
                    <a:lnTo>
                      <a:pt x="42" y="27"/>
                    </a:lnTo>
                    <a:lnTo>
                      <a:pt x="42" y="30"/>
                    </a:lnTo>
                    <a:lnTo>
                      <a:pt x="44" y="34"/>
                    </a:lnTo>
                    <a:lnTo>
                      <a:pt x="46" y="36"/>
                    </a:lnTo>
                    <a:lnTo>
                      <a:pt x="49" y="39"/>
                    </a:lnTo>
                    <a:lnTo>
                      <a:pt x="53" y="42"/>
                    </a:lnTo>
                    <a:lnTo>
                      <a:pt x="56" y="45"/>
                    </a:lnTo>
                    <a:lnTo>
                      <a:pt x="60" y="49"/>
                    </a:lnTo>
                    <a:lnTo>
                      <a:pt x="64" y="52"/>
                    </a:lnTo>
                    <a:lnTo>
                      <a:pt x="68" y="55"/>
                    </a:lnTo>
                    <a:lnTo>
                      <a:pt x="71" y="59"/>
                    </a:lnTo>
                    <a:lnTo>
                      <a:pt x="74" y="63"/>
                    </a:lnTo>
                    <a:lnTo>
                      <a:pt x="76" y="67"/>
                    </a:lnTo>
                    <a:lnTo>
                      <a:pt x="78" y="71"/>
                    </a:lnTo>
                    <a:lnTo>
                      <a:pt x="79" y="75"/>
                    </a:lnTo>
                    <a:lnTo>
                      <a:pt x="79" y="80"/>
                    </a:lnTo>
                    <a:lnTo>
                      <a:pt x="77" y="85"/>
                    </a:lnTo>
                    <a:lnTo>
                      <a:pt x="75" y="90"/>
                    </a:lnTo>
                    <a:lnTo>
                      <a:pt x="72" y="94"/>
                    </a:lnTo>
                    <a:lnTo>
                      <a:pt x="67" y="98"/>
                    </a:lnTo>
                    <a:lnTo>
                      <a:pt x="61" y="101"/>
                    </a:lnTo>
                    <a:lnTo>
                      <a:pt x="54" y="103"/>
                    </a:lnTo>
                    <a:lnTo>
                      <a:pt x="45" y="104"/>
                    </a:lnTo>
                    <a:lnTo>
                      <a:pt x="35" y="105"/>
                    </a:lnTo>
                    <a:lnTo>
                      <a:pt x="0" y="105"/>
                    </a:lnTo>
                    <a:lnTo>
                      <a:pt x="4" y="88"/>
                    </a:lnTo>
                    <a:lnTo>
                      <a:pt x="32" y="88"/>
                    </a:lnTo>
                    <a:lnTo>
                      <a:pt x="35" y="88"/>
                    </a:lnTo>
                    <a:lnTo>
                      <a:pt x="38" y="88"/>
                    </a:lnTo>
                    <a:lnTo>
                      <a:pt x="42" y="88"/>
                    </a:lnTo>
                    <a:lnTo>
                      <a:pt x="45" y="87"/>
                    </a:lnTo>
                    <a:lnTo>
                      <a:pt x="48" y="86"/>
                    </a:lnTo>
                    <a:lnTo>
                      <a:pt x="50" y="85"/>
                    </a:lnTo>
                    <a:lnTo>
                      <a:pt x="52" y="82"/>
                    </a:lnTo>
                    <a:lnTo>
                      <a:pt x="53" y="80"/>
                    </a:lnTo>
                    <a:lnTo>
                      <a:pt x="53" y="77"/>
                    </a:lnTo>
                    <a:lnTo>
                      <a:pt x="53" y="74"/>
                    </a:lnTo>
                    <a:lnTo>
                      <a:pt x="51" y="71"/>
                    </a:lnTo>
                    <a:lnTo>
                      <a:pt x="48" y="69"/>
                    </a:lnTo>
                    <a:lnTo>
                      <a:pt x="45" y="65"/>
                    </a:lnTo>
                    <a:lnTo>
                      <a:pt x="42" y="62"/>
                    </a:lnTo>
                    <a:lnTo>
                      <a:pt x="38" y="59"/>
                    </a:lnTo>
                    <a:lnTo>
                      <a:pt x="35" y="56"/>
                    </a:lnTo>
                    <a:lnTo>
                      <a:pt x="31" y="53"/>
                    </a:lnTo>
                    <a:lnTo>
                      <a:pt x="27" y="49"/>
                    </a:lnTo>
                    <a:lnTo>
                      <a:pt x="24" y="45"/>
                    </a:lnTo>
                    <a:lnTo>
                      <a:pt x="21" y="42"/>
                    </a:lnTo>
                    <a:lnTo>
                      <a:pt x="18" y="38"/>
                    </a:lnTo>
                    <a:lnTo>
                      <a:pt x="16" y="34"/>
                    </a:lnTo>
                    <a:lnTo>
                      <a:pt x="15" y="29"/>
                    </a:lnTo>
                    <a:lnTo>
                      <a:pt x="15" y="25"/>
                    </a:lnTo>
                    <a:lnTo>
                      <a:pt x="17" y="19"/>
                    </a:lnTo>
                    <a:lnTo>
                      <a:pt x="19" y="14"/>
                    </a:lnTo>
                    <a:lnTo>
                      <a:pt x="23" y="10"/>
                    </a:lnTo>
                    <a:lnTo>
                      <a:pt x="27" y="7"/>
                    </a:lnTo>
                    <a:lnTo>
                      <a:pt x="34" y="4"/>
                    </a:lnTo>
                    <a:lnTo>
                      <a:pt x="40" y="2"/>
                    </a:lnTo>
                    <a:lnTo>
                      <a:pt x="49" y="0"/>
                    </a:lnTo>
                    <a:lnTo>
                      <a:pt x="58" y="0"/>
                    </a:lnTo>
                    <a:lnTo>
                      <a:pt x="60" y="0"/>
                    </a:lnTo>
                    <a:lnTo>
                      <a:pt x="63" y="0"/>
                    </a:lnTo>
                    <a:lnTo>
                      <a:pt x="68" y="0"/>
                    </a:lnTo>
                    <a:lnTo>
                      <a:pt x="74" y="0"/>
                    </a:lnTo>
                    <a:lnTo>
                      <a:pt x="79" y="0"/>
                    </a:lnTo>
                    <a:lnTo>
                      <a:pt x="84" y="0"/>
                    </a:lnTo>
                    <a:lnTo>
                      <a:pt x="88" y="0"/>
                    </a:lnTo>
                    <a:lnTo>
                      <a:pt x="89" y="0"/>
                    </a:lnTo>
                    <a:lnTo>
                      <a:pt x="85" y="1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31" name="Freeform 26"/>
              <p:cNvSpPr>
                <a:spLocks/>
              </p:cNvSpPr>
              <p:nvPr/>
            </p:nvSpPr>
            <p:spPr bwMode="auto">
              <a:xfrm>
                <a:off x="899" y="575"/>
                <a:ext cx="100" cy="104"/>
              </a:xfrm>
              <a:custGeom>
                <a:avLst/>
                <a:gdLst>
                  <a:gd name="T0" fmla="*/ 1077 w 99"/>
                  <a:gd name="T1" fmla="*/ 52 h 105"/>
                  <a:gd name="T2" fmla="*/ 1055 w 99"/>
                  <a:gd name="T3" fmla="*/ 52 h 105"/>
                  <a:gd name="T4" fmla="*/ 1044 w 99"/>
                  <a:gd name="T5" fmla="*/ 52 h 105"/>
                  <a:gd name="T6" fmla="*/ 49 w 99"/>
                  <a:gd name="T7" fmla="*/ 52 h 105"/>
                  <a:gd name="T8" fmla="*/ 47 w 99"/>
                  <a:gd name="T9" fmla="*/ 52 h 105"/>
                  <a:gd name="T10" fmla="*/ 46 w 99"/>
                  <a:gd name="T11" fmla="*/ 52 h 105"/>
                  <a:gd name="T12" fmla="*/ 44 w 99"/>
                  <a:gd name="T13" fmla="*/ 52 h 105"/>
                  <a:gd name="T14" fmla="*/ 43 w 99"/>
                  <a:gd name="T15" fmla="*/ 52 h 105"/>
                  <a:gd name="T16" fmla="*/ 42 w 99"/>
                  <a:gd name="T17" fmla="*/ 52 h 105"/>
                  <a:gd name="T18" fmla="*/ 41 w 99"/>
                  <a:gd name="T19" fmla="*/ 48 h 105"/>
                  <a:gd name="T20" fmla="*/ 42 w 99"/>
                  <a:gd name="T21" fmla="*/ 48 h 105"/>
                  <a:gd name="T22" fmla="*/ 43 w 99"/>
                  <a:gd name="T23" fmla="*/ 49 h 105"/>
                  <a:gd name="T24" fmla="*/ 44 w 99"/>
                  <a:gd name="T25" fmla="*/ 49 h 105"/>
                  <a:gd name="T26" fmla="*/ 46 w 99"/>
                  <a:gd name="T27" fmla="*/ 49 h 105"/>
                  <a:gd name="T28" fmla="*/ 47 w 99"/>
                  <a:gd name="T29" fmla="*/ 49 h 105"/>
                  <a:gd name="T30" fmla="*/ 48 w 99"/>
                  <a:gd name="T31" fmla="*/ 49 h 105"/>
                  <a:gd name="T32" fmla="*/ 1044 w 99"/>
                  <a:gd name="T33" fmla="*/ 49 h 105"/>
                  <a:gd name="T34" fmla="*/ 1055 w 99"/>
                  <a:gd name="T35" fmla="*/ 49 h 105"/>
                  <a:gd name="T36" fmla="*/ 1110 w 99"/>
                  <a:gd name="T37" fmla="*/ 49 h 105"/>
                  <a:gd name="T38" fmla="*/ 1167 w 99"/>
                  <a:gd name="T39" fmla="*/ 47 h 105"/>
                  <a:gd name="T40" fmla="*/ 1215 w 99"/>
                  <a:gd name="T41" fmla="*/ 45 h 105"/>
                  <a:gd name="T42" fmla="*/ 1252 w 99"/>
                  <a:gd name="T43" fmla="*/ 43 h 105"/>
                  <a:gd name="T44" fmla="*/ 1291 w 99"/>
                  <a:gd name="T45" fmla="*/ 40 h 105"/>
                  <a:gd name="T46" fmla="*/ 1304 w 99"/>
                  <a:gd name="T47" fmla="*/ 37 h 105"/>
                  <a:gd name="T48" fmla="*/ 1317 w 99"/>
                  <a:gd name="T49" fmla="*/ 35 h 105"/>
                  <a:gd name="T50" fmla="*/ 1330 w 99"/>
                  <a:gd name="T51" fmla="*/ 32 h 105"/>
                  <a:gd name="T52" fmla="*/ 1343 w 99"/>
                  <a:gd name="T53" fmla="*/ 28 h 105"/>
                  <a:gd name="T54" fmla="*/ 1330 w 99"/>
                  <a:gd name="T55" fmla="*/ 25 h 105"/>
                  <a:gd name="T56" fmla="*/ 1330 w 99"/>
                  <a:gd name="T57" fmla="*/ 22 h 105"/>
                  <a:gd name="T58" fmla="*/ 1304 w 99"/>
                  <a:gd name="T59" fmla="*/ 20 h 105"/>
                  <a:gd name="T60" fmla="*/ 1291 w 99"/>
                  <a:gd name="T61" fmla="*/ 19 h 105"/>
                  <a:gd name="T62" fmla="*/ 1252 w 99"/>
                  <a:gd name="T63" fmla="*/ 17 h 105"/>
                  <a:gd name="T64" fmla="*/ 1215 w 99"/>
                  <a:gd name="T65" fmla="*/ 17 h 105"/>
                  <a:gd name="T66" fmla="*/ 1179 w 99"/>
                  <a:gd name="T67" fmla="*/ 17 h 105"/>
                  <a:gd name="T68" fmla="*/ 43 w 99"/>
                  <a:gd name="T69" fmla="*/ 17 h 105"/>
                  <a:gd name="T70" fmla="*/ 24 w 99"/>
                  <a:gd name="T71" fmla="*/ 52 h 105"/>
                  <a:gd name="T72" fmla="*/ 0 w 99"/>
                  <a:gd name="T73" fmla="*/ 52 h 105"/>
                  <a:gd name="T74" fmla="*/ 23 w 99"/>
                  <a:gd name="T75" fmla="*/ 0 h 105"/>
                  <a:gd name="T76" fmla="*/ 1330 w 99"/>
                  <a:gd name="T77" fmla="*/ 0 h 105"/>
                  <a:gd name="T78" fmla="*/ 1441 w 99"/>
                  <a:gd name="T79" fmla="*/ 1 h 105"/>
                  <a:gd name="T80" fmla="*/ 1531 w 99"/>
                  <a:gd name="T81" fmla="*/ 3 h 105"/>
                  <a:gd name="T82" fmla="*/ 1594 w 99"/>
                  <a:gd name="T83" fmla="*/ 7 h 105"/>
                  <a:gd name="T84" fmla="*/ 1659 w 99"/>
                  <a:gd name="T85" fmla="*/ 11 h 105"/>
                  <a:gd name="T86" fmla="*/ 1676 w 99"/>
                  <a:gd name="T87" fmla="*/ 17 h 105"/>
                  <a:gd name="T88" fmla="*/ 1693 w 99"/>
                  <a:gd name="T89" fmla="*/ 22 h 105"/>
                  <a:gd name="T90" fmla="*/ 1693 w 99"/>
                  <a:gd name="T91" fmla="*/ 27 h 105"/>
                  <a:gd name="T92" fmla="*/ 1676 w 99"/>
                  <a:gd name="T93" fmla="*/ 32 h 105"/>
                  <a:gd name="T94" fmla="*/ 1642 w 99"/>
                  <a:gd name="T95" fmla="*/ 40 h 105"/>
                  <a:gd name="T96" fmla="*/ 1578 w 99"/>
                  <a:gd name="T97" fmla="*/ 46 h 105"/>
                  <a:gd name="T98" fmla="*/ 1516 w 99"/>
                  <a:gd name="T99" fmla="*/ 51 h 105"/>
                  <a:gd name="T100" fmla="*/ 1427 w 99"/>
                  <a:gd name="T101" fmla="*/ 52 h 105"/>
                  <a:gd name="T102" fmla="*/ 1343 w 99"/>
                  <a:gd name="T103" fmla="*/ 52 h 105"/>
                  <a:gd name="T104" fmla="*/ 1252 w 99"/>
                  <a:gd name="T105" fmla="*/ 52 h 105"/>
                  <a:gd name="T106" fmla="*/ 1167 w 99"/>
                  <a:gd name="T107" fmla="*/ 52 h 105"/>
                  <a:gd name="T108" fmla="*/ 1077 w 99"/>
                  <a:gd name="T109" fmla="*/ 52 h 10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99" h="105">
                    <a:moveTo>
                      <a:pt x="53" y="64"/>
                    </a:moveTo>
                    <a:lnTo>
                      <a:pt x="51" y="64"/>
                    </a:lnTo>
                    <a:lnTo>
                      <a:pt x="50" y="64"/>
                    </a:lnTo>
                    <a:lnTo>
                      <a:pt x="49" y="64"/>
                    </a:lnTo>
                    <a:lnTo>
                      <a:pt x="47" y="64"/>
                    </a:lnTo>
                    <a:lnTo>
                      <a:pt x="46" y="64"/>
                    </a:lnTo>
                    <a:lnTo>
                      <a:pt x="44" y="64"/>
                    </a:lnTo>
                    <a:lnTo>
                      <a:pt x="43" y="64"/>
                    </a:lnTo>
                    <a:lnTo>
                      <a:pt x="42" y="63"/>
                    </a:lnTo>
                    <a:lnTo>
                      <a:pt x="41" y="48"/>
                    </a:lnTo>
                    <a:lnTo>
                      <a:pt x="42" y="48"/>
                    </a:lnTo>
                    <a:lnTo>
                      <a:pt x="43" y="49"/>
                    </a:lnTo>
                    <a:lnTo>
                      <a:pt x="44" y="49"/>
                    </a:lnTo>
                    <a:lnTo>
                      <a:pt x="46" y="49"/>
                    </a:lnTo>
                    <a:lnTo>
                      <a:pt x="47" y="49"/>
                    </a:lnTo>
                    <a:lnTo>
                      <a:pt x="48" y="49"/>
                    </a:lnTo>
                    <a:lnTo>
                      <a:pt x="50" y="49"/>
                    </a:lnTo>
                    <a:lnTo>
                      <a:pt x="51" y="49"/>
                    </a:lnTo>
                    <a:lnTo>
                      <a:pt x="56" y="49"/>
                    </a:lnTo>
                    <a:lnTo>
                      <a:pt x="61" y="47"/>
                    </a:lnTo>
                    <a:lnTo>
                      <a:pt x="65" y="45"/>
                    </a:lnTo>
                    <a:lnTo>
                      <a:pt x="68" y="43"/>
                    </a:lnTo>
                    <a:lnTo>
                      <a:pt x="71" y="40"/>
                    </a:lnTo>
                    <a:lnTo>
                      <a:pt x="72" y="37"/>
                    </a:lnTo>
                    <a:lnTo>
                      <a:pt x="73" y="35"/>
                    </a:lnTo>
                    <a:lnTo>
                      <a:pt x="74" y="32"/>
                    </a:lnTo>
                    <a:lnTo>
                      <a:pt x="75" y="28"/>
                    </a:lnTo>
                    <a:lnTo>
                      <a:pt x="74" y="25"/>
                    </a:lnTo>
                    <a:lnTo>
                      <a:pt x="74" y="22"/>
                    </a:lnTo>
                    <a:lnTo>
                      <a:pt x="72" y="20"/>
                    </a:lnTo>
                    <a:lnTo>
                      <a:pt x="71" y="19"/>
                    </a:lnTo>
                    <a:lnTo>
                      <a:pt x="68" y="17"/>
                    </a:lnTo>
                    <a:lnTo>
                      <a:pt x="65" y="17"/>
                    </a:lnTo>
                    <a:lnTo>
                      <a:pt x="62" y="17"/>
                    </a:lnTo>
                    <a:lnTo>
                      <a:pt x="43" y="17"/>
                    </a:lnTo>
                    <a:lnTo>
                      <a:pt x="24" y="104"/>
                    </a:lnTo>
                    <a:lnTo>
                      <a:pt x="0" y="104"/>
                    </a:lnTo>
                    <a:lnTo>
                      <a:pt x="23" y="0"/>
                    </a:lnTo>
                    <a:lnTo>
                      <a:pt x="74" y="0"/>
                    </a:lnTo>
                    <a:lnTo>
                      <a:pt x="82" y="1"/>
                    </a:lnTo>
                    <a:lnTo>
                      <a:pt x="88" y="3"/>
                    </a:lnTo>
                    <a:lnTo>
                      <a:pt x="92" y="7"/>
                    </a:lnTo>
                    <a:lnTo>
                      <a:pt x="96" y="11"/>
                    </a:lnTo>
                    <a:lnTo>
                      <a:pt x="97" y="17"/>
                    </a:lnTo>
                    <a:lnTo>
                      <a:pt x="98" y="22"/>
                    </a:lnTo>
                    <a:lnTo>
                      <a:pt x="98" y="27"/>
                    </a:lnTo>
                    <a:lnTo>
                      <a:pt x="97" y="32"/>
                    </a:lnTo>
                    <a:lnTo>
                      <a:pt x="95" y="40"/>
                    </a:lnTo>
                    <a:lnTo>
                      <a:pt x="91" y="46"/>
                    </a:lnTo>
                    <a:lnTo>
                      <a:pt x="87" y="51"/>
                    </a:lnTo>
                    <a:lnTo>
                      <a:pt x="81" y="56"/>
                    </a:lnTo>
                    <a:lnTo>
                      <a:pt x="75" y="59"/>
                    </a:lnTo>
                    <a:lnTo>
                      <a:pt x="68" y="62"/>
                    </a:lnTo>
                    <a:lnTo>
                      <a:pt x="61" y="64"/>
                    </a:lnTo>
                    <a:lnTo>
                      <a:pt x="53" y="6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32" name="Freeform 27"/>
              <p:cNvSpPr>
                <a:spLocks/>
              </p:cNvSpPr>
              <p:nvPr/>
            </p:nvSpPr>
            <p:spPr bwMode="auto">
              <a:xfrm>
                <a:off x="1005" y="574"/>
                <a:ext cx="115" cy="55"/>
              </a:xfrm>
              <a:custGeom>
                <a:avLst/>
                <a:gdLst>
                  <a:gd name="T0" fmla="*/ 0 w 115"/>
                  <a:gd name="T1" fmla="*/ 54 h 55"/>
                  <a:gd name="T2" fmla="*/ 0 w 115"/>
                  <a:gd name="T3" fmla="*/ 54 h 55"/>
                  <a:gd name="T4" fmla="*/ 2 w 115"/>
                  <a:gd name="T5" fmla="*/ 47 h 55"/>
                  <a:gd name="T6" fmla="*/ 4 w 115"/>
                  <a:gd name="T7" fmla="*/ 41 h 55"/>
                  <a:gd name="T8" fmla="*/ 7 w 115"/>
                  <a:gd name="T9" fmla="*/ 35 h 55"/>
                  <a:gd name="T10" fmla="*/ 10 w 115"/>
                  <a:gd name="T11" fmla="*/ 30 h 55"/>
                  <a:gd name="T12" fmla="*/ 13 w 115"/>
                  <a:gd name="T13" fmla="*/ 25 h 55"/>
                  <a:gd name="T14" fmla="*/ 16 w 115"/>
                  <a:gd name="T15" fmla="*/ 21 h 55"/>
                  <a:gd name="T16" fmla="*/ 20 w 115"/>
                  <a:gd name="T17" fmla="*/ 17 h 55"/>
                  <a:gd name="T18" fmla="*/ 25 w 115"/>
                  <a:gd name="T19" fmla="*/ 13 h 55"/>
                  <a:gd name="T20" fmla="*/ 29 w 115"/>
                  <a:gd name="T21" fmla="*/ 10 h 55"/>
                  <a:gd name="T22" fmla="*/ 34 w 115"/>
                  <a:gd name="T23" fmla="*/ 7 h 55"/>
                  <a:gd name="T24" fmla="*/ 39 w 115"/>
                  <a:gd name="T25" fmla="*/ 5 h 55"/>
                  <a:gd name="T26" fmla="*/ 45 w 115"/>
                  <a:gd name="T27" fmla="*/ 3 h 55"/>
                  <a:gd name="T28" fmla="*/ 50 w 115"/>
                  <a:gd name="T29" fmla="*/ 2 h 55"/>
                  <a:gd name="T30" fmla="*/ 56 w 115"/>
                  <a:gd name="T31" fmla="*/ 1 h 55"/>
                  <a:gd name="T32" fmla="*/ 62 w 115"/>
                  <a:gd name="T33" fmla="*/ 0 h 55"/>
                  <a:gd name="T34" fmla="*/ 68 w 115"/>
                  <a:gd name="T35" fmla="*/ 0 h 55"/>
                  <a:gd name="T36" fmla="*/ 74 w 115"/>
                  <a:gd name="T37" fmla="*/ 0 h 55"/>
                  <a:gd name="T38" fmla="*/ 80 w 115"/>
                  <a:gd name="T39" fmla="*/ 1 h 55"/>
                  <a:gd name="T40" fmla="*/ 85 w 115"/>
                  <a:gd name="T41" fmla="*/ 2 h 55"/>
                  <a:gd name="T42" fmla="*/ 89 w 115"/>
                  <a:gd name="T43" fmla="*/ 4 h 55"/>
                  <a:gd name="T44" fmla="*/ 94 w 115"/>
                  <a:gd name="T45" fmla="*/ 6 h 55"/>
                  <a:gd name="T46" fmla="*/ 98 w 115"/>
                  <a:gd name="T47" fmla="*/ 9 h 55"/>
                  <a:gd name="T48" fmla="*/ 102 w 115"/>
                  <a:gd name="T49" fmla="*/ 12 h 55"/>
                  <a:gd name="T50" fmla="*/ 105 w 115"/>
                  <a:gd name="T51" fmla="*/ 15 h 55"/>
                  <a:gd name="T52" fmla="*/ 107 w 115"/>
                  <a:gd name="T53" fmla="*/ 19 h 55"/>
                  <a:gd name="T54" fmla="*/ 110 w 115"/>
                  <a:gd name="T55" fmla="*/ 23 h 55"/>
                  <a:gd name="T56" fmla="*/ 111 w 115"/>
                  <a:gd name="T57" fmla="*/ 28 h 55"/>
                  <a:gd name="T58" fmla="*/ 113 w 115"/>
                  <a:gd name="T59" fmla="*/ 32 h 55"/>
                  <a:gd name="T60" fmla="*/ 114 w 115"/>
                  <a:gd name="T61" fmla="*/ 37 h 55"/>
                  <a:gd name="T62" fmla="*/ 114 w 115"/>
                  <a:gd name="T63" fmla="*/ 43 h 55"/>
                  <a:gd name="T64" fmla="*/ 113 w 115"/>
                  <a:gd name="T65" fmla="*/ 48 h 55"/>
                  <a:gd name="T66" fmla="*/ 112 w 115"/>
                  <a:gd name="T67" fmla="*/ 54 h 55"/>
                  <a:gd name="T68" fmla="*/ 112 w 115"/>
                  <a:gd name="T69" fmla="*/ 54 h 55"/>
                  <a:gd name="T70" fmla="*/ 88 w 115"/>
                  <a:gd name="T71" fmla="*/ 54 h 55"/>
                  <a:gd name="T72" fmla="*/ 88 w 115"/>
                  <a:gd name="T73" fmla="*/ 54 h 55"/>
                  <a:gd name="T74" fmla="*/ 89 w 115"/>
                  <a:gd name="T75" fmla="*/ 46 h 55"/>
                  <a:gd name="T76" fmla="*/ 90 w 115"/>
                  <a:gd name="T77" fmla="*/ 39 h 55"/>
                  <a:gd name="T78" fmla="*/ 88 w 115"/>
                  <a:gd name="T79" fmla="*/ 33 h 55"/>
                  <a:gd name="T80" fmla="*/ 86 w 115"/>
                  <a:gd name="T81" fmla="*/ 27 h 55"/>
                  <a:gd name="T82" fmla="*/ 83 w 115"/>
                  <a:gd name="T83" fmla="*/ 23 h 55"/>
                  <a:gd name="T84" fmla="*/ 78 w 115"/>
                  <a:gd name="T85" fmla="*/ 19 h 55"/>
                  <a:gd name="T86" fmla="*/ 72 w 115"/>
                  <a:gd name="T87" fmla="*/ 17 h 55"/>
                  <a:gd name="T88" fmla="*/ 65 w 115"/>
                  <a:gd name="T89" fmla="*/ 17 h 55"/>
                  <a:gd name="T90" fmla="*/ 57 w 115"/>
                  <a:gd name="T91" fmla="*/ 17 h 55"/>
                  <a:gd name="T92" fmla="*/ 50 w 115"/>
                  <a:gd name="T93" fmla="*/ 19 h 55"/>
                  <a:gd name="T94" fmla="*/ 44 w 115"/>
                  <a:gd name="T95" fmla="*/ 22 h 55"/>
                  <a:gd name="T96" fmla="*/ 38 w 115"/>
                  <a:gd name="T97" fmla="*/ 27 h 55"/>
                  <a:gd name="T98" fmla="*/ 33 w 115"/>
                  <a:gd name="T99" fmla="*/ 32 h 55"/>
                  <a:gd name="T100" fmla="*/ 29 w 115"/>
                  <a:gd name="T101" fmla="*/ 38 h 55"/>
                  <a:gd name="T102" fmla="*/ 27 w 115"/>
                  <a:gd name="T103" fmla="*/ 46 h 55"/>
                  <a:gd name="T104" fmla="*/ 24 w 115"/>
                  <a:gd name="T105" fmla="*/ 54 h 55"/>
                  <a:gd name="T106" fmla="*/ 24 w 115"/>
                  <a:gd name="T107" fmla="*/ 54 h 55"/>
                  <a:gd name="T108" fmla="*/ 0 w 115"/>
                  <a:gd name="T109" fmla="*/ 54 h 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15" h="55">
                    <a:moveTo>
                      <a:pt x="0" y="54"/>
                    </a:moveTo>
                    <a:lnTo>
                      <a:pt x="0" y="54"/>
                    </a:lnTo>
                    <a:lnTo>
                      <a:pt x="2" y="47"/>
                    </a:lnTo>
                    <a:lnTo>
                      <a:pt x="4" y="41"/>
                    </a:lnTo>
                    <a:lnTo>
                      <a:pt x="7" y="35"/>
                    </a:lnTo>
                    <a:lnTo>
                      <a:pt x="10" y="30"/>
                    </a:lnTo>
                    <a:lnTo>
                      <a:pt x="13" y="25"/>
                    </a:lnTo>
                    <a:lnTo>
                      <a:pt x="16" y="21"/>
                    </a:lnTo>
                    <a:lnTo>
                      <a:pt x="20" y="17"/>
                    </a:lnTo>
                    <a:lnTo>
                      <a:pt x="25" y="13"/>
                    </a:lnTo>
                    <a:lnTo>
                      <a:pt x="29" y="10"/>
                    </a:lnTo>
                    <a:lnTo>
                      <a:pt x="34" y="7"/>
                    </a:lnTo>
                    <a:lnTo>
                      <a:pt x="39" y="5"/>
                    </a:lnTo>
                    <a:lnTo>
                      <a:pt x="45" y="3"/>
                    </a:lnTo>
                    <a:lnTo>
                      <a:pt x="50" y="2"/>
                    </a:lnTo>
                    <a:lnTo>
                      <a:pt x="56" y="1"/>
                    </a:lnTo>
                    <a:lnTo>
                      <a:pt x="62" y="0"/>
                    </a:lnTo>
                    <a:lnTo>
                      <a:pt x="68" y="0"/>
                    </a:lnTo>
                    <a:lnTo>
                      <a:pt x="74" y="0"/>
                    </a:lnTo>
                    <a:lnTo>
                      <a:pt x="80" y="1"/>
                    </a:lnTo>
                    <a:lnTo>
                      <a:pt x="85" y="2"/>
                    </a:lnTo>
                    <a:lnTo>
                      <a:pt x="89" y="4"/>
                    </a:lnTo>
                    <a:lnTo>
                      <a:pt x="94" y="6"/>
                    </a:lnTo>
                    <a:lnTo>
                      <a:pt x="98" y="9"/>
                    </a:lnTo>
                    <a:lnTo>
                      <a:pt x="102" y="12"/>
                    </a:lnTo>
                    <a:lnTo>
                      <a:pt x="105" y="15"/>
                    </a:lnTo>
                    <a:lnTo>
                      <a:pt x="107" y="19"/>
                    </a:lnTo>
                    <a:lnTo>
                      <a:pt x="110" y="23"/>
                    </a:lnTo>
                    <a:lnTo>
                      <a:pt x="111" y="28"/>
                    </a:lnTo>
                    <a:lnTo>
                      <a:pt x="113" y="32"/>
                    </a:lnTo>
                    <a:lnTo>
                      <a:pt x="114" y="37"/>
                    </a:lnTo>
                    <a:lnTo>
                      <a:pt x="114" y="43"/>
                    </a:lnTo>
                    <a:lnTo>
                      <a:pt x="113" y="48"/>
                    </a:lnTo>
                    <a:lnTo>
                      <a:pt x="112" y="54"/>
                    </a:lnTo>
                    <a:lnTo>
                      <a:pt x="88" y="54"/>
                    </a:lnTo>
                    <a:lnTo>
                      <a:pt x="89" y="46"/>
                    </a:lnTo>
                    <a:lnTo>
                      <a:pt x="90" y="39"/>
                    </a:lnTo>
                    <a:lnTo>
                      <a:pt x="88" y="33"/>
                    </a:lnTo>
                    <a:lnTo>
                      <a:pt x="86" y="27"/>
                    </a:lnTo>
                    <a:lnTo>
                      <a:pt x="83" y="23"/>
                    </a:lnTo>
                    <a:lnTo>
                      <a:pt x="78" y="19"/>
                    </a:lnTo>
                    <a:lnTo>
                      <a:pt x="72" y="17"/>
                    </a:lnTo>
                    <a:lnTo>
                      <a:pt x="65" y="17"/>
                    </a:lnTo>
                    <a:lnTo>
                      <a:pt x="57" y="17"/>
                    </a:lnTo>
                    <a:lnTo>
                      <a:pt x="50" y="19"/>
                    </a:lnTo>
                    <a:lnTo>
                      <a:pt x="44" y="22"/>
                    </a:lnTo>
                    <a:lnTo>
                      <a:pt x="38" y="27"/>
                    </a:lnTo>
                    <a:lnTo>
                      <a:pt x="33" y="32"/>
                    </a:lnTo>
                    <a:lnTo>
                      <a:pt x="29" y="38"/>
                    </a:lnTo>
                    <a:lnTo>
                      <a:pt x="27" y="46"/>
                    </a:lnTo>
                    <a:lnTo>
                      <a:pt x="24" y="54"/>
                    </a:lnTo>
                    <a:lnTo>
                      <a:pt x="0" y="5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33" name="Freeform 28"/>
              <p:cNvSpPr>
                <a:spLocks/>
              </p:cNvSpPr>
              <p:nvPr/>
            </p:nvSpPr>
            <p:spPr bwMode="auto">
              <a:xfrm>
                <a:off x="1003" y="629"/>
                <a:ext cx="116" cy="54"/>
              </a:xfrm>
              <a:custGeom>
                <a:avLst/>
                <a:gdLst>
                  <a:gd name="T0" fmla="*/ 1 w 116"/>
                  <a:gd name="T1" fmla="*/ 0 h 54"/>
                  <a:gd name="T2" fmla="*/ 1 w 116"/>
                  <a:gd name="T3" fmla="*/ 5 h 54"/>
                  <a:gd name="T4" fmla="*/ 0 w 116"/>
                  <a:gd name="T5" fmla="*/ 10 h 54"/>
                  <a:gd name="T6" fmla="*/ 0 w 116"/>
                  <a:gd name="T7" fmla="*/ 16 h 54"/>
                  <a:gd name="T8" fmla="*/ 1 w 116"/>
                  <a:gd name="T9" fmla="*/ 21 h 54"/>
                  <a:gd name="T10" fmla="*/ 2 w 116"/>
                  <a:gd name="T11" fmla="*/ 25 h 54"/>
                  <a:gd name="T12" fmla="*/ 4 w 116"/>
                  <a:gd name="T13" fmla="*/ 29 h 54"/>
                  <a:gd name="T14" fmla="*/ 6 w 116"/>
                  <a:gd name="T15" fmla="*/ 33 h 54"/>
                  <a:gd name="T16" fmla="*/ 9 w 116"/>
                  <a:gd name="T17" fmla="*/ 37 h 54"/>
                  <a:gd name="T18" fmla="*/ 12 w 116"/>
                  <a:gd name="T19" fmla="*/ 41 h 54"/>
                  <a:gd name="T20" fmla="*/ 16 w 116"/>
                  <a:gd name="T21" fmla="*/ 44 h 54"/>
                  <a:gd name="T22" fmla="*/ 20 w 116"/>
                  <a:gd name="T23" fmla="*/ 47 h 54"/>
                  <a:gd name="T24" fmla="*/ 24 w 116"/>
                  <a:gd name="T25" fmla="*/ 49 h 54"/>
                  <a:gd name="T26" fmla="*/ 29 w 116"/>
                  <a:gd name="T27" fmla="*/ 51 h 54"/>
                  <a:gd name="T28" fmla="*/ 35 w 116"/>
                  <a:gd name="T29" fmla="*/ 52 h 54"/>
                  <a:gd name="T30" fmla="*/ 40 w 116"/>
                  <a:gd name="T31" fmla="*/ 53 h 54"/>
                  <a:gd name="T32" fmla="*/ 47 w 116"/>
                  <a:gd name="T33" fmla="*/ 53 h 54"/>
                  <a:gd name="T34" fmla="*/ 53 w 116"/>
                  <a:gd name="T35" fmla="*/ 53 h 54"/>
                  <a:gd name="T36" fmla="*/ 59 w 116"/>
                  <a:gd name="T37" fmla="*/ 52 h 54"/>
                  <a:gd name="T38" fmla="*/ 65 w 116"/>
                  <a:gd name="T39" fmla="*/ 51 h 54"/>
                  <a:gd name="T40" fmla="*/ 70 w 116"/>
                  <a:gd name="T41" fmla="*/ 50 h 54"/>
                  <a:gd name="T42" fmla="*/ 76 w 116"/>
                  <a:gd name="T43" fmla="*/ 48 h 54"/>
                  <a:gd name="T44" fmla="*/ 81 w 116"/>
                  <a:gd name="T45" fmla="*/ 46 h 54"/>
                  <a:gd name="T46" fmla="*/ 86 w 116"/>
                  <a:gd name="T47" fmla="*/ 44 h 54"/>
                  <a:gd name="T48" fmla="*/ 90 w 116"/>
                  <a:gd name="T49" fmla="*/ 40 h 54"/>
                  <a:gd name="T50" fmla="*/ 94 w 116"/>
                  <a:gd name="T51" fmla="*/ 37 h 54"/>
                  <a:gd name="T52" fmla="*/ 98 w 116"/>
                  <a:gd name="T53" fmla="*/ 33 h 54"/>
                  <a:gd name="T54" fmla="*/ 102 w 116"/>
                  <a:gd name="T55" fmla="*/ 29 h 54"/>
                  <a:gd name="T56" fmla="*/ 105 w 116"/>
                  <a:gd name="T57" fmla="*/ 24 h 54"/>
                  <a:gd name="T58" fmla="*/ 108 w 116"/>
                  <a:gd name="T59" fmla="*/ 19 h 54"/>
                  <a:gd name="T60" fmla="*/ 111 w 116"/>
                  <a:gd name="T61" fmla="*/ 13 h 54"/>
                  <a:gd name="T62" fmla="*/ 113 w 116"/>
                  <a:gd name="T63" fmla="*/ 7 h 54"/>
                  <a:gd name="T64" fmla="*/ 115 w 116"/>
                  <a:gd name="T65" fmla="*/ 0 h 54"/>
                  <a:gd name="T66" fmla="*/ 91 w 116"/>
                  <a:gd name="T67" fmla="*/ 0 h 54"/>
                  <a:gd name="T68" fmla="*/ 88 w 116"/>
                  <a:gd name="T69" fmla="*/ 8 h 54"/>
                  <a:gd name="T70" fmla="*/ 85 w 116"/>
                  <a:gd name="T71" fmla="*/ 15 h 54"/>
                  <a:gd name="T72" fmla="*/ 82 w 116"/>
                  <a:gd name="T73" fmla="*/ 22 h 54"/>
                  <a:gd name="T74" fmla="*/ 77 w 116"/>
                  <a:gd name="T75" fmla="*/ 27 h 54"/>
                  <a:gd name="T76" fmla="*/ 71 w 116"/>
                  <a:gd name="T77" fmla="*/ 31 h 54"/>
                  <a:gd name="T78" fmla="*/ 65 w 116"/>
                  <a:gd name="T79" fmla="*/ 34 h 54"/>
                  <a:gd name="T80" fmla="*/ 58 w 116"/>
                  <a:gd name="T81" fmla="*/ 36 h 54"/>
                  <a:gd name="T82" fmla="*/ 50 w 116"/>
                  <a:gd name="T83" fmla="*/ 37 h 54"/>
                  <a:gd name="T84" fmla="*/ 42 w 116"/>
                  <a:gd name="T85" fmla="*/ 36 h 54"/>
                  <a:gd name="T86" fmla="*/ 36 w 116"/>
                  <a:gd name="T87" fmla="*/ 33 h 54"/>
                  <a:gd name="T88" fmla="*/ 31 w 116"/>
                  <a:gd name="T89" fmla="*/ 30 h 54"/>
                  <a:gd name="T90" fmla="*/ 28 w 116"/>
                  <a:gd name="T91" fmla="*/ 26 h 54"/>
                  <a:gd name="T92" fmla="*/ 25 w 116"/>
                  <a:gd name="T93" fmla="*/ 20 h 54"/>
                  <a:gd name="T94" fmla="*/ 24 w 116"/>
                  <a:gd name="T95" fmla="*/ 14 h 54"/>
                  <a:gd name="T96" fmla="*/ 24 w 116"/>
                  <a:gd name="T97" fmla="*/ 7 h 54"/>
                  <a:gd name="T98" fmla="*/ 25 w 116"/>
                  <a:gd name="T99" fmla="*/ 0 h 54"/>
                  <a:gd name="T100" fmla="*/ 1 w 116"/>
                  <a:gd name="T101" fmla="*/ 0 h 5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16" h="54">
                    <a:moveTo>
                      <a:pt x="1" y="0"/>
                    </a:moveTo>
                    <a:lnTo>
                      <a:pt x="1" y="5"/>
                    </a:lnTo>
                    <a:lnTo>
                      <a:pt x="0" y="10"/>
                    </a:lnTo>
                    <a:lnTo>
                      <a:pt x="0" y="16"/>
                    </a:lnTo>
                    <a:lnTo>
                      <a:pt x="1" y="21"/>
                    </a:lnTo>
                    <a:lnTo>
                      <a:pt x="2" y="25"/>
                    </a:lnTo>
                    <a:lnTo>
                      <a:pt x="4" y="29"/>
                    </a:lnTo>
                    <a:lnTo>
                      <a:pt x="6" y="33"/>
                    </a:lnTo>
                    <a:lnTo>
                      <a:pt x="9" y="37"/>
                    </a:lnTo>
                    <a:lnTo>
                      <a:pt x="12" y="41"/>
                    </a:lnTo>
                    <a:lnTo>
                      <a:pt x="16" y="44"/>
                    </a:lnTo>
                    <a:lnTo>
                      <a:pt x="20" y="47"/>
                    </a:lnTo>
                    <a:lnTo>
                      <a:pt x="24" y="49"/>
                    </a:lnTo>
                    <a:lnTo>
                      <a:pt x="29" y="51"/>
                    </a:lnTo>
                    <a:lnTo>
                      <a:pt x="35" y="52"/>
                    </a:lnTo>
                    <a:lnTo>
                      <a:pt x="40" y="53"/>
                    </a:lnTo>
                    <a:lnTo>
                      <a:pt x="47" y="53"/>
                    </a:lnTo>
                    <a:lnTo>
                      <a:pt x="53" y="53"/>
                    </a:lnTo>
                    <a:lnTo>
                      <a:pt x="59" y="52"/>
                    </a:lnTo>
                    <a:lnTo>
                      <a:pt x="65" y="51"/>
                    </a:lnTo>
                    <a:lnTo>
                      <a:pt x="70" y="50"/>
                    </a:lnTo>
                    <a:lnTo>
                      <a:pt x="76" y="48"/>
                    </a:lnTo>
                    <a:lnTo>
                      <a:pt x="81" y="46"/>
                    </a:lnTo>
                    <a:lnTo>
                      <a:pt x="86" y="44"/>
                    </a:lnTo>
                    <a:lnTo>
                      <a:pt x="90" y="40"/>
                    </a:lnTo>
                    <a:lnTo>
                      <a:pt x="94" y="37"/>
                    </a:lnTo>
                    <a:lnTo>
                      <a:pt x="98" y="33"/>
                    </a:lnTo>
                    <a:lnTo>
                      <a:pt x="102" y="29"/>
                    </a:lnTo>
                    <a:lnTo>
                      <a:pt x="105" y="24"/>
                    </a:lnTo>
                    <a:lnTo>
                      <a:pt x="108" y="19"/>
                    </a:lnTo>
                    <a:lnTo>
                      <a:pt x="111" y="13"/>
                    </a:lnTo>
                    <a:lnTo>
                      <a:pt x="113" y="7"/>
                    </a:lnTo>
                    <a:lnTo>
                      <a:pt x="115" y="0"/>
                    </a:lnTo>
                    <a:lnTo>
                      <a:pt x="91" y="0"/>
                    </a:lnTo>
                    <a:lnTo>
                      <a:pt x="88" y="8"/>
                    </a:lnTo>
                    <a:lnTo>
                      <a:pt x="85" y="15"/>
                    </a:lnTo>
                    <a:lnTo>
                      <a:pt x="82" y="22"/>
                    </a:lnTo>
                    <a:lnTo>
                      <a:pt x="77" y="27"/>
                    </a:lnTo>
                    <a:lnTo>
                      <a:pt x="71" y="31"/>
                    </a:lnTo>
                    <a:lnTo>
                      <a:pt x="65" y="34"/>
                    </a:lnTo>
                    <a:lnTo>
                      <a:pt x="58" y="36"/>
                    </a:lnTo>
                    <a:lnTo>
                      <a:pt x="50" y="37"/>
                    </a:lnTo>
                    <a:lnTo>
                      <a:pt x="42" y="36"/>
                    </a:lnTo>
                    <a:lnTo>
                      <a:pt x="36" y="33"/>
                    </a:lnTo>
                    <a:lnTo>
                      <a:pt x="31" y="30"/>
                    </a:lnTo>
                    <a:lnTo>
                      <a:pt x="28" y="26"/>
                    </a:lnTo>
                    <a:lnTo>
                      <a:pt x="25" y="20"/>
                    </a:lnTo>
                    <a:lnTo>
                      <a:pt x="24" y="14"/>
                    </a:lnTo>
                    <a:lnTo>
                      <a:pt x="24" y="7"/>
                    </a:lnTo>
                    <a:lnTo>
                      <a:pt x="25" y="0"/>
                    </a:lnTo>
                    <a:lnTo>
                      <a:pt x="1"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34" name="Freeform 29"/>
              <p:cNvSpPr>
                <a:spLocks/>
              </p:cNvSpPr>
              <p:nvPr/>
            </p:nvSpPr>
            <p:spPr bwMode="auto">
              <a:xfrm>
                <a:off x="1118" y="575"/>
                <a:ext cx="92" cy="104"/>
              </a:xfrm>
              <a:custGeom>
                <a:avLst/>
                <a:gdLst>
                  <a:gd name="T0" fmla="*/ 46 w 93"/>
                  <a:gd name="T1" fmla="*/ 17 h 105"/>
                  <a:gd name="T2" fmla="*/ 46 w 93"/>
                  <a:gd name="T3" fmla="*/ 17 h 105"/>
                  <a:gd name="T4" fmla="*/ 46 w 93"/>
                  <a:gd name="T5" fmla="*/ 17 h 105"/>
                  <a:gd name="T6" fmla="*/ 46 w 93"/>
                  <a:gd name="T7" fmla="*/ 17 h 105"/>
                  <a:gd name="T8" fmla="*/ 46 w 93"/>
                  <a:gd name="T9" fmla="*/ 17 h 105"/>
                  <a:gd name="T10" fmla="*/ 46 w 93"/>
                  <a:gd name="T11" fmla="*/ 18 h 105"/>
                  <a:gd name="T12" fmla="*/ 46 w 93"/>
                  <a:gd name="T13" fmla="*/ 20 h 105"/>
                  <a:gd name="T14" fmla="*/ 44 w 93"/>
                  <a:gd name="T15" fmla="*/ 22 h 105"/>
                  <a:gd name="T16" fmla="*/ 43 w 93"/>
                  <a:gd name="T17" fmla="*/ 27 h 105"/>
                  <a:gd name="T18" fmla="*/ 46 w 93"/>
                  <a:gd name="T19" fmla="*/ 33 h 105"/>
                  <a:gd name="T20" fmla="*/ 46 w 93"/>
                  <a:gd name="T21" fmla="*/ 39 h 105"/>
                  <a:gd name="T22" fmla="*/ 46 w 93"/>
                  <a:gd name="T23" fmla="*/ 45 h 105"/>
                  <a:gd name="T24" fmla="*/ 46 w 93"/>
                  <a:gd name="T25" fmla="*/ 51 h 105"/>
                  <a:gd name="T26" fmla="*/ 46 w 93"/>
                  <a:gd name="T27" fmla="*/ 52 h 105"/>
                  <a:gd name="T28" fmla="*/ 46 w 93"/>
                  <a:gd name="T29" fmla="*/ 52 h 105"/>
                  <a:gd name="T30" fmla="*/ 46 w 93"/>
                  <a:gd name="T31" fmla="*/ 52 h 105"/>
                  <a:gd name="T32" fmla="*/ 46 w 93"/>
                  <a:gd name="T33" fmla="*/ 52 h 105"/>
                  <a:gd name="T34" fmla="*/ 46 w 93"/>
                  <a:gd name="T35" fmla="*/ 52 h 105"/>
                  <a:gd name="T36" fmla="*/ 46 w 93"/>
                  <a:gd name="T37" fmla="*/ 52 h 105"/>
                  <a:gd name="T38" fmla="*/ 46 w 93"/>
                  <a:gd name="T39" fmla="*/ 52 h 105"/>
                  <a:gd name="T40" fmla="*/ 0 w 93"/>
                  <a:gd name="T41" fmla="*/ 52 h 105"/>
                  <a:gd name="T42" fmla="*/ 33 w 93"/>
                  <a:gd name="T43" fmla="*/ 52 h 105"/>
                  <a:gd name="T44" fmla="*/ 40 w 93"/>
                  <a:gd name="T45" fmla="*/ 52 h 105"/>
                  <a:gd name="T46" fmla="*/ 46 w 93"/>
                  <a:gd name="T47" fmla="*/ 52 h 105"/>
                  <a:gd name="T48" fmla="*/ 46 w 93"/>
                  <a:gd name="T49" fmla="*/ 52 h 105"/>
                  <a:gd name="T50" fmla="*/ 46 w 93"/>
                  <a:gd name="T51" fmla="*/ 52 h 105"/>
                  <a:gd name="T52" fmla="*/ 46 w 93"/>
                  <a:gd name="T53" fmla="*/ 52 h 105"/>
                  <a:gd name="T54" fmla="*/ 46 w 93"/>
                  <a:gd name="T55" fmla="*/ 52 h 105"/>
                  <a:gd name="T56" fmla="*/ 43 w 93"/>
                  <a:gd name="T57" fmla="*/ 52 h 105"/>
                  <a:gd name="T58" fmla="*/ 36 w 93"/>
                  <a:gd name="T59" fmla="*/ 52 h 105"/>
                  <a:gd name="T60" fmla="*/ 28 w 93"/>
                  <a:gd name="T61" fmla="*/ 49 h 105"/>
                  <a:gd name="T62" fmla="*/ 22 w 93"/>
                  <a:gd name="T63" fmla="*/ 41 h 105"/>
                  <a:gd name="T64" fmla="*/ 17 w 93"/>
                  <a:gd name="T65" fmla="*/ 33 h 105"/>
                  <a:gd name="T66" fmla="*/ 17 w 93"/>
                  <a:gd name="T67" fmla="*/ 25 h 105"/>
                  <a:gd name="T68" fmla="*/ 20 w 93"/>
                  <a:gd name="T69" fmla="*/ 14 h 105"/>
                  <a:gd name="T70" fmla="*/ 29 w 93"/>
                  <a:gd name="T71" fmla="*/ 7 h 105"/>
                  <a:gd name="T72" fmla="*/ 42 w 93"/>
                  <a:gd name="T73" fmla="*/ 2 h 105"/>
                  <a:gd name="T74" fmla="*/ 46 w 93"/>
                  <a:gd name="T75" fmla="*/ 0 h 105"/>
                  <a:gd name="T76" fmla="*/ 46 w 93"/>
                  <a:gd name="T77" fmla="*/ 0 h 105"/>
                  <a:gd name="T78" fmla="*/ 46 w 93"/>
                  <a:gd name="T79" fmla="*/ 0 h 105"/>
                  <a:gd name="T80" fmla="*/ 46 w 93"/>
                  <a:gd name="T81" fmla="*/ 0 h 105"/>
                  <a:gd name="T82" fmla="*/ 46 w 93"/>
                  <a:gd name="T83" fmla="*/ 0 h 10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93" h="105">
                    <a:moveTo>
                      <a:pt x="88" y="17"/>
                    </a:moveTo>
                    <a:lnTo>
                      <a:pt x="87" y="17"/>
                    </a:lnTo>
                    <a:lnTo>
                      <a:pt x="85" y="17"/>
                    </a:lnTo>
                    <a:lnTo>
                      <a:pt x="82" y="17"/>
                    </a:lnTo>
                    <a:lnTo>
                      <a:pt x="79" y="17"/>
                    </a:lnTo>
                    <a:lnTo>
                      <a:pt x="74" y="17"/>
                    </a:lnTo>
                    <a:lnTo>
                      <a:pt x="70" y="17"/>
                    </a:lnTo>
                    <a:lnTo>
                      <a:pt x="66" y="17"/>
                    </a:lnTo>
                    <a:lnTo>
                      <a:pt x="63" y="17"/>
                    </a:lnTo>
                    <a:lnTo>
                      <a:pt x="58" y="17"/>
                    </a:lnTo>
                    <a:lnTo>
                      <a:pt x="54" y="17"/>
                    </a:lnTo>
                    <a:lnTo>
                      <a:pt x="51" y="18"/>
                    </a:lnTo>
                    <a:lnTo>
                      <a:pt x="48" y="19"/>
                    </a:lnTo>
                    <a:lnTo>
                      <a:pt x="46" y="20"/>
                    </a:lnTo>
                    <a:lnTo>
                      <a:pt x="45" y="21"/>
                    </a:lnTo>
                    <a:lnTo>
                      <a:pt x="44" y="22"/>
                    </a:lnTo>
                    <a:lnTo>
                      <a:pt x="43" y="24"/>
                    </a:lnTo>
                    <a:lnTo>
                      <a:pt x="43" y="27"/>
                    </a:lnTo>
                    <a:lnTo>
                      <a:pt x="44" y="30"/>
                    </a:lnTo>
                    <a:lnTo>
                      <a:pt x="46" y="33"/>
                    </a:lnTo>
                    <a:lnTo>
                      <a:pt x="48" y="36"/>
                    </a:lnTo>
                    <a:lnTo>
                      <a:pt x="51" y="39"/>
                    </a:lnTo>
                    <a:lnTo>
                      <a:pt x="54" y="42"/>
                    </a:lnTo>
                    <a:lnTo>
                      <a:pt x="58" y="45"/>
                    </a:lnTo>
                    <a:lnTo>
                      <a:pt x="62" y="49"/>
                    </a:lnTo>
                    <a:lnTo>
                      <a:pt x="66" y="51"/>
                    </a:lnTo>
                    <a:lnTo>
                      <a:pt x="70" y="55"/>
                    </a:lnTo>
                    <a:lnTo>
                      <a:pt x="74" y="59"/>
                    </a:lnTo>
                    <a:lnTo>
                      <a:pt x="77" y="62"/>
                    </a:lnTo>
                    <a:lnTo>
                      <a:pt x="79" y="66"/>
                    </a:lnTo>
                    <a:lnTo>
                      <a:pt x="81" y="70"/>
                    </a:lnTo>
                    <a:lnTo>
                      <a:pt x="81" y="75"/>
                    </a:lnTo>
                    <a:lnTo>
                      <a:pt x="81" y="79"/>
                    </a:lnTo>
                    <a:lnTo>
                      <a:pt x="80" y="84"/>
                    </a:lnTo>
                    <a:lnTo>
                      <a:pt x="78" y="89"/>
                    </a:lnTo>
                    <a:lnTo>
                      <a:pt x="74" y="93"/>
                    </a:lnTo>
                    <a:lnTo>
                      <a:pt x="69" y="97"/>
                    </a:lnTo>
                    <a:lnTo>
                      <a:pt x="63" y="100"/>
                    </a:lnTo>
                    <a:lnTo>
                      <a:pt x="55" y="102"/>
                    </a:lnTo>
                    <a:lnTo>
                      <a:pt x="46" y="103"/>
                    </a:lnTo>
                    <a:lnTo>
                      <a:pt x="36" y="104"/>
                    </a:lnTo>
                    <a:lnTo>
                      <a:pt x="0" y="104"/>
                    </a:lnTo>
                    <a:lnTo>
                      <a:pt x="4" y="87"/>
                    </a:lnTo>
                    <a:lnTo>
                      <a:pt x="33" y="87"/>
                    </a:lnTo>
                    <a:lnTo>
                      <a:pt x="36" y="87"/>
                    </a:lnTo>
                    <a:lnTo>
                      <a:pt x="40" y="87"/>
                    </a:lnTo>
                    <a:lnTo>
                      <a:pt x="43" y="87"/>
                    </a:lnTo>
                    <a:lnTo>
                      <a:pt x="46" y="86"/>
                    </a:lnTo>
                    <a:lnTo>
                      <a:pt x="49" y="86"/>
                    </a:lnTo>
                    <a:lnTo>
                      <a:pt x="51" y="84"/>
                    </a:lnTo>
                    <a:lnTo>
                      <a:pt x="53" y="82"/>
                    </a:lnTo>
                    <a:lnTo>
                      <a:pt x="55" y="79"/>
                    </a:lnTo>
                    <a:lnTo>
                      <a:pt x="55" y="76"/>
                    </a:lnTo>
                    <a:lnTo>
                      <a:pt x="54" y="73"/>
                    </a:lnTo>
                    <a:lnTo>
                      <a:pt x="52" y="71"/>
                    </a:lnTo>
                    <a:lnTo>
                      <a:pt x="50" y="68"/>
                    </a:lnTo>
                    <a:lnTo>
                      <a:pt x="47" y="65"/>
                    </a:lnTo>
                    <a:lnTo>
                      <a:pt x="43" y="62"/>
                    </a:lnTo>
                    <a:lnTo>
                      <a:pt x="40" y="59"/>
                    </a:lnTo>
                    <a:lnTo>
                      <a:pt x="36" y="55"/>
                    </a:lnTo>
                    <a:lnTo>
                      <a:pt x="32" y="52"/>
                    </a:lnTo>
                    <a:lnTo>
                      <a:pt x="28" y="49"/>
                    </a:lnTo>
                    <a:lnTo>
                      <a:pt x="25" y="45"/>
                    </a:lnTo>
                    <a:lnTo>
                      <a:pt x="22" y="41"/>
                    </a:lnTo>
                    <a:lnTo>
                      <a:pt x="19" y="37"/>
                    </a:lnTo>
                    <a:lnTo>
                      <a:pt x="17" y="33"/>
                    </a:lnTo>
                    <a:lnTo>
                      <a:pt x="16" y="29"/>
                    </a:lnTo>
                    <a:lnTo>
                      <a:pt x="17" y="25"/>
                    </a:lnTo>
                    <a:lnTo>
                      <a:pt x="18" y="19"/>
                    </a:lnTo>
                    <a:lnTo>
                      <a:pt x="20" y="14"/>
                    </a:lnTo>
                    <a:lnTo>
                      <a:pt x="24" y="10"/>
                    </a:lnTo>
                    <a:lnTo>
                      <a:pt x="29" y="7"/>
                    </a:lnTo>
                    <a:lnTo>
                      <a:pt x="35" y="4"/>
                    </a:lnTo>
                    <a:lnTo>
                      <a:pt x="42" y="2"/>
                    </a:lnTo>
                    <a:lnTo>
                      <a:pt x="50" y="1"/>
                    </a:lnTo>
                    <a:lnTo>
                      <a:pt x="60" y="0"/>
                    </a:lnTo>
                    <a:lnTo>
                      <a:pt x="61" y="0"/>
                    </a:lnTo>
                    <a:lnTo>
                      <a:pt x="65" y="0"/>
                    </a:lnTo>
                    <a:lnTo>
                      <a:pt x="70" y="0"/>
                    </a:lnTo>
                    <a:lnTo>
                      <a:pt x="76" y="0"/>
                    </a:lnTo>
                    <a:lnTo>
                      <a:pt x="82" y="0"/>
                    </a:lnTo>
                    <a:lnTo>
                      <a:pt x="87" y="0"/>
                    </a:lnTo>
                    <a:lnTo>
                      <a:pt x="91" y="0"/>
                    </a:lnTo>
                    <a:lnTo>
                      <a:pt x="92" y="0"/>
                    </a:lnTo>
                    <a:lnTo>
                      <a:pt x="88" y="1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35" name="Freeform 30"/>
              <p:cNvSpPr>
                <a:spLocks/>
              </p:cNvSpPr>
              <p:nvPr/>
            </p:nvSpPr>
            <p:spPr bwMode="auto">
              <a:xfrm>
                <a:off x="1219" y="575"/>
                <a:ext cx="92" cy="104"/>
              </a:xfrm>
              <a:custGeom>
                <a:avLst/>
                <a:gdLst>
                  <a:gd name="T0" fmla="*/ 87 w 92"/>
                  <a:gd name="T1" fmla="*/ 17 h 105"/>
                  <a:gd name="T2" fmla="*/ 55 w 92"/>
                  <a:gd name="T3" fmla="*/ 17 h 105"/>
                  <a:gd name="T4" fmla="*/ 37 w 92"/>
                  <a:gd name="T5" fmla="*/ 52 h 105"/>
                  <a:gd name="T6" fmla="*/ 14 w 92"/>
                  <a:gd name="T7" fmla="*/ 52 h 105"/>
                  <a:gd name="T8" fmla="*/ 32 w 92"/>
                  <a:gd name="T9" fmla="*/ 17 h 105"/>
                  <a:gd name="T10" fmla="*/ 0 w 92"/>
                  <a:gd name="T11" fmla="*/ 17 h 105"/>
                  <a:gd name="T12" fmla="*/ 4 w 92"/>
                  <a:gd name="T13" fmla="*/ 0 h 105"/>
                  <a:gd name="T14" fmla="*/ 91 w 92"/>
                  <a:gd name="T15" fmla="*/ 0 h 105"/>
                  <a:gd name="T16" fmla="*/ 87 w 92"/>
                  <a:gd name="T17" fmla="*/ 17 h 1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2" h="105">
                    <a:moveTo>
                      <a:pt x="87" y="17"/>
                    </a:moveTo>
                    <a:lnTo>
                      <a:pt x="55" y="17"/>
                    </a:lnTo>
                    <a:lnTo>
                      <a:pt x="37" y="104"/>
                    </a:lnTo>
                    <a:lnTo>
                      <a:pt x="14" y="104"/>
                    </a:lnTo>
                    <a:lnTo>
                      <a:pt x="32" y="17"/>
                    </a:lnTo>
                    <a:lnTo>
                      <a:pt x="0" y="17"/>
                    </a:lnTo>
                    <a:lnTo>
                      <a:pt x="4" y="0"/>
                    </a:lnTo>
                    <a:lnTo>
                      <a:pt x="91" y="0"/>
                    </a:lnTo>
                    <a:lnTo>
                      <a:pt x="87" y="1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36" name="Freeform 31"/>
              <p:cNvSpPr>
                <a:spLocks/>
              </p:cNvSpPr>
              <p:nvPr/>
            </p:nvSpPr>
            <p:spPr bwMode="auto">
              <a:xfrm>
                <a:off x="1276" y="575"/>
                <a:ext cx="107" cy="104"/>
              </a:xfrm>
              <a:custGeom>
                <a:avLst/>
                <a:gdLst>
                  <a:gd name="T0" fmla="*/ 37 w 107"/>
                  <a:gd name="T1" fmla="*/ 52 h 105"/>
                  <a:gd name="T2" fmla="*/ 46 w 107"/>
                  <a:gd name="T3" fmla="*/ 52 h 105"/>
                  <a:gd name="T4" fmla="*/ 80 w 107"/>
                  <a:gd name="T5" fmla="*/ 52 h 105"/>
                  <a:gd name="T6" fmla="*/ 70 w 107"/>
                  <a:gd name="T7" fmla="*/ 21 h 105"/>
                  <a:gd name="T8" fmla="*/ 24 w 107"/>
                  <a:gd name="T9" fmla="*/ 52 h 105"/>
                  <a:gd name="T10" fmla="*/ 0 w 107"/>
                  <a:gd name="T11" fmla="*/ 52 h 105"/>
                  <a:gd name="T12" fmla="*/ 61 w 107"/>
                  <a:gd name="T13" fmla="*/ 0 h 105"/>
                  <a:gd name="T14" fmla="*/ 89 w 107"/>
                  <a:gd name="T15" fmla="*/ 0 h 105"/>
                  <a:gd name="T16" fmla="*/ 106 w 107"/>
                  <a:gd name="T17" fmla="*/ 52 h 105"/>
                  <a:gd name="T18" fmla="*/ 37 w 107"/>
                  <a:gd name="T19" fmla="*/ 52 h 1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7" h="105">
                    <a:moveTo>
                      <a:pt x="37" y="104"/>
                    </a:moveTo>
                    <a:lnTo>
                      <a:pt x="46" y="87"/>
                    </a:lnTo>
                    <a:lnTo>
                      <a:pt x="80" y="87"/>
                    </a:lnTo>
                    <a:lnTo>
                      <a:pt x="70" y="21"/>
                    </a:lnTo>
                    <a:lnTo>
                      <a:pt x="24" y="104"/>
                    </a:lnTo>
                    <a:lnTo>
                      <a:pt x="0" y="104"/>
                    </a:lnTo>
                    <a:lnTo>
                      <a:pt x="61" y="0"/>
                    </a:lnTo>
                    <a:lnTo>
                      <a:pt x="89" y="0"/>
                    </a:lnTo>
                    <a:lnTo>
                      <a:pt x="106" y="104"/>
                    </a:lnTo>
                    <a:lnTo>
                      <a:pt x="37" y="10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37" name="Freeform 32"/>
              <p:cNvSpPr>
                <a:spLocks/>
              </p:cNvSpPr>
              <p:nvPr/>
            </p:nvSpPr>
            <p:spPr bwMode="auto">
              <a:xfrm>
                <a:off x="1396" y="575"/>
                <a:ext cx="76" cy="104"/>
              </a:xfrm>
              <a:custGeom>
                <a:avLst/>
                <a:gdLst>
                  <a:gd name="T0" fmla="*/ 71 w 76"/>
                  <a:gd name="T1" fmla="*/ 52 h 105"/>
                  <a:gd name="T2" fmla="*/ 0 w 76"/>
                  <a:gd name="T3" fmla="*/ 52 h 105"/>
                  <a:gd name="T4" fmla="*/ 22 w 76"/>
                  <a:gd name="T5" fmla="*/ 0 h 105"/>
                  <a:gd name="T6" fmla="*/ 46 w 76"/>
                  <a:gd name="T7" fmla="*/ 0 h 105"/>
                  <a:gd name="T8" fmla="*/ 27 w 76"/>
                  <a:gd name="T9" fmla="*/ 52 h 105"/>
                  <a:gd name="T10" fmla="*/ 75 w 76"/>
                  <a:gd name="T11" fmla="*/ 52 h 105"/>
                  <a:gd name="T12" fmla="*/ 71 w 76"/>
                  <a:gd name="T13" fmla="*/ 52 h 10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6" h="105">
                    <a:moveTo>
                      <a:pt x="71" y="104"/>
                    </a:moveTo>
                    <a:lnTo>
                      <a:pt x="0" y="104"/>
                    </a:lnTo>
                    <a:lnTo>
                      <a:pt x="22" y="0"/>
                    </a:lnTo>
                    <a:lnTo>
                      <a:pt x="46" y="0"/>
                    </a:lnTo>
                    <a:lnTo>
                      <a:pt x="27" y="87"/>
                    </a:lnTo>
                    <a:lnTo>
                      <a:pt x="75" y="87"/>
                    </a:lnTo>
                    <a:lnTo>
                      <a:pt x="71" y="10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38" name="Freeform 33"/>
              <p:cNvSpPr>
                <a:spLocks/>
              </p:cNvSpPr>
              <p:nvPr/>
            </p:nvSpPr>
            <p:spPr bwMode="auto">
              <a:xfrm>
                <a:off x="1510" y="575"/>
                <a:ext cx="92" cy="104"/>
              </a:xfrm>
              <a:custGeom>
                <a:avLst/>
                <a:gdLst>
                  <a:gd name="T0" fmla="*/ 46 w 93"/>
                  <a:gd name="T1" fmla="*/ 17 h 105"/>
                  <a:gd name="T2" fmla="*/ 46 w 93"/>
                  <a:gd name="T3" fmla="*/ 17 h 105"/>
                  <a:gd name="T4" fmla="*/ 46 w 93"/>
                  <a:gd name="T5" fmla="*/ 17 h 105"/>
                  <a:gd name="T6" fmla="*/ 46 w 93"/>
                  <a:gd name="T7" fmla="*/ 17 h 105"/>
                  <a:gd name="T8" fmla="*/ 46 w 93"/>
                  <a:gd name="T9" fmla="*/ 17 h 105"/>
                  <a:gd name="T10" fmla="*/ 46 w 93"/>
                  <a:gd name="T11" fmla="*/ 18 h 105"/>
                  <a:gd name="T12" fmla="*/ 46 w 93"/>
                  <a:gd name="T13" fmla="*/ 20 h 105"/>
                  <a:gd name="T14" fmla="*/ 44 w 93"/>
                  <a:gd name="T15" fmla="*/ 22 h 105"/>
                  <a:gd name="T16" fmla="*/ 43 w 93"/>
                  <a:gd name="T17" fmla="*/ 27 h 105"/>
                  <a:gd name="T18" fmla="*/ 45 w 93"/>
                  <a:gd name="T19" fmla="*/ 33 h 105"/>
                  <a:gd name="T20" fmla="*/ 46 w 93"/>
                  <a:gd name="T21" fmla="*/ 39 h 105"/>
                  <a:gd name="T22" fmla="*/ 46 w 93"/>
                  <a:gd name="T23" fmla="*/ 45 h 105"/>
                  <a:gd name="T24" fmla="*/ 46 w 93"/>
                  <a:gd name="T25" fmla="*/ 51 h 105"/>
                  <a:gd name="T26" fmla="*/ 46 w 93"/>
                  <a:gd name="T27" fmla="*/ 52 h 105"/>
                  <a:gd name="T28" fmla="*/ 46 w 93"/>
                  <a:gd name="T29" fmla="*/ 52 h 105"/>
                  <a:gd name="T30" fmla="*/ 46 w 93"/>
                  <a:gd name="T31" fmla="*/ 52 h 105"/>
                  <a:gd name="T32" fmla="*/ 46 w 93"/>
                  <a:gd name="T33" fmla="*/ 52 h 105"/>
                  <a:gd name="T34" fmla="*/ 46 w 93"/>
                  <a:gd name="T35" fmla="*/ 52 h 105"/>
                  <a:gd name="T36" fmla="*/ 46 w 93"/>
                  <a:gd name="T37" fmla="*/ 52 h 105"/>
                  <a:gd name="T38" fmla="*/ 46 w 93"/>
                  <a:gd name="T39" fmla="*/ 52 h 105"/>
                  <a:gd name="T40" fmla="*/ 0 w 93"/>
                  <a:gd name="T41" fmla="*/ 52 h 105"/>
                  <a:gd name="T42" fmla="*/ 33 w 93"/>
                  <a:gd name="T43" fmla="*/ 52 h 105"/>
                  <a:gd name="T44" fmla="*/ 40 w 93"/>
                  <a:gd name="T45" fmla="*/ 52 h 105"/>
                  <a:gd name="T46" fmla="*/ 46 w 93"/>
                  <a:gd name="T47" fmla="*/ 52 h 105"/>
                  <a:gd name="T48" fmla="*/ 46 w 93"/>
                  <a:gd name="T49" fmla="*/ 52 h 105"/>
                  <a:gd name="T50" fmla="*/ 46 w 93"/>
                  <a:gd name="T51" fmla="*/ 52 h 105"/>
                  <a:gd name="T52" fmla="*/ 46 w 93"/>
                  <a:gd name="T53" fmla="*/ 52 h 105"/>
                  <a:gd name="T54" fmla="*/ 46 w 93"/>
                  <a:gd name="T55" fmla="*/ 52 h 105"/>
                  <a:gd name="T56" fmla="*/ 43 w 93"/>
                  <a:gd name="T57" fmla="*/ 52 h 105"/>
                  <a:gd name="T58" fmla="*/ 36 w 93"/>
                  <a:gd name="T59" fmla="*/ 52 h 105"/>
                  <a:gd name="T60" fmla="*/ 28 w 93"/>
                  <a:gd name="T61" fmla="*/ 49 h 105"/>
                  <a:gd name="T62" fmla="*/ 22 w 93"/>
                  <a:gd name="T63" fmla="*/ 41 h 105"/>
                  <a:gd name="T64" fmla="*/ 17 w 93"/>
                  <a:gd name="T65" fmla="*/ 33 h 105"/>
                  <a:gd name="T66" fmla="*/ 16 w 93"/>
                  <a:gd name="T67" fmla="*/ 25 h 105"/>
                  <a:gd name="T68" fmla="*/ 20 w 93"/>
                  <a:gd name="T69" fmla="*/ 14 h 105"/>
                  <a:gd name="T70" fmla="*/ 28 w 93"/>
                  <a:gd name="T71" fmla="*/ 7 h 105"/>
                  <a:gd name="T72" fmla="*/ 42 w 93"/>
                  <a:gd name="T73" fmla="*/ 2 h 105"/>
                  <a:gd name="T74" fmla="*/ 46 w 93"/>
                  <a:gd name="T75" fmla="*/ 0 h 105"/>
                  <a:gd name="T76" fmla="*/ 46 w 93"/>
                  <a:gd name="T77" fmla="*/ 0 h 105"/>
                  <a:gd name="T78" fmla="*/ 46 w 93"/>
                  <a:gd name="T79" fmla="*/ 0 h 105"/>
                  <a:gd name="T80" fmla="*/ 46 w 93"/>
                  <a:gd name="T81" fmla="*/ 0 h 105"/>
                  <a:gd name="T82" fmla="*/ 46 w 93"/>
                  <a:gd name="T83" fmla="*/ 0 h 10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93" h="105">
                    <a:moveTo>
                      <a:pt x="88" y="17"/>
                    </a:moveTo>
                    <a:lnTo>
                      <a:pt x="87" y="17"/>
                    </a:lnTo>
                    <a:lnTo>
                      <a:pt x="85" y="17"/>
                    </a:lnTo>
                    <a:lnTo>
                      <a:pt x="82" y="17"/>
                    </a:lnTo>
                    <a:lnTo>
                      <a:pt x="79" y="17"/>
                    </a:lnTo>
                    <a:lnTo>
                      <a:pt x="75" y="17"/>
                    </a:lnTo>
                    <a:lnTo>
                      <a:pt x="70" y="17"/>
                    </a:lnTo>
                    <a:lnTo>
                      <a:pt x="66" y="17"/>
                    </a:lnTo>
                    <a:lnTo>
                      <a:pt x="63" y="17"/>
                    </a:lnTo>
                    <a:lnTo>
                      <a:pt x="58" y="17"/>
                    </a:lnTo>
                    <a:lnTo>
                      <a:pt x="54" y="17"/>
                    </a:lnTo>
                    <a:lnTo>
                      <a:pt x="51" y="18"/>
                    </a:lnTo>
                    <a:lnTo>
                      <a:pt x="49" y="19"/>
                    </a:lnTo>
                    <a:lnTo>
                      <a:pt x="46" y="20"/>
                    </a:lnTo>
                    <a:lnTo>
                      <a:pt x="45" y="21"/>
                    </a:lnTo>
                    <a:lnTo>
                      <a:pt x="44" y="22"/>
                    </a:lnTo>
                    <a:lnTo>
                      <a:pt x="43" y="24"/>
                    </a:lnTo>
                    <a:lnTo>
                      <a:pt x="43" y="27"/>
                    </a:lnTo>
                    <a:lnTo>
                      <a:pt x="44" y="30"/>
                    </a:lnTo>
                    <a:lnTo>
                      <a:pt x="45" y="33"/>
                    </a:lnTo>
                    <a:lnTo>
                      <a:pt x="48" y="36"/>
                    </a:lnTo>
                    <a:lnTo>
                      <a:pt x="51" y="39"/>
                    </a:lnTo>
                    <a:lnTo>
                      <a:pt x="54" y="42"/>
                    </a:lnTo>
                    <a:lnTo>
                      <a:pt x="58" y="45"/>
                    </a:lnTo>
                    <a:lnTo>
                      <a:pt x="62" y="49"/>
                    </a:lnTo>
                    <a:lnTo>
                      <a:pt x="66" y="51"/>
                    </a:lnTo>
                    <a:lnTo>
                      <a:pt x="70" y="55"/>
                    </a:lnTo>
                    <a:lnTo>
                      <a:pt x="74" y="59"/>
                    </a:lnTo>
                    <a:lnTo>
                      <a:pt x="77" y="62"/>
                    </a:lnTo>
                    <a:lnTo>
                      <a:pt x="79" y="66"/>
                    </a:lnTo>
                    <a:lnTo>
                      <a:pt x="81" y="70"/>
                    </a:lnTo>
                    <a:lnTo>
                      <a:pt x="82" y="75"/>
                    </a:lnTo>
                    <a:lnTo>
                      <a:pt x="81" y="79"/>
                    </a:lnTo>
                    <a:lnTo>
                      <a:pt x="80" y="84"/>
                    </a:lnTo>
                    <a:lnTo>
                      <a:pt x="78" y="89"/>
                    </a:lnTo>
                    <a:lnTo>
                      <a:pt x="74" y="93"/>
                    </a:lnTo>
                    <a:lnTo>
                      <a:pt x="69" y="97"/>
                    </a:lnTo>
                    <a:lnTo>
                      <a:pt x="63" y="100"/>
                    </a:lnTo>
                    <a:lnTo>
                      <a:pt x="56" y="102"/>
                    </a:lnTo>
                    <a:lnTo>
                      <a:pt x="47" y="103"/>
                    </a:lnTo>
                    <a:lnTo>
                      <a:pt x="36" y="104"/>
                    </a:lnTo>
                    <a:lnTo>
                      <a:pt x="0" y="104"/>
                    </a:lnTo>
                    <a:lnTo>
                      <a:pt x="4" y="87"/>
                    </a:lnTo>
                    <a:lnTo>
                      <a:pt x="33" y="87"/>
                    </a:lnTo>
                    <a:lnTo>
                      <a:pt x="36" y="87"/>
                    </a:lnTo>
                    <a:lnTo>
                      <a:pt x="40" y="87"/>
                    </a:lnTo>
                    <a:lnTo>
                      <a:pt x="43" y="87"/>
                    </a:lnTo>
                    <a:lnTo>
                      <a:pt x="47" y="86"/>
                    </a:lnTo>
                    <a:lnTo>
                      <a:pt x="49" y="86"/>
                    </a:lnTo>
                    <a:lnTo>
                      <a:pt x="52" y="84"/>
                    </a:lnTo>
                    <a:lnTo>
                      <a:pt x="54" y="82"/>
                    </a:lnTo>
                    <a:lnTo>
                      <a:pt x="55" y="79"/>
                    </a:lnTo>
                    <a:lnTo>
                      <a:pt x="55" y="76"/>
                    </a:lnTo>
                    <a:lnTo>
                      <a:pt x="54" y="73"/>
                    </a:lnTo>
                    <a:lnTo>
                      <a:pt x="52" y="71"/>
                    </a:lnTo>
                    <a:lnTo>
                      <a:pt x="50" y="68"/>
                    </a:lnTo>
                    <a:lnTo>
                      <a:pt x="47" y="65"/>
                    </a:lnTo>
                    <a:lnTo>
                      <a:pt x="43" y="62"/>
                    </a:lnTo>
                    <a:lnTo>
                      <a:pt x="40" y="59"/>
                    </a:lnTo>
                    <a:lnTo>
                      <a:pt x="36" y="55"/>
                    </a:lnTo>
                    <a:lnTo>
                      <a:pt x="32" y="52"/>
                    </a:lnTo>
                    <a:lnTo>
                      <a:pt x="28" y="49"/>
                    </a:lnTo>
                    <a:lnTo>
                      <a:pt x="24" y="45"/>
                    </a:lnTo>
                    <a:lnTo>
                      <a:pt x="22" y="41"/>
                    </a:lnTo>
                    <a:lnTo>
                      <a:pt x="19" y="37"/>
                    </a:lnTo>
                    <a:lnTo>
                      <a:pt x="17" y="33"/>
                    </a:lnTo>
                    <a:lnTo>
                      <a:pt x="16" y="29"/>
                    </a:lnTo>
                    <a:lnTo>
                      <a:pt x="16" y="25"/>
                    </a:lnTo>
                    <a:lnTo>
                      <a:pt x="18" y="19"/>
                    </a:lnTo>
                    <a:lnTo>
                      <a:pt x="20" y="14"/>
                    </a:lnTo>
                    <a:lnTo>
                      <a:pt x="24" y="10"/>
                    </a:lnTo>
                    <a:lnTo>
                      <a:pt x="28" y="7"/>
                    </a:lnTo>
                    <a:lnTo>
                      <a:pt x="34" y="4"/>
                    </a:lnTo>
                    <a:lnTo>
                      <a:pt x="42" y="2"/>
                    </a:lnTo>
                    <a:lnTo>
                      <a:pt x="50" y="1"/>
                    </a:lnTo>
                    <a:lnTo>
                      <a:pt x="60" y="0"/>
                    </a:lnTo>
                    <a:lnTo>
                      <a:pt x="62" y="0"/>
                    </a:lnTo>
                    <a:lnTo>
                      <a:pt x="65" y="0"/>
                    </a:lnTo>
                    <a:lnTo>
                      <a:pt x="70" y="0"/>
                    </a:lnTo>
                    <a:lnTo>
                      <a:pt x="76" y="0"/>
                    </a:lnTo>
                    <a:lnTo>
                      <a:pt x="82" y="0"/>
                    </a:lnTo>
                    <a:lnTo>
                      <a:pt x="87" y="0"/>
                    </a:lnTo>
                    <a:lnTo>
                      <a:pt x="91" y="0"/>
                    </a:lnTo>
                    <a:lnTo>
                      <a:pt x="92" y="0"/>
                    </a:lnTo>
                    <a:lnTo>
                      <a:pt x="88" y="1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39" name="Freeform 34"/>
              <p:cNvSpPr>
                <a:spLocks/>
              </p:cNvSpPr>
              <p:nvPr/>
            </p:nvSpPr>
            <p:spPr bwMode="auto">
              <a:xfrm>
                <a:off x="1600" y="575"/>
                <a:ext cx="100" cy="104"/>
              </a:xfrm>
              <a:custGeom>
                <a:avLst/>
                <a:gdLst>
                  <a:gd name="T0" fmla="*/ 96 w 100"/>
                  <a:gd name="T1" fmla="*/ 17 h 105"/>
                  <a:gd name="T2" fmla="*/ 42 w 100"/>
                  <a:gd name="T3" fmla="*/ 17 h 105"/>
                  <a:gd name="T4" fmla="*/ 37 w 100"/>
                  <a:gd name="T5" fmla="*/ 44 h 105"/>
                  <a:gd name="T6" fmla="*/ 83 w 100"/>
                  <a:gd name="T7" fmla="*/ 44 h 105"/>
                  <a:gd name="T8" fmla="*/ 80 w 100"/>
                  <a:gd name="T9" fmla="*/ 52 h 105"/>
                  <a:gd name="T10" fmla="*/ 33 w 100"/>
                  <a:gd name="T11" fmla="*/ 52 h 105"/>
                  <a:gd name="T12" fmla="*/ 27 w 100"/>
                  <a:gd name="T13" fmla="*/ 52 h 105"/>
                  <a:gd name="T14" fmla="*/ 80 w 100"/>
                  <a:gd name="T15" fmla="*/ 52 h 105"/>
                  <a:gd name="T16" fmla="*/ 77 w 100"/>
                  <a:gd name="T17" fmla="*/ 52 h 105"/>
                  <a:gd name="T18" fmla="*/ 0 w 100"/>
                  <a:gd name="T19" fmla="*/ 52 h 105"/>
                  <a:gd name="T20" fmla="*/ 23 w 100"/>
                  <a:gd name="T21" fmla="*/ 0 h 105"/>
                  <a:gd name="T22" fmla="*/ 99 w 100"/>
                  <a:gd name="T23" fmla="*/ 0 h 105"/>
                  <a:gd name="T24" fmla="*/ 96 w 100"/>
                  <a:gd name="T25" fmla="*/ 17 h 1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0" h="105">
                    <a:moveTo>
                      <a:pt x="96" y="17"/>
                    </a:moveTo>
                    <a:lnTo>
                      <a:pt x="42" y="17"/>
                    </a:lnTo>
                    <a:lnTo>
                      <a:pt x="37" y="44"/>
                    </a:lnTo>
                    <a:lnTo>
                      <a:pt x="83" y="44"/>
                    </a:lnTo>
                    <a:lnTo>
                      <a:pt x="80" y="59"/>
                    </a:lnTo>
                    <a:lnTo>
                      <a:pt x="33" y="59"/>
                    </a:lnTo>
                    <a:lnTo>
                      <a:pt x="27" y="87"/>
                    </a:lnTo>
                    <a:lnTo>
                      <a:pt x="80" y="87"/>
                    </a:lnTo>
                    <a:lnTo>
                      <a:pt x="77" y="104"/>
                    </a:lnTo>
                    <a:lnTo>
                      <a:pt x="0" y="104"/>
                    </a:lnTo>
                    <a:lnTo>
                      <a:pt x="23" y="0"/>
                    </a:lnTo>
                    <a:lnTo>
                      <a:pt x="99" y="0"/>
                    </a:lnTo>
                    <a:lnTo>
                      <a:pt x="96" y="1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40" name="Freeform 35"/>
              <p:cNvSpPr>
                <a:spLocks/>
              </p:cNvSpPr>
              <p:nvPr/>
            </p:nvSpPr>
            <p:spPr bwMode="auto">
              <a:xfrm>
                <a:off x="1696" y="575"/>
                <a:ext cx="100" cy="104"/>
              </a:xfrm>
              <a:custGeom>
                <a:avLst/>
                <a:gdLst>
                  <a:gd name="T0" fmla="*/ 69 w 100"/>
                  <a:gd name="T1" fmla="*/ 52 h 105"/>
                  <a:gd name="T2" fmla="*/ 86 w 100"/>
                  <a:gd name="T3" fmla="*/ 52 h 105"/>
                  <a:gd name="T4" fmla="*/ 61 w 100"/>
                  <a:gd name="T5" fmla="*/ 52 h 105"/>
                  <a:gd name="T6" fmla="*/ 41 w 100"/>
                  <a:gd name="T7" fmla="*/ 47 h 105"/>
                  <a:gd name="T8" fmla="*/ 43 w 100"/>
                  <a:gd name="T9" fmla="*/ 47 h 105"/>
                  <a:gd name="T10" fmla="*/ 44 w 100"/>
                  <a:gd name="T11" fmla="*/ 47 h 105"/>
                  <a:gd name="T12" fmla="*/ 45 w 100"/>
                  <a:gd name="T13" fmla="*/ 47 h 105"/>
                  <a:gd name="T14" fmla="*/ 46 w 100"/>
                  <a:gd name="T15" fmla="*/ 47 h 105"/>
                  <a:gd name="T16" fmla="*/ 47 w 100"/>
                  <a:gd name="T17" fmla="*/ 47 h 105"/>
                  <a:gd name="T18" fmla="*/ 48 w 100"/>
                  <a:gd name="T19" fmla="*/ 47 h 105"/>
                  <a:gd name="T20" fmla="*/ 50 w 100"/>
                  <a:gd name="T21" fmla="*/ 47 h 105"/>
                  <a:gd name="T22" fmla="*/ 50 w 100"/>
                  <a:gd name="T23" fmla="*/ 47 h 105"/>
                  <a:gd name="T24" fmla="*/ 55 w 100"/>
                  <a:gd name="T25" fmla="*/ 47 h 105"/>
                  <a:gd name="T26" fmla="*/ 59 w 100"/>
                  <a:gd name="T27" fmla="*/ 46 h 105"/>
                  <a:gd name="T28" fmla="*/ 63 w 100"/>
                  <a:gd name="T29" fmla="*/ 45 h 105"/>
                  <a:gd name="T30" fmla="*/ 66 w 100"/>
                  <a:gd name="T31" fmla="*/ 43 h 105"/>
                  <a:gd name="T32" fmla="*/ 70 w 100"/>
                  <a:gd name="T33" fmla="*/ 41 h 105"/>
                  <a:gd name="T34" fmla="*/ 72 w 100"/>
                  <a:gd name="T35" fmla="*/ 38 h 105"/>
                  <a:gd name="T36" fmla="*/ 74 w 100"/>
                  <a:gd name="T37" fmla="*/ 34 h 105"/>
                  <a:gd name="T38" fmla="*/ 75 w 100"/>
                  <a:gd name="T39" fmla="*/ 30 h 105"/>
                  <a:gd name="T40" fmla="*/ 76 w 100"/>
                  <a:gd name="T41" fmla="*/ 27 h 105"/>
                  <a:gd name="T42" fmla="*/ 76 w 100"/>
                  <a:gd name="T43" fmla="*/ 25 h 105"/>
                  <a:gd name="T44" fmla="*/ 75 w 100"/>
                  <a:gd name="T45" fmla="*/ 23 h 105"/>
                  <a:gd name="T46" fmla="*/ 75 w 100"/>
                  <a:gd name="T47" fmla="*/ 21 h 105"/>
                  <a:gd name="T48" fmla="*/ 73 w 100"/>
                  <a:gd name="T49" fmla="*/ 19 h 105"/>
                  <a:gd name="T50" fmla="*/ 71 w 100"/>
                  <a:gd name="T51" fmla="*/ 17 h 105"/>
                  <a:gd name="T52" fmla="*/ 67 w 100"/>
                  <a:gd name="T53" fmla="*/ 17 h 105"/>
                  <a:gd name="T54" fmla="*/ 63 w 100"/>
                  <a:gd name="T55" fmla="*/ 16 h 105"/>
                  <a:gd name="T56" fmla="*/ 42 w 100"/>
                  <a:gd name="T57" fmla="*/ 16 h 105"/>
                  <a:gd name="T58" fmla="*/ 23 w 100"/>
                  <a:gd name="T59" fmla="*/ 52 h 105"/>
                  <a:gd name="T60" fmla="*/ 0 w 100"/>
                  <a:gd name="T61" fmla="*/ 52 h 105"/>
                  <a:gd name="T62" fmla="*/ 22 w 100"/>
                  <a:gd name="T63" fmla="*/ 0 h 105"/>
                  <a:gd name="T64" fmla="*/ 71 w 100"/>
                  <a:gd name="T65" fmla="*/ 0 h 105"/>
                  <a:gd name="T66" fmla="*/ 78 w 100"/>
                  <a:gd name="T67" fmla="*/ 1 h 105"/>
                  <a:gd name="T68" fmla="*/ 85 w 100"/>
                  <a:gd name="T69" fmla="*/ 2 h 105"/>
                  <a:gd name="T70" fmla="*/ 90 w 100"/>
                  <a:gd name="T71" fmla="*/ 4 h 105"/>
                  <a:gd name="T72" fmla="*/ 93 w 100"/>
                  <a:gd name="T73" fmla="*/ 7 h 105"/>
                  <a:gd name="T74" fmla="*/ 96 w 100"/>
                  <a:gd name="T75" fmla="*/ 11 h 105"/>
                  <a:gd name="T76" fmla="*/ 98 w 100"/>
                  <a:gd name="T77" fmla="*/ 15 h 105"/>
                  <a:gd name="T78" fmla="*/ 99 w 100"/>
                  <a:gd name="T79" fmla="*/ 21 h 105"/>
                  <a:gd name="T80" fmla="*/ 99 w 100"/>
                  <a:gd name="T81" fmla="*/ 26 h 105"/>
                  <a:gd name="T82" fmla="*/ 98 w 100"/>
                  <a:gd name="T83" fmla="*/ 34 h 105"/>
                  <a:gd name="T84" fmla="*/ 95 w 100"/>
                  <a:gd name="T85" fmla="*/ 40 h 105"/>
                  <a:gd name="T86" fmla="*/ 93 w 100"/>
                  <a:gd name="T87" fmla="*/ 45 h 105"/>
                  <a:gd name="T88" fmla="*/ 89 w 100"/>
                  <a:gd name="T89" fmla="*/ 49 h 105"/>
                  <a:gd name="T90" fmla="*/ 85 w 100"/>
                  <a:gd name="T91" fmla="*/ 52 h 105"/>
                  <a:gd name="T92" fmla="*/ 79 w 100"/>
                  <a:gd name="T93" fmla="*/ 52 h 105"/>
                  <a:gd name="T94" fmla="*/ 74 w 100"/>
                  <a:gd name="T95" fmla="*/ 52 h 105"/>
                  <a:gd name="T96" fmla="*/ 69 w 100"/>
                  <a:gd name="T97" fmla="*/ 52 h 10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0" h="105">
                    <a:moveTo>
                      <a:pt x="69" y="59"/>
                    </a:moveTo>
                    <a:lnTo>
                      <a:pt x="86" y="104"/>
                    </a:lnTo>
                    <a:lnTo>
                      <a:pt x="61" y="104"/>
                    </a:lnTo>
                    <a:lnTo>
                      <a:pt x="41" y="47"/>
                    </a:lnTo>
                    <a:lnTo>
                      <a:pt x="43" y="47"/>
                    </a:lnTo>
                    <a:lnTo>
                      <a:pt x="44" y="47"/>
                    </a:lnTo>
                    <a:lnTo>
                      <a:pt x="45" y="47"/>
                    </a:lnTo>
                    <a:lnTo>
                      <a:pt x="46" y="47"/>
                    </a:lnTo>
                    <a:lnTo>
                      <a:pt x="47" y="47"/>
                    </a:lnTo>
                    <a:lnTo>
                      <a:pt x="48" y="47"/>
                    </a:lnTo>
                    <a:lnTo>
                      <a:pt x="50" y="47"/>
                    </a:lnTo>
                    <a:lnTo>
                      <a:pt x="55" y="47"/>
                    </a:lnTo>
                    <a:lnTo>
                      <a:pt x="59" y="46"/>
                    </a:lnTo>
                    <a:lnTo>
                      <a:pt x="63" y="45"/>
                    </a:lnTo>
                    <a:lnTo>
                      <a:pt x="66" y="43"/>
                    </a:lnTo>
                    <a:lnTo>
                      <a:pt x="70" y="41"/>
                    </a:lnTo>
                    <a:lnTo>
                      <a:pt x="72" y="38"/>
                    </a:lnTo>
                    <a:lnTo>
                      <a:pt x="74" y="34"/>
                    </a:lnTo>
                    <a:lnTo>
                      <a:pt x="75" y="30"/>
                    </a:lnTo>
                    <a:lnTo>
                      <a:pt x="76" y="27"/>
                    </a:lnTo>
                    <a:lnTo>
                      <a:pt x="76" y="25"/>
                    </a:lnTo>
                    <a:lnTo>
                      <a:pt x="75" y="23"/>
                    </a:lnTo>
                    <a:lnTo>
                      <a:pt x="75" y="21"/>
                    </a:lnTo>
                    <a:lnTo>
                      <a:pt x="73" y="19"/>
                    </a:lnTo>
                    <a:lnTo>
                      <a:pt x="71" y="17"/>
                    </a:lnTo>
                    <a:lnTo>
                      <a:pt x="67" y="17"/>
                    </a:lnTo>
                    <a:lnTo>
                      <a:pt x="63" y="16"/>
                    </a:lnTo>
                    <a:lnTo>
                      <a:pt x="42" y="16"/>
                    </a:lnTo>
                    <a:lnTo>
                      <a:pt x="23" y="104"/>
                    </a:lnTo>
                    <a:lnTo>
                      <a:pt x="0" y="104"/>
                    </a:lnTo>
                    <a:lnTo>
                      <a:pt x="22" y="0"/>
                    </a:lnTo>
                    <a:lnTo>
                      <a:pt x="71" y="0"/>
                    </a:lnTo>
                    <a:lnTo>
                      <a:pt x="78" y="1"/>
                    </a:lnTo>
                    <a:lnTo>
                      <a:pt x="85" y="2"/>
                    </a:lnTo>
                    <a:lnTo>
                      <a:pt x="90" y="4"/>
                    </a:lnTo>
                    <a:lnTo>
                      <a:pt x="93" y="7"/>
                    </a:lnTo>
                    <a:lnTo>
                      <a:pt x="96" y="11"/>
                    </a:lnTo>
                    <a:lnTo>
                      <a:pt x="98" y="15"/>
                    </a:lnTo>
                    <a:lnTo>
                      <a:pt x="99" y="21"/>
                    </a:lnTo>
                    <a:lnTo>
                      <a:pt x="99" y="26"/>
                    </a:lnTo>
                    <a:lnTo>
                      <a:pt x="98" y="34"/>
                    </a:lnTo>
                    <a:lnTo>
                      <a:pt x="95" y="40"/>
                    </a:lnTo>
                    <a:lnTo>
                      <a:pt x="93" y="45"/>
                    </a:lnTo>
                    <a:lnTo>
                      <a:pt x="89" y="49"/>
                    </a:lnTo>
                    <a:lnTo>
                      <a:pt x="85" y="53"/>
                    </a:lnTo>
                    <a:lnTo>
                      <a:pt x="79" y="56"/>
                    </a:lnTo>
                    <a:lnTo>
                      <a:pt x="74" y="58"/>
                    </a:lnTo>
                    <a:lnTo>
                      <a:pt x="69" y="59"/>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41" name="Freeform 36"/>
              <p:cNvSpPr>
                <a:spLocks/>
              </p:cNvSpPr>
              <p:nvPr/>
            </p:nvSpPr>
            <p:spPr bwMode="auto">
              <a:xfrm>
                <a:off x="1810" y="575"/>
                <a:ext cx="104" cy="104"/>
              </a:xfrm>
              <a:custGeom>
                <a:avLst/>
                <a:gdLst>
                  <a:gd name="T0" fmla="*/ 44 w 104"/>
                  <a:gd name="T1" fmla="*/ 52 h 105"/>
                  <a:gd name="T2" fmla="*/ 16 w 104"/>
                  <a:gd name="T3" fmla="*/ 52 h 105"/>
                  <a:gd name="T4" fmla="*/ 0 w 104"/>
                  <a:gd name="T5" fmla="*/ 0 h 105"/>
                  <a:gd name="T6" fmla="*/ 23 w 104"/>
                  <a:gd name="T7" fmla="*/ 0 h 105"/>
                  <a:gd name="T8" fmla="*/ 34 w 104"/>
                  <a:gd name="T9" fmla="*/ 52 h 105"/>
                  <a:gd name="T10" fmla="*/ 80 w 104"/>
                  <a:gd name="T11" fmla="*/ 0 h 105"/>
                  <a:gd name="T12" fmla="*/ 103 w 104"/>
                  <a:gd name="T13" fmla="*/ 0 h 105"/>
                  <a:gd name="T14" fmla="*/ 44 w 104"/>
                  <a:gd name="T15" fmla="*/ 52 h 10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 h="105">
                    <a:moveTo>
                      <a:pt x="44" y="104"/>
                    </a:moveTo>
                    <a:lnTo>
                      <a:pt x="16" y="104"/>
                    </a:lnTo>
                    <a:lnTo>
                      <a:pt x="0" y="0"/>
                    </a:lnTo>
                    <a:lnTo>
                      <a:pt x="23" y="0"/>
                    </a:lnTo>
                    <a:lnTo>
                      <a:pt x="34" y="83"/>
                    </a:lnTo>
                    <a:lnTo>
                      <a:pt x="80" y="0"/>
                    </a:lnTo>
                    <a:lnTo>
                      <a:pt x="103" y="0"/>
                    </a:lnTo>
                    <a:lnTo>
                      <a:pt x="44" y="10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42" name="Freeform 37"/>
              <p:cNvSpPr>
                <a:spLocks/>
              </p:cNvSpPr>
              <p:nvPr/>
            </p:nvSpPr>
            <p:spPr bwMode="auto">
              <a:xfrm>
                <a:off x="1907" y="575"/>
                <a:ext cx="46" cy="104"/>
              </a:xfrm>
              <a:custGeom>
                <a:avLst/>
                <a:gdLst>
                  <a:gd name="T0" fmla="*/ 23 w 46"/>
                  <a:gd name="T1" fmla="*/ 52 h 105"/>
                  <a:gd name="T2" fmla="*/ 0 w 46"/>
                  <a:gd name="T3" fmla="*/ 52 h 105"/>
                  <a:gd name="T4" fmla="*/ 22 w 46"/>
                  <a:gd name="T5" fmla="*/ 0 h 105"/>
                  <a:gd name="T6" fmla="*/ 45 w 46"/>
                  <a:gd name="T7" fmla="*/ 0 h 105"/>
                  <a:gd name="T8" fmla="*/ 23 w 46"/>
                  <a:gd name="T9" fmla="*/ 52 h 1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105">
                    <a:moveTo>
                      <a:pt x="23" y="104"/>
                    </a:moveTo>
                    <a:lnTo>
                      <a:pt x="0" y="104"/>
                    </a:lnTo>
                    <a:lnTo>
                      <a:pt x="22" y="0"/>
                    </a:lnTo>
                    <a:lnTo>
                      <a:pt x="45" y="0"/>
                    </a:lnTo>
                    <a:lnTo>
                      <a:pt x="23" y="10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43" name="Freeform 38"/>
              <p:cNvSpPr>
                <a:spLocks/>
              </p:cNvSpPr>
              <p:nvPr/>
            </p:nvSpPr>
            <p:spPr bwMode="auto">
              <a:xfrm>
                <a:off x="1953" y="574"/>
                <a:ext cx="99" cy="109"/>
              </a:xfrm>
              <a:custGeom>
                <a:avLst/>
                <a:gdLst>
                  <a:gd name="T0" fmla="*/ 1652 w 98"/>
                  <a:gd name="T1" fmla="*/ 19 h 110"/>
                  <a:gd name="T2" fmla="*/ 1555 w 98"/>
                  <a:gd name="T3" fmla="*/ 18 h 110"/>
                  <a:gd name="T4" fmla="*/ 1462 w 98"/>
                  <a:gd name="T5" fmla="*/ 17 h 110"/>
                  <a:gd name="T6" fmla="*/ 1363 w 98"/>
                  <a:gd name="T7" fmla="*/ 17 h 110"/>
                  <a:gd name="T8" fmla="*/ 1206 w 98"/>
                  <a:gd name="T9" fmla="*/ 17 h 110"/>
                  <a:gd name="T10" fmla="*/ 48 w 98"/>
                  <a:gd name="T11" fmla="*/ 22 h 110"/>
                  <a:gd name="T12" fmla="*/ 36 w 98"/>
                  <a:gd name="T13" fmla="*/ 32 h 110"/>
                  <a:gd name="T14" fmla="*/ 28 w 98"/>
                  <a:gd name="T15" fmla="*/ 46 h 110"/>
                  <a:gd name="T16" fmla="*/ 25 w 98"/>
                  <a:gd name="T17" fmla="*/ 55 h 110"/>
                  <a:gd name="T18" fmla="*/ 27 w 98"/>
                  <a:gd name="T19" fmla="*/ 55 h 110"/>
                  <a:gd name="T20" fmla="*/ 34 w 98"/>
                  <a:gd name="T21" fmla="*/ 55 h 110"/>
                  <a:gd name="T22" fmla="*/ 46 w 98"/>
                  <a:gd name="T23" fmla="*/ 55 h 110"/>
                  <a:gd name="T24" fmla="*/ 1158 w 98"/>
                  <a:gd name="T25" fmla="*/ 55 h 110"/>
                  <a:gd name="T26" fmla="*/ 1243 w 98"/>
                  <a:gd name="T27" fmla="*/ 55 h 110"/>
                  <a:gd name="T28" fmla="*/ 1347 w 98"/>
                  <a:gd name="T29" fmla="*/ 55 h 110"/>
                  <a:gd name="T30" fmla="*/ 1432 w 98"/>
                  <a:gd name="T31" fmla="*/ 55 h 110"/>
                  <a:gd name="T32" fmla="*/ 1414 w 98"/>
                  <a:gd name="T33" fmla="*/ 55 h 110"/>
                  <a:gd name="T34" fmla="*/ 1320 w 98"/>
                  <a:gd name="T35" fmla="*/ 55 h 110"/>
                  <a:gd name="T36" fmla="*/ 1218 w 98"/>
                  <a:gd name="T37" fmla="*/ 55 h 110"/>
                  <a:gd name="T38" fmla="*/ 1146 w 98"/>
                  <a:gd name="T39" fmla="*/ 55 h 110"/>
                  <a:gd name="T40" fmla="*/ 1068 w 98"/>
                  <a:gd name="T41" fmla="*/ 55 h 110"/>
                  <a:gd name="T42" fmla="*/ 38 w 98"/>
                  <a:gd name="T43" fmla="*/ 55 h 110"/>
                  <a:gd name="T44" fmla="*/ 28 w 98"/>
                  <a:gd name="T45" fmla="*/ 55 h 110"/>
                  <a:gd name="T46" fmla="*/ 18 w 98"/>
                  <a:gd name="T47" fmla="*/ 55 h 110"/>
                  <a:gd name="T48" fmla="*/ 11 w 98"/>
                  <a:gd name="T49" fmla="*/ 55 h 110"/>
                  <a:gd name="T50" fmla="*/ 5 w 98"/>
                  <a:gd name="T51" fmla="*/ 55 h 110"/>
                  <a:gd name="T52" fmla="*/ 1 w 98"/>
                  <a:gd name="T53" fmla="*/ 55 h 110"/>
                  <a:gd name="T54" fmla="*/ 0 w 98"/>
                  <a:gd name="T55" fmla="*/ 55 h 110"/>
                  <a:gd name="T56" fmla="*/ 2 w 98"/>
                  <a:gd name="T57" fmla="*/ 54 h 110"/>
                  <a:gd name="T58" fmla="*/ 6 w 98"/>
                  <a:gd name="T59" fmla="*/ 41 h 110"/>
                  <a:gd name="T60" fmla="*/ 12 w 98"/>
                  <a:gd name="T61" fmla="*/ 30 h 110"/>
                  <a:gd name="T62" fmla="*/ 19 w 98"/>
                  <a:gd name="T63" fmla="*/ 21 h 110"/>
                  <a:gd name="T64" fmla="*/ 29 w 98"/>
                  <a:gd name="T65" fmla="*/ 13 h 110"/>
                  <a:gd name="T66" fmla="*/ 39 w 98"/>
                  <a:gd name="T67" fmla="*/ 7 h 110"/>
                  <a:gd name="T68" fmla="*/ 1068 w 98"/>
                  <a:gd name="T69" fmla="*/ 3 h 110"/>
                  <a:gd name="T70" fmla="*/ 1194 w 98"/>
                  <a:gd name="T71" fmla="*/ 1 h 110"/>
                  <a:gd name="T72" fmla="*/ 1363 w 98"/>
                  <a:gd name="T73" fmla="*/ 0 h 110"/>
                  <a:gd name="T74" fmla="*/ 1448 w 98"/>
                  <a:gd name="T75" fmla="*/ 0 h 110"/>
                  <a:gd name="T76" fmla="*/ 1524 w 98"/>
                  <a:gd name="T77" fmla="*/ 1 h 110"/>
                  <a:gd name="T78" fmla="*/ 1619 w 98"/>
                  <a:gd name="T79" fmla="*/ 1 h 110"/>
                  <a:gd name="T80" fmla="*/ 1729 w 98"/>
                  <a:gd name="T81" fmla="*/ 3 h 11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98" h="110">
                    <a:moveTo>
                      <a:pt x="95" y="20"/>
                    </a:moveTo>
                    <a:lnTo>
                      <a:pt x="93" y="19"/>
                    </a:lnTo>
                    <a:lnTo>
                      <a:pt x="89" y="19"/>
                    </a:lnTo>
                    <a:lnTo>
                      <a:pt x="87" y="18"/>
                    </a:lnTo>
                    <a:lnTo>
                      <a:pt x="84" y="18"/>
                    </a:lnTo>
                    <a:lnTo>
                      <a:pt x="81" y="17"/>
                    </a:lnTo>
                    <a:lnTo>
                      <a:pt x="78" y="17"/>
                    </a:lnTo>
                    <a:lnTo>
                      <a:pt x="74" y="17"/>
                    </a:lnTo>
                    <a:lnTo>
                      <a:pt x="70" y="17"/>
                    </a:lnTo>
                    <a:lnTo>
                      <a:pt x="62" y="17"/>
                    </a:lnTo>
                    <a:lnTo>
                      <a:pt x="55" y="19"/>
                    </a:lnTo>
                    <a:lnTo>
                      <a:pt x="48" y="22"/>
                    </a:lnTo>
                    <a:lnTo>
                      <a:pt x="42" y="27"/>
                    </a:lnTo>
                    <a:lnTo>
                      <a:pt x="36" y="32"/>
                    </a:lnTo>
                    <a:lnTo>
                      <a:pt x="32" y="38"/>
                    </a:lnTo>
                    <a:lnTo>
                      <a:pt x="28" y="46"/>
                    </a:lnTo>
                    <a:lnTo>
                      <a:pt x="26" y="54"/>
                    </a:lnTo>
                    <a:lnTo>
                      <a:pt x="25" y="63"/>
                    </a:lnTo>
                    <a:lnTo>
                      <a:pt x="25" y="70"/>
                    </a:lnTo>
                    <a:lnTo>
                      <a:pt x="27" y="77"/>
                    </a:lnTo>
                    <a:lnTo>
                      <a:pt x="30" y="82"/>
                    </a:lnTo>
                    <a:lnTo>
                      <a:pt x="34" y="87"/>
                    </a:lnTo>
                    <a:lnTo>
                      <a:pt x="40" y="89"/>
                    </a:lnTo>
                    <a:lnTo>
                      <a:pt x="46" y="92"/>
                    </a:lnTo>
                    <a:lnTo>
                      <a:pt x="54" y="92"/>
                    </a:lnTo>
                    <a:lnTo>
                      <a:pt x="58" y="92"/>
                    </a:lnTo>
                    <a:lnTo>
                      <a:pt x="62" y="92"/>
                    </a:lnTo>
                    <a:lnTo>
                      <a:pt x="65" y="92"/>
                    </a:lnTo>
                    <a:lnTo>
                      <a:pt x="69" y="91"/>
                    </a:lnTo>
                    <a:lnTo>
                      <a:pt x="72" y="90"/>
                    </a:lnTo>
                    <a:lnTo>
                      <a:pt x="76" y="90"/>
                    </a:lnTo>
                    <a:lnTo>
                      <a:pt x="79" y="89"/>
                    </a:lnTo>
                    <a:lnTo>
                      <a:pt x="82" y="89"/>
                    </a:lnTo>
                    <a:lnTo>
                      <a:pt x="77" y="106"/>
                    </a:lnTo>
                    <a:lnTo>
                      <a:pt x="73" y="107"/>
                    </a:lnTo>
                    <a:lnTo>
                      <a:pt x="70" y="108"/>
                    </a:lnTo>
                    <a:lnTo>
                      <a:pt x="66" y="108"/>
                    </a:lnTo>
                    <a:lnTo>
                      <a:pt x="63" y="108"/>
                    </a:lnTo>
                    <a:lnTo>
                      <a:pt x="60" y="108"/>
                    </a:lnTo>
                    <a:lnTo>
                      <a:pt x="57" y="109"/>
                    </a:lnTo>
                    <a:lnTo>
                      <a:pt x="54" y="109"/>
                    </a:lnTo>
                    <a:lnTo>
                      <a:pt x="50" y="109"/>
                    </a:lnTo>
                    <a:lnTo>
                      <a:pt x="44" y="109"/>
                    </a:lnTo>
                    <a:lnTo>
                      <a:pt x="38" y="108"/>
                    </a:lnTo>
                    <a:lnTo>
                      <a:pt x="33" y="107"/>
                    </a:lnTo>
                    <a:lnTo>
                      <a:pt x="28" y="106"/>
                    </a:lnTo>
                    <a:lnTo>
                      <a:pt x="23" y="104"/>
                    </a:lnTo>
                    <a:lnTo>
                      <a:pt x="18" y="102"/>
                    </a:lnTo>
                    <a:lnTo>
                      <a:pt x="14" y="99"/>
                    </a:lnTo>
                    <a:lnTo>
                      <a:pt x="11" y="96"/>
                    </a:lnTo>
                    <a:lnTo>
                      <a:pt x="8" y="92"/>
                    </a:lnTo>
                    <a:lnTo>
                      <a:pt x="5" y="88"/>
                    </a:lnTo>
                    <a:lnTo>
                      <a:pt x="3" y="84"/>
                    </a:lnTo>
                    <a:lnTo>
                      <a:pt x="1" y="78"/>
                    </a:lnTo>
                    <a:lnTo>
                      <a:pt x="0" y="73"/>
                    </a:lnTo>
                    <a:lnTo>
                      <a:pt x="0" y="67"/>
                    </a:lnTo>
                    <a:lnTo>
                      <a:pt x="1" y="61"/>
                    </a:lnTo>
                    <a:lnTo>
                      <a:pt x="2" y="54"/>
                    </a:lnTo>
                    <a:lnTo>
                      <a:pt x="4" y="48"/>
                    </a:lnTo>
                    <a:lnTo>
                      <a:pt x="6" y="41"/>
                    </a:lnTo>
                    <a:lnTo>
                      <a:pt x="9" y="35"/>
                    </a:lnTo>
                    <a:lnTo>
                      <a:pt x="12" y="30"/>
                    </a:lnTo>
                    <a:lnTo>
                      <a:pt x="15" y="25"/>
                    </a:lnTo>
                    <a:lnTo>
                      <a:pt x="19" y="21"/>
                    </a:lnTo>
                    <a:lnTo>
                      <a:pt x="24" y="16"/>
                    </a:lnTo>
                    <a:lnTo>
                      <a:pt x="29" y="13"/>
                    </a:lnTo>
                    <a:lnTo>
                      <a:pt x="34" y="10"/>
                    </a:lnTo>
                    <a:lnTo>
                      <a:pt x="39" y="7"/>
                    </a:lnTo>
                    <a:lnTo>
                      <a:pt x="44" y="5"/>
                    </a:lnTo>
                    <a:lnTo>
                      <a:pt x="50" y="3"/>
                    </a:lnTo>
                    <a:lnTo>
                      <a:pt x="56" y="2"/>
                    </a:lnTo>
                    <a:lnTo>
                      <a:pt x="61" y="1"/>
                    </a:lnTo>
                    <a:lnTo>
                      <a:pt x="68" y="0"/>
                    </a:lnTo>
                    <a:lnTo>
                      <a:pt x="74" y="0"/>
                    </a:lnTo>
                    <a:lnTo>
                      <a:pt x="77" y="0"/>
                    </a:lnTo>
                    <a:lnTo>
                      <a:pt x="80" y="0"/>
                    </a:lnTo>
                    <a:lnTo>
                      <a:pt x="83" y="1"/>
                    </a:lnTo>
                    <a:lnTo>
                      <a:pt x="85" y="1"/>
                    </a:lnTo>
                    <a:lnTo>
                      <a:pt x="88" y="1"/>
                    </a:lnTo>
                    <a:lnTo>
                      <a:pt x="91" y="1"/>
                    </a:lnTo>
                    <a:lnTo>
                      <a:pt x="94" y="2"/>
                    </a:lnTo>
                    <a:lnTo>
                      <a:pt x="97" y="3"/>
                    </a:lnTo>
                    <a:lnTo>
                      <a:pt x="95" y="2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44" name="Freeform 39"/>
              <p:cNvSpPr>
                <a:spLocks/>
              </p:cNvSpPr>
              <p:nvPr/>
            </p:nvSpPr>
            <p:spPr bwMode="auto">
              <a:xfrm>
                <a:off x="2050" y="575"/>
                <a:ext cx="99" cy="104"/>
              </a:xfrm>
              <a:custGeom>
                <a:avLst/>
                <a:gdLst>
                  <a:gd name="T0" fmla="*/ 95 w 99"/>
                  <a:gd name="T1" fmla="*/ 17 h 105"/>
                  <a:gd name="T2" fmla="*/ 42 w 99"/>
                  <a:gd name="T3" fmla="*/ 17 h 105"/>
                  <a:gd name="T4" fmla="*/ 36 w 99"/>
                  <a:gd name="T5" fmla="*/ 44 h 105"/>
                  <a:gd name="T6" fmla="*/ 82 w 99"/>
                  <a:gd name="T7" fmla="*/ 44 h 105"/>
                  <a:gd name="T8" fmla="*/ 79 w 99"/>
                  <a:gd name="T9" fmla="*/ 52 h 105"/>
                  <a:gd name="T10" fmla="*/ 33 w 99"/>
                  <a:gd name="T11" fmla="*/ 52 h 105"/>
                  <a:gd name="T12" fmla="*/ 27 w 99"/>
                  <a:gd name="T13" fmla="*/ 52 h 105"/>
                  <a:gd name="T14" fmla="*/ 79 w 99"/>
                  <a:gd name="T15" fmla="*/ 52 h 105"/>
                  <a:gd name="T16" fmla="*/ 76 w 99"/>
                  <a:gd name="T17" fmla="*/ 52 h 105"/>
                  <a:gd name="T18" fmla="*/ 0 w 99"/>
                  <a:gd name="T19" fmla="*/ 52 h 105"/>
                  <a:gd name="T20" fmla="*/ 22 w 99"/>
                  <a:gd name="T21" fmla="*/ 0 h 105"/>
                  <a:gd name="T22" fmla="*/ 98 w 99"/>
                  <a:gd name="T23" fmla="*/ 0 h 105"/>
                  <a:gd name="T24" fmla="*/ 95 w 99"/>
                  <a:gd name="T25" fmla="*/ 17 h 1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9" h="105">
                    <a:moveTo>
                      <a:pt x="95" y="17"/>
                    </a:moveTo>
                    <a:lnTo>
                      <a:pt x="42" y="17"/>
                    </a:lnTo>
                    <a:lnTo>
                      <a:pt x="36" y="44"/>
                    </a:lnTo>
                    <a:lnTo>
                      <a:pt x="82" y="44"/>
                    </a:lnTo>
                    <a:lnTo>
                      <a:pt x="79" y="59"/>
                    </a:lnTo>
                    <a:lnTo>
                      <a:pt x="33" y="59"/>
                    </a:lnTo>
                    <a:lnTo>
                      <a:pt x="27" y="87"/>
                    </a:lnTo>
                    <a:lnTo>
                      <a:pt x="79" y="87"/>
                    </a:lnTo>
                    <a:lnTo>
                      <a:pt x="76" y="104"/>
                    </a:lnTo>
                    <a:lnTo>
                      <a:pt x="0" y="104"/>
                    </a:lnTo>
                    <a:lnTo>
                      <a:pt x="22" y="0"/>
                    </a:lnTo>
                    <a:lnTo>
                      <a:pt x="98" y="0"/>
                    </a:lnTo>
                    <a:lnTo>
                      <a:pt x="95" y="1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grpSp>
        <p:sp>
          <p:nvSpPr>
            <p:cNvPr id="12" name="Rectangle 40"/>
            <p:cNvSpPr>
              <a:spLocks noChangeArrowheads="1"/>
            </p:cNvSpPr>
            <p:nvPr/>
          </p:nvSpPr>
          <p:spPr bwMode="auto">
            <a:xfrm>
              <a:off x="782" y="1062"/>
              <a:ext cx="904" cy="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eaLnBrk="1" hangingPunct="1">
                <a:spcBef>
                  <a:spcPct val="100000"/>
                </a:spcBef>
                <a:defRPr/>
              </a:pPr>
              <a:endParaRPr lang="en-US" altLang="en-US" sz="1200" b="1" u="sng" dirty="0" smtClean="0">
                <a:solidFill>
                  <a:srgbClr val="F8F8F8"/>
                </a:solidFill>
              </a:endParaRPr>
            </a:p>
          </p:txBody>
        </p:sp>
        <p:sp>
          <p:nvSpPr>
            <p:cNvPr id="13" name="Text Box 41"/>
            <p:cNvSpPr txBox="1">
              <a:spLocks noChangeArrowheads="1"/>
            </p:cNvSpPr>
            <p:nvPr/>
          </p:nvSpPr>
          <p:spPr bwMode="auto">
            <a:xfrm>
              <a:off x="1638" y="1050"/>
              <a:ext cx="187" cy="173"/>
            </a:xfrm>
            <a:prstGeom prst="rect">
              <a:avLst/>
            </a:prstGeom>
            <a:noFill/>
            <a:ln>
              <a:noFill/>
            </a:ln>
            <a:extLst/>
          </p:spPr>
          <p:txBody>
            <a:bodyPr wrap="none">
              <a:spAutoFit/>
            </a:bodyP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a:defRPr/>
              </a:pPr>
              <a:r>
                <a:rPr lang="en-US" sz="1200" b="1" dirty="0" smtClean="0">
                  <a:solidFill>
                    <a:srgbClr val="F8F8F8"/>
                  </a:solidFill>
                </a:rPr>
                <a:t>®</a:t>
              </a:r>
            </a:p>
          </p:txBody>
        </p:sp>
      </p:grpSp>
    </p:spTree>
    <p:extLst>
      <p:ext uri="{BB962C8B-B14F-4D97-AF65-F5344CB8AC3E}">
        <p14:creationId xmlns:p14="http://schemas.microsoft.com/office/powerpoint/2010/main" val="42572950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5" name="Title 1"/>
          <p:cNvSpPr>
            <a:spLocks noGrp="1"/>
          </p:cNvSpPr>
          <p:nvPr>
            <p:ph type="title"/>
          </p:nvPr>
        </p:nvSpPr>
        <p:spPr>
          <a:xfrm>
            <a:off x="457200" y="76200"/>
            <a:ext cx="8229600" cy="838200"/>
          </a:xfrm>
          <a:prstGeom prst="rect">
            <a:avLst/>
          </a:prstGeom>
        </p:spPr>
        <p:txBody>
          <a:bodyPr anchor="ctr">
            <a:normAutofit/>
          </a:bodyPr>
          <a:lstStyle>
            <a:lvl1pPr>
              <a:defRPr sz="3600" b="1">
                <a:solidFill>
                  <a:schemeClr val="bg1"/>
                </a:solidFill>
              </a:defRPr>
            </a:lvl1pPr>
          </a:lstStyle>
          <a:p>
            <a:endParaRPr lang="en-US" dirty="0"/>
          </a:p>
        </p:txBody>
      </p:sp>
      <p:sp>
        <p:nvSpPr>
          <p:cNvPr id="6" name="Content Placeholder 2"/>
          <p:cNvSpPr>
            <a:spLocks noGrp="1"/>
          </p:cNvSpPr>
          <p:nvPr>
            <p:ph idx="1"/>
          </p:nvPr>
        </p:nvSpPr>
        <p:spPr>
          <a:xfrm>
            <a:off x="457200" y="1600200"/>
            <a:ext cx="8229600" cy="4525963"/>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3BB03926-C232-4CDD-A27D-24D471F6DC54}" type="datetimeFigureOut">
              <a:rPr lang="en-US">
                <a:solidFill>
                  <a:srgbClr val="000000"/>
                </a:solidFill>
                <a:latin typeface="Arial" charset="0"/>
              </a:rPr>
              <a:pPr fontAlgn="base">
                <a:spcBef>
                  <a:spcPct val="0"/>
                </a:spcBef>
                <a:spcAft>
                  <a:spcPct val="0"/>
                </a:spcAft>
                <a:defRPr/>
              </a:pPr>
              <a:t>10/25/2016</a:t>
            </a:fld>
            <a:endParaRPr lang="en-US" dirty="0">
              <a:solidFill>
                <a:srgbClr val="000000"/>
              </a:solidFill>
              <a:latin typeface="Arial" charset="0"/>
            </a:endParaRPr>
          </a:p>
        </p:txBody>
      </p:sp>
      <p:sp>
        <p:nvSpPr>
          <p:cNvPr id="7" name="Footer Placeholder 4"/>
          <p:cNvSpPr>
            <a:spLocks noGrp="1"/>
          </p:cNvSpPr>
          <p:nvPr>
            <p:ph type="ftr" sz="quarter" idx="11"/>
          </p:nvPr>
        </p:nvSpPr>
        <p:spPr/>
        <p:txBody>
          <a:bodyPr/>
          <a:lstStyle>
            <a:lvl1pPr>
              <a:defRPr/>
            </a:lvl1pPr>
          </a:lstStyle>
          <a:p>
            <a:pPr>
              <a:defRPr/>
            </a:pPr>
            <a:endParaRPr lang="en-US" dirty="0"/>
          </a:p>
        </p:txBody>
      </p:sp>
      <p:sp>
        <p:nvSpPr>
          <p:cNvPr id="8" name="Slide Number Placeholder 5"/>
          <p:cNvSpPr>
            <a:spLocks noGrp="1"/>
          </p:cNvSpPr>
          <p:nvPr>
            <p:ph type="sldNum" sz="quarter" idx="12"/>
          </p:nvPr>
        </p:nvSpPr>
        <p:spPr/>
        <p:txBody>
          <a:bodyPr/>
          <a:lstStyle>
            <a:lvl1pPr>
              <a:defRPr/>
            </a:lvl1pPr>
          </a:lstStyle>
          <a:p>
            <a:pPr>
              <a:defRPr/>
            </a:pPr>
            <a:fld id="{315D2C48-1F41-4BB6-B011-CDAE29A95D96}" type="slidenum">
              <a:rPr lang="en-US"/>
              <a:pPr>
                <a:defRPr/>
              </a:pPr>
              <a:t>‹#›</a:t>
            </a:fld>
            <a:endParaRPr lang="en-US" dirty="0"/>
          </a:p>
        </p:txBody>
      </p:sp>
      <p:grpSp>
        <p:nvGrpSpPr>
          <p:cNvPr id="9" name="Group 2"/>
          <p:cNvGrpSpPr>
            <a:grpSpLocks/>
          </p:cNvGrpSpPr>
          <p:nvPr userDrawn="1"/>
        </p:nvGrpSpPr>
        <p:grpSpPr bwMode="auto">
          <a:xfrm>
            <a:off x="-4763" y="0"/>
            <a:ext cx="9150351" cy="1004888"/>
            <a:chOff x="-3" y="0"/>
            <a:chExt cx="5764" cy="633"/>
          </a:xfrm>
        </p:grpSpPr>
        <p:sp>
          <p:nvSpPr>
            <p:cNvPr id="10" name="Rectangle 3"/>
            <p:cNvSpPr>
              <a:spLocks noChangeArrowheads="1"/>
            </p:cNvSpPr>
            <p:nvPr/>
          </p:nvSpPr>
          <p:spPr bwMode="auto">
            <a:xfrm>
              <a:off x="0" y="0"/>
              <a:ext cx="5760" cy="633"/>
            </a:xfrm>
            <a:prstGeom prst="rect">
              <a:avLst/>
            </a:prstGeom>
            <a:solidFill>
              <a:srgbClr val="60A1D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algn="ctr">
                <a:defRPr/>
              </a:pPr>
              <a:endParaRPr lang="en-US" altLang="en-US" sz="2400" dirty="0" smtClean="0">
                <a:solidFill>
                  <a:srgbClr val="000000"/>
                </a:solidFill>
              </a:endParaRPr>
            </a:p>
          </p:txBody>
        </p:sp>
        <p:sp>
          <p:nvSpPr>
            <p:cNvPr id="11" name="Line 4"/>
            <p:cNvSpPr>
              <a:spLocks noChangeShapeType="1"/>
            </p:cNvSpPr>
            <p:nvPr/>
          </p:nvSpPr>
          <p:spPr bwMode="auto">
            <a:xfrm>
              <a:off x="-3" y="633"/>
              <a:ext cx="5764" cy="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0000"/>
                </a:solidFill>
              </a:endParaRPr>
            </a:p>
          </p:txBody>
        </p:sp>
      </p:grpSp>
      <p:grpSp>
        <p:nvGrpSpPr>
          <p:cNvPr id="12" name="Group 7"/>
          <p:cNvGrpSpPr>
            <a:grpSpLocks/>
          </p:cNvGrpSpPr>
          <p:nvPr userDrawn="1"/>
        </p:nvGrpSpPr>
        <p:grpSpPr bwMode="auto">
          <a:xfrm>
            <a:off x="371475" y="263525"/>
            <a:ext cx="2278063" cy="436563"/>
            <a:chOff x="390" y="948"/>
            <a:chExt cx="1435" cy="275"/>
          </a:xfrm>
        </p:grpSpPr>
        <p:grpSp>
          <p:nvGrpSpPr>
            <p:cNvPr id="13" name="Group 8"/>
            <p:cNvGrpSpPr>
              <a:grpSpLocks/>
            </p:cNvGrpSpPr>
            <p:nvPr/>
          </p:nvGrpSpPr>
          <p:grpSpPr bwMode="auto">
            <a:xfrm>
              <a:off x="390" y="948"/>
              <a:ext cx="1296" cy="230"/>
              <a:chOff x="397" y="387"/>
              <a:chExt cx="1752" cy="303"/>
            </a:xfrm>
          </p:grpSpPr>
          <p:sp>
            <p:nvSpPr>
              <p:cNvPr id="16" name="Freeform 9"/>
              <p:cNvSpPr>
                <a:spLocks/>
              </p:cNvSpPr>
              <p:nvPr/>
            </p:nvSpPr>
            <p:spPr bwMode="auto">
              <a:xfrm>
                <a:off x="397" y="387"/>
                <a:ext cx="497" cy="303"/>
              </a:xfrm>
              <a:custGeom>
                <a:avLst/>
                <a:gdLst>
                  <a:gd name="T0" fmla="*/ 249 w 498"/>
                  <a:gd name="T1" fmla="*/ 302 h 303"/>
                  <a:gd name="T2" fmla="*/ 249 w 498"/>
                  <a:gd name="T3" fmla="*/ 0 h 303"/>
                  <a:gd name="T4" fmla="*/ 66 w 498"/>
                  <a:gd name="T5" fmla="*/ 0 h 303"/>
                  <a:gd name="T6" fmla="*/ 0 w 498"/>
                  <a:gd name="T7" fmla="*/ 302 h 303"/>
                  <a:gd name="T8" fmla="*/ 249 w 498"/>
                  <a:gd name="T9" fmla="*/ 302 h 3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8" h="303">
                    <a:moveTo>
                      <a:pt x="431" y="302"/>
                    </a:moveTo>
                    <a:lnTo>
                      <a:pt x="497" y="0"/>
                    </a:lnTo>
                    <a:lnTo>
                      <a:pt x="66" y="0"/>
                    </a:lnTo>
                    <a:lnTo>
                      <a:pt x="0" y="302"/>
                    </a:lnTo>
                    <a:lnTo>
                      <a:pt x="431" y="302"/>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17" name="Freeform 10"/>
              <p:cNvSpPr>
                <a:spLocks/>
              </p:cNvSpPr>
              <p:nvPr/>
            </p:nvSpPr>
            <p:spPr bwMode="auto">
              <a:xfrm>
                <a:off x="446" y="398"/>
                <a:ext cx="438" cy="283"/>
              </a:xfrm>
              <a:custGeom>
                <a:avLst/>
                <a:gdLst>
                  <a:gd name="T0" fmla="*/ 27 w 436"/>
                  <a:gd name="T1" fmla="*/ 2 h 283"/>
                  <a:gd name="T2" fmla="*/ 32 w 436"/>
                  <a:gd name="T3" fmla="*/ 3 h 283"/>
                  <a:gd name="T4" fmla="*/ 42 w 436"/>
                  <a:gd name="T5" fmla="*/ 4 h 283"/>
                  <a:gd name="T6" fmla="*/ 56 w 436"/>
                  <a:gd name="T7" fmla="*/ 7 h 283"/>
                  <a:gd name="T8" fmla="*/ 73 w 436"/>
                  <a:gd name="T9" fmla="*/ 10 h 283"/>
                  <a:gd name="T10" fmla="*/ 92 w 436"/>
                  <a:gd name="T11" fmla="*/ 15 h 283"/>
                  <a:gd name="T12" fmla="*/ 481 w 436"/>
                  <a:gd name="T13" fmla="*/ 19 h 283"/>
                  <a:gd name="T14" fmla="*/ 527 w 436"/>
                  <a:gd name="T15" fmla="*/ 23 h 283"/>
                  <a:gd name="T16" fmla="*/ 587 w 436"/>
                  <a:gd name="T17" fmla="*/ 28 h 283"/>
                  <a:gd name="T18" fmla="*/ 653 w 436"/>
                  <a:gd name="T19" fmla="*/ 32 h 283"/>
                  <a:gd name="T20" fmla="*/ 716 w 436"/>
                  <a:gd name="T21" fmla="*/ 36 h 283"/>
                  <a:gd name="T22" fmla="*/ 780 w 436"/>
                  <a:gd name="T23" fmla="*/ 41 h 283"/>
                  <a:gd name="T24" fmla="*/ 848 w 436"/>
                  <a:gd name="T25" fmla="*/ 44 h 283"/>
                  <a:gd name="T26" fmla="*/ 908 w 436"/>
                  <a:gd name="T27" fmla="*/ 47 h 283"/>
                  <a:gd name="T28" fmla="*/ 948 w 436"/>
                  <a:gd name="T29" fmla="*/ 49 h 283"/>
                  <a:gd name="T30" fmla="*/ 972 w 436"/>
                  <a:gd name="T31" fmla="*/ 50 h 283"/>
                  <a:gd name="T32" fmla="*/ 1024 w 436"/>
                  <a:gd name="T33" fmla="*/ 52 h 283"/>
                  <a:gd name="T34" fmla="*/ 1099 w 436"/>
                  <a:gd name="T35" fmla="*/ 56 h 283"/>
                  <a:gd name="T36" fmla="*/ 1159 w 436"/>
                  <a:gd name="T37" fmla="*/ 60 h 283"/>
                  <a:gd name="T38" fmla="*/ 1199 w 436"/>
                  <a:gd name="T39" fmla="*/ 63 h 283"/>
                  <a:gd name="T40" fmla="*/ 1229 w 436"/>
                  <a:gd name="T41" fmla="*/ 65 h 283"/>
                  <a:gd name="T42" fmla="*/ 1241 w 436"/>
                  <a:gd name="T43" fmla="*/ 68 h 283"/>
                  <a:gd name="T44" fmla="*/ 1247 w 436"/>
                  <a:gd name="T45" fmla="*/ 69 h 283"/>
                  <a:gd name="T46" fmla="*/ 1253 w 436"/>
                  <a:gd name="T47" fmla="*/ 70 h 283"/>
                  <a:gd name="T48" fmla="*/ 1297 w 436"/>
                  <a:gd name="T49" fmla="*/ 70 h 283"/>
                  <a:gd name="T50" fmla="*/ 1327 w 436"/>
                  <a:gd name="T51" fmla="*/ 71 h 283"/>
                  <a:gd name="T52" fmla="*/ 1351 w 436"/>
                  <a:gd name="T53" fmla="*/ 71 h 283"/>
                  <a:gd name="T54" fmla="*/ 1369 w 436"/>
                  <a:gd name="T55" fmla="*/ 71 h 283"/>
                  <a:gd name="T56" fmla="*/ 1381 w 436"/>
                  <a:gd name="T57" fmla="*/ 73 h 283"/>
                  <a:gd name="T58" fmla="*/ 1393 w 436"/>
                  <a:gd name="T59" fmla="*/ 74 h 283"/>
                  <a:gd name="T60" fmla="*/ 1403 w 436"/>
                  <a:gd name="T61" fmla="*/ 75 h 283"/>
                  <a:gd name="T62" fmla="*/ 1409 w 436"/>
                  <a:gd name="T63" fmla="*/ 77 h 283"/>
                  <a:gd name="T64" fmla="*/ 1424 w 436"/>
                  <a:gd name="T65" fmla="*/ 85 h 283"/>
                  <a:gd name="T66" fmla="*/ 1431 w 436"/>
                  <a:gd name="T67" fmla="*/ 95 h 283"/>
                  <a:gd name="T68" fmla="*/ 1424 w 436"/>
                  <a:gd name="T69" fmla="*/ 105 h 283"/>
                  <a:gd name="T70" fmla="*/ 1415 w 436"/>
                  <a:gd name="T71" fmla="*/ 116 h 283"/>
                  <a:gd name="T72" fmla="*/ 1399 w 436"/>
                  <a:gd name="T73" fmla="*/ 127 h 283"/>
                  <a:gd name="T74" fmla="*/ 1385 w 436"/>
                  <a:gd name="T75" fmla="*/ 135 h 283"/>
                  <a:gd name="T76" fmla="*/ 1375 w 436"/>
                  <a:gd name="T77" fmla="*/ 141 h 283"/>
                  <a:gd name="T78" fmla="*/ 1369 w 436"/>
                  <a:gd name="T79" fmla="*/ 143 h 283"/>
                  <a:gd name="T80" fmla="*/ 1357 w 436"/>
                  <a:gd name="T81" fmla="*/ 145 h 283"/>
                  <a:gd name="T82" fmla="*/ 1319 w 436"/>
                  <a:gd name="T83" fmla="*/ 150 h 283"/>
                  <a:gd name="T84" fmla="*/ 1265 w 436"/>
                  <a:gd name="T85" fmla="*/ 157 h 283"/>
                  <a:gd name="T86" fmla="*/ 1139 w 436"/>
                  <a:gd name="T87" fmla="*/ 166 h 283"/>
                  <a:gd name="T88" fmla="*/ 999 w 436"/>
                  <a:gd name="T89" fmla="*/ 177 h 283"/>
                  <a:gd name="T90" fmla="*/ 876 w 436"/>
                  <a:gd name="T91" fmla="*/ 188 h 283"/>
                  <a:gd name="T92" fmla="*/ 749 w 436"/>
                  <a:gd name="T93" fmla="*/ 201 h 283"/>
                  <a:gd name="T94" fmla="*/ 650 w 436"/>
                  <a:gd name="T95" fmla="*/ 213 h 283"/>
                  <a:gd name="T96" fmla="*/ 548 w 436"/>
                  <a:gd name="T97" fmla="*/ 226 h 283"/>
                  <a:gd name="T98" fmla="*/ 481 w 436"/>
                  <a:gd name="T99" fmla="*/ 239 h 283"/>
                  <a:gd name="T100" fmla="*/ 83 w 436"/>
                  <a:gd name="T101" fmla="*/ 250 h 283"/>
                  <a:gd name="T102" fmla="*/ 56 w 436"/>
                  <a:gd name="T103" fmla="*/ 261 h 283"/>
                  <a:gd name="T104" fmla="*/ 33 w 436"/>
                  <a:gd name="T105" fmla="*/ 269 h 283"/>
                  <a:gd name="T106" fmla="*/ 15 w 436"/>
                  <a:gd name="T107" fmla="*/ 276 h 283"/>
                  <a:gd name="T108" fmla="*/ 4 w 436"/>
                  <a:gd name="T109" fmla="*/ 280 h 283"/>
                  <a:gd name="T110" fmla="*/ 0 w 436"/>
                  <a:gd name="T111" fmla="*/ 282 h 283"/>
                  <a:gd name="T112" fmla="*/ 1617 w 436"/>
                  <a:gd name="T113" fmla="*/ 0 h 283"/>
                  <a:gd name="T114" fmla="*/ 26 w 436"/>
                  <a:gd name="T115" fmla="*/ 2 h 28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36" h="283">
                    <a:moveTo>
                      <a:pt x="26" y="2"/>
                    </a:moveTo>
                    <a:lnTo>
                      <a:pt x="27" y="2"/>
                    </a:lnTo>
                    <a:lnTo>
                      <a:pt x="29" y="2"/>
                    </a:lnTo>
                    <a:lnTo>
                      <a:pt x="32" y="3"/>
                    </a:lnTo>
                    <a:lnTo>
                      <a:pt x="37" y="3"/>
                    </a:lnTo>
                    <a:lnTo>
                      <a:pt x="42" y="4"/>
                    </a:lnTo>
                    <a:lnTo>
                      <a:pt x="48" y="6"/>
                    </a:lnTo>
                    <a:lnTo>
                      <a:pt x="56" y="7"/>
                    </a:lnTo>
                    <a:lnTo>
                      <a:pt x="64" y="9"/>
                    </a:lnTo>
                    <a:lnTo>
                      <a:pt x="73" y="10"/>
                    </a:lnTo>
                    <a:lnTo>
                      <a:pt x="82" y="13"/>
                    </a:lnTo>
                    <a:lnTo>
                      <a:pt x="92" y="15"/>
                    </a:lnTo>
                    <a:lnTo>
                      <a:pt x="102" y="17"/>
                    </a:lnTo>
                    <a:lnTo>
                      <a:pt x="113" y="19"/>
                    </a:lnTo>
                    <a:lnTo>
                      <a:pt x="125" y="21"/>
                    </a:lnTo>
                    <a:lnTo>
                      <a:pt x="136" y="23"/>
                    </a:lnTo>
                    <a:lnTo>
                      <a:pt x="147" y="25"/>
                    </a:lnTo>
                    <a:lnTo>
                      <a:pt x="159" y="28"/>
                    </a:lnTo>
                    <a:lnTo>
                      <a:pt x="170" y="30"/>
                    </a:lnTo>
                    <a:lnTo>
                      <a:pt x="181" y="32"/>
                    </a:lnTo>
                    <a:lnTo>
                      <a:pt x="192" y="35"/>
                    </a:lnTo>
                    <a:lnTo>
                      <a:pt x="202" y="36"/>
                    </a:lnTo>
                    <a:lnTo>
                      <a:pt x="212" y="39"/>
                    </a:lnTo>
                    <a:lnTo>
                      <a:pt x="222" y="41"/>
                    </a:lnTo>
                    <a:lnTo>
                      <a:pt x="231" y="43"/>
                    </a:lnTo>
                    <a:lnTo>
                      <a:pt x="239" y="44"/>
                    </a:lnTo>
                    <a:lnTo>
                      <a:pt x="247" y="46"/>
                    </a:lnTo>
                    <a:lnTo>
                      <a:pt x="254" y="47"/>
                    </a:lnTo>
                    <a:lnTo>
                      <a:pt x="259" y="48"/>
                    </a:lnTo>
                    <a:lnTo>
                      <a:pt x="264" y="49"/>
                    </a:lnTo>
                    <a:lnTo>
                      <a:pt x="268" y="50"/>
                    </a:lnTo>
                    <a:lnTo>
                      <a:pt x="270" y="50"/>
                    </a:lnTo>
                    <a:lnTo>
                      <a:pt x="271" y="50"/>
                    </a:lnTo>
                    <a:lnTo>
                      <a:pt x="281" y="52"/>
                    </a:lnTo>
                    <a:lnTo>
                      <a:pt x="289" y="54"/>
                    </a:lnTo>
                    <a:lnTo>
                      <a:pt x="296" y="56"/>
                    </a:lnTo>
                    <a:lnTo>
                      <a:pt x="303" y="58"/>
                    </a:lnTo>
                    <a:lnTo>
                      <a:pt x="308" y="60"/>
                    </a:lnTo>
                    <a:lnTo>
                      <a:pt x="312" y="61"/>
                    </a:lnTo>
                    <a:lnTo>
                      <a:pt x="316" y="63"/>
                    </a:lnTo>
                    <a:lnTo>
                      <a:pt x="319" y="64"/>
                    </a:lnTo>
                    <a:lnTo>
                      <a:pt x="321" y="65"/>
                    </a:lnTo>
                    <a:lnTo>
                      <a:pt x="322" y="67"/>
                    </a:lnTo>
                    <a:lnTo>
                      <a:pt x="323" y="68"/>
                    </a:lnTo>
                    <a:lnTo>
                      <a:pt x="324" y="69"/>
                    </a:lnTo>
                    <a:lnTo>
                      <a:pt x="325" y="70"/>
                    </a:lnTo>
                    <a:lnTo>
                      <a:pt x="332" y="70"/>
                    </a:lnTo>
                    <a:lnTo>
                      <a:pt x="338" y="70"/>
                    </a:lnTo>
                    <a:lnTo>
                      <a:pt x="343" y="70"/>
                    </a:lnTo>
                    <a:lnTo>
                      <a:pt x="348" y="71"/>
                    </a:lnTo>
                    <a:lnTo>
                      <a:pt x="352" y="71"/>
                    </a:lnTo>
                    <a:lnTo>
                      <a:pt x="356" y="71"/>
                    </a:lnTo>
                    <a:lnTo>
                      <a:pt x="359" y="71"/>
                    </a:lnTo>
                    <a:lnTo>
                      <a:pt x="362" y="71"/>
                    </a:lnTo>
                    <a:lnTo>
                      <a:pt x="364" y="72"/>
                    </a:lnTo>
                    <a:lnTo>
                      <a:pt x="366" y="73"/>
                    </a:lnTo>
                    <a:lnTo>
                      <a:pt x="368" y="73"/>
                    </a:lnTo>
                    <a:lnTo>
                      <a:pt x="370" y="74"/>
                    </a:lnTo>
                    <a:lnTo>
                      <a:pt x="371" y="75"/>
                    </a:lnTo>
                    <a:lnTo>
                      <a:pt x="373" y="75"/>
                    </a:lnTo>
                    <a:lnTo>
                      <a:pt x="374" y="76"/>
                    </a:lnTo>
                    <a:lnTo>
                      <a:pt x="375" y="77"/>
                    </a:lnTo>
                    <a:lnTo>
                      <a:pt x="378" y="81"/>
                    </a:lnTo>
                    <a:lnTo>
                      <a:pt x="380" y="85"/>
                    </a:lnTo>
                    <a:lnTo>
                      <a:pt x="381" y="90"/>
                    </a:lnTo>
                    <a:lnTo>
                      <a:pt x="382" y="95"/>
                    </a:lnTo>
                    <a:lnTo>
                      <a:pt x="381" y="100"/>
                    </a:lnTo>
                    <a:lnTo>
                      <a:pt x="380" y="105"/>
                    </a:lnTo>
                    <a:lnTo>
                      <a:pt x="379" y="111"/>
                    </a:lnTo>
                    <a:lnTo>
                      <a:pt x="377" y="116"/>
                    </a:lnTo>
                    <a:lnTo>
                      <a:pt x="374" y="122"/>
                    </a:lnTo>
                    <a:lnTo>
                      <a:pt x="372" y="127"/>
                    </a:lnTo>
                    <a:lnTo>
                      <a:pt x="370" y="131"/>
                    </a:lnTo>
                    <a:lnTo>
                      <a:pt x="367" y="135"/>
                    </a:lnTo>
                    <a:lnTo>
                      <a:pt x="365" y="139"/>
                    </a:lnTo>
                    <a:lnTo>
                      <a:pt x="364" y="141"/>
                    </a:lnTo>
                    <a:lnTo>
                      <a:pt x="363" y="142"/>
                    </a:lnTo>
                    <a:lnTo>
                      <a:pt x="362" y="143"/>
                    </a:lnTo>
                    <a:lnTo>
                      <a:pt x="361" y="144"/>
                    </a:lnTo>
                    <a:lnTo>
                      <a:pt x="358" y="145"/>
                    </a:lnTo>
                    <a:lnTo>
                      <a:pt x="352" y="147"/>
                    </a:lnTo>
                    <a:lnTo>
                      <a:pt x="345" y="150"/>
                    </a:lnTo>
                    <a:lnTo>
                      <a:pt x="337" y="153"/>
                    </a:lnTo>
                    <a:lnTo>
                      <a:pt x="327" y="157"/>
                    </a:lnTo>
                    <a:lnTo>
                      <a:pt x="316" y="161"/>
                    </a:lnTo>
                    <a:lnTo>
                      <a:pt x="304" y="166"/>
                    </a:lnTo>
                    <a:lnTo>
                      <a:pt x="290" y="171"/>
                    </a:lnTo>
                    <a:lnTo>
                      <a:pt x="276" y="177"/>
                    </a:lnTo>
                    <a:lnTo>
                      <a:pt x="261" y="182"/>
                    </a:lnTo>
                    <a:lnTo>
                      <a:pt x="246" y="188"/>
                    </a:lnTo>
                    <a:lnTo>
                      <a:pt x="230" y="195"/>
                    </a:lnTo>
                    <a:lnTo>
                      <a:pt x="213" y="201"/>
                    </a:lnTo>
                    <a:lnTo>
                      <a:pt x="196" y="207"/>
                    </a:lnTo>
                    <a:lnTo>
                      <a:pt x="180" y="213"/>
                    </a:lnTo>
                    <a:lnTo>
                      <a:pt x="163" y="220"/>
                    </a:lnTo>
                    <a:lnTo>
                      <a:pt x="146" y="226"/>
                    </a:lnTo>
                    <a:lnTo>
                      <a:pt x="130" y="233"/>
                    </a:lnTo>
                    <a:lnTo>
                      <a:pt x="113" y="239"/>
                    </a:lnTo>
                    <a:lnTo>
                      <a:pt x="98" y="245"/>
                    </a:lnTo>
                    <a:lnTo>
                      <a:pt x="83" y="250"/>
                    </a:lnTo>
                    <a:lnTo>
                      <a:pt x="69" y="256"/>
                    </a:lnTo>
                    <a:lnTo>
                      <a:pt x="56" y="261"/>
                    </a:lnTo>
                    <a:lnTo>
                      <a:pt x="44" y="265"/>
                    </a:lnTo>
                    <a:lnTo>
                      <a:pt x="33" y="269"/>
                    </a:lnTo>
                    <a:lnTo>
                      <a:pt x="24" y="273"/>
                    </a:lnTo>
                    <a:lnTo>
                      <a:pt x="15" y="276"/>
                    </a:lnTo>
                    <a:lnTo>
                      <a:pt x="9" y="279"/>
                    </a:lnTo>
                    <a:lnTo>
                      <a:pt x="4" y="280"/>
                    </a:lnTo>
                    <a:lnTo>
                      <a:pt x="1" y="282"/>
                    </a:lnTo>
                    <a:lnTo>
                      <a:pt x="0" y="282"/>
                    </a:lnTo>
                    <a:lnTo>
                      <a:pt x="374" y="282"/>
                    </a:lnTo>
                    <a:lnTo>
                      <a:pt x="435" y="0"/>
                    </a:lnTo>
                    <a:lnTo>
                      <a:pt x="26" y="0"/>
                    </a:lnTo>
                    <a:lnTo>
                      <a:pt x="26" y="2"/>
                    </a:lnTo>
                  </a:path>
                </a:pathLst>
              </a:custGeom>
              <a:solidFill>
                <a:srgbClr val="004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18" name="Freeform 11"/>
              <p:cNvSpPr>
                <a:spLocks/>
              </p:cNvSpPr>
              <p:nvPr/>
            </p:nvSpPr>
            <p:spPr bwMode="auto">
              <a:xfrm>
                <a:off x="717" y="484"/>
                <a:ext cx="93" cy="46"/>
              </a:xfrm>
              <a:custGeom>
                <a:avLst/>
                <a:gdLst>
                  <a:gd name="T0" fmla="*/ 32 w 93"/>
                  <a:gd name="T1" fmla="*/ 9 h 46"/>
                  <a:gd name="T2" fmla="*/ 25 w 93"/>
                  <a:gd name="T3" fmla="*/ 10 h 46"/>
                  <a:gd name="T4" fmla="*/ 18 w 93"/>
                  <a:gd name="T5" fmla="*/ 11 h 46"/>
                  <a:gd name="T6" fmla="*/ 11 w 93"/>
                  <a:gd name="T7" fmla="*/ 12 h 46"/>
                  <a:gd name="T8" fmla="*/ 4 w 93"/>
                  <a:gd name="T9" fmla="*/ 13 h 46"/>
                  <a:gd name="T10" fmla="*/ 1 w 93"/>
                  <a:gd name="T11" fmla="*/ 14 h 46"/>
                  <a:gd name="T12" fmla="*/ 0 w 93"/>
                  <a:gd name="T13" fmla="*/ 16 h 46"/>
                  <a:gd name="T14" fmla="*/ 1 w 93"/>
                  <a:gd name="T15" fmla="*/ 18 h 46"/>
                  <a:gd name="T16" fmla="*/ 3 w 93"/>
                  <a:gd name="T17" fmla="*/ 19 h 46"/>
                  <a:gd name="T18" fmla="*/ 7 w 93"/>
                  <a:gd name="T19" fmla="*/ 19 h 46"/>
                  <a:gd name="T20" fmla="*/ 14 w 93"/>
                  <a:gd name="T21" fmla="*/ 19 h 46"/>
                  <a:gd name="T22" fmla="*/ 23 w 93"/>
                  <a:gd name="T23" fmla="*/ 19 h 46"/>
                  <a:gd name="T24" fmla="*/ 33 w 93"/>
                  <a:gd name="T25" fmla="*/ 17 h 46"/>
                  <a:gd name="T26" fmla="*/ 43 w 93"/>
                  <a:gd name="T27" fmla="*/ 16 h 46"/>
                  <a:gd name="T28" fmla="*/ 53 w 93"/>
                  <a:gd name="T29" fmla="*/ 15 h 46"/>
                  <a:gd name="T30" fmla="*/ 62 w 93"/>
                  <a:gd name="T31" fmla="*/ 15 h 46"/>
                  <a:gd name="T32" fmla="*/ 70 w 93"/>
                  <a:gd name="T33" fmla="*/ 14 h 46"/>
                  <a:gd name="T34" fmla="*/ 76 w 93"/>
                  <a:gd name="T35" fmla="*/ 15 h 46"/>
                  <a:gd name="T36" fmla="*/ 81 w 93"/>
                  <a:gd name="T37" fmla="*/ 16 h 46"/>
                  <a:gd name="T38" fmla="*/ 82 w 93"/>
                  <a:gd name="T39" fmla="*/ 20 h 46"/>
                  <a:gd name="T40" fmla="*/ 80 w 93"/>
                  <a:gd name="T41" fmla="*/ 27 h 46"/>
                  <a:gd name="T42" fmla="*/ 77 w 93"/>
                  <a:gd name="T43" fmla="*/ 36 h 46"/>
                  <a:gd name="T44" fmla="*/ 75 w 93"/>
                  <a:gd name="T45" fmla="*/ 44 h 46"/>
                  <a:gd name="T46" fmla="*/ 77 w 93"/>
                  <a:gd name="T47" fmla="*/ 45 h 46"/>
                  <a:gd name="T48" fmla="*/ 80 w 93"/>
                  <a:gd name="T49" fmla="*/ 42 h 46"/>
                  <a:gd name="T50" fmla="*/ 84 w 93"/>
                  <a:gd name="T51" fmla="*/ 35 h 46"/>
                  <a:gd name="T52" fmla="*/ 88 w 93"/>
                  <a:gd name="T53" fmla="*/ 27 h 46"/>
                  <a:gd name="T54" fmla="*/ 91 w 93"/>
                  <a:gd name="T55" fmla="*/ 19 h 46"/>
                  <a:gd name="T56" fmla="*/ 92 w 93"/>
                  <a:gd name="T57" fmla="*/ 10 h 46"/>
                  <a:gd name="T58" fmla="*/ 89 w 93"/>
                  <a:gd name="T59" fmla="*/ 5 h 46"/>
                  <a:gd name="T60" fmla="*/ 82 w 93"/>
                  <a:gd name="T61" fmla="*/ 2 h 46"/>
                  <a:gd name="T62" fmla="*/ 73 w 93"/>
                  <a:gd name="T63" fmla="*/ 0 h 46"/>
                  <a:gd name="T64" fmla="*/ 44 w 93"/>
                  <a:gd name="T65" fmla="*/ 0 h 46"/>
                  <a:gd name="T66" fmla="*/ 41 w 93"/>
                  <a:gd name="T67" fmla="*/ 1 h 46"/>
                  <a:gd name="T68" fmla="*/ 39 w 93"/>
                  <a:gd name="T69" fmla="*/ 3 h 46"/>
                  <a:gd name="T70" fmla="*/ 37 w 93"/>
                  <a:gd name="T71" fmla="*/ 5 h 46"/>
                  <a:gd name="T72" fmla="*/ 34 w 93"/>
                  <a:gd name="T73" fmla="*/ 7 h 4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3" h="46">
                    <a:moveTo>
                      <a:pt x="34" y="7"/>
                    </a:moveTo>
                    <a:lnTo>
                      <a:pt x="32" y="9"/>
                    </a:lnTo>
                    <a:lnTo>
                      <a:pt x="28" y="10"/>
                    </a:lnTo>
                    <a:lnTo>
                      <a:pt x="25" y="10"/>
                    </a:lnTo>
                    <a:lnTo>
                      <a:pt x="21" y="10"/>
                    </a:lnTo>
                    <a:lnTo>
                      <a:pt x="18" y="11"/>
                    </a:lnTo>
                    <a:lnTo>
                      <a:pt x="14" y="12"/>
                    </a:lnTo>
                    <a:lnTo>
                      <a:pt x="11" y="12"/>
                    </a:lnTo>
                    <a:lnTo>
                      <a:pt x="8" y="12"/>
                    </a:lnTo>
                    <a:lnTo>
                      <a:pt x="4" y="13"/>
                    </a:lnTo>
                    <a:lnTo>
                      <a:pt x="2" y="13"/>
                    </a:lnTo>
                    <a:lnTo>
                      <a:pt x="1" y="14"/>
                    </a:lnTo>
                    <a:lnTo>
                      <a:pt x="0" y="16"/>
                    </a:lnTo>
                    <a:lnTo>
                      <a:pt x="0" y="17"/>
                    </a:lnTo>
                    <a:lnTo>
                      <a:pt x="1" y="18"/>
                    </a:lnTo>
                    <a:lnTo>
                      <a:pt x="2" y="18"/>
                    </a:lnTo>
                    <a:lnTo>
                      <a:pt x="3" y="19"/>
                    </a:lnTo>
                    <a:lnTo>
                      <a:pt x="5" y="19"/>
                    </a:lnTo>
                    <a:lnTo>
                      <a:pt x="7" y="19"/>
                    </a:lnTo>
                    <a:lnTo>
                      <a:pt x="10" y="19"/>
                    </a:lnTo>
                    <a:lnTo>
                      <a:pt x="14" y="19"/>
                    </a:lnTo>
                    <a:lnTo>
                      <a:pt x="18" y="19"/>
                    </a:lnTo>
                    <a:lnTo>
                      <a:pt x="23" y="19"/>
                    </a:lnTo>
                    <a:lnTo>
                      <a:pt x="28" y="18"/>
                    </a:lnTo>
                    <a:lnTo>
                      <a:pt x="33" y="17"/>
                    </a:lnTo>
                    <a:lnTo>
                      <a:pt x="38" y="17"/>
                    </a:lnTo>
                    <a:lnTo>
                      <a:pt x="43" y="16"/>
                    </a:lnTo>
                    <a:lnTo>
                      <a:pt x="48" y="16"/>
                    </a:lnTo>
                    <a:lnTo>
                      <a:pt x="53" y="15"/>
                    </a:lnTo>
                    <a:lnTo>
                      <a:pt x="58" y="15"/>
                    </a:lnTo>
                    <a:lnTo>
                      <a:pt x="62" y="15"/>
                    </a:lnTo>
                    <a:lnTo>
                      <a:pt x="66" y="14"/>
                    </a:lnTo>
                    <a:lnTo>
                      <a:pt x="70" y="14"/>
                    </a:lnTo>
                    <a:lnTo>
                      <a:pt x="73" y="14"/>
                    </a:lnTo>
                    <a:lnTo>
                      <a:pt x="76" y="15"/>
                    </a:lnTo>
                    <a:lnTo>
                      <a:pt x="79" y="15"/>
                    </a:lnTo>
                    <a:lnTo>
                      <a:pt x="81" y="16"/>
                    </a:lnTo>
                    <a:lnTo>
                      <a:pt x="81" y="18"/>
                    </a:lnTo>
                    <a:lnTo>
                      <a:pt x="82" y="20"/>
                    </a:lnTo>
                    <a:lnTo>
                      <a:pt x="81" y="24"/>
                    </a:lnTo>
                    <a:lnTo>
                      <a:pt x="80" y="27"/>
                    </a:lnTo>
                    <a:lnTo>
                      <a:pt x="79" y="31"/>
                    </a:lnTo>
                    <a:lnTo>
                      <a:pt x="77" y="36"/>
                    </a:lnTo>
                    <a:lnTo>
                      <a:pt x="75" y="41"/>
                    </a:lnTo>
                    <a:lnTo>
                      <a:pt x="75" y="44"/>
                    </a:lnTo>
                    <a:lnTo>
                      <a:pt x="76" y="45"/>
                    </a:lnTo>
                    <a:lnTo>
                      <a:pt x="77" y="45"/>
                    </a:lnTo>
                    <a:lnTo>
                      <a:pt x="79" y="44"/>
                    </a:lnTo>
                    <a:lnTo>
                      <a:pt x="80" y="42"/>
                    </a:lnTo>
                    <a:lnTo>
                      <a:pt x="82" y="39"/>
                    </a:lnTo>
                    <a:lnTo>
                      <a:pt x="84" y="35"/>
                    </a:lnTo>
                    <a:lnTo>
                      <a:pt x="86" y="32"/>
                    </a:lnTo>
                    <a:lnTo>
                      <a:pt x="88" y="27"/>
                    </a:lnTo>
                    <a:lnTo>
                      <a:pt x="90" y="23"/>
                    </a:lnTo>
                    <a:lnTo>
                      <a:pt x="91" y="19"/>
                    </a:lnTo>
                    <a:lnTo>
                      <a:pt x="92" y="15"/>
                    </a:lnTo>
                    <a:lnTo>
                      <a:pt x="92" y="10"/>
                    </a:lnTo>
                    <a:lnTo>
                      <a:pt x="91" y="7"/>
                    </a:lnTo>
                    <a:lnTo>
                      <a:pt x="89" y="5"/>
                    </a:lnTo>
                    <a:lnTo>
                      <a:pt x="86" y="3"/>
                    </a:lnTo>
                    <a:lnTo>
                      <a:pt x="82" y="2"/>
                    </a:lnTo>
                    <a:lnTo>
                      <a:pt x="78" y="1"/>
                    </a:lnTo>
                    <a:lnTo>
                      <a:pt x="73" y="0"/>
                    </a:lnTo>
                    <a:lnTo>
                      <a:pt x="67" y="0"/>
                    </a:lnTo>
                    <a:lnTo>
                      <a:pt x="44" y="0"/>
                    </a:lnTo>
                    <a:lnTo>
                      <a:pt x="43" y="0"/>
                    </a:lnTo>
                    <a:lnTo>
                      <a:pt x="41" y="1"/>
                    </a:lnTo>
                    <a:lnTo>
                      <a:pt x="41" y="2"/>
                    </a:lnTo>
                    <a:lnTo>
                      <a:pt x="39" y="3"/>
                    </a:lnTo>
                    <a:lnTo>
                      <a:pt x="39" y="4"/>
                    </a:lnTo>
                    <a:lnTo>
                      <a:pt x="37" y="5"/>
                    </a:lnTo>
                    <a:lnTo>
                      <a:pt x="36" y="6"/>
                    </a:lnTo>
                    <a:lnTo>
                      <a:pt x="34" y="7"/>
                    </a:lnTo>
                  </a:path>
                </a:pathLst>
              </a:custGeom>
              <a:solidFill>
                <a:srgbClr val="004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19" name="Freeform 12"/>
              <p:cNvSpPr>
                <a:spLocks/>
              </p:cNvSpPr>
              <p:nvPr/>
            </p:nvSpPr>
            <p:spPr bwMode="auto">
              <a:xfrm>
                <a:off x="412" y="463"/>
                <a:ext cx="373" cy="216"/>
              </a:xfrm>
              <a:custGeom>
                <a:avLst/>
                <a:gdLst>
                  <a:gd name="T0" fmla="*/ 0 w 373"/>
                  <a:gd name="T1" fmla="*/ 108 h 217"/>
                  <a:gd name="T2" fmla="*/ 6 w 373"/>
                  <a:gd name="T3" fmla="*/ 108 h 217"/>
                  <a:gd name="T4" fmla="*/ 23 w 373"/>
                  <a:gd name="T5" fmla="*/ 108 h 217"/>
                  <a:gd name="T6" fmla="*/ 46 w 373"/>
                  <a:gd name="T7" fmla="*/ 108 h 217"/>
                  <a:gd name="T8" fmla="*/ 74 w 373"/>
                  <a:gd name="T9" fmla="*/ 108 h 217"/>
                  <a:gd name="T10" fmla="*/ 102 w 373"/>
                  <a:gd name="T11" fmla="*/ 108 h 217"/>
                  <a:gd name="T12" fmla="*/ 128 w 373"/>
                  <a:gd name="T13" fmla="*/ 108 h 217"/>
                  <a:gd name="T14" fmla="*/ 149 w 373"/>
                  <a:gd name="T15" fmla="*/ 108 h 217"/>
                  <a:gd name="T16" fmla="*/ 161 w 373"/>
                  <a:gd name="T17" fmla="*/ 108 h 217"/>
                  <a:gd name="T18" fmla="*/ 175 w 373"/>
                  <a:gd name="T19" fmla="*/ 108 h 217"/>
                  <a:gd name="T20" fmla="*/ 190 w 373"/>
                  <a:gd name="T21" fmla="*/ 108 h 217"/>
                  <a:gd name="T22" fmla="*/ 206 w 373"/>
                  <a:gd name="T23" fmla="*/ 108 h 217"/>
                  <a:gd name="T24" fmla="*/ 223 w 373"/>
                  <a:gd name="T25" fmla="*/ 108 h 217"/>
                  <a:gd name="T26" fmla="*/ 240 w 373"/>
                  <a:gd name="T27" fmla="*/ 101 h 217"/>
                  <a:gd name="T28" fmla="*/ 257 w 373"/>
                  <a:gd name="T29" fmla="*/ 94 h 217"/>
                  <a:gd name="T30" fmla="*/ 275 w 373"/>
                  <a:gd name="T31" fmla="*/ 87 h 217"/>
                  <a:gd name="T32" fmla="*/ 292 w 373"/>
                  <a:gd name="T33" fmla="*/ 81 h 217"/>
                  <a:gd name="T34" fmla="*/ 297 w 373"/>
                  <a:gd name="T35" fmla="*/ 79 h 217"/>
                  <a:gd name="T36" fmla="*/ 304 w 373"/>
                  <a:gd name="T37" fmla="*/ 77 h 217"/>
                  <a:gd name="T38" fmla="*/ 312 w 373"/>
                  <a:gd name="T39" fmla="*/ 75 h 217"/>
                  <a:gd name="T40" fmla="*/ 321 w 373"/>
                  <a:gd name="T41" fmla="*/ 72 h 217"/>
                  <a:gd name="T42" fmla="*/ 331 w 373"/>
                  <a:gd name="T43" fmla="*/ 69 h 217"/>
                  <a:gd name="T44" fmla="*/ 341 w 373"/>
                  <a:gd name="T45" fmla="*/ 67 h 217"/>
                  <a:gd name="T46" fmla="*/ 351 w 373"/>
                  <a:gd name="T47" fmla="*/ 64 h 217"/>
                  <a:gd name="T48" fmla="*/ 360 w 373"/>
                  <a:gd name="T49" fmla="*/ 63 h 217"/>
                  <a:gd name="T50" fmla="*/ 365 w 373"/>
                  <a:gd name="T51" fmla="*/ 62 h 217"/>
                  <a:gd name="T52" fmla="*/ 369 w 373"/>
                  <a:gd name="T53" fmla="*/ 61 h 217"/>
                  <a:gd name="T54" fmla="*/ 371 w 373"/>
                  <a:gd name="T55" fmla="*/ 59 h 217"/>
                  <a:gd name="T56" fmla="*/ 372 w 373"/>
                  <a:gd name="T57" fmla="*/ 58 h 217"/>
                  <a:gd name="T58" fmla="*/ 370 w 373"/>
                  <a:gd name="T59" fmla="*/ 56 h 217"/>
                  <a:gd name="T60" fmla="*/ 365 w 373"/>
                  <a:gd name="T61" fmla="*/ 55 h 217"/>
                  <a:gd name="T62" fmla="*/ 358 w 373"/>
                  <a:gd name="T63" fmla="*/ 54 h 217"/>
                  <a:gd name="T64" fmla="*/ 349 w 373"/>
                  <a:gd name="T65" fmla="*/ 54 h 217"/>
                  <a:gd name="T66" fmla="*/ 330 w 373"/>
                  <a:gd name="T67" fmla="*/ 56 h 217"/>
                  <a:gd name="T68" fmla="*/ 310 w 373"/>
                  <a:gd name="T69" fmla="*/ 61 h 217"/>
                  <a:gd name="T70" fmla="*/ 288 w 373"/>
                  <a:gd name="T71" fmla="*/ 67 h 217"/>
                  <a:gd name="T72" fmla="*/ 266 w 373"/>
                  <a:gd name="T73" fmla="*/ 74 h 217"/>
                  <a:gd name="T74" fmla="*/ 244 w 373"/>
                  <a:gd name="T75" fmla="*/ 82 h 217"/>
                  <a:gd name="T76" fmla="*/ 224 w 373"/>
                  <a:gd name="T77" fmla="*/ 90 h 217"/>
                  <a:gd name="T78" fmla="*/ 208 w 373"/>
                  <a:gd name="T79" fmla="*/ 96 h 217"/>
                  <a:gd name="T80" fmla="*/ 197 w 373"/>
                  <a:gd name="T81" fmla="*/ 102 h 217"/>
                  <a:gd name="T82" fmla="*/ 344 w 373"/>
                  <a:gd name="T83" fmla="*/ 19 h 217"/>
                  <a:gd name="T84" fmla="*/ 342 w 373"/>
                  <a:gd name="T85" fmla="*/ 12 h 217"/>
                  <a:gd name="T86" fmla="*/ 331 w 373"/>
                  <a:gd name="T87" fmla="*/ 7 h 217"/>
                  <a:gd name="T88" fmla="*/ 314 w 373"/>
                  <a:gd name="T89" fmla="*/ 3 h 217"/>
                  <a:gd name="T90" fmla="*/ 295 w 373"/>
                  <a:gd name="T91" fmla="*/ 2 h 217"/>
                  <a:gd name="T92" fmla="*/ 275 w 373"/>
                  <a:gd name="T93" fmla="*/ 0 h 217"/>
                  <a:gd name="T94" fmla="*/ 256 w 373"/>
                  <a:gd name="T95" fmla="*/ 0 h 217"/>
                  <a:gd name="T96" fmla="*/ 243 w 373"/>
                  <a:gd name="T97" fmla="*/ 0 h 217"/>
                  <a:gd name="T98" fmla="*/ 237 w 373"/>
                  <a:gd name="T99" fmla="*/ 0 h 21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73" h="217">
                    <a:moveTo>
                      <a:pt x="47" y="0"/>
                    </a:moveTo>
                    <a:lnTo>
                      <a:pt x="0" y="216"/>
                    </a:lnTo>
                    <a:lnTo>
                      <a:pt x="2" y="215"/>
                    </a:lnTo>
                    <a:lnTo>
                      <a:pt x="6" y="213"/>
                    </a:lnTo>
                    <a:lnTo>
                      <a:pt x="14" y="209"/>
                    </a:lnTo>
                    <a:lnTo>
                      <a:pt x="23" y="205"/>
                    </a:lnTo>
                    <a:lnTo>
                      <a:pt x="34" y="200"/>
                    </a:lnTo>
                    <a:lnTo>
                      <a:pt x="46" y="194"/>
                    </a:lnTo>
                    <a:lnTo>
                      <a:pt x="60" y="187"/>
                    </a:lnTo>
                    <a:lnTo>
                      <a:pt x="74" y="180"/>
                    </a:lnTo>
                    <a:lnTo>
                      <a:pt x="88" y="173"/>
                    </a:lnTo>
                    <a:lnTo>
                      <a:pt x="102" y="167"/>
                    </a:lnTo>
                    <a:lnTo>
                      <a:pt x="116" y="160"/>
                    </a:lnTo>
                    <a:lnTo>
                      <a:pt x="128" y="154"/>
                    </a:lnTo>
                    <a:lnTo>
                      <a:pt x="140" y="148"/>
                    </a:lnTo>
                    <a:lnTo>
                      <a:pt x="149" y="144"/>
                    </a:lnTo>
                    <a:lnTo>
                      <a:pt x="156" y="140"/>
                    </a:lnTo>
                    <a:lnTo>
                      <a:pt x="161" y="138"/>
                    </a:lnTo>
                    <a:lnTo>
                      <a:pt x="168" y="135"/>
                    </a:lnTo>
                    <a:lnTo>
                      <a:pt x="175" y="131"/>
                    </a:lnTo>
                    <a:lnTo>
                      <a:pt x="182" y="127"/>
                    </a:lnTo>
                    <a:lnTo>
                      <a:pt x="190" y="124"/>
                    </a:lnTo>
                    <a:lnTo>
                      <a:pt x="198" y="120"/>
                    </a:lnTo>
                    <a:lnTo>
                      <a:pt x="206" y="116"/>
                    </a:lnTo>
                    <a:lnTo>
                      <a:pt x="214" y="112"/>
                    </a:lnTo>
                    <a:lnTo>
                      <a:pt x="223" y="109"/>
                    </a:lnTo>
                    <a:lnTo>
                      <a:pt x="231" y="105"/>
                    </a:lnTo>
                    <a:lnTo>
                      <a:pt x="240" y="101"/>
                    </a:lnTo>
                    <a:lnTo>
                      <a:pt x="248" y="97"/>
                    </a:lnTo>
                    <a:lnTo>
                      <a:pt x="257" y="94"/>
                    </a:lnTo>
                    <a:lnTo>
                      <a:pt x="266" y="90"/>
                    </a:lnTo>
                    <a:lnTo>
                      <a:pt x="275" y="87"/>
                    </a:lnTo>
                    <a:lnTo>
                      <a:pt x="284" y="84"/>
                    </a:lnTo>
                    <a:lnTo>
                      <a:pt x="292" y="81"/>
                    </a:lnTo>
                    <a:lnTo>
                      <a:pt x="294" y="80"/>
                    </a:lnTo>
                    <a:lnTo>
                      <a:pt x="297" y="79"/>
                    </a:lnTo>
                    <a:lnTo>
                      <a:pt x="300" y="79"/>
                    </a:lnTo>
                    <a:lnTo>
                      <a:pt x="304" y="77"/>
                    </a:lnTo>
                    <a:lnTo>
                      <a:pt x="308" y="76"/>
                    </a:lnTo>
                    <a:lnTo>
                      <a:pt x="312" y="75"/>
                    </a:lnTo>
                    <a:lnTo>
                      <a:pt x="316" y="74"/>
                    </a:lnTo>
                    <a:lnTo>
                      <a:pt x="321" y="72"/>
                    </a:lnTo>
                    <a:lnTo>
                      <a:pt x="326" y="71"/>
                    </a:lnTo>
                    <a:lnTo>
                      <a:pt x="331" y="69"/>
                    </a:lnTo>
                    <a:lnTo>
                      <a:pt x="336" y="68"/>
                    </a:lnTo>
                    <a:lnTo>
                      <a:pt x="341" y="67"/>
                    </a:lnTo>
                    <a:lnTo>
                      <a:pt x="346" y="66"/>
                    </a:lnTo>
                    <a:lnTo>
                      <a:pt x="351" y="64"/>
                    </a:lnTo>
                    <a:lnTo>
                      <a:pt x="356" y="64"/>
                    </a:lnTo>
                    <a:lnTo>
                      <a:pt x="360" y="63"/>
                    </a:lnTo>
                    <a:lnTo>
                      <a:pt x="363" y="62"/>
                    </a:lnTo>
                    <a:lnTo>
                      <a:pt x="365" y="62"/>
                    </a:lnTo>
                    <a:lnTo>
                      <a:pt x="368" y="61"/>
                    </a:lnTo>
                    <a:lnTo>
                      <a:pt x="369" y="61"/>
                    </a:lnTo>
                    <a:lnTo>
                      <a:pt x="371" y="60"/>
                    </a:lnTo>
                    <a:lnTo>
                      <a:pt x="371" y="59"/>
                    </a:lnTo>
                    <a:lnTo>
                      <a:pt x="372" y="59"/>
                    </a:lnTo>
                    <a:lnTo>
                      <a:pt x="372" y="58"/>
                    </a:lnTo>
                    <a:lnTo>
                      <a:pt x="371" y="57"/>
                    </a:lnTo>
                    <a:lnTo>
                      <a:pt x="370" y="56"/>
                    </a:lnTo>
                    <a:lnTo>
                      <a:pt x="368" y="55"/>
                    </a:lnTo>
                    <a:lnTo>
                      <a:pt x="365" y="55"/>
                    </a:lnTo>
                    <a:lnTo>
                      <a:pt x="362" y="54"/>
                    </a:lnTo>
                    <a:lnTo>
                      <a:pt x="358" y="54"/>
                    </a:lnTo>
                    <a:lnTo>
                      <a:pt x="354" y="54"/>
                    </a:lnTo>
                    <a:lnTo>
                      <a:pt x="349" y="54"/>
                    </a:lnTo>
                    <a:lnTo>
                      <a:pt x="340" y="55"/>
                    </a:lnTo>
                    <a:lnTo>
                      <a:pt x="330" y="56"/>
                    </a:lnTo>
                    <a:lnTo>
                      <a:pt x="321" y="58"/>
                    </a:lnTo>
                    <a:lnTo>
                      <a:pt x="310" y="61"/>
                    </a:lnTo>
                    <a:lnTo>
                      <a:pt x="299" y="64"/>
                    </a:lnTo>
                    <a:lnTo>
                      <a:pt x="288" y="67"/>
                    </a:lnTo>
                    <a:lnTo>
                      <a:pt x="276" y="70"/>
                    </a:lnTo>
                    <a:lnTo>
                      <a:pt x="266" y="74"/>
                    </a:lnTo>
                    <a:lnTo>
                      <a:pt x="254" y="78"/>
                    </a:lnTo>
                    <a:lnTo>
                      <a:pt x="244" y="82"/>
                    </a:lnTo>
                    <a:lnTo>
                      <a:pt x="234" y="86"/>
                    </a:lnTo>
                    <a:lnTo>
                      <a:pt x="224" y="90"/>
                    </a:lnTo>
                    <a:lnTo>
                      <a:pt x="216" y="93"/>
                    </a:lnTo>
                    <a:lnTo>
                      <a:pt x="208" y="96"/>
                    </a:lnTo>
                    <a:lnTo>
                      <a:pt x="202" y="99"/>
                    </a:lnTo>
                    <a:lnTo>
                      <a:pt x="197" y="102"/>
                    </a:lnTo>
                    <a:lnTo>
                      <a:pt x="169" y="19"/>
                    </a:lnTo>
                    <a:lnTo>
                      <a:pt x="344" y="19"/>
                    </a:lnTo>
                    <a:lnTo>
                      <a:pt x="344" y="15"/>
                    </a:lnTo>
                    <a:lnTo>
                      <a:pt x="342" y="12"/>
                    </a:lnTo>
                    <a:lnTo>
                      <a:pt x="337" y="9"/>
                    </a:lnTo>
                    <a:lnTo>
                      <a:pt x="331" y="7"/>
                    </a:lnTo>
                    <a:lnTo>
                      <a:pt x="323" y="5"/>
                    </a:lnTo>
                    <a:lnTo>
                      <a:pt x="314" y="3"/>
                    </a:lnTo>
                    <a:lnTo>
                      <a:pt x="305" y="3"/>
                    </a:lnTo>
                    <a:lnTo>
                      <a:pt x="295" y="2"/>
                    </a:lnTo>
                    <a:lnTo>
                      <a:pt x="285" y="1"/>
                    </a:lnTo>
                    <a:lnTo>
                      <a:pt x="275" y="0"/>
                    </a:lnTo>
                    <a:lnTo>
                      <a:pt x="265" y="0"/>
                    </a:lnTo>
                    <a:lnTo>
                      <a:pt x="256" y="0"/>
                    </a:lnTo>
                    <a:lnTo>
                      <a:pt x="249" y="0"/>
                    </a:lnTo>
                    <a:lnTo>
                      <a:pt x="243" y="0"/>
                    </a:lnTo>
                    <a:lnTo>
                      <a:pt x="239" y="0"/>
                    </a:lnTo>
                    <a:lnTo>
                      <a:pt x="237" y="0"/>
                    </a:lnTo>
                    <a:lnTo>
                      <a:pt x="47" y="0"/>
                    </a:lnTo>
                  </a:path>
                </a:pathLst>
              </a:custGeom>
              <a:solidFill>
                <a:srgbClr val="004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20" name="Freeform 13"/>
              <p:cNvSpPr>
                <a:spLocks/>
              </p:cNvSpPr>
              <p:nvPr/>
            </p:nvSpPr>
            <p:spPr bwMode="auto">
              <a:xfrm>
                <a:off x="945" y="398"/>
                <a:ext cx="112" cy="108"/>
              </a:xfrm>
              <a:custGeom>
                <a:avLst/>
                <a:gdLst>
                  <a:gd name="T0" fmla="*/ 31 w 113"/>
                  <a:gd name="T1" fmla="*/ 1471 h 107"/>
                  <a:gd name="T2" fmla="*/ 15 w 113"/>
                  <a:gd name="T3" fmla="*/ 1418 h 107"/>
                  <a:gd name="T4" fmla="*/ 4 w 113"/>
                  <a:gd name="T5" fmla="*/ 1304 h 107"/>
                  <a:gd name="T6" fmla="*/ 0 w 113"/>
                  <a:gd name="T7" fmla="*/ 1144 h 107"/>
                  <a:gd name="T8" fmla="*/ 3 w 113"/>
                  <a:gd name="T9" fmla="*/ 987 h 107"/>
                  <a:gd name="T10" fmla="*/ 6 w 113"/>
                  <a:gd name="T11" fmla="*/ 48 h 107"/>
                  <a:gd name="T12" fmla="*/ 9 w 113"/>
                  <a:gd name="T13" fmla="*/ 35 h 107"/>
                  <a:gd name="T14" fmla="*/ 11 w 113"/>
                  <a:gd name="T15" fmla="*/ 24 h 107"/>
                  <a:gd name="T16" fmla="*/ 13 w 113"/>
                  <a:gd name="T17" fmla="*/ 15 h 107"/>
                  <a:gd name="T18" fmla="*/ 15 w 113"/>
                  <a:gd name="T19" fmla="*/ 8 h 107"/>
                  <a:gd name="T20" fmla="*/ 16 w 113"/>
                  <a:gd name="T21" fmla="*/ 3 h 107"/>
                  <a:gd name="T22" fmla="*/ 17 w 113"/>
                  <a:gd name="T23" fmla="*/ 0 h 107"/>
                  <a:gd name="T24" fmla="*/ 40 w 113"/>
                  <a:gd name="T25" fmla="*/ 0 h 107"/>
                  <a:gd name="T26" fmla="*/ 40 w 113"/>
                  <a:gd name="T27" fmla="*/ 3 h 107"/>
                  <a:gd name="T28" fmla="*/ 38 w 113"/>
                  <a:gd name="T29" fmla="*/ 10 h 107"/>
                  <a:gd name="T30" fmla="*/ 36 w 113"/>
                  <a:gd name="T31" fmla="*/ 20 h 107"/>
                  <a:gd name="T32" fmla="*/ 33 w 113"/>
                  <a:gd name="T33" fmla="*/ 33 h 107"/>
                  <a:gd name="T34" fmla="*/ 30 w 113"/>
                  <a:gd name="T35" fmla="*/ 44 h 107"/>
                  <a:gd name="T36" fmla="*/ 28 w 113"/>
                  <a:gd name="T37" fmla="*/ 907 h 107"/>
                  <a:gd name="T38" fmla="*/ 27 w 113"/>
                  <a:gd name="T39" fmla="*/ 978 h 107"/>
                  <a:gd name="T40" fmla="*/ 26 w 113"/>
                  <a:gd name="T41" fmla="*/ 996 h 107"/>
                  <a:gd name="T42" fmla="*/ 25 w 113"/>
                  <a:gd name="T43" fmla="*/ 1093 h 107"/>
                  <a:gd name="T44" fmla="*/ 27 w 113"/>
                  <a:gd name="T45" fmla="*/ 1188 h 107"/>
                  <a:gd name="T46" fmla="*/ 34 w 113"/>
                  <a:gd name="T47" fmla="*/ 1244 h 107"/>
                  <a:gd name="T48" fmla="*/ 44 w 113"/>
                  <a:gd name="T49" fmla="*/ 1256 h 107"/>
                  <a:gd name="T50" fmla="*/ 56 w 113"/>
                  <a:gd name="T51" fmla="*/ 1244 h 107"/>
                  <a:gd name="T52" fmla="*/ 56 w 113"/>
                  <a:gd name="T53" fmla="*/ 1188 h 107"/>
                  <a:gd name="T54" fmla="*/ 56 w 113"/>
                  <a:gd name="T55" fmla="*/ 1093 h 107"/>
                  <a:gd name="T56" fmla="*/ 56 w 113"/>
                  <a:gd name="T57" fmla="*/ 996 h 107"/>
                  <a:gd name="T58" fmla="*/ 56 w 113"/>
                  <a:gd name="T59" fmla="*/ 942 h 107"/>
                  <a:gd name="T60" fmla="*/ 56 w 113"/>
                  <a:gd name="T61" fmla="*/ 50 h 107"/>
                  <a:gd name="T62" fmla="*/ 56 w 113"/>
                  <a:gd name="T63" fmla="*/ 39 h 107"/>
                  <a:gd name="T64" fmla="*/ 56 w 113"/>
                  <a:gd name="T65" fmla="*/ 28 h 107"/>
                  <a:gd name="T66" fmla="*/ 56 w 113"/>
                  <a:gd name="T67" fmla="*/ 18 h 107"/>
                  <a:gd name="T68" fmla="*/ 56 w 113"/>
                  <a:gd name="T69" fmla="*/ 9 h 107"/>
                  <a:gd name="T70" fmla="*/ 56 w 113"/>
                  <a:gd name="T71" fmla="*/ 2 h 107"/>
                  <a:gd name="T72" fmla="*/ 56 w 113"/>
                  <a:gd name="T73" fmla="*/ 0 h 107"/>
                  <a:gd name="T74" fmla="*/ 56 w 113"/>
                  <a:gd name="T75" fmla="*/ 12 h 107"/>
                  <a:gd name="T76" fmla="*/ 56 w 113"/>
                  <a:gd name="T77" fmla="*/ 27 h 107"/>
                  <a:gd name="T78" fmla="*/ 56 w 113"/>
                  <a:gd name="T79" fmla="*/ 33 h 107"/>
                  <a:gd name="T80" fmla="*/ 56 w 113"/>
                  <a:gd name="T81" fmla="*/ 35 h 107"/>
                  <a:gd name="T82" fmla="*/ 56 w 113"/>
                  <a:gd name="T83" fmla="*/ 37 h 107"/>
                  <a:gd name="T84" fmla="*/ 56 w 113"/>
                  <a:gd name="T85" fmla="*/ 44 h 107"/>
                  <a:gd name="T86" fmla="*/ 56 w 113"/>
                  <a:gd name="T87" fmla="*/ 951 h 107"/>
                  <a:gd name="T88" fmla="*/ 56 w 113"/>
                  <a:gd name="T89" fmla="*/ 1103 h 107"/>
                  <a:gd name="T90" fmla="*/ 56 w 113"/>
                  <a:gd name="T91" fmla="*/ 1188 h 107"/>
                  <a:gd name="T92" fmla="*/ 56 w 113"/>
                  <a:gd name="T93" fmla="*/ 1268 h 107"/>
                  <a:gd name="T94" fmla="*/ 56 w 113"/>
                  <a:gd name="T95" fmla="*/ 1328 h 107"/>
                  <a:gd name="T96" fmla="*/ 56 w 113"/>
                  <a:gd name="T97" fmla="*/ 1379 h 107"/>
                  <a:gd name="T98" fmla="*/ 56 w 113"/>
                  <a:gd name="T99" fmla="*/ 1431 h 107"/>
                  <a:gd name="T100" fmla="*/ 56 w 113"/>
                  <a:gd name="T101" fmla="*/ 1457 h 107"/>
                  <a:gd name="T102" fmla="*/ 46 w 113"/>
                  <a:gd name="T103" fmla="*/ 1471 h 10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 h="107">
                    <a:moveTo>
                      <a:pt x="41" y="106"/>
                    </a:moveTo>
                    <a:lnTo>
                      <a:pt x="31" y="106"/>
                    </a:lnTo>
                    <a:lnTo>
                      <a:pt x="22" y="104"/>
                    </a:lnTo>
                    <a:lnTo>
                      <a:pt x="15" y="102"/>
                    </a:lnTo>
                    <a:lnTo>
                      <a:pt x="8" y="98"/>
                    </a:lnTo>
                    <a:lnTo>
                      <a:pt x="4" y="93"/>
                    </a:lnTo>
                    <a:lnTo>
                      <a:pt x="1" y="87"/>
                    </a:lnTo>
                    <a:lnTo>
                      <a:pt x="0" y="79"/>
                    </a:lnTo>
                    <a:lnTo>
                      <a:pt x="1" y="70"/>
                    </a:lnTo>
                    <a:lnTo>
                      <a:pt x="3" y="63"/>
                    </a:lnTo>
                    <a:lnTo>
                      <a:pt x="5" y="55"/>
                    </a:lnTo>
                    <a:lnTo>
                      <a:pt x="6" y="48"/>
                    </a:lnTo>
                    <a:lnTo>
                      <a:pt x="7" y="42"/>
                    </a:lnTo>
                    <a:lnTo>
                      <a:pt x="9" y="35"/>
                    </a:lnTo>
                    <a:lnTo>
                      <a:pt x="10" y="30"/>
                    </a:lnTo>
                    <a:lnTo>
                      <a:pt x="11" y="24"/>
                    </a:lnTo>
                    <a:lnTo>
                      <a:pt x="12" y="19"/>
                    </a:lnTo>
                    <a:lnTo>
                      <a:pt x="13" y="15"/>
                    </a:lnTo>
                    <a:lnTo>
                      <a:pt x="14" y="11"/>
                    </a:lnTo>
                    <a:lnTo>
                      <a:pt x="15" y="8"/>
                    </a:lnTo>
                    <a:lnTo>
                      <a:pt x="16" y="5"/>
                    </a:lnTo>
                    <a:lnTo>
                      <a:pt x="16" y="3"/>
                    </a:lnTo>
                    <a:lnTo>
                      <a:pt x="17" y="2"/>
                    </a:lnTo>
                    <a:lnTo>
                      <a:pt x="17" y="0"/>
                    </a:lnTo>
                    <a:lnTo>
                      <a:pt x="40" y="0"/>
                    </a:lnTo>
                    <a:lnTo>
                      <a:pt x="40" y="1"/>
                    </a:lnTo>
                    <a:lnTo>
                      <a:pt x="40" y="3"/>
                    </a:lnTo>
                    <a:lnTo>
                      <a:pt x="39" y="6"/>
                    </a:lnTo>
                    <a:lnTo>
                      <a:pt x="38" y="10"/>
                    </a:lnTo>
                    <a:lnTo>
                      <a:pt x="37" y="15"/>
                    </a:lnTo>
                    <a:lnTo>
                      <a:pt x="36" y="20"/>
                    </a:lnTo>
                    <a:lnTo>
                      <a:pt x="35" y="27"/>
                    </a:lnTo>
                    <a:lnTo>
                      <a:pt x="33" y="33"/>
                    </a:lnTo>
                    <a:lnTo>
                      <a:pt x="32" y="38"/>
                    </a:lnTo>
                    <a:lnTo>
                      <a:pt x="30" y="44"/>
                    </a:lnTo>
                    <a:lnTo>
                      <a:pt x="29" y="50"/>
                    </a:lnTo>
                    <a:lnTo>
                      <a:pt x="28" y="54"/>
                    </a:lnTo>
                    <a:lnTo>
                      <a:pt x="27" y="58"/>
                    </a:lnTo>
                    <a:lnTo>
                      <a:pt x="27" y="62"/>
                    </a:lnTo>
                    <a:lnTo>
                      <a:pt x="26" y="63"/>
                    </a:lnTo>
                    <a:lnTo>
                      <a:pt x="26" y="64"/>
                    </a:lnTo>
                    <a:lnTo>
                      <a:pt x="25" y="69"/>
                    </a:lnTo>
                    <a:lnTo>
                      <a:pt x="25" y="74"/>
                    </a:lnTo>
                    <a:lnTo>
                      <a:pt x="26" y="79"/>
                    </a:lnTo>
                    <a:lnTo>
                      <a:pt x="27" y="83"/>
                    </a:lnTo>
                    <a:lnTo>
                      <a:pt x="30" y="86"/>
                    </a:lnTo>
                    <a:lnTo>
                      <a:pt x="34" y="88"/>
                    </a:lnTo>
                    <a:lnTo>
                      <a:pt x="38" y="89"/>
                    </a:lnTo>
                    <a:lnTo>
                      <a:pt x="44" y="89"/>
                    </a:lnTo>
                    <a:lnTo>
                      <a:pt x="51" y="89"/>
                    </a:lnTo>
                    <a:lnTo>
                      <a:pt x="56" y="88"/>
                    </a:lnTo>
                    <a:lnTo>
                      <a:pt x="61" y="86"/>
                    </a:lnTo>
                    <a:lnTo>
                      <a:pt x="65" y="83"/>
                    </a:lnTo>
                    <a:lnTo>
                      <a:pt x="68" y="79"/>
                    </a:lnTo>
                    <a:lnTo>
                      <a:pt x="71" y="74"/>
                    </a:lnTo>
                    <a:lnTo>
                      <a:pt x="73" y="69"/>
                    </a:lnTo>
                    <a:lnTo>
                      <a:pt x="74" y="64"/>
                    </a:lnTo>
                    <a:lnTo>
                      <a:pt x="75" y="62"/>
                    </a:lnTo>
                    <a:lnTo>
                      <a:pt x="76" y="58"/>
                    </a:lnTo>
                    <a:lnTo>
                      <a:pt x="76" y="54"/>
                    </a:lnTo>
                    <a:lnTo>
                      <a:pt x="78" y="50"/>
                    </a:lnTo>
                    <a:lnTo>
                      <a:pt x="78" y="45"/>
                    </a:lnTo>
                    <a:lnTo>
                      <a:pt x="80" y="39"/>
                    </a:lnTo>
                    <a:lnTo>
                      <a:pt x="81" y="34"/>
                    </a:lnTo>
                    <a:lnTo>
                      <a:pt x="82" y="28"/>
                    </a:lnTo>
                    <a:lnTo>
                      <a:pt x="83" y="23"/>
                    </a:lnTo>
                    <a:lnTo>
                      <a:pt x="84" y="18"/>
                    </a:lnTo>
                    <a:lnTo>
                      <a:pt x="86" y="13"/>
                    </a:lnTo>
                    <a:lnTo>
                      <a:pt x="87" y="9"/>
                    </a:lnTo>
                    <a:lnTo>
                      <a:pt x="87" y="5"/>
                    </a:lnTo>
                    <a:lnTo>
                      <a:pt x="88" y="2"/>
                    </a:lnTo>
                    <a:lnTo>
                      <a:pt x="89" y="0"/>
                    </a:lnTo>
                    <a:lnTo>
                      <a:pt x="112" y="0"/>
                    </a:lnTo>
                    <a:lnTo>
                      <a:pt x="109" y="12"/>
                    </a:lnTo>
                    <a:lnTo>
                      <a:pt x="107" y="20"/>
                    </a:lnTo>
                    <a:lnTo>
                      <a:pt x="106" y="27"/>
                    </a:lnTo>
                    <a:lnTo>
                      <a:pt x="105" y="31"/>
                    </a:lnTo>
                    <a:lnTo>
                      <a:pt x="105" y="33"/>
                    </a:lnTo>
                    <a:lnTo>
                      <a:pt x="104" y="35"/>
                    </a:lnTo>
                    <a:lnTo>
                      <a:pt x="104" y="36"/>
                    </a:lnTo>
                    <a:lnTo>
                      <a:pt x="104" y="37"/>
                    </a:lnTo>
                    <a:lnTo>
                      <a:pt x="103" y="40"/>
                    </a:lnTo>
                    <a:lnTo>
                      <a:pt x="102" y="44"/>
                    </a:lnTo>
                    <a:lnTo>
                      <a:pt x="101" y="50"/>
                    </a:lnTo>
                    <a:lnTo>
                      <a:pt x="99" y="59"/>
                    </a:lnTo>
                    <a:lnTo>
                      <a:pt x="97" y="70"/>
                    </a:lnTo>
                    <a:lnTo>
                      <a:pt x="95" y="75"/>
                    </a:lnTo>
                    <a:lnTo>
                      <a:pt x="94" y="79"/>
                    </a:lnTo>
                    <a:lnTo>
                      <a:pt x="92" y="83"/>
                    </a:lnTo>
                    <a:lnTo>
                      <a:pt x="90" y="87"/>
                    </a:lnTo>
                    <a:lnTo>
                      <a:pt x="87" y="90"/>
                    </a:lnTo>
                    <a:lnTo>
                      <a:pt x="84" y="93"/>
                    </a:lnTo>
                    <a:lnTo>
                      <a:pt x="81" y="95"/>
                    </a:lnTo>
                    <a:lnTo>
                      <a:pt x="77" y="98"/>
                    </a:lnTo>
                    <a:lnTo>
                      <a:pt x="74" y="99"/>
                    </a:lnTo>
                    <a:lnTo>
                      <a:pt x="70" y="102"/>
                    </a:lnTo>
                    <a:lnTo>
                      <a:pt x="65" y="103"/>
                    </a:lnTo>
                    <a:lnTo>
                      <a:pt x="61" y="104"/>
                    </a:lnTo>
                    <a:lnTo>
                      <a:pt x="56" y="105"/>
                    </a:lnTo>
                    <a:lnTo>
                      <a:pt x="52" y="106"/>
                    </a:lnTo>
                    <a:lnTo>
                      <a:pt x="46" y="106"/>
                    </a:lnTo>
                    <a:lnTo>
                      <a:pt x="41" y="106"/>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21" name="Freeform 14"/>
              <p:cNvSpPr>
                <a:spLocks/>
              </p:cNvSpPr>
              <p:nvPr/>
            </p:nvSpPr>
            <p:spPr bwMode="auto">
              <a:xfrm>
                <a:off x="1057" y="398"/>
                <a:ext cx="119" cy="108"/>
              </a:xfrm>
              <a:custGeom>
                <a:avLst/>
                <a:gdLst>
                  <a:gd name="T0" fmla="*/ 1046 w 118"/>
                  <a:gd name="T1" fmla="*/ 23782 h 106"/>
                  <a:gd name="T2" fmla="*/ 820 w 118"/>
                  <a:gd name="T3" fmla="*/ 23782 h 106"/>
                  <a:gd name="T4" fmla="*/ 38 w 118"/>
                  <a:gd name="T5" fmla="*/ 6942 h 106"/>
                  <a:gd name="T6" fmla="*/ 38 w 118"/>
                  <a:gd name="T7" fmla="*/ 6942 h 106"/>
                  <a:gd name="T8" fmla="*/ 21 w 118"/>
                  <a:gd name="T9" fmla="*/ 23782 h 106"/>
                  <a:gd name="T10" fmla="*/ 0 w 118"/>
                  <a:gd name="T11" fmla="*/ 23782 h 106"/>
                  <a:gd name="T12" fmla="*/ 23 w 118"/>
                  <a:gd name="T13" fmla="*/ 0 h 106"/>
                  <a:gd name="T14" fmla="*/ 53 w 118"/>
                  <a:gd name="T15" fmla="*/ 0 h 106"/>
                  <a:gd name="T16" fmla="*/ 922 w 118"/>
                  <a:gd name="T17" fmla="*/ 18348 h 106"/>
                  <a:gd name="T18" fmla="*/ 922 w 118"/>
                  <a:gd name="T19" fmla="*/ 18348 h 106"/>
                  <a:gd name="T20" fmla="*/ 1064 w 118"/>
                  <a:gd name="T21" fmla="*/ 0 h 106"/>
                  <a:gd name="T22" fmla="*/ 1269 w 118"/>
                  <a:gd name="T23" fmla="*/ 0 h 106"/>
                  <a:gd name="T24" fmla="*/ 1046 w 118"/>
                  <a:gd name="T25" fmla="*/ 23782 h 1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8" h="106">
                    <a:moveTo>
                      <a:pt x="94" y="105"/>
                    </a:moveTo>
                    <a:lnTo>
                      <a:pt x="65" y="105"/>
                    </a:lnTo>
                    <a:lnTo>
                      <a:pt x="38" y="27"/>
                    </a:lnTo>
                    <a:lnTo>
                      <a:pt x="21" y="105"/>
                    </a:lnTo>
                    <a:lnTo>
                      <a:pt x="0" y="105"/>
                    </a:lnTo>
                    <a:lnTo>
                      <a:pt x="23" y="0"/>
                    </a:lnTo>
                    <a:lnTo>
                      <a:pt x="53" y="0"/>
                    </a:lnTo>
                    <a:lnTo>
                      <a:pt x="79" y="79"/>
                    </a:lnTo>
                    <a:lnTo>
                      <a:pt x="96" y="0"/>
                    </a:lnTo>
                    <a:lnTo>
                      <a:pt x="117" y="0"/>
                    </a:lnTo>
                    <a:lnTo>
                      <a:pt x="94" y="105"/>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22" name="Freeform 15"/>
              <p:cNvSpPr>
                <a:spLocks/>
              </p:cNvSpPr>
              <p:nvPr/>
            </p:nvSpPr>
            <p:spPr bwMode="auto">
              <a:xfrm>
                <a:off x="1176" y="398"/>
                <a:ext cx="46" cy="108"/>
              </a:xfrm>
              <a:custGeom>
                <a:avLst/>
                <a:gdLst>
                  <a:gd name="T0" fmla="*/ 23 w 46"/>
                  <a:gd name="T1" fmla="*/ 23782 h 106"/>
                  <a:gd name="T2" fmla="*/ 0 w 46"/>
                  <a:gd name="T3" fmla="*/ 23782 h 106"/>
                  <a:gd name="T4" fmla="*/ 22 w 46"/>
                  <a:gd name="T5" fmla="*/ 0 h 106"/>
                  <a:gd name="T6" fmla="*/ 45 w 46"/>
                  <a:gd name="T7" fmla="*/ 0 h 106"/>
                  <a:gd name="T8" fmla="*/ 23 w 46"/>
                  <a:gd name="T9" fmla="*/ 23782 h 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106">
                    <a:moveTo>
                      <a:pt x="23" y="105"/>
                    </a:moveTo>
                    <a:lnTo>
                      <a:pt x="0" y="105"/>
                    </a:lnTo>
                    <a:lnTo>
                      <a:pt x="22" y="0"/>
                    </a:lnTo>
                    <a:lnTo>
                      <a:pt x="45" y="0"/>
                    </a:lnTo>
                    <a:lnTo>
                      <a:pt x="23" y="105"/>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23" name="Freeform 16"/>
              <p:cNvSpPr>
                <a:spLocks/>
              </p:cNvSpPr>
              <p:nvPr/>
            </p:nvSpPr>
            <p:spPr bwMode="auto">
              <a:xfrm>
                <a:off x="1235" y="398"/>
                <a:ext cx="91" cy="108"/>
              </a:xfrm>
              <a:custGeom>
                <a:avLst/>
                <a:gdLst>
                  <a:gd name="T0" fmla="*/ 87 w 91"/>
                  <a:gd name="T1" fmla="*/ 17 h 106"/>
                  <a:gd name="T2" fmla="*/ 54 w 91"/>
                  <a:gd name="T3" fmla="*/ 17 h 106"/>
                  <a:gd name="T4" fmla="*/ 36 w 91"/>
                  <a:gd name="T5" fmla="*/ 23782 h 106"/>
                  <a:gd name="T6" fmla="*/ 13 w 91"/>
                  <a:gd name="T7" fmla="*/ 23782 h 106"/>
                  <a:gd name="T8" fmla="*/ 32 w 91"/>
                  <a:gd name="T9" fmla="*/ 17 h 106"/>
                  <a:gd name="T10" fmla="*/ 0 w 91"/>
                  <a:gd name="T11" fmla="*/ 17 h 106"/>
                  <a:gd name="T12" fmla="*/ 4 w 91"/>
                  <a:gd name="T13" fmla="*/ 0 h 106"/>
                  <a:gd name="T14" fmla="*/ 90 w 91"/>
                  <a:gd name="T15" fmla="*/ 0 h 106"/>
                  <a:gd name="T16" fmla="*/ 87 w 91"/>
                  <a:gd name="T17" fmla="*/ 17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1" h="106">
                    <a:moveTo>
                      <a:pt x="87" y="17"/>
                    </a:moveTo>
                    <a:lnTo>
                      <a:pt x="54" y="17"/>
                    </a:lnTo>
                    <a:lnTo>
                      <a:pt x="36" y="105"/>
                    </a:lnTo>
                    <a:lnTo>
                      <a:pt x="13" y="105"/>
                    </a:lnTo>
                    <a:lnTo>
                      <a:pt x="32" y="17"/>
                    </a:lnTo>
                    <a:lnTo>
                      <a:pt x="0" y="17"/>
                    </a:lnTo>
                    <a:lnTo>
                      <a:pt x="4" y="0"/>
                    </a:lnTo>
                    <a:lnTo>
                      <a:pt x="90" y="0"/>
                    </a:lnTo>
                    <a:lnTo>
                      <a:pt x="87" y="1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24" name="Freeform 17"/>
              <p:cNvSpPr>
                <a:spLocks/>
              </p:cNvSpPr>
              <p:nvPr/>
            </p:nvSpPr>
            <p:spPr bwMode="auto">
              <a:xfrm>
                <a:off x="1322" y="398"/>
                <a:ext cx="101" cy="108"/>
              </a:xfrm>
              <a:custGeom>
                <a:avLst/>
                <a:gdLst>
                  <a:gd name="T0" fmla="*/ 51 w 102"/>
                  <a:gd name="T1" fmla="*/ 17 h 106"/>
                  <a:gd name="T2" fmla="*/ 43 w 102"/>
                  <a:gd name="T3" fmla="*/ 17 h 106"/>
                  <a:gd name="T4" fmla="*/ 37 w 102"/>
                  <a:gd name="T5" fmla="*/ 9539 h 106"/>
                  <a:gd name="T6" fmla="*/ 51 w 102"/>
                  <a:gd name="T7" fmla="*/ 9539 h 106"/>
                  <a:gd name="T8" fmla="*/ 51 w 102"/>
                  <a:gd name="T9" fmla="*/ 12625 h 106"/>
                  <a:gd name="T10" fmla="*/ 34 w 102"/>
                  <a:gd name="T11" fmla="*/ 12625 h 106"/>
                  <a:gd name="T12" fmla="*/ 27 w 102"/>
                  <a:gd name="T13" fmla="*/ 20145 h 106"/>
                  <a:gd name="T14" fmla="*/ 51 w 102"/>
                  <a:gd name="T15" fmla="*/ 20145 h 106"/>
                  <a:gd name="T16" fmla="*/ 51 w 102"/>
                  <a:gd name="T17" fmla="*/ 23782 h 106"/>
                  <a:gd name="T18" fmla="*/ 0 w 102"/>
                  <a:gd name="T19" fmla="*/ 23782 h 106"/>
                  <a:gd name="T20" fmla="*/ 23 w 102"/>
                  <a:gd name="T21" fmla="*/ 0 h 106"/>
                  <a:gd name="T22" fmla="*/ 51 w 102"/>
                  <a:gd name="T23" fmla="*/ 0 h 106"/>
                  <a:gd name="T24" fmla="*/ 51 w 102"/>
                  <a:gd name="T25" fmla="*/ 17 h 1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2" h="106">
                    <a:moveTo>
                      <a:pt x="97" y="17"/>
                    </a:moveTo>
                    <a:lnTo>
                      <a:pt x="43" y="17"/>
                    </a:lnTo>
                    <a:lnTo>
                      <a:pt x="37" y="44"/>
                    </a:lnTo>
                    <a:lnTo>
                      <a:pt x="84" y="44"/>
                    </a:lnTo>
                    <a:lnTo>
                      <a:pt x="81" y="59"/>
                    </a:lnTo>
                    <a:lnTo>
                      <a:pt x="34" y="59"/>
                    </a:lnTo>
                    <a:lnTo>
                      <a:pt x="27" y="88"/>
                    </a:lnTo>
                    <a:lnTo>
                      <a:pt x="81" y="88"/>
                    </a:lnTo>
                    <a:lnTo>
                      <a:pt x="78" y="105"/>
                    </a:lnTo>
                    <a:lnTo>
                      <a:pt x="0" y="105"/>
                    </a:lnTo>
                    <a:lnTo>
                      <a:pt x="23" y="0"/>
                    </a:lnTo>
                    <a:lnTo>
                      <a:pt x="101" y="0"/>
                    </a:lnTo>
                    <a:lnTo>
                      <a:pt x="97" y="1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25" name="Freeform 18"/>
              <p:cNvSpPr>
                <a:spLocks/>
              </p:cNvSpPr>
              <p:nvPr/>
            </p:nvSpPr>
            <p:spPr bwMode="auto">
              <a:xfrm>
                <a:off x="1428" y="398"/>
                <a:ext cx="103" cy="54"/>
              </a:xfrm>
              <a:custGeom>
                <a:avLst/>
                <a:gdLst>
                  <a:gd name="T0" fmla="*/ 0 w 103"/>
                  <a:gd name="T1" fmla="*/ 3004796 h 52"/>
                  <a:gd name="T2" fmla="*/ 11 w 103"/>
                  <a:gd name="T3" fmla="*/ 0 h 52"/>
                  <a:gd name="T4" fmla="*/ 63 w 103"/>
                  <a:gd name="T5" fmla="*/ 0 h 52"/>
                  <a:gd name="T6" fmla="*/ 69 w 103"/>
                  <a:gd name="T7" fmla="*/ 0 h 52"/>
                  <a:gd name="T8" fmla="*/ 74 w 103"/>
                  <a:gd name="T9" fmla="*/ 1 h 52"/>
                  <a:gd name="T10" fmla="*/ 78 w 103"/>
                  <a:gd name="T11" fmla="*/ 2 h 52"/>
                  <a:gd name="T12" fmla="*/ 83 w 103"/>
                  <a:gd name="T13" fmla="*/ 3 h 52"/>
                  <a:gd name="T14" fmla="*/ 87 w 103"/>
                  <a:gd name="T15" fmla="*/ 5 h 52"/>
                  <a:gd name="T16" fmla="*/ 90 w 103"/>
                  <a:gd name="T17" fmla="*/ 8 h 52"/>
                  <a:gd name="T18" fmla="*/ 93 w 103"/>
                  <a:gd name="T19" fmla="*/ 10 h 52"/>
                  <a:gd name="T20" fmla="*/ 96 w 103"/>
                  <a:gd name="T21" fmla="*/ 898094 h 52"/>
                  <a:gd name="T22" fmla="*/ 98 w 103"/>
                  <a:gd name="T23" fmla="*/ 1044440 h 52"/>
                  <a:gd name="T24" fmla="*/ 100 w 103"/>
                  <a:gd name="T25" fmla="*/ 1169647 h 52"/>
                  <a:gd name="T26" fmla="*/ 101 w 103"/>
                  <a:gd name="T27" fmla="*/ 1360242 h 52"/>
                  <a:gd name="T28" fmla="*/ 102 w 103"/>
                  <a:gd name="T29" fmla="*/ 1581896 h 52"/>
                  <a:gd name="T30" fmla="*/ 102 w 103"/>
                  <a:gd name="T31" fmla="*/ 1910424 h 52"/>
                  <a:gd name="T32" fmla="*/ 102 w 103"/>
                  <a:gd name="T33" fmla="*/ 2221731 h 52"/>
                  <a:gd name="T34" fmla="*/ 102 w 103"/>
                  <a:gd name="T35" fmla="*/ 2509990 h 52"/>
                  <a:gd name="T36" fmla="*/ 101 w 103"/>
                  <a:gd name="T37" fmla="*/ 2706779 h 52"/>
                  <a:gd name="T38" fmla="*/ 100 w 103"/>
                  <a:gd name="T39" fmla="*/ 3004796 h 52"/>
                  <a:gd name="T40" fmla="*/ 77 w 103"/>
                  <a:gd name="T41" fmla="*/ 3004796 h 52"/>
                  <a:gd name="T42" fmla="*/ 78 w 103"/>
                  <a:gd name="T43" fmla="*/ 2918997 h 52"/>
                  <a:gd name="T44" fmla="*/ 78 w 103"/>
                  <a:gd name="T45" fmla="*/ 2706779 h 52"/>
                  <a:gd name="T46" fmla="*/ 79 w 103"/>
                  <a:gd name="T47" fmla="*/ 2417027 h 52"/>
                  <a:gd name="T48" fmla="*/ 79 w 103"/>
                  <a:gd name="T49" fmla="*/ 2060206 h 52"/>
                  <a:gd name="T50" fmla="*/ 77 w 103"/>
                  <a:gd name="T51" fmla="*/ 1642738 h 52"/>
                  <a:gd name="T52" fmla="*/ 75 w 103"/>
                  <a:gd name="T53" fmla="*/ 1412559 h 52"/>
                  <a:gd name="T54" fmla="*/ 72 w 103"/>
                  <a:gd name="T55" fmla="*/ 1214633 h 52"/>
                  <a:gd name="T56" fmla="*/ 67 w 103"/>
                  <a:gd name="T57" fmla="*/ 1084611 h 52"/>
                  <a:gd name="T58" fmla="*/ 62 w 103"/>
                  <a:gd name="T59" fmla="*/ 1005757 h 52"/>
                  <a:gd name="T60" fmla="*/ 55 w 103"/>
                  <a:gd name="T61" fmla="*/ 1005757 h 52"/>
                  <a:gd name="T62" fmla="*/ 31 w 103"/>
                  <a:gd name="T63" fmla="*/ 1005757 h 52"/>
                  <a:gd name="T64" fmla="*/ 24 w 103"/>
                  <a:gd name="T65" fmla="*/ 3004796 h 52"/>
                  <a:gd name="T66" fmla="*/ 0 w 103"/>
                  <a:gd name="T67" fmla="*/ 3004796 h 5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3" h="52">
                    <a:moveTo>
                      <a:pt x="0" y="51"/>
                    </a:moveTo>
                    <a:lnTo>
                      <a:pt x="11" y="0"/>
                    </a:lnTo>
                    <a:lnTo>
                      <a:pt x="63" y="0"/>
                    </a:lnTo>
                    <a:lnTo>
                      <a:pt x="69" y="0"/>
                    </a:lnTo>
                    <a:lnTo>
                      <a:pt x="74" y="1"/>
                    </a:lnTo>
                    <a:lnTo>
                      <a:pt x="78" y="2"/>
                    </a:lnTo>
                    <a:lnTo>
                      <a:pt x="83" y="3"/>
                    </a:lnTo>
                    <a:lnTo>
                      <a:pt x="87" y="5"/>
                    </a:lnTo>
                    <a:lnTo>
                      <a:pt x="90" y="8"/>
                    </a:lnTo>
                    <a:lnTo>
                      <a:pt x="93" y="10"/>
                    </a:lnTo>
                    <a:lnTo>
                      <a:pt x="96" y="13"/>
                    </a:lnTo>
                    <a:lnTo>
                      <a:pt x="98" y="17"/>
                    </a:lnTo>
                    <a:lnTo>
                      <a:pt x="100" y="20"/>
                    </a:lnTo>
                    <a:lnTo>
                      <a:pt x="101" y="24"/>
                    </a:lnTo>
                    <a:lnTo>
                      <a:pt x="102" y="28"/>
                    </a:lnTo>
                    <a:lnTo>
                      <a:pt x="102" y="33"/>
                    </a:lnTo>
                    <a:lnTo>
                      <a:pt x="102" y="37"/>
                    </a:lnTo>
                    <a:lnTo>
                      <a:pt x="102" y="42"/>
                    </a:lnTo>
                    <a:lnTo>
                      <a:pt x="101" y="46"/>
                    </a:lnTo>
                    <a:lnTo>
                      <a:pt x="100" y="51"/>
                    </a:lnTo>
                    <a:lnTo>
                      <a:pt x="77" y="51"/>
                    </a:lnTo>
                    <a:lnTo>
                      <a:pt x="78" y="50"/>
                    </a:lnTo>
                    <a:lnTo>
                      <a:pt x="78" y="46"/>
                    </a:lnTo>
                    <a:lnTo>
                      <a:pt x="79" y="40"/>
                    </a:lnTo>
                    <a:lnTo>
                      <a:pt x="79" y="35"/>
                    </a:lnTo>
                    <a:lnTo>
                      <a:pt x="77" y="29"/>
                    </a:lnTo>
                    <a:lnTo>
                      <a:pt x="75" y="25"/>
                    </a:lnTo>
                    <a:lnTo>
                      <a:pt x="72" y="21"/>
                    </a:lnTo>
                    <a:lnTo>
                      <a:pt x="67" y="18"/>
                    </a:lnTo>
                    <a:lnTo>
                      <a:pt x="62" y="16"/>
                    </a:lnTo>
                    <a:lnTo>
                      <a:pt x="55" y="16"/>
                    </a:lnTo>
                    <a:lnTo>
                      <a:pt x="31" y="16"/>
                    </a:lnTo>
                    <a:lnTo>
                      <a:pt x="24" y="51"/>
                    </a:lnTo>
                    <a:lnTo>
                      <a:pt x="0" y="51"/>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26" name="Freeform 19"/>
              <p:cNvSpPr>
                <a:spLocks/>
              </p:cNvSpPr>
              <p:nvPr/>
            </p:nvSpPr>
            <p:spPr bwMode="auto">
              <a:xfrm>
                <a:off x="1418" y="452"/>
                <a:ext cx="111" cy="54"/>
              </a:xfrm>
              <a:custGeom>
                <a:avLst/>
                <a:gdLst>
                  <a:gd name="T0" fmla="*/ 11 w 111"/>
                  <a:gd name="T1" fmla="*/ 0 h 53"/>
                  <a:gd name="T2" fmla="*/ 0 w 111"/>
                  <a:gd name="T3" fmla="*/ 11077 h 53"/>
                  <a:gd name="T4" fmla="*/ 47 w 111"/>
                  <a:gd name="T5" fmla="*/ 11077 h 53"/>
                  <a:gd name="T6" fmla="*/ 53 w 111"/>
                  <a:gd name="T7" fmla="*/ 10872 h 53"/>
                  <a:gd name="T8" fmla="*/ 58 w 111"/>
                  <a:gd name="T9" fmla="*/ 10872 h 53"/>
                  <a:gd name="T10" fmla="*/ 63 w 111"/>
                  <a:gd name="T11" fmla="*/ 10671 h 53"/>
                  <a:gd name="T12" fmla="*/ 69 w 111"/>
                  <a:gd name="T13" fmla="*/ 10279 h 53"/>
                  <a:gd name="T14" fmla="*/ 74 w 111"/>
                  <a:gd name="T15" fmla="*/ 9902 h 53"/>
                  <a:gd name="T16" fmla="*/ 79 w 111"/>
                  <a:gd name="T17" fmla="*/ 9539 h 53"/>
                  <a:gd name="T18" fmla="*/ 83 w 111"/>
                  <a:gd name="T19" fmla="*/ 9019 h 53"/>
                  <a:gd name="T20" fmla="*/ 88 w 111"/>
                  <a:gd name="T21" fmla="*/ 8527 h 53"/>
                  <a:gd name="T22" fmla="*/ 92 w 111"/>
                  <a:gd name="T23" fmla="*/ 7913 h 53"/>
                  <a:gd name="T24" fmla="*/ 95 w 111"/>
                  <a:gd name="T25" fmla="*/ 7342 h 53"/>
                  <a:gd name="T26" fmla="*/ 99 w 111"/>
                  <a:gd name="T27" fmla="*/ 25 h 53"/>
                  <a:gd name="T28" fmla="*/ 102 w 111"/>
                  <a:gd name="T29" fmla="*/ 20 h 53"/>
                  <a:gd name="T30" fmla="*/ 105 w 111"/>
                  <a:gd name="T31" fmla="*/ 15 h 53"/>
                  <a:gd name="T32" fmla="*/ 107 w 111"/>
                  <a:gd name="T33" fmla="*/ 8 h 53"/>
                  <a:gd name="T34" fmla="*/ 110 w 111"/>
                  <a:gd name="T35" fmla="*/ 2 h 53"/>
                  <a:gd name="T36" fmla="*/ 110 w 111"/>
                  <a:gd name="T37" fmla="*/ 0 h 53"/>
                  <a:gd name="T38" fmla="*/ 87 w 111"/>
                  <a:gd name="T39" fmla="*/ 0 h 53"/>
                  <a:gd name="T40" fmla="*/ 86 w 111"/>
                  <a:gd name="T41" fmla="*/ 3 h 53"/>
                  <a:gd name="T42" fmla="*/ 85 w 111"/>
                  <a:gd name="T43" fmla="*/ 7 h 53"/>
                  <a:gd name="T44" fmla="*/ 83 w 111"/>
                  <a:gd name="T45" fmla="*/ 11 h 53"/>
                  <a:gd name="T46" fmla="*/ 82 w 111"/>
                  <a:gd name="T47" fmla="*/ 15 h 53"/>
                  <a:gd name="T48" fmla="*/ 79 w 111"/>
                  <a:gd name="T49" fmla="*/ 18 h 53"/>
                  <a:gd name="T50" fmla="*/ 77 w 111"/>
                  <a:gd name="T51" fmla="*/ 21 h 53"/>
                  <a:gd name="T52" fmla="*/ 74 w 111"/>
                  <a:gd name="T53" fmla="*/ 24 h 53"/>
                  <a:gd name="T54" fmla="*/ 71 w 111"/>
                  <a:gd name="T55" fmla="*/ 26 h 53"/>
                  <a:gd name="T56" fmla="*/ 68 w 111"/>
                  <a:gd name="T57" fmla="*/ 7073 h 53"/>
                  <a:gd name="T58" fmla="*/ 65 w 111"/>
                  <a:gd name="T59" fmla="*/ 7481 h 53"/>
                  <a:gd name="T60" fmla="*/ 61 w 111"/>
                  <a:gd name="T61" fmla="*/ 7622 h 53"/>
                  <a:gd name="T62" fmla="*/ 57 w 111"/>
                  <a:gd name="T63" fmla="*/ 7766 h 53"/>
                  <a:gd name="T64" fmla="*/ 52 w 111"/>
                  <a:gd name="T65" fmla="*/ 8062 h 53"/>
                  <a:gd name="T66" fmla="*/ 48 w 111"/>
                  <a:gd name="T67" fmla="*/ 8062 h 53"/>
                  <a:gd name="T68" fmla="*/ 43 w 111"/>
                  <a:gd name="T69" fmla="*/ 8062 h 53"/>
                  <a:gd name="T70" fmla="*/ 27 w 111"/>
                  <a:gd name="T71" fmla="*/ 8062 h 53"/>
                  <a:gd name="T72" fmla="*/ 34 w 111"/>
                  <a:gd name="T73" fmla="*/ 0 h 53"/>
                  <a:gd name="T74" fmla="*/ 11 w 111"/>
                  <a:gd name="T75" fmla="*/ 0 h 5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1" h="53">
                    <a:moveTo>
                      <a:pt x="11" y="0"/>
                    </a:moveTo>
                    <a:lnTo>
                      <a:pt x="0" y="52"/>
                    </a:lnTo>
                    <a:lnTo>
                      <a:pt x="47" y="52"/>
                    </a:lnTo>
                    <a:lnTo>
                      <a:pt x="53" y="51"/>
                    </a:lnTo>
                    <a:lnTo>
                      <a:pt x="58" y="51"/>
                    </a:lnTo>
                    <a:lnTo>
                      <a:pt x="63" y="50"/>
                    </a:lnTo>
                    <a:lnTo>
                      <a:pt x="69" y="48"/>
                    </a:lnTo>
                    <a:lnTo>
                      <a:pt x="74" y="46"/>
                    </a:lnTo>
                    <a:lnTo>
                      <a:pt x="79" y="44"/>
                    </a:lnTo>
                    <a:lnTo>
                      <a:pt x="83" y="41"/>
                    </a:lnTo>
                    <a:lnTo>
                      <a:pt x="88" y="38"/>
                    </a:lnTo>
                    <a:lnTo>
                      <a:pt x="92" y="34"/>
                    </a:lnTo>
                    <a:lnTo>
                      <a:pt x="95" y="30"/>
                    </a:lnTo>
                    <a:lnTo>
                      <a:pt x="99" y="25"/>
                    </a:lnTo>
                    <a:lnTo>
                      <a:pt x="102" y="20"/>
                    </a:lnTo>
                    <a:lnTo>
                      <a:pt x="105" y="15"/>
                    </a:lnTo>
                    <a:lnTo>
                      <a:pt x="107" y="8"/>
                    </a:lnTo>
                    <a:lnTo>
                      <a:pt x="110" y="2"/>
                    </a:lnTo>
                    <a:lnTo>
                      <a:pt x="110" y="0"/>
                    </a:lnTo>
                    <a:lnTo>
                      <a:pt x="87" y="0"/>
                    </a:lnTo>
                    <a:lnTo>
                      <a:pt x="86" y="3"/>
                    </a:lnTo>
                    <a:lnTo>
                      <a:pt x="85" y="7"/>
                    </a:lnTo>
                    <a:lnTo>
                      <a:pt x="83" y="11"/>
                    </a:lnTo>
                    <a:lnTo>
                      <a:pt x="82" y="15"/>
                    </a:lnTo>
                    <a:lnTo>
                      <a:pt x="79" y="18"/>
                    </a:lnTo>
                    <a:lnTo>
                      <a:pt x="77" y="21"/>
                    </a:lnTo>
                    <a:lnTo>
                      <a:pt x="74" y="24"/>
                    </a:lnTo>
                    <a:lnTo>
                      <a:pt x="71" y="26"/>
                    </a:lnTo>
                    <a:lnTo>
                      <a:pt x="68" y="28"/>
                    </a:lnTo>
                    <a:lnTo>
                      <a:pt x="65" y="31"/>
                    </a:lnTo>
                    <a:lnTo>
                      <a:pt x="61" y="32"/>
                    </a:lnTo>
                    <a:lnTo>
                      <a:pt x="57" y="33"/>
                    </a:lnTo>
                    <a:lnTo>
                      <a:pt x="52" y="35"/>
                    </a:lnTo>
                    <a:lnTo>
                      <a:pt x="48" y="35"/>
                    </a:lnTo>
                    <a:lnTo>
                      <a:pt x="43" y="35"/>
                    </a:lnTo>
                    <a:lnTo>
                      <a:pt x="27" y="35"/>
                    </a:lnTo>
                    <a:lnTo>
                      <a:pt x="34" y="0"/>
                    </a:lnTo>
                    <a:lnTo>
                      <a:pt x="11"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27" name="Freeform 20"/>
              <p:cNvSpPr>
                <a:spLocks/>
              </p:cNvSpPr>
              <p:nvPr/>
            </p:nvSpPr>
            <p:spPr bwMode="auto">
              <a:xfrm>
                <a:off x="1560" y="398"/>
                <a:ext cx="92" cy="108"/>
              </a:xfrm>
              <a:custGeom>
                <a:avLst/>
                <a:gdLst>
                  <a:gd name="T0" fmla="*/ 1905 w 91"/>
                  <a:gd name="T1" fmla="*/ 17 h 106"/>
                  <a:gd name="T2" fmla="*/ 1824 w 91"/>
                  <a:gd name="T3" fmla="*/ 17 h 106"/>
                  <a:gd name="T4" fmla="*/ 1671 w 91"/>
                  <a:gd name="T5" fmla="*/ 17 h 106"/>
                  <a:gd name="T6" fmla="*/ 1531 w 91"/>
                  <a:gd name="T7" fmla="*/ 17 h 106"/>
                  <a:gd name="T8" fmla="*/ 1403 w 91"/>
                  <a:gd name="T9" fmla="*/ 17 h 106"/>
                  <a:gd name="T10" fmla="*/ 1300 w 91"/>
                  <a:gd name="T11" fmla="*/ 18 h 106"/>
                  <a:gd name="T12" fmla="*/ 45 w 91"/>
                  <a:gd name="T13" fmla="*/ 19 h 106"/>
                  <a:gd name="T14" fmla="*/ 43 w 91"/>
                  <a:gd name="T15" fmla="*/ 23 h 106"/>
                  <a:gd name="T16" fmla="*/ 42 w 91"/>
                  <a:gd name="T17" fmla="*/ 6942 h 106"/>
                  <a:gd name="T18" fmla="*/ 45 w 91"/>
                  <a:gd name="T19" fmla="*/ 7913 h 106"/>
                  <a:gd name="T20" fmla="*/ 1300 w 91"/>
                  <a:gd name="T21" fmla="*/ 8688 h 106"/>
                  <a:gd name="T22" fmla="*/ 1403 w 91"/>
                  <a:gd name="T23" fmla="*/ 9719 h 106"/>
                  <a:gd name="T24" fmla="*/ 1531 w 91"/>
                  <a:gd name="T25" fmla="*/ 11077 h 106"/>
                  <a:gd name="T26" fmla="*/ 1653 w 91"/>
                  <a:gd name="T27" fmla="*/ 12625 h 106"/>
                  <a:gd name="T28" fmla="*/ 1765 w 91"/>
                  <a:gd name="T29" fmla="*/ 14662 h 106"/>
                  <a:gd name="T30" fmla="*/ 1804 w 91"/>
                  <a:gd name="T31" fmla="*/ 17027 h 106"/>
                  <a:gd name="T32" fmla="*/ 1765 w 91"/>
                  <a:gd name="T33" fmla="*/ 19729 h 106"/>
                  <a:gd name="T34" fmla="*/ 1653 w 91"/>
                  <a:gd name="T35" fmla="*/ 21307 h 106"/>
                  <a:gd name="T36" fmla="*/ 1482 w 91"/>
                  <a:gd name="T37" fmla="*/ 22910 h 106"/>
                  <a:gd name="T38" fmla="*/ 1244 w 91"/>
                  <a:gd name="T39" fmla="*/ 23394 h 106"/>
                  <a:gd name="T40" fmla="*/ 0 w 91"/>
                  <a:gd name="T41" fmla="*/ 23782 h 106"/>
                  <a:gd name="T42" fmla="*/ 32 w 91"/>
                  <a:gd name="T43" fmla="*/ 20145 h 106"/>
                  <a:gd name="T44" fmla="*/ 39 w 91"/>
                  <a:gd name="T45" fmla="*/ 20145 h 106"/>
                  <a:gd name="T46" fmla="*/ 1244 w 91"/>
                  <a:gd name="T47" fmla="*/ 20101 h 106"/>
                  <a:gd name="T48" fmla="*/ 1314 w 91"/>
                  <a:gd name="T49" fmla="*/ 19729 h 106"/>
                  <a:gd name="T50" fmla="*/ 1358 w 91"/>
                  <a:gd name="T51" fmla="*/ 18694 h 106"/>
                  <a:gd name="T52" fmla="*/ 1343 w 91"/>
                  <a:gd name="T53" fmla="*/ 16712 h 106"/>
                  <a:gd name="T54" fmla="*/ 1286 w 91"/>
                  <a:gd name="T55" fmla="*/ 15221 h 106"/>
                  <a:gd name="T56" fmla="*/ 42 w 91"/>
                  <a:gd name="T57" fmla="*/ 13353 h 106"/>
                  <a:gd name="T58" fmla="*/ 35 w 91"/>
                  <a:gd name="T59" fmla="*/ 11937 h 106"/>
                  <a:gd name="T60" fmla="*/ 27 w 91"/>
                  <a:gd name="T61" fmla="*/ 10473 h 106"/>
                  <a:gd name="T62" fmla="*/ 21 w 91"/>
                  <a:gd name="T63" fmla="*/ 9189 h 106"/>
                  <a:gd name="T64" fmla="*/ 17 w 91"/>
                  <a:gd name="T65" fmla="*/ 7913 h 106"/>
                  <a:gd name="T66" fmla="*/ 16 w 91"/>
                  <a:gd name="T67" fmla="*/ 25 h 106"/>
                  <a:gd name="T68" fmla="*/ 20 w 91"/>
                  <a:gd name="T69" fmla="*/ 14 h 106"/>
                  <a:gd name="T70" fmla="*/ 28 w 91"/>
                  <a:gd name="T71" fmla="*/ 7 h 106"/>
                  <a:gd name="T72" fmla="*/ 41 w 91"/>
                  <a:gd name="T73" fmla="*/ 2 h 106"/>
                  <a:gd name="T74" fmla="*/ 1434 w 91"/>
                  <a:gd name="T75" fmla="*/ 0 h 106"/>
                  <a:gd name="T76" fmla="*/ 1514 w 91"/>
                  <a:gd name="T77" fmla="*/ 0 h 106"/>
                  <a:gd name="T78" fmla="*/ 1689 w 91"/>
                  <a:gd name="T79" fmla="*/ 0 h 106"/>
                  <a:gd name="T80" fmla="*/ 1905 w 91"/>
                  <a:gd name="T81" fmla="*/ 0 h 106"/>
                  <a:gd name="T82" fmla="*/ 2012 w 91"/>
                  <a:gd name="T83" fmla="*/ 0 h 10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91" h="106">
                    <a:moveTo>
                      <a:pt x="86" y="17"/>
                    </a:moveTo>
                    <a:lnTo>
                      <a:pt x="85" y="17"/>
                    </a:lnTo>
                    <a:lnTo>
                      <a:pt x="83" y="17"/>
                    </a:lnTo>
                    <a:lnTo>
                      <a:pt x="81" y="17"/>
                    </a:lnTo>
                    <a:lnTo>
                      <a:pt x="77" y="17"/>
                    </a:lnTo>
                    <a:lnTo>
                      <a:pt x="73" y="17"/>
                    </a:lnTo>
                    <a:lnTo>
                      <a:pt x="69" y="17"/>
                    </a:lnTo>
                    <a:lnTo>
                      <a:pt x="65" y="17"/>
                    </a:lnTo>
                    <a:lnTo>
                      <a:pt x="62" y="17"/>
                    </a:lnTo>
                    <a:lnTo>
                      <a:pt x="57" y="17"/>
                    </a:lnTo>
                    <a:lnTo>
                      <a:pt x="53" y="17"/>
                    </a:lnTo>
                    <a:lnTo>
                      <a:pt x="50" y="18"/>
                    </a:lnTo>
                    <a:lnTo>
                      <a:pt x="47" y="19"/>
                    </a:lnTo>
                    <a:lnTo>
                      <a:pt x="45" y="19"/>
                    </a:lnTo>
                    <a:lnTo>
                      <a:pt x="44" y="21"/>
                    </a:lnTo>
                    <a:lnTo>
                      <a:pt x="43" y="23"/>
                    </a:lnTo>
                    <a:lnTo>
                      <a:pt x="42" y="24"/>
                    </a:lnTo>
                    <a:lnTo>
                      <a:pt x="42" y="27"/>
                    </a:lnTo>
                    <a:lnTo>
                      <a:pt x="43" y="30"/>
                    </a:lnTo>
                    <a:lnTo>
                      <a:pt x="45" y="34"/>
                    </a:lnTo>
                    <a:lnTo>
                      <a:pt x="47" y="36"/>
                    </a:lnTo>
                    <a:lnTo>
                      <a:pt x="50" y="39"/>
                    </a:lnTo>
                    <a:lnTo>
                      <a:pt x="53" y="42"/>
                    </a:lnTo>
                    <a:lnTo>
                      <a:pt x="57" y="45"/>
                    </a:lnTo>
                    <a:lnTo>
                      <a:pt x="61" y="49"/>
                    </a:lnTo>
                    <a:lnTo>
                      <a:pt x="65" y="52"/>
                    </a:lnTo>
                    <a:lnTo>
                      <a:pt x="69" y="55"/>
                    </a:lnTo>
                    <a:lnTo>
                      <a:pt x="72" y="59"/>
                    </a:lnTo>
                    <a:lnTo>
                      <a:pt x="75" y="63"/>
                    </a:lnTo>
                    <a:lnTo>
                      <a:pt x="78" y="67"/>
                    </a:lnTo>
                    <a:lnTo>
                      <a:pt x="79" y="71"/>
                    </a:lnTo>
                    <a:lnTo>
                      <a:pt x="80" y="75"/>
                    </a:lnTo>
                    <a:lnTo>
                      <a:pt x="80" y="80"/>
                    </a:lnTo>
                    <a:lnTo>
                      <a:pt x="78" y="85"/>
                    </a:lnTo>
                    <a:lnTo>
                      <a:pt x="76" y="90"/>
                    </a:lnTo>
                    <a:lnTo>
                      <a:pt x="72" y="94"/>
                    </a:lnTo>
                    <a:lnTo>
                      <a:pt x="68" y="98"/>
                    </a:lnTo>
                    <a:lnTo>
                      <a:pt x="62" y="101"/>
                    </a:lnTo>
                    <a:lnTo>
                      <a:pt x="54" y="103"/>
                    </a:lnTo>
                    <a:lnTo>
                      <a:pt x="46" y="104"/>
                    </a:lnTo>
                    <a:lnTo>
                      <a:pt x="36" y="105"/>
                    </a:lnTo>
                    <a:lnTo>
                      <a:pt x="0" y="105"/>
                    </a:lnTo>
                    <a:lnTo>
                      <a:pt x="3" y="88"/>
                    </a:lnTo>
                    <a:lnTo>
                      <a:pt x="32" y="88"/>
                    </a:lnTo>
                    <a:lnTo>
                      <a:pt x="36" y="88"/>
                    </a:lnTo>
                    <a:lnTo>
                      <a:pt x="39" y="88"/>
                    </a:lnTo>
                    <a:lnTo>
                      <a:pt x="42" y="88"/>
                    </a:lnTo>
                    <a:lnTo>
                      <a:pt x="46" y="87"/>
                    </a:lnTo>
                    <a:lnTo>
                      <a:pt x="49" y="86"/>
                    </a:lnTo>
                    <a:lnTo>
                      <a:pt x="51" y="85"/>
                    </a:lnTo>
                    <a:lnTo>
                      <a:pt x="53" y="82"/>
                    </a:lnTo>
                    <a:lnTo>
                      <a:pt x="54" y="80"/>
                    </a:lnTo>
                    <a:lnTo>
                      <a:pt x="54" y="77"/>
                    </a:lnTo>
                    <a:lnTo>
                      <a:pt x="53" y="74"/>
                    </a:lnTo>
                    <a:lnTo>
                      <a:pt x="51" y="71"/>
                    </a:lnTo>
                    <a:lnTo>
                      <a:pt x="49" y="69"/>
                    </a:lnTo>
                    <a:lnTo>
                      <a:pt x="46" y="65"/>
                    </a:lnTo>
                    <a:lnTo>
                      <a:pt x="42" y="62"/>
                    </a:lnTo>
                    <a:lnTo>
                      <a:pt x="38" y="59"/>
                    </a:lnTo>
                    <a:lnTo>
                      <a:pt x="35" y="56"/>
                    </a:lnTo>
                    <a:lnTo>
                      <a:pt x="31" y="53"/>
                    </a:lnTo>
                    <a:lnTo>
                      <a:pt x="27" y="49"/>
                    </a:lnTo>
                    <a:lnTo>
                      <a:pt x="24" y="45"/>
                    </a:lnTo>
                    <a:lnTo>
                      <a:pt x="21" y="42"/>
                    </a:lnTo>
                    <a:lnTo>
                      <a:pt x="18" y="38"/>
                    </a:lnTo>
                    <a:lnTo>
                      <a:pt x="17" y="34"/>
                    </a:lnTo>
                    <a:lnTo>
                      <a:pt x="16" y="29"/>
                    </a:lnTo>
                    <a:lnTo>
                      <a:pt x="16" y="25"/>
                    </a:lnTo>
                    <a:lnTo>
                      <a:pt x="17" y="19"/>
                    </a:lnTo>
                    <a:lnTo>
                      <a:pt x="20" y="14"/>
                    </a:lnTo>
                    <a:lnTo>
                      <a:pt x="23" y="10"/>
                    </a:lnTo>
                    <a:lnTo>
                      <a:pt x="28" y="7"/>
                    </a:lnTo>
                    <a:lnTo>
                      <a:pt x="34" y="4"/>
                    </a:lnTo>
                    <a:lnTo>
                      <a:pt x="41" y="2"/>
                    </a:lnTo>
                    <a:lnTo>
                      <a:pt x="49" y="0"/>
                    </a:lnTo>
                    <a:lnTo>
                      <a:pt x="59" y="0"/>
                    </a:lnTo>
                    <a:lnTo>
                      <a:pt x="60" y="0"/>
                    </a:lnTo>
                    <a:lnTo>
                      <a:pt x="64" y="0"/>
                    </a:lnTo>
                    <a:lnTo>
                      <a:pt x="69" y="0"/>
                    </a:lnTo>
                    <a:lnTo>
                      <a:pt x="74" y="0"/>
                    </a:lnTo>
                    <a:lnTo>
                      <a:pt x="80" y="0"/>
                    </a:lnTo>
                    <a:lnTo>
                      <a:pt x="85" y="0"/>
                    </a:lnTo>
                    <a:lnTo>
                      <a:pt x="89" y="0"/>
                    </a:lnTo>
                    <a:lnTo>
                      <a:pt x="90" y="0"/>
                    </a:lnTo>
                    <a:lnTo>
                      <a:pt x="86" y="1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28" name="Freeform 21"/>
              <p:cNvSpPr>
                <a:spLocks/>
              </p:cNvSpPr>
              <p:nvPr/>
            </p:nvSpPr>
            <p:spPr bwMode="auto">
              <a:xfrm>
                <a:off x="1660" y="398"/>
                <a:ext cx="93" cy="108"/>
              </a:xfrm>
              <a:custGeom>
                <a:avLst/>
                <a:gdLst>
                  <a:gd name="T0" fmla="*/ 88 w 93"/>
                  <a:gd name="T1" fmla="*/ 17 h 106"/>
                  <a:gd name="T2" fmla="*/ 56 w 93"/>
                  <a:gd name="T3" fmla="*/ 17 h 106"/>
                  <a:gd name="T4" fmla="*/ 37 w 93"/>
                  <a:gd name="T5" fmla="*/ 23782 h 106"/>
                  <a:gd name="T6" fmla="*/ 14 w 93"/>
                  <a:gd name="T7" fmla="*/ 23782 h 106"/>
                  <a:gd name="T8" fmla="*/ 33 w 93"/>
                  <a:gd name="T9" fmla="*/ 17 h 106"/>
                  <a:gd name="T10" fmla="*/ 0 w 93"/>
                  <a:gd name="T11" fmla="*/ 17 h 106"/>
                  <a:gd name="T12" fmla="*/ 4 w 93"/>
                  <a:gd name="T13" fmla="*/ 0 h 106"/>
                  <a:gd name="T14" fmla="*/ 92 w 93"/>
                  <a:gd name="T15" fmla="*/ 0 h 106"/>
                  <a:gd name="T16" fmla="*/ 88 w 93"/>
                  <a:gd name="T17" fmla="*/ 17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3" h="106">
                    <a:moveTo>
                      <a:pt x="88" y="17"/>
                    </a:moveTo>
                    <a:lnTo>
                      <a:pt x="56" y="17"/>
                    </a:lnTo>
                    <a:lnTo>
                      <a:pt x="37" y="105"/>
                    </a:lnTo>
                    <a:lnTo>
                      <a:pt x="14" y="105"/>
                    </a:lnTo>
                    <a:lnTo>
                      <a:pt x="33" y="17"/>
                    </a:lnTo>
                    <a:lnTo>
                      <a:pt x="0" y="17"/>
                    </a:lnTo>
                    <a:lnTo>
                      <a:pt x="4" y="0"/>
                    </a:lnTo>
                    <a:lnTo>
                      <a:pt x="92" y="0"/>
                    </a:lnTo>
                    <a:lnTo>
                      <a:pt x="88" y="1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29" name="Freeform 22"/>
              <p:cNvSpPr>
                <a:spLocks/>
              </p:cNvSpPr>
              <p:nvPr/>
            </p:nvSpPr>
            <p:spPr bwMode="auto">
              <a:xfrm>
                <a:off x="1716" y="398"/>
                <a:ext cx="108" cy="108"/>
              </a:xfrm>
              <a:custGeom>
                <a:avLst/>
                <a:gdLst>
                  <a:gd name="T0" fmla="*/ 37 w 108"/>
                  <a:gd name="T1" fmla="*/ 23782 h 106"/>
                  <a:gd name="T2" fmla="*/ 47 w 108"/>
                  <a:gd name="T3" fmla="*/ 20145 h 106"/>
                  <a:gd name="T4" fmla="*/ 81 w 108"/>
                  <a:gd name="T5" fmla="*/ 20145 h 106"/>
                  <a:gd name="T6" fmla="*/ 71 w 108"/>
                  <a:gd name="T7" fmla="*/ 20 h 106"/>
                  <a:gd name="T8" fmla="*/ 24 w 108"/>
                  <a:gd name="T9" fmla="*/ 23782 h 106"/>
                  <a:gd name="T10" fmla="*/ 0 w 108"/>
                  <a:gd name="T11" fmla="*/ 23782 h 106"/>
                  <a:gd name="T12" fmla="*/ 62 w 108"/>
                  <a:gd name="T13" fmla="*/ 0 h 106"/>
                  <a:gd name="T14" fmla="*/ 90 w 108"/>
                  <a:gd name="T15" fmla="*/ 0 h 106"/>
                  <a:gd name="T16" fmla="*/ 107 w 108"/>
                  <a:gd name="T17" fmla="*/ 23782 h 106"/>
                  <a:gd name="T18" fmla="*/ 37 w 108"/>
                  <a:gd name="T19" fmla="*/ 23782 h 1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8" h="106">
                    <a:moveTo>
                      <a:pt x="37" y="105"/>
                    </a:moveTo>
                    <a:lnTo>
                      <a:pt x="47" y="88"/>
                    </a:lnTo>
                    <a:lnTo>
                      <a:pt x="81" y="88"/>
                    </a:lnTo>
                    <a:lnTo>
                      <a:pt x="71" y="20"/>
                    </a:lnTo>
                    <a:lnTo>
                      <a:pt x="24" y="105"/>
                    </a:lnTo>
                    <a:lnTo>
                      <a:pt x="0" y="105"/>
                    </a:lnTo>
                    <a:lnTo>
                      <a:pt x="62" y="0"/>
                    </a:lnTo>
                    <a:lnTo>
                      <a:pt x="90" y="0"/>
                    </a:lnTo>
                    <a:lnTo>
                      <a:pt x="107" y="105"/>
                    </a:lnTo>
                    <a:lnTo>
                      <a:pt x="37" y="105"/>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30" name="Freeform 23"/>
              <p:cNvSpPr>
                <a:spLocks/>
              </p:cNvSpPr>
              <p:nvPr/>
            </p:nvSpPr>
            <p:spPr bwMode="auto">
              <a:xfrm>
                <a:off x="1831" y="398"/>
                <a:ext cx="93" cy="108"/>
              </a:xfrm>
              <a:custGeom>
                <a:avLst/>
                <a:gdLst>
                  <a:gd name="T0" fmla="*/ 47 w 94"/>
                  <a:gd name="T1" fmla="*/ 17 h 106"/>
                  <a:gd name="T2" fmla="*/ 47 w 94"/>
                  <a:gd name="T3" fmla="*/ 17 h 106"/>
                  <a:gd name="T4" fmla="*/ 38 w 94"/>
                  <a:gd name="T5" fmla="*/ 23782 h 106"/>
                  <a:gd name="T6" fmla="*/ 14 w 94"/>
                  <a:gd name="T7" fmla="*/ 23782 h 106"/>
                  <a:gd name="T8" fmla="*/ 33 w 94"/>
                  <a:gd name="T9" fmla="*/ 17 h 106"/>
                  <a:gd name="T10" fmla="*/ 0 w 94"/>
                  <a:gd name="T11" fmla="*/ 17 h 106"/>
                  <a:gd name="T12" fmla="*/ 4 w 94"/>
                  <a:gd name="T13" fmla="*/ 0 h 106"/>
                  <a:gd name="T14" fmla="*/ 47 w 94"/>
                  <a:gd name="T15" fmla="*/ 0 h 106"/>
                  <a:gd name="T16" fmla="*/ 47 w 94"/>
                  <a:gd name="T17" fmla="*/ 17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4" h="106">
                    <a:moveTo>
                      <a:pt x="89" y="17"/>
                    </a:moveTo>
                    <a:lnTo>
                      <a:pt x="56" y="17"/>
                    </a:lnTo>
                    <a:lnTo>
                      <a:pt x="38" y="105"/>
                    </a:lnTo>
                    <a:lnTo>
                      <a:pt x="14" y="105"/>
                    </a:lnTo>
                    <a:lnTo>
                      <a:pt x="33" y="17"/>
                    </a:lnTo>
                    <a:lnTo>
                      <a:pt x="0" y="17"/>
                    </a:lnTo>
                    <a:lnTo>
                      <a:pt x="4" y="0"/>
                    </a:lnTo>
                    <a:lnTo>
                      <a:pt x="93" y="0"/>
                    </a:lnTo>
                    <a:lnTo>
                      <a:pt x="89" y="1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31" name="Freeform 24"/>
              <p:cNvSpPr>
                <a:spLocks/>
              </p:cNvSpPr>
              <p:nvPr/>
            </p:nvSpPr>
            <p:spPr bwMode="auto">
              <a:xfrm>
                <a:off x="1918" y="398"/>
                <a:ext cx="101" cy="108"/>
              </a:xfrm>
              <a:custGeom>
                <a:avLst/>
                <a:gdLst>
                  <a:gd name="T0" fmla="*/ 97 w 101"/>
                  <a:gd name="T1" fmla="*/ 17 h 106"/>
                  <a:gd name="T2" fmla="*/ 43 w 101"/>
                  <a:gd name="T3" fmla="*/ 17 h 106"/>
                  <a:gd name="T4" fmla="*/ 37 w 101"/>
                  <a:gd name="T5" fmla="*/ 9539 h 106"/>
                  <a:gd name="T6" fmla="*/ 84 w 101"/>
                  <a:gd name="T7" fmla="*/ 9539 h 106"/>
                  <a:gd name="T8" fmla="*/ 80 w 101"/>
                  <a:gd name="T9" fmla="*/ 12625 h 106"/>
                  <a:gd name="T10" fmla="*/ 33 w 101"/>
                  <a:gd name="T11" fmla="*/ 12625 h 106"/>
                  <a:gd name="T12" fmla="*/ 27 w 101"/>
                  <a:gd name="T13" fmla="*/ 20145 h 106"/>
                  <a:gd name="T14" fmla="*/ 81 w 101"/>
                  <a:gd name="T15" fmla="*/ 20145 h 106"/>
                  <a:gd name="T16" fmla="*/ 78 w 101"/>
                  <a:gd name="T17" fmla="*/ 23782 h 106"/>
                  <a:gd name="T18" fmla="*/ 0 w 101"/>
                  <a:gd name="T19" fmla="*/ 23782 h 106"/>
                  <a:gd name="T20" fmla="*/ 23 w 101"/>
                  <a:gd name="T21" fmla="*/ 0 h 106"/>
                  <a:gd name="T22" fmla="*/ 100 w 101"/>
                  <a:gd name="T23" fmla="*/ 0 h 106"/>
                  <a:gd name="T24" fmla="*/ 97 w 101"/>
                  <a:gd name="T25" fmla="*/ 17 h 1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1" h="106">
                    <a:moveTo>
                      <a:pt x="97" y="17"/>
                    </a:moveTo>
                    <a:lnTo>
                      <a:pt x="43" y="17"/>
                    </a:lnTo>
                    <a:lnTo>
                      <a:pt x="37" y="44"/>
                    </a:lnTo>
                    <a:lnTo>
                      <a:pt x="84" y="44"/>
                    </a:lnTo>
                    <a:lnTo>
                      <a:pt x="80" y="59"/>
                    </a:lnTo>
                    <a:lnTo>
                      <a:pt x="33" y="59"/>
                    </a:lnTo>
                    <a:lnTo>
                      <a:pt x="27" y="88"/>
                    </a:lnTo>
                    <a:lnTo>
                      <a:pt x="81" y="88"/>
                    </a:lnTo>
                    <a:lnTo>
                      <a:pt x="78" y="105"/>
                    </a:lnTo>
                    <a:lnTo>
                      <a:pt x="0" y="105"/>
                    </a:lnTo>
                    <a:lnTo>
                      <a:pt x="23" y="0"/>
                    </a:lnTo>
                    <a:lnTo>
                      <a:pt x="100" y="0"/>
                    </a:lnTo>
                    <a:lnTo>
                      <a:pt x="97" y="1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32" name="Freeform 25"/>
              <p:cNvSpPr>
                <a:spLocks/>
              </p:cNvSpPr>
              <p:nvPr/>
            </p:nvSpPr>
            <p:spPr bwMode="auto">
              <a:xfrm>
                <a:off x="2012" y="398"/>
                <a:ext cx="88" cy="108"/>
              </a:xfrm>
              <a:custGeom>
                <a:avLst/>
                <a:gdLst>
                  <a:gd name="T0" fmla="*/ 22 w 90"/>
                  <a:gd name="T1" fmla="*/ 17 h 106"/>
                  <a:gd name="T2" fmla="*/ 22 w 90"/>
                  <a:gd name="T3" fmla="*/ 17 h 106"/>
                  <a:gd name="T4" fmla="*/ 22 w 90"/>
                  <a:gd name="T5" fmla="*/ 17 h 106"/>
                  <a:gd name="T6" fmla="*/ 22 w 90"/>
                  <a:gd name="T7" fmla="*/ 17 h 106"/>
                  <a:gd name="T8" fmla="*/ 22 w 90"/>
                  <a:gd name="T9" fmla="*/ 17 h 106"/>
                  <a:gd name="T10" fmla="*/ 22 w 90"/>
                  <a:gd name="T11" fmla="*/ 18 h 106"/>
                  <a:gd name="T12" fmla="*/ 22 w 90"/>
                  <a:gd name="T13" fmla="*/ 19 h 106"/>
                  <a:gd name="T14" fmla="*/ 22 w 90"/>
                  <a:gd name="T15" fmla="*/ 23 h 106"/>
                  <a:gd name="T16" fmla="*/ 22 w 90"/>
                  <a:gd name="T17" fmla="*/ 6942 h 106"/>
                  <a:gd name="T18" fmla="*/ 22 w 90"/>
                  <a:gd name="T19" fmla="*/ 7913 h 106"/>
                  <a:gd name="T20" fmla="*/ 22 w 90"/>
                  <a:gd name="T21" fmla="*/ 8688 h 106"/>
                  <a:gd name="T22" fmla="*/ 22 w 90"/>
                  <a:gd name="T23" fmla="*/ 9719 h 106"/>
                  <a:gd name="T24" fmla="*/ 22 w 90"/>
                  <a:gd name="T25" fmla="*/ 11077 h 106"/>
                  <a:gd name="T26" fmla="*/ 22 w 90"/>
                  <a:gd name="T27" fmla="*/ 12625 h 106"/>
                  <a:gd name="T28" fmla="*/ 22 w 90"/>
                  <a:gd name="T29" fmla="*/ 14662 h 106"/>
                  <a:gd name="T30" fmla="*/ 22 w 90"/>
                  <a:gd name="T31" fmla="*/ 17027 h 106"/>
                  <a:gd name="T32" fmla="*/ 22 w 90"/>
                  <a:gd name="T33" fmla="*/ 19729 h 106"/>
                  <a:gd name="T34" fmla="*/ 22 w 90"/>
                  <a:gd name="T35" fmla="*/ 21307 h 106"/>
                  <a:gd name="T36" fmla="*/ 22 w 90"/>
                  <a:gd name="T37" fmla="*/ 22910 h 106"/>
                  <a:gd name="T38" fmla="*/ 22 w 90"/>
                  <a:gd name="T39" fmla="*/ 23394 h 106"/>
                  <a:gd name="T40" fmla="*/ 0 w 90"/>
                  <a:gd name="T41" fmla="*/ 23782 h 106"/>
                  <a:gd name="T42" fmla="*/ 22 w 90"/>
                  <a:gd name="T43" fmla="*/ 20145 h 106"/>
                  <a:gd name="T44" fmla="*/ 22 w 90"/>
                  <a:gd name="T45" fmla="*/ 20145 h 106"/>
                  <a:gd name="T46" fmla="*/ 22 w 90"/>
                  <a:gd name="T47" fmla="*/ 20101 h 106"/>
                  <a:gd name="T48" fmla="*/ 22 w 90"/>
                  <a:gd name="T49" fmla="*/ 19729 h 106"/>
                  <a:gd name="T50" fmla="*/ 22 w 90"/>
                  <a:gd name="T51" fmla="*/ 18694 h 106"/>
                  <a:gd name="T52" fmla="*/ 22 w 90"/>
                  <a:gd name="T53" fmla="*/ 16712 h 106"/>
                  <a:gd name="T54" fmla="*/ 22 w 90"/>
                  <a:gd name="T55" fmla="*/ 15221 h 106"/>
                  <a:gd name="T56" fmla="*/ 22 w 90"/>
                  <a:gd name="T57" fmla="*/ 13353 h 106"/>
                  <a:gd name="T58" fmla="*/ 22 w 90"/>
                  <a:gd name="T59" fmla="*/ 11937 h 106"/>
                  <a:gd name="T60" fmla="*/ 22 w 90"/>
                  <a:gd name="T61" fmla="*/ 10473 h 106"/>
                  <a:gd name="T62" fmla="*/ 21 w 90"/>
                  <a:gd name="T63" fmla="*/ 9189 h 106"/>
                  <a:gd name="T64" fmla="*/ 16 w 90"/>
                  <a:gd name="T65" fmla="*/ 7913 h 106"/>
                  <a:gd name="T66" fmla="*/ 15 w 90"/>
                  <a:gd name="T67" fmla="*/ 25 h 106"/>
                  <a:gd name="T68" fmla="*/ 19 w 90"/>
                  <a:gd name="T69" fmla="*/ 14 h 106"/>
                  <a:gd name="T70" fmla="*/ 22 w 90"/>
                  <a:gd name="T71" fmla="*/ 7 h 106"/>
                  <a:gd name="T72" fmla="*/ 22 w 90"/>
                  <a:gd name="T73" fmla="*/ 2 h 106"/>
                  <a:gd name="T74" fmla="*/ 22 w 90"/>
                  <a:gd name="T75" fmla="*/ 0 h 106"/>
                  <a:gd name="T76" fmla="*/ 22 w 90"/>
                  <a:gd name="T77" fmla="*/ 0 h 106"/>
                  <a:gd name="T78" fmla="*/ 22 w 90"/>
                  <a:gd name="T79" fmla="*/ 0 h 106"/>
                  <a:gd name="T80" fmla="*/ 22 w 90"/>
                  <a:gd name="T81" fmla="*/ 0 h 106"/>
                  <a:gd name="T82" fmla="*/ 22 w 90"/>
                  <a:gd name="T83" fmla="*/ 0 h 10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90" h="106">
                    <a:moveTo>
                      <a:pt x="85" y="17"/>
                    </a:moveTo>
                    <a:lnTo>
                      <a:pt x="84" y="17"/>
                    </a:lnTo>
                    <a:lnTo>
                      <a:pt x="83" y="17"/>
                    </a:lnTo>
                    <a:lnTo>
                      <a:pt x="79" y="17"/>
                    </a:lnTo>
                    <a:lnTo>
                      <a:pt x="76" y="17"/>
                    </a:lnTo>
                    <a:lnTo>
                      <a:pt x="72" y="17"/>
                    </a:lnTo>
                    <a:lnTo>
                      <a:pt x="68" y="17"/>
                    </a:lnTo>
                    <a:lnTo>
                      <a:pt x="64" y="17"/>
                    </a:lnTo>
                    <a:lnTo>
                      <a:pt x="61" y="17"/>
                    </a:lnTo>
                    <a:lnTo>
                      <a:pt x="56" y="17"/>
                    </a:lnTo>
                    <a:lnTo>
                      <a:pt x="53" y="17"/>
                    </a:lnTo>
                    <a:lnTo>
                      <a:pt x="49" y="18"/>
                    </a:lnTo>
                    <a:lnTo>
                      <a:pt x="47" y="19"/>
                    </a:lnTo>
                    <a:lnTo>
                      <a:pt x="45" y="19"/>
                    </a:lnTo>
                    <a:lnTo>
                      <a:pt x="43" y="21"/>
                    </a:lnTo>
                    <a:lnTo>
                      <a:pt x="42" y="23"/>
                    </a:lnTo>
                    <a:lnTo>
                      <a:pt x="42" y="24"/>
                    </a:lnTo>
                    <a:lnTo>
                      <a:pt x="42" y="27"/>
                    </a:lnTo>
                    <a:lnTo>
                      <a:pt x="42" y="30"/>
                    </a:lnTo>
                    <a:lnTo>
                      <a:pt x="44" y="34"/>
                    </a:lnTo>
                    <a:lnTo>
                      <a:pt x="46" y="36"/>
                    </a:lnTo>
                    <a:lnTo>
                      <a:pt x="49" y="39"/>
                    </a:lnTo>
                    <a:lnTo>
                      <a:pt x="53" y="42"/>
                    </a:lnTo>
                    <a:lnTo>
                      <a:pt x="56" y="45"/>
                    </a:lnTo>
                    <a:lnTo>
                      <a:pt x="60" y="49"/>
                    </a:lnTo>
                    <a:lnTo>
                      <a:pt x="64" y="52"/>
                    </a:lnTo>
                    <a:lnTo>
                      <a:pt x="68" y="55"/>
                    </a:lnTo>
                    <a:lnTo>
                      <a:pt x="71" y="59"/>
                    </a:lnTo>
                    <a:lnTo>
                      <a:pt x="74" y="63"/>
                    </a:lnTo>
                    <a:lnTo>
                      <a:pt x="76" y="67"/>
                    </a:lnTo>
                    <a:lnTo>
                      <a:pt x="78" y="71"/>
                    </a:lnTo>
                    <a:lnTo>
                      <a:pt x="79" y="75"/>
                    </a:lnTo>
                    <a:lnTo>
                      <a:pt x="79" y="80"/>
                    </a:lnTo>
                    <a:lnTo>
                      <a:pt x="77" y="85"/>
                    </a:lnTo>
                    <a:lnTo>
                      <a:pt x="75" y="90"/>
                    </a:lnTo>
                    <a:lnTo>
                      <a:pt x="72" y="94"/>
                    </a:lnTo>
                    <a:lnTo>
                      <a:pt x="67" y="98"/>
                    </a:lnTo>
                    <a:lnTo>
                      <a:pt x="61" y="101"/>
                    </a:lnTo>
                    <a:lnTo>
                      <a:pt x="54" y="103"/>
                    </a:lnTo>
                    <a:lnTo>
                      <a:pt x="45" y="104"/>
                    </a:lnTo>
                    <a:lnTo>
                      <a:pt x="35" y="105"/>
                    </a:lnTo>
                    <a:lnTo>
                      <a:pt x="0" y="105"/>
                    </a:lnTo>
                    <a:lnTo>
                      <a:pt x="4" y="88"/>
                    </a:lnTo>
                    <a:lnTo>
                      <a:pt x="32" y="88"/>
                    </a:lnTo>
                    <a:lnTo>
                      <a:pt x="35" y="88"/>
                    </a:lnTo>
                    <a:lnTo>
                      <a:pt x="38" y="88"/>
                    </a:lnTo>
                    <a:lnTo>
                      <a:pt x="42" y="88"/>
                    </a:lnTo>
                    <a:lnTo>
                      <a:pt x="45" y="87"/>
                    </a:lnTo>
                    <a:lnTo>
                      <a:pt x="48" y="86"/>
                    </a:lnTo>
                    <a:lnTo>
                      <a:pt x="50" y="85"/>
                    </a:lnTo>
                    <a:lnTo>
                      <a:pt x="52" y="82"/>
                    </a:lnTo>
                    <a:lnTo>
                      <a:pt x="53" y="80"/>
                    </a:lnTo>
                    <a:lnTo>
                      <a:pt x="53" y="77"/>
                    </a:lnTo>
                    <a:lnTo>
                      <a:pt x="53" y="74"/>
                    </a:lnTo>
                    <a:lnTo>
                      <a:pt x="51" y="71"/>
                    </a:lnTo>
                    <a:lnTo>
                      <a:pt x="48" y="69"/>
                    </a:lnTo>
                    <a:lnTo>
                      <a:pt x="45" y="65"/>
                    </a:lnTo>
                    <a:lnTo>
                      <a:pt x="42" y="62"/>
                    </a:lnTo>
                    <a:lnTo>
                      <a:pt x="38" y="59"/>
                    </a:lnTo>
                    <a:lnTo>
                      <a:pt x="35" y="56"/>
                    </a:lnTo>
                    <a:lnTo>
                      <a:pt x="31" y="53"/>
                    </a:lnTo>
                    <a:lnTo>
                      <a:pt x="27" y="49"/>
                    </a:lnTo>
                    <a:lnTo>
                      <a:pt x="24" y="45"/>
                    </a:lnTo>
                    <a:lnTo>
                      <a:pt x="21" y="42"/>
                    </a:lnTo>
                    <a:lnTo>
                      <a:pt x="18" y="38"/>
                    </a:lnTo>
                    <a:lnTo>
                      <a:pt x="16" y="34"/>
                    </a:lnTo>
                    <a:lnTo>
                      <a:pt x="15" y="29"/>
                    </a:lnTo>
                    <a:lnTo>
                      <a:pt x="15" y="25"/>
                    </a:lnTo>
                    <a:lnTo>
                      <a:pt x="17" y="19"/>
                    </a:lnTo>
                    <a:lnTo>
                      <a:pt x="19" y="14"/>
                    </a:lnTo>
                    <a:lnTo>
                      <a:pt x="23" y="10"/>
                    </a:lnTo>
                    <a:lnTo>
                      <a:pt x="27" y="7"/>
                    </a:lnTo>
                    <a:lnTo>
                      <a:pt x="34" y="4"/>
                    </a:lnTo>
                    <a:lnTo>
                      <a:pt x="40" y="2"/>
                    </a:lnTo>
                    <a:lnTo>
                      <a:pt x="49" y="0"/>
                    </a:lnTo>
                    <a:lnTo>
                      <a:pt x="58" y="0"/>
                    </a:lnTo>
                    <a:lnTo>
                      <a:pt x="60" y="0"/>
                    </a:lnTo>
                    <a:lnTo>
                      <a:pt x="63" y="0"/>
                    </a:lnTo>
                    <a:lnTo>
                      <a:pt x="68" y="0"/>
                    </a:lnTo>
                    <a:lnTo>
                      <a:pt x="74" y="0"/>
                    </a:lnTo>
                    <a:lnTo>
                      <a:pt x="79" y="0"/>
                    </a:lnTo>
                    <a:lnTo>
                      <a:pt x="84" y="0"/>
                    </a:lnTo>
                    <a:lnTo>
                      <a:pt x="88" y="0"/>
                    </a:lnTo>
                    <a:lnTo>
                      <a:pt x="89" y="0"/>
                    </a:lnTo>
                    <a:lnTo>
                      <a:pt x="85" y="1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33" name="Freeform 26"/>
              <p:cNvSpPr>
                <a:spLocks/>
              </p:cNvSpPr>
              <p:nvPr/>
            </p:nvSpPr>
            <p:spPr bwMode="auto">
              <a:xfrm>
                <a:off x="899" y="575"/>
                <a:ext cx="100" cy="104"/>
              </a:xfrm>
              <a:custGeom>
                <a:avLst/>
                <a:gdLst>
                  <a:gd name="T0" fmla="*/ 1077 w 99"/>
                  <a:gd name="T1" fmla="*/ 52 h 105"/>
                  <a:gd name="T2" fmla="*/ 1055 w 99"/>
                  <a:gd name="T3" fmla="*/ 52 h 105"/>
                  <a:gd name="T4" fmla="*/ 1044 w 99"/>
                  <a:gd name="T5" fmla="*/ 52 h 105"/>
                  <a:gd name="T6" fmla="*/ 49 w 99"/>
                  <a:gd name="T7" fmla="*/ 52 h 105"/>
                  <a:gd name="T8" fmla="*/ 47 w 99"/>
                  <a:gd name="T9" fmla="*/ 52 h 105"/>
                  <a:gd name="T10" fmla="*/ 46 w 99"/>
                  <a:gd name="T11" fmla="*/ 52 h 105"/>
                  <a:gd name="T12" fmla="*/ 44 w 99"/>
                  <a:gd name="T13" fmla="*/ 52 h 105"/>
                  <a:gd name="T14" fmla="*/ 43 w 99"/>
                  <a:gd name="T15" fmla="*/ 52 h 105"/>
                  <a:gd name="T16" fmla="*/ 42 w 99"/>
                  <a:gd name="T17" fmla="*/ 52 h 105"/>
                  <a:gd name="T18" fmla="*/ 41 w 99"/>
                  <a:gd name="T19" fmla="*/ 48 h 105"/>
                  <a:gd name="T20" fmla="*/ 42 w 99"/>
                  <a:gd name="T21" fmla="*/ 48 h 105"/>
                  <a:gd name="T22" fmla="*/ 43 w 99"/>
                  <a:gd name="T23" fmla="*/ 49 h 105"/>
                  <a:gd name="T24" fmla="*/ 44 w 99"/>
                  <a:gd name="T25" fmla="*/ 49 h 105"/>
                  <a:gd name="T26" fmla="*/ 46 w 99"/>
                  <a:gd name="T27" fmla="*/ 49 h 105"/>
                  <a:gd name="T28" fmla="*/ 47 w 99"/>
                  <a:gd name="T29" fmla="*/ 49 h 105"/>
                  <a:gd name="T30" fmla="*/ 48 w 99"/>
                  <a:gd name="T31" fmla="*/ 49 h 105"/>
                  <a:gd name="T32" fmla="*/ 1044 w 99"/>
                  <a:gd name="T33" fmla="*/ 49 h 105"/>
                  <a:gd name="T34" fmla="*/ 1055 w 99"/>
                  <a:gd name="T35" fmla="*/ 49 h 105"/>
                  <a:gd name="T36" fmla="*/ 1110 w 99"/>
                  <a:gd name="T37" fmla="*/ 49 h 105"/>
                  <a:gd name="T38" fmla="*/ 1167 w 99"/>
                  <a:gd name="T39" fmla="*/ 47 h 105"/>
                  <a:gd name="T40" fmla="*/ 1215 w 99"/>
                  <a:gd name="T41" fmla="*/ 45 h 105"/>
                  <a:gd name="T42" fmla="*/ 1252 w 99"/>
                  <a:gd name="T43" fmla="*/ 43 h 105"/>
                  <a:gd name="T44" fmla="*/ 1291 w 99"/>
                  <a:gd name="T45" fmla="*/ 40 h 105"/>
                  <a:gd name="T46" fmla="*/ 1304 w 99"/>
                  <a:gd name="T47" fmla="*/ 37 h 105"/>
                  <a:gd name="T48" fmla="*/ 1317 w 99"/>
                  <a:gd name="T49" fmla="*/ 35 h 105"/>
                  <a:gd name="T50" fmla="*/ 1330 w 99"/>
                  <a:gd name="T51" fmla="*/ 32 h 105"/>
                  <a:gd name="T52" fmla="*/ 1343 w 99"/>
                  <a:gd name="T53" fmla="*/ 28 h 105"/>
                  <a:gd name="T54" fmla="*/ 1330 w 99"/>
                  <a:gd name="T55" fmla="*/ 25 h 105"/>
                  <a:gd name="T56" fmla="*/ 1330 w 99"/>
                  <a:gd name="T57" fmla="*/ 22 h 105"/>
                  <a:gd name="T58" fmla="*/ 1304 w 99"/>
                  <a:gd name="T59" fmla="*/ 20 h 105"/>
                  <a:gd name="T60" fmla="*/ 1291 w 99"/>
                  <a:gd name="T61" fmla="*/ 19 h 105"/>
                  <a:gd name="T62" fmla="*/ 1252 w 99"/>
                  <a:gd name="T63" fmla="*/ 17 h 105"/>
                  <a:gd name="T64" fmla="*/ 1215 w 99"/>
                  <a:gd name="T65" fmla="*/ 17 h 105"/>
                  <a:gd name="T66" fmla="*/ 1179 w 99"/>
                  <a:gd name="T67" fmla="*/ 17 h 105"/>
                  <a:gd name="T68" fmla="*/ 43 w 99"/>
                  <a:gd name="T69" fmla="*/ 17 h 105"/>
                  <a:gd name="T70" fmla="*/ 24 w 99"/>
                  <a:gd name="T71" fmla="*/ 52 h 105"/>
                  <a:gd name="T72" fmla="*/ 0 w 99"/>
                  <a:gd name="T73" fmla="*/ 52 h 105"/>
                  <a:gd name="T74" fmla="*/ 23 w 99"/>
                  <a:gd name="T75" fmla="*/ 0 h 105"/>
                  <a:gd name="T76" fmla="*/ 1330 w 99"/>
                  <a:gd name="T77" fmla="*/ 0 h 105"/>
                  <a:gd name="T78" fmla="*/ 1441 w 99"/>
                  <a:gd name="T79" fmla="*/ 1 h 105"/>
                  <a:gd name="T80" fmla="*/ 1531 w 99"/>
                  <a:gd name="T81" fmla="*/ 3 h 105"/>
                  <a:gd name="T82" fmla="*/ 1594 w 99"/>
                  <a:gd name="T83" fmla="*/ 7 h 105"/>
                  <a:gd name="T84" fmla="*/ 1659 w 99"/>
                  <a:gd name="T85" fmla="*/ 11 h 105"/>
                  <a:gd name="T86" fmla="*/ 1676 w 99"/>
                  <a:gd name="T87" fmla="*/ 17 h 105"/>
                  <a:gd name="T88" fmla="*/ 1693 w 99"/>
                  <a:gd name="T89" fmla="*/ 22 h 105"/>
                  <a:gd name="T90" fmla="*/ 1693 w 99"/>
                  <a:gd name="T91" fmla="*/ 27 h 105"/>
                  <a:gd name="T92" fmla="*/ 1676 w 99"/>
                  <a:gd name="T93" fmla="*/ 32 h 105"/>
                  <a:gd name="T94" fmla="*/ 1642 w 99"/>
                  <a:gd name="T95" fmla="*/ 40 h 105"/>
                  <a:gd name="T96" fmla="*/ 1578 w 99"/>
                  <a:gd name="T97" fmla="*/ 46 h 105"/>
                  <a:gd name="T98" fmla="*/ 1516 w 99"/>
                  <a:gd name="T99" fmla="*/ 51 h 105"/>
                  <a:gd name="T100" fmla="*/ 1427 w 99"/>
                  <a:gd name="T101" fmla="*/ 52 h 105"/>
                  <a:gd name="T102" fmla="*/ 1343 w 99"/>
                  <a:gd name="T103" fmla="*/ 52 h 105"/>
                  <a:gd name="T104" fmla="*/ 1252 w 99"/>
                  <a:gd name="T105" fmla="*/ 52 h 105"/>
                  <a:gd name="T106" fmla="*/ 1167 w 99"/>
                  <a:gd name="T107" fmla="*/ 52 h 105"/>
                  <a:gd name="T108" fmla="*/ 1077 w 99"/>
                  <a:gd name="T109" fmla="*/ 52 h 10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99" h="105">
                    <a:moveTo>
                      <a:pt x="53" y="64"/>
                    </a:moveTo>
                    <a:lnTo>
                      <a:pt x="51" y="64"/>
                    </a:lnTo>
                    <a:lnTo>
                      <a:pt x="50" y="64"/>
                    </a:lnTo>
                    <a:lnTo>
                      <a:pt x="49" y="64"/>
                    </a:lnTo>
                    <a:lnTo>
                      <a:pt x="47" y="64"/>
                    </a:lnTo>
                    <a:lnTo>
                      <a:pt x="46" y="64"/>
                    </a:lnTo>
                    <a:lnTo>
                      <a:pt x="44" y="64"/>
                    </a:lnTo>
                    <a:lnTo>
                      <a:pt x="43" y="64"/>
                    </a:lnTo>
                    <a:lnTo>
                      <a:pt x="42" y="63"/>
                    </a:lnTo>
                    <a:lnTo>
                      <a:pt x="41" y="48"/>
                    </a:lnTo>
                    <a:lnTo>
                      <a:pt x="42" y="48"/>
                    </a:lnTo>
                    <a:lnTo>
                      <a:pt x="43" y="49"/>
                    </a:lnTo>
                    <a:lnTo>
                      <a:pt x="44" y="49"/>
                    </a:lnTo>
                    <a:lnTo>
                      <a:pt x="46" y="49"/>
                    </a:lnTo>
                    <a:lnTo>
                      <a:pt x="47" y="49"/>
                    </a:lnTo>
                    <a:lnTo>
                      <a:pt x="48" y="49"/>
                    </a:lnTo>
                    <a:lnTo>
                      <a:pt x="50" y="49"/>
                    </a:lnTo>
                    <a:lnTo>
                      <a:pt x="51" y="49"/>
                    </a:lnTo>
                    <a:lnTo>
                      <a:pt x="56" y="49"/>
                    </a:lnTo>
                    <a:lnTo>
                      <a:pt x="61" y="47"/>
                    </a:lnTo>
                    <a:lnTo>
                      <a:pt x="65" y="45"/>
                    </a:lnTo>
                    <a:lnTo>
                      <a:pt x="68" y="43"/>
                    </a:lnTo>
                    <a:lnTo>
                      <a:pt x="71" y="40"/>
                    </a:lnTo>
                    <a:lnTo>
                      <a:pt x="72" y="37"/>
                    </a:lnTo>
                    <a:lnTo>
                      <a:pt x="73" y="35"/>
                    </a:lnTo>
                    <a:lnTo>
                      <a:pt x="74" y="32"/>
                    </a:lnTo>
                    <a:lnTo>
                      <a:pt x="75" y="28"/>
                    </a:lnTo>
                    <a:lnTo>
                      <a:pt x="74" y="25"/>
                    </a:lnTo>
                    <a:lnTo>
                      <a:pt x="74" y="22"/>
                    </a:lnTo>
                    <a:lnTo>
                      <a:pt x="72" y="20"/>
                    </a:lnTo>
                    <a:lnTo>
                      <a:pt x="71" y="19"/>
                    </a:lnTo>
                    <a:lnTo>
                      <a:pt x="68" y="17"/>
                    </a:lnTo>
                    <a:lnTo>
                      <a:pt x="65" y="17"/>
                    </a:lnTo>
                    <a:lnTo>
                      <a:pt x="62" y="17"/>
                    </a:lnTo>
                    <a:lnTo>
                      <a:pt x="43" y="17"/>
                    </a:lnTo>
                    <a:lnTo>
                      <a:pt x="24" y="104"/>
                    </a:lnTo>
                    <a:lnTo>
                      <a:pt x="0" y="104"/>
                    </a:lnTo>
                    <a:lnTo>
                      <a:pt x="23" y="0"/>
                    </a:lnTo>
                    <a:lnTo>
                      <a:pt x="74" y="0"/>
                    </a:lnTo>
                    <a:lnTo>
                      <a:pt x="82" y="1"/>
                    </a:lnTo>
                    <a:lnTo>
                      <a:pt x="88" y="3"/>
                    </a:lnTo>
                    <a:lnTo>
                      <a:pt x="92" y="7"/>
                    </a:lnTo>
                    <a:lnTo>
                      <a:pt x="96" y="11"/>
                    </a:lnTo>
                    <a:lnTo>
                      <a:pt x="97" y="17"/>
                    </a:lnTo>
                    <a:lnTo>
                      <a:pt x="98" y="22"/>
                    </a:lnTo>
                    <a:lnTo>
                      <a:pt x="98" y="27"/>
                    </a:lnTo>
                    <a:lnTo>
                      <a:pt x="97" y="32"/>
                    </a:lnTo>
                    <a:lnTo>
                      <a:pt x="95" y="40"/>
                    </a:lnTo>
                    <a:lnTo>
                      <a:pt x="91" y="46"/>
                    </a:lnTo>
                    <a:lnTo>
                      <a:pt x="87" y="51"/>
                    </a:lnTo>
                    <a:lnTo>
                      <a:pt x="81" y="56"/>
                    </a:lnTo>
                    <a:lnTo>
                      <a:pt x="75" y="59"/>
                    </a:lnTo>
                    <a:lnTo>
                      <a:pt x="68" y="62"/>
                    </a:lnTo>
                    <a:lnTo>
                      <a:pt x="61" y="64"/>
                    </a:lnTo>
                    <a:lnTo>
                      <a:pt x="53" y="6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34" name="Freeform 27"/>
              <p:cNvSpPr>
                <a:spLocks/>
              </p:cNvSpPr>
              <p:nvPr/>
            </p:nvSpPr>
            <p:spPr bwMode="auto">
              <a:xfrm>
                <a:off x="1005" y="574"/>
                <a:ext cx="115" cy="55"/>
              </a:xfrm>
              <a:custGeom>
                <a:avLst/>
                <a:gdLst>
                  <a:gd name="T0" fmla="*/ 0 w 115"/>
                  <a:gd name="T1" fmla="*/ 54 h 55"/>
                  <a:gd name="T2" fmla="*/ 0 w 115"/>
                  <a:gd name="T3" fmla="*/ 54 h 55"/>
                  <a:gd name="T4" fmla="*/ 2 w 115"/>
                  <a:gd name="T5" fmla="*/ 47 h 55"/>
                  <a:gd name="T6" fmla="*/ 4 w 115"/>
                  <a:gd name="T7" fmla="*/ 41 h 55"/>
                  <a:gd name="T8" fmla="*/ 7 w 115"/>
                  <a:gd name="T9" fmla="*/ 35 h 55"/>
                  <a:gd name="T10" fmla="*/ 10 w 115"/>
                  <a:gd name="T11" fmla="*/ 30 h 55"/>
                  <a:gd name="T12" fmla="*/ 13 w 115"/>
                  <a:gd name="T13" fmla="*/ 25 h 55"/>
                  <a:gd name="T14" fmla="*/ 16 w 115"/>
                  <a:gd name="T15" fmla="*/ 21 h 55"/>
                  <a:gd name="T16" fmla="*/ 20 w 115"/>
                  <a:gd name="T17" fmla="*/ 17 h 55"/>
                  <a:gd name="T18" fmla="*/ 25 w 115"/>
                  <a:gd name="T19" fmla="*/ 13 h 55"/>
                  <a:gd name="T20" fmla="*/ 29 w 115"/>
                  <a:gd name="T21" fmla="*/ 10 h 55"/>
                  <a:gd name="T22" fmla="*/ 34 w 115"/>
                  <a:gd name="T23" fmla="*/ 7 h 55"/>
                  <a:gd name="T24" fmla="*/ 39 w 115"/>
                  <a:gd name="T25" fmla="*/ 5 h 55"/>
                  <a:gd name="T26" fmla="*/ 45 w 115"/>
                  <a:gd name="T27" fmla="*/ 3 h 55"/>
                  <a:gd name="T28" fmla="*/ 50 w 115"/>
                  <a:gd name="T29" fmla="*/ 2 h 55"/>
                  <a:gd name="T30" fmla="*/ 56 w 115"/>
                  <a:gd name="T31" fmla="*/ 1 h 55"/>
                  <a:gd name="T32" fmla="*/ 62 w 115"/>
                  <a:gd name="T33" fmla="*/ 0 h 55"/>
                  <a:gd name="T34" fmla="*/ 68 w 115"/>
                  <a:gd name="T35" fmla="*/ 0 h 55"/>
                  <a:gd name="T36" fmla="*/ 74 w 115"/>
                  <a:gd name="T37" fmla="*/ 0 h 55"/>
                  <a:gd name="T38" fmla="*/ 80 w 115"/>
                  <a:gd name="T39" fmla="*/ 1 h 55"/>
                  <a:gd name="T40" fmla="*/ 85 w 115"/>
                  <a:gd name="T41" fmla="*/ 2 h 55"/>
                  <a:gd name="T42" fmla="*/ 89 w 115"/>
                  <a:gd name="T43" fmla="*/ 4 h 55"/>
                  <a:gd name="T44" fmla="*/ 94 w 115"/>
                  <a:gd name="T45" fmla="*/ 6 h 55"/>
                  <a:gd name="T46" fmla="*/ 98 w 115"/>
                  <a:gd name="T47" fmla="*/ 9 h 55"/>
                  <a:gd name="T48" fmla="*/ 102 w 115"/>
                  <a:gd name="T49" fmla="*/ 12 h 55"/>
                  <a:gd name="T50" fmla="*/ 105 w 115"/>
                  <a:gd name="T51" fmla="*/ 15 h 55"/>
                  <a:gd name="T52" fmla="*/ 107 w 115"/>
                  <a:gd name="T53" fmla="*/ 19 h 55"/>
                  <a:gd name="T54" fmla="*/ 110 w 115"/>
                  <a:gd name="T55" fmla="*/ 23 h 55"/>
                  <a:gd name="T56" fmla="*/ 111 w 115"/>
                  <a:gd name="T57" fmla="*/ 28 h 55"/>
                  <a:gd name="T58" fmla="*/ 113 w 115"/>
                  <a:gd name="T59" fmla="*/ 32 h 55"/>
                  <a:gd name="T60" fmla="*/ 114 w 115"/>
                  <a:gd name="T61" fmla="*/ 37 h 55"/>
                  <a:gd name="T62" fmla="*/ 114 w 115"/>
                  <a:gd name="T63" fmla="*/ 43 h 55"/>
                  <a:gd name="T64" fmla="*/ 113 w 115"/>
                  <a:gd name="T65" fmla="*/ 48 h 55"/>
                  <a:gd name="T66" fmla="*/ 112 w 115"/>
                  <a:gd name="T67" fmla="*/ 54 h 55"/>
                  <a:gd name="T68" fmla="*/ 112 w 115"/>
                  <a:gd name="T69" fmla="*/ 54 h 55"/>
                  <a:gd name="T70" fmla="*/ 88 w 115"/>
                  <a:gd name="T71" fmla="*/ 54 h 55"/>
                  <a:gd name="T72" fmla="*/ 88 w 115"/>
                  <a:gd name="T73" fmla="*/ 54 h 55"/>
                  <a:gd name="T74" fmla="*/ 89 w 115"/>
                  <a:gd name="T75" fmla="*/ 46 h 55"/>
                  <a:gd name="T76" fmla="*/ 90 w 115"/>
                  <a:gd name="T77" fmla="*/ 39 h 55"/>
                  <a:gd name="T78" fmla="*/ 88 w 115"/>
                  <a:gd name="T79" fmla="*/ 33 h 55"/>
                  <a:gd name="T80" fmla="*/ 86 w 115"/>
                  <a:gd name="T81" fmla="*/ 27 h 55"/>
                  <a:gd name="T82" fmla="*/ 83 w 115"/>
                  <a:gd name="T83" fmla="*/ 23 h 55"/>
                  <a:gd name="T84" fmla="*/ 78 w 115"/>
                  <a:gd name="T85" fmla="*/ 19 h 55"/>
                  <a:gd name="T86" fmla="*/ 72 w 115"/>
                  <a:gd name="T87" fmla="*/ 17 h 55"/>
                  <a:gd name="T88" fmla="*/ 65 w 115"/>
                  <a:gd name="T89" fmla="*/ 17 h 55"/>
                  <a:gd name="T90" fmla="*/ 57 w 115"/>
                  <a:gd name="T91" fmla="*/ 17 h 55"/>
                  <a:gd name="T92" fmla="*/ 50 w 115"/>
                  <a:gd name="T93" fmla="*/ 19 h 55"/>
                  <a:gd name="T94" fmla="*/ 44 w 115"/>
                  <a:gd name="T95" fmla="*/ 22 h 55"/>
                  <a:gd name="T96" fmla="*/ 38 w 115"/>
                  <a:gd name="T97" fmla="*/ 27 h 55"/>
                  <a:gd name="T98" fmla="*/ 33 w 115"/>
                  <a:gd name="T99" fmla="*/ 32 h 55"/>
                  <a:gd name="T100" fmla="*/ 29 w 115"/>
                  <a:gd name="T101" fmla="*/ 38 h 55"/>
                  <a:gd name="T102" fmla="*/ 27 w 115"/>
                  <a:gd name="T103" fmla="*/ 46 h 55"/>
                  <a:gd name="T104" fmla="*/ 24 w 115"/>
                  <a:gd name="T105" fmla="*/ 54 h 55"/>
                  <a:gd name="T106" fmla="*/ 24 w 115"/>
                  <a:gd name="T107" fmla="*/ 54 h 55"/>
                  <a:gd name="T108" fmla="*/ 0 w 115"/>
                  <a:gd name="T109" fmla="*/ 54 h 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15" h="55">
                    <a:moveTo>
                      <a:pt x="0" y="54"/>
                    </a:moveTo>
                    <a:lnTo>
                      <a:pt x="0" y="54"/>
                    </a:lnTo>
                    <a:lnTo>
                      <a:pt x="2" y="47"/>
                    </a:lnTo>
                    <a:lnTo>
                      <a:pt x="4" y="41"/>
                    </a:lnTo>
                    <a:lnTo>
                      <a:pt x="7" y="35"/>
                    </a:lnTo>
                    <a:lnTo>
                      <a:pt x="10" y="30"/>
                    </a:lnTo>
                    <a:lnTo>
                      <a:pt x="13" y="25"/>
                    </a:lnTo>
                    <a:lnTo>
                      <a:pt x="16" y="21"/>
                    </a:lnTo>
                    <a:lnTo>
                      <a:pt x="20" y="17"/>
                    </a:lnTo>
                    <a:lnTo>
                      <a:pt x="25" y="13"/>
                    </a:lnTo>
                    <a:lnTo>
                      <a:pt x="29" y="10"/>
                    </a:lnTo>
                    <a:lnTo>
                      <a:pt x="34" y="7"/>
                    </a:lnTo>
                    <a:lnTo>
                      <a:pt x="39" y="5"/>
                    </a:lnTo>
                    <a:lnTo>
                      <a:pt x="45" y="3"/>
                    </a:lnTo>
                    <a:lnTo>
                      <a:pt x="50" y="2"/>
                    </a:lnTo>
                    <a:lnTo>
                      <a:pt x="56" y="1"/>
                    </a:lnTo>
                    <a:lnTo>
                      <a:pt x="62" y="0"/>
                    </a:lnTo>
                    <a:lnTo>
                      <a:pt x="68" y="0"/>
                    </a:lnTo>
                    <a:lnTo>
                      <a:pt x="74" y="0"/>
                    </a:lnTo>
                    <a:lnTo>
                      <a:pt x="80" y="1"/>
                    </a:lnTo>
                    <a:lnTo>
                      <a:pt x="85" y="2"/>
                    </a:lnTo>
                    <a:lnTo>
                      <a:pt x="89" y="4"/>
                    </a:lnTo>
                    <a:lnTo>
                      <a:pt x="94" y="6"/>
                    </a:lnTo>
                    <a:lnTo>
                      <a:pt x="98" y="9"/>
                    </a:lnTo>
                    <a:lnTo>
                      <a:pt x="102" y="12"/>
                    </a:lnTo>
                    <a:lnTo>
                      <a:pt x="105" y="15"/>
                    </a:lnTo>
                    <a:lnTo>
                      <a:pt x="107" y="19"/>
                    </a:lnTo>
                    <a:lnTo>
                      <a:pt x="110" y="23"/>
                    </a:lnTo>
                    <a:lnTo>
                      <a:pt x="111" y="28"/>
                    </a:lnTo>
                    <a:lnTo>
                      <a:pt x="113" y="32"/>
                    </a:lnTo>
                    <a:lnTo>
                      <a:pt x="114" y="37"/>
                    </a:lnTo>
                    <a:lnTo>
                      <a:pt x="114" y="43"/>
                    </a:lnTo>
                    <a:lnTo>
                      <a:pt x="113" y="48"/>
                    </a:lnTo>
                    <a:lnTo>
                      <a:pt x="112" y="54"/>
                    </a:lnTo>
                    <a:lnTo>
                      <a:pt x="88" y="54"/>
                    </a:lnTo>
                    <a:lnTo>
                      <a:pt x="89" y="46"/>
                    </a:lnTo>
                    <a:lnTo>
                      <a:pt x="90" y="39"/>
                    </a:lnTo>
                    <a:lnTo>
                      <a:pt x="88" y="33"/>
                    </a:lnTo>
                    <a:lnTo>
                      <a:pt x="86" y="27"/>
                    </a:lnTo>
                    <a:lnTo>
                      <a:pt x="83" y="23"/>
                    </a:lnTo>
                    <a:lnTo>
                      <a:pt x="78" y="19"/>
                    </a:lnTo>
                    <a:lnTo>
                      <a:pt x="72" y="17"/>
                    </a:lnTo>
                    <a:lnTo>
                      <a:pt x="65" y="17"/>
                    </a:lnTo>
                    <a:lnTo>
                      <a:pt x="57" y="17"/>
                    </a:lnTo>
                    <a:lnTo>
                      <a:pt x="50" y="19"/>
                    </a:lnTo>
                    <a:lnTo>
                      <a:pt x="44" y="22"/>
                    </a:lnTo>
                    <a:lnTo>
                      <a:pt x="38" y="27"/>
                    </a:lnTo>
                    <a:lnTo>
                      <a:pt x="33" y="32"/>
                    </a:lnTo>
                    <a:lnTo>
                      <a:pt x="29" y="38"/>
                    </a:lnTo>
                    <a:lnTo>
                      <a:pt x="27" y="46"/>
                    </a:lnTo>
                    <a:lnTo>
                      <a:pt x="24" y="54"/>
                    </a:lnTo>
                    <a:lnTo>
                      <a:pt x="0" y="5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35" name="Freeform 28"/>
              <p:cNvSpPr>
                <a:spLocks/>
              </p:cNvSpPr>
              <p:nvPr/>
            </p:nvSpPr>
            <p:spPr bwMode="auto">
              <a:xfrm>
                <a:off x="1003" y="629"/>
                <a:ext cx="116" cy="54"/>
              </a:xfrm>
              <a:custGeom>
                <a:avLst/>
                <a:gdLst>
                  <a:gd name="T0" fmla="*/ 1 w 116"/>
                  <a:gd name="T1" fmla="*/ 0 h 54"/>
                  <a:gd name="T2" fmla="*/ 1 w 116"/>
                  <a:gd name="T3" fmla="*/ 5 h 54"/>
                  <a:gd name="T4" fmla="*/ 0 w 116"/>
                  <a:gd name="T5" fmla="*/ 10 h 54"/>
                  <a:gd name="T6" fmla="*/ 0 w 116"/>
                  <a:gd name="T7" fmla="*/ 16 h 54"/>
                  <a:gd name="T8" fmla="*/ 1 w 116"/>
                  <a:gd name="T9" fmla="*/ 21 h 54"/>
                  <a:gd name="T10" fmla="*/ 2 w 116"/>
                  <a:gd name="T11" fmla="*/ 25 h 54"/>
                  <a:gd name="T12" fmla="*/ 4 w 116"/>
                  <a:gd name="T13" fmla="*/ 29 h 54"/>
                  <a:gd name="T14" fmla="*/ 6 w 116"/>
                  <a:gd name="T15" fmla="*/ 33 h 54"/>
                  <a:gd name="T16" fmla="*/ 9 w 116"/>
                  <a:gd name="T17" fmla="*/ 37 h 54"/>
                  <a:gd name="T18" fmla="*/ 12 w 116"/>
                  <a:gd name="T19" fmla="*/ 41 h 54"/>
                  <a:gd name="T20" fmla="*/ 16 w 116"/>
                  <a:gd name="T21" fmla="*/ 44 h 54"/>
                  <a:gd name="T22" fmla="*/ 20 w 116"/>
                  <a:gd name="T23" fmla="*/ 47 h 54"/>
                  <a:gd name="T24" fmla="*/ 24 w 116"/>
                  <a:gd name="T25" fmla="*/ 49 h 54"/>
                  <a:gd name="T26" fmla="*/ 29 w 116"/>
                  <a:gd name="T27" fmla="*/ 51 h 54"/>
                  <a:gd name="T28" fmla="*/ 35 w 116"/>
                  <a:gd name="T29" fmla="*/ 52 h 54"/>
                  <a:gd name="T30" fmla="*/ 40 w 116"/>
                  <a:gd name="T31" fmla="*/ 53 h 54"/>
                  <a:gd name="T32" fmla="*/ 47 w 116"/>
                  <a:gd name="T33" fmla="*/ 53 h 54"/>
                  <a:gd name="T34" fmla="*/ 53 w 116"/>
                  <a:gd name="T35" fmla="*/ 53 h 54"/>
                  <a:gd name="T36" fmla="*/ 59 w 116"/>
                  <a:gd name="T37" fmla="*/ 52 h 54"/>
                  <a:gd name="T38" fmla="*/ 65 w 116"/>
                  <a:gd name="T39" fmla="*/ 51 h 54"/>
                  <a:gd name="T40" fmla="*/ 70 w 116"/>
                  <a:gd name="T41" fmla="*/ 50 h 54"/>
                  <a:gd name="T42" fmla="*/ 76 w 116"/>
                  <a:gd name="T43" fmla="*/ 48 h 54"/>
                  <a:gd name="T44" fmla="*/ 81 w 116"/>
                  <a:gd name="T45" fmla="*/ 46 h 54"/>
                  <a:gd name="T46" fmla="*/ 86 w 116"/>
                  <a:gd name="T47" fmla="*/ 44 h 54"/>
                  <a:gd name="T48" fmla="*/ 90 w 116"/>
                  <a:gd name="T49" fmla="*/ 40 h 54"/>
                  <a:gd name="T50" fmla="*/ 94 w 116"/>
                  <a:gd name="T51" fmla="*/ 37 h 54"/>
                  <a:gd name="T52" fmla="*/ 98 w 116"/>
                  <a:gd name="T53" fmla="*/ 33 h 54"/>
                  <a:gd name="T54" fmla="*/ 102 w 116"/>
                  <a:gd name="T55" fmla="*/ 29 h 54"/>
                  <a:gd name="T56" fmla="*/ 105 w 116"/>
                  <a:gd name="T57" fmla="*/ 24 h 54"/>
                  <a:gd name="T58" fmla="*/ 108 w 116"/>
                  <a:gd name="T59" fmla="*/ 19 h 54"/>
                  <a:gd name="T60" fmla="*/ 111 w 116"/>
                  <a:gd name="T61" fmla="*/ 13 h 54"/>
                  <a:gd name="T62" fmla="*/ 113 w 116"/>
                  <a:gd name="T63" fmla="*/ 7 h 54"/>
                  <a:gd name="T64" fmla="*/ 115 w 116"/>
                  <a:gd name="T65" fmla="*/ 0 h 54"/>
                  <a:gd name="T66" fmla="*/ 91 w 116"/>
                  <a:gd name="T67" fmla="*/ 0 h 54"/>
                  <a:gd name="T68" fmla="*/ 88 w 116"/>
                  <a:gd name="T69" fmla="*/ 8 h 54"/>
                  <a:gd name="T70" fmla="*/ 85 w 116"/>
                  <a:gd name="T71" fmla="*/ 15 h 54"/>
                  <a:gd name="T72" fmla="*/ 82 w 116"/>
                  <a:gd name="T73" fmla="*/ 22 h 54"/>
                  <a:gd name="T74" fmla="*/ 77 w 116"/>
                  <a:gd name="T75" fmla="*/ 27 h 54"/>
                  <a:gd name="T76" fmla="*/ 71 w 116"/>
                  <a:gd name="T77" fmla="*/ 31 h 54"/>
                  <a:gd name="T78" fmla="*/ 65 w 116"/>
                  <a:gd name="T79" fmla="*/ 34 h 54"/>
                  <a:gd name="T80" fmla="*/ 58 w 116"/>
                  <a:gd name="T81" fmla="*/ 36 h 54"/>
                  <a:gd name="T82" fmla="*/ 50 w 116"/>
                  <a:gd name="T83" fmla="*/ 37 h 54"/>
                  <a:gd name="T84" fmla="*/ 42 w 116"/>
                  <a:gd name="T85" fmla="*/ 36 h 54"/>
                  <a:gd name="T86" fmla="*/ 36 w 116"/>
                  <a:gd name="T87" fmla="*/ 33 h 54"/>
                  <a:gd name="T88" fmla="*/ 31 w 116"/>
                  <a:gd name="T89" fmla="*/ 30 h 54"/>
                  <a:gd name="T90" fmla="*/ 28 w 116"/>
                  <a:gd name="T91" fmla="*/ 26 h 54"/>
                  <a:gd name="T92" fmla="*/ 25 w 116"/>
                  <a:gd name="T93" fmla="*/ 20 h 54"/>
                  <a:gd name="T94" fmla="*/ 24 w 116"/>
                  <a:gd name="T95" fmla="*/ 14 h 54"/>
                  <a:gd name="T96" fmla="*/ 24 w 116"/>
                  <a:gd name="T97" fmla="*/ 7 h 54"/>
                  <a:gd name="T98" fmla="*/ 25 w 116"/>
                  <a:gd name="T99" fmla="*/ 0 h 54"/>
                  <a:gd name="T100" fmla="*/ 1 w 116"/>
                  <a:gd name="T101" fmla="*/ 0 h 5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16" h="54">
                    <a:moveTo>
                      <a:pt x="1" y="0"/>
                    </a:moveTo>
                    <a:lnTo>
                      <a:pt x="1" y="5"/>
                    </a:lnTo>
                    <a:lnTo>
                      <a:pt x="0" y="10"/>
                    </a:lnTo>
                    <a:lnTo>
                      <a:pt x="0" y="16"/>
                    </a:lnTo>
                    <a:lnTo>
                      <a:pt x="1" y="21"/>
                    </a:lnTo>
                    <a:lnTo>
                      <a:pt x="2" y="25"/>
                    </a:lnTo>
                    <a:lnTo>
                      <a:pt x="4" y="29"/>
                    </a:lnTo>
                    <a:lnTo>
                      <a:pt x="6" y="33"/>
                    </a:lnTo>
                    <a:lnTo>
                      <a:pt x="9" y="37"/>
                    </a:lnTo>
                    <a:lnTo>
                      <a:pt x="12" y="41"/>
                    </a:lnTo>
                    <a:lnTo>
                      <a:pt x="16" y="44"/>
                    </a:lnTo>
                    <a:lnTo>
                      <a:pt x="20" y="47"/>
                    </a:lnTo>
                    <a:lnTo>
                      <a:pt x="24" y="49"/>
                    </a:lnTo>
                    <a:lnTo>
                      <a:pt x="29" y="51"/>
                    </a:lnTo>
                    <a:lnTo>
                      <a:pt x="35" y="52"/>
                    </a:lnTo>
                    <a:lnTo>
                      <a:pt x="40" y="53"/>
                    </a:lnTo>
                    <a:lnTo>
                      <a:pt x="47" y="53"/>
                    </a:lnTo>
                    <a:lnTo>
                      <a:pt x="53" y="53"/>
                    </a:lnTo>
                    <a:lnTo>
                      <a:pt x="59" y="52"/>
                    </a:lnTo>
                    <a:lnTo>
                      <a:pt x="65" y="51"/>
                    </a:lnTo>
                    <a:lnTo>
                      <a:pt x="70" y="50"/>
                    </a:lnTo>
                    <a:lnTo>
                      <a:pt x="76" y="48"/>
                    </a:lnTo>
                    <a:lnTo>
                      <a:pt x="81" y="46"/>
                    </a:lnTo>
                    <a:lnTo>
                      <a:pt x="86" y="44"/>
                    </a:lnTo>
                    <a:lnTo>
                      <a:pt x="90" y="40"/>
                    </a:lnTo>
                    <a:lnTo>
                      <a:pt x="94" y="37"/>
                    </a:lnTo>
                    <a:lnTo>
                      <a:pt x="98" y="33"/>
                    </a:lnTo>
                    <a:lnTo>
                      <a:pt x="102" y="29"/>
                    </a:lnTo>
                    <a:lnTo>
                      <a:pt x="105" y="24"/>
                    </a:lnTo>
                    <a:lnTo>
                      <a:pt x="108" y="19"/>
                    </a:lnTo>
                    <a:lnTo>
                      <a:pt x="111" y="13"/>
                    </a:lnTo>
                    <a:lnTo>
                      <a:pt x="113" y="7"/>
                    </a:lnTo>
                    <a:lnTo>
                      <a:pt x="115" y="0"/>
                    </a:lnTo>
                    <a:lnTo>
                      <a:pt x="91" y="0"/>
                    </a:lnTo>
                    <a:lnTo>
                      <a:pt x="88" y="8"/>
                    </a:lnTo>
                    <a:lnTo>
                      <a:pt x="85" y="15"/>
                    </a:lnTo>
                    <a:lnTo>
                      <a:pt x="82" y="22"/>
                    </a:lnTo>
                    <a:lnTo>
                      <a:pt x="77" y="27"/>
                    </a:lnTo>
                    <a:lnTo>
                      <a:pt x="71" y="31"/>
                    </a:lnTo>
                    <a:lnTo>
                      <a:pt x="65" y="34"/>
                    </a:lnTo>
                    <a:lnTo>
                      <a:pt x="58" y="36"/>
                    </a:lnTo>
                    <a:lnTo>
                      <a:pt x="50" y="37"/>
                    </a:lnTo>
                    <a:lnTo>
                      <a:pt x="42" y="36"/>
                    </a:lnTo>
                    <a:lnTo>
                      <a:pt x="36" y="33"/>
                    </a:lnTo>
                    <a:lnTo>
                      <a:pt x="31" y="30"/>
                    </a:lnTo>
                    <a:lnTo>
                      <a:pt x="28" y="26"/>
                    </a:lnTo>
                    <a:lnTo>
                      <a:pt x="25" y="20"/>
                    </a:lnTo>
                    <a:lnTo>
                      <a:pt x="24" y="14"/>
                    </a:lnTo>
                    <a:lnTo>
                      <a:pt x="24" y="7"/>
                    </a:lnTo>
                    <a:lnTo>
                      <a:pt x="25" y="0"/>
                    </a:lnTo>
                    <a:lnTo>
                      <a:pt x="1"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36" name="Freeform 29"/>
              <p:cNvSpPr>
                <a:spLocks/>
              </p:cNvSpPr>
              <p:nvPr/>
            </p:nvSpPr>
            <p:spPr bwMode="auto">
              <a:xfrm>
                <a:off x="1118" y="575"/>
                <a:ext cx="92" cy="104"/>
              </a:xfrm>
              <a:custGeom>
                <a:avLst/>
                <a:gdLst>
                  <a:gd name="T0" fmla="*/ 46 w 93"/>
                  <a:gd name="T1" fmla="*/ 17 h 105"/>
                  <a:gd name="T2" fmla="*/ 46 w 93"/>
                  <a:gd name="T3" fmla="*/ 17 h 105"/>
                  <a:gd name="T4" fmla="*/ 46 w 93"/>
                  <a:gd name="T5" fmla="*/ 17 h 105"/>
                  <a:gd name="T6" fmla="*/ 46 w 93"/>
                  <a:gd name="T7" fmla="*/ 17 h 105"/>
                  <a:gd name="T8" fmla="*/ 46 w 93"/>
                  <a:gd name="T9" fmla="*/ 17 h 105"/>
                  <a:gd name="T10" fmla="*/ 46 w 93"/>
                  <a:gd name="T11" fmla="*/ 18 h 105"/>
                  <a:gd name="T12" fmla="*/ 46 w 93"/>
                  <a:gd name="T13" fmla="*/ 20 h 105"/>
                  <a:gd name="T14" fmla="*/ 44 w 93"/>
                  <a:gd name="T15" fmla="*/ 22 h 105"/>
                  <a:gd name="T16" fmla="*/ 43 w 93"/>
                  <a:gd name="T17" fmla="*/ 27 h 105"/>
                  <a:gd name="T18" fmla="*/ 46 w 93"/>
                  <a:gd name="T19" fmla="*/ 33 h 105"/>
                  <a:gd name="T20" fmla="*/ 46 w 93"/>
                  <a:gd name="T21" fmla="*/ 39 h 105"/>
                  <a:gd name="T22" fmla="*/ 46 w 93"/>
                  <a:gd name="T23" fmla="*/ 45 h 105"/>
                  <a:gd name="T24" fmla="*/ 46 w 93"/>
                  <a:gd name="T25" fmla="*/ 51 h 105"/>
                  <a:gd name="T26" fmla="*/ 46 w 93"/>
                  <a:gd name="T27" fmla="*/ 52 h 105"/>
                  <a:gd name="T28" fmla="*/ 46 w 93"/>
                  <a:gd name="T29" fmla="*/ 52 h 105"/>
                  <a:gd name="T30" fmla="*/ 46 w 93"/>
                  <a:gd name="T31" fmla="*/ 52 h 105"/>
                  <a:gd name="T32" fmla="*/ 46 w 93"/>
                  <a:gd name="T33" fmla="*/ 52 h 105"/>
                  <a:gd name="T34" fmla="*/ 46 w 93"/>
                  <a:gd name="T35" fmla="*/ 52 h 105"/>
                  <a:gd name="T36" fmla="*/ 46 w 93"/>
                  <a:gd name="T37" fmla="*/ 52 h 105"/>
                  <a:gd name="T38" fmla="*/ 46 w 93"/>
                  <a:gd name="T39" fmla="*/ 52 h 105"/>
                  <a:gd name="T40" fmla="*/ 0 w 93"/>
                  <a:gd name="T41" fmla="*/ 52 h 105"/>
                  <a:gd name="T42" fmla="*/ 33 w 93"/>
                  <a:gd name="T43" fmla="*/ 52 h 105"/>
                  <a:gd name="T44" fmla="*/ 40 w 93"/>
                  <a:gd name="T45" fmla="*/ 52 h 105"/>
                  <a:gd name="T46" fmla="*/ 46 w 93"/>
                  <a:gd name="T47" fmla="*/ 52 h 105"/>
                  <a:gd name="T48" fmla="*/ 46 w 93"/>
                  <a:gd name="T49" fmla="*/ 52 h 105"/>
                  <a:gd name="T50" fmla="*/ 46 w 93"/>
                  <a:gd name="T51" fmla="*/ 52 h 105"/>
                  <a:gd name="T52" fmla="*/ 46 w 93"/>
                  <a:gd name="T53" fmla="*/ 52 h 105"/>
                  <a:gd name="T54" fmla="*/ 46 w 93"/>
                  <a:gd name="T55" fmla="*/ 52 h 105"/>
                  <a:gd name="T56" fmla="*/ 43 w 93"/>
                  <a:gd name="T57" fmla="*/ 52 h 105"/>
                  <a:gd name="T58" fmla="*/ 36 w 93"/>
                  <a:gd name="T59" fmla="*/ 52 h 105"/>
                  <a:gd name="T60" fmla="*/ 28 w 93"/>
                  <a:gd name="T61" fmla="*/ 49 h 105"/>
                  <a:gd name="T62" fmla="*/ 22 w 93"/>
                  <a:gd name="T63" fmla="*/ 41 h 105"/>
                  <a:gd name="T64" fmla="*/ 17 w 93"/>
                  <a:gd name="T65" fmla="*/ 33 h 105"/>
                  <a:gd name="T66" fmla="*/ 17 w 93"/>
                  <a:gd name="T67" fmla="*/ 25 h 105"/>
                  <a:gd name="T68" fmla="*/ 20 w 93"/>
                  <a:gd name="T69" fmla="*/ 14 h 105"/>
                  <a:gd name="T70" fmla="*/ 29 w 93"/>
                  <a:gd name="T71" fmla="*/ 7 h 105"/>
                  <a:gd name="T72" fmla="*/ 42 w 93"/>
                  <a:gd name="T73" fmla="*/ 2 h 105"/>
                  <a:gd name="T74" fmla="*/ 46 w 93"/>
                  <a:gd name="T75" fmla="*/ 0 h 105"/>
                  <a:gd name="T76" fmla="*/ 46 w 93"/>
                  <a:gd name="T77" fmla="*/ 0 h 105"/>
                  <a:gd name="T78" fmla="*/ 46 w 93"/>
                  <a:gd name="T79" fmla="*/ 0 h 105"/>
                  <a:gd name="T80" fmla="*/ 46 w 93"/>
                  <a:gd name="T81" fmla="*/ 0 h 105"/>
                  <a:gd name="T82" fmla="*/ 46 w 93"/>
                  <a:gd name="T83" fmla="*/ 0 h 10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93" h="105">
                    <a:moveTo>
                      <a:pt x="88" y="17"/>
                    </a:moveTo>
                    <a:lnTo>
                      <a:pt x="87" y="17"/>
                    </a:lnTo>
                    <a:lnTo>
                      <a:pt x="85" y="17"/>
                    </a:lnTo>
                    <a:lnTo>
                      <a:pt x="82" y="17"/>
                    </a:lnTo>
                    <a:lnTo>
                      <a:pt x="79" y="17"/>
                    </a:lnTo>
                    <a:lnTo>
                      <a:pt x="74" y="17"/>
                    </a:lnTo>
                    <a:lnTo>
                      <a:pt x="70" y="17"/>
                    </a:lnTo>
                    <a:lnTo>
                      <a:pt x="66" y="17"/>
                    </a:lnTo>
                    <a:lnTo>
                      <a:pt x="63" y="17"/>
                    </a:lnTo>
                    <a:lnTo>
                      <a:pt x="58" y="17"/>
                    </a:lnTo>
                    <a:lnTo>
                      <a:pt x="54" y="17"/>
                    </a:lnTo>
                    <a:lnTo>
                      <a:pt x="51" y="18"/>
                    </a:lnTo>
                    <a:lnTo>
                      <a:pt x="48" y="19"/>
                    </a:lnTo>
                    <a:lnTo>
                      <a:pt x="46" y="20"/>
                    </a:lnTo>
                    <a:lnTo>
                      <a:pt x="45" y="21"/>
                    </a:lnTo>
                    <a:lnTo>
                      <a:pt x="44" y="22"/>
                    </a:lnTo>
                    <a:lnTo>
                      <a:pt x="43" y="24"/>
                    </a:lnTo>
                    <a:lnTo>
                      <a:pt x="43" y="27"/>
                    </a:lnTo>
                    <a:lnTo>
                      <a:pt x="44" y="30"/>
                    </a:lnTo>
                    <a:lnTo>
                      <a:pt x="46" y="33"/>
                    </a:lnTo>
                    <a:lnTo>
                      <a:pt x="48" y="36"/>
                    </a:lnTo>
                    <a:lnTo>
                      <a:pt x="51" y="39"/>
                    </a:lnTo>
                    <a:lnTo>
                      <a:pt x="54" y="42"/>
                    </a:lnTo>
                    <a:lnTo>
                      <a:pt x="58" y="45"/>
                    </a:lnTo>
                    <a:lnTo>
                      <a:pt x="62" y="49"/>
                    </a:lnTo>
                    <a:lnTo>
                      <a:pt x="66" y="51"/>
                    </a:lnTo>
                    <a:lnTo>
                      <a:pt x="70" y="55"/>
                    </a:lnTo>
                    <a:lnTo>
                      <a:pt x="74" y="59"/>
                    </a:lnTo>
                    <a:lnTo>
                      <a:pt x="77" y="62"/>
                    </a:lnTo>
                    <a:lnTo>
                      <a:pt x="79" y="66"/>
                    </a:lnTo>
                    <a:lnTo>
                      <a:pt x="81" y="70"/>
                    </a:lnTo>
                    <a:lnTo>
                      <a:pt x="81" y="75"/>
                    </a:lnTo>
                    <a:lnTo>
                      <a:pt x="81" y="79"/>
                    </a:lnTo>
                    <a:lnTo>
                      <a:pt x="80" y="84"/>
                    </a:lnTo>
                    <a:lnTo>
                      <a:pt x="78" y="89"/>
                    </a:lnTo>
                    <a:lnTo>
                      <a:pt x="74" y="93"/>
                    </a:lnTo>
                    <a:lnTo>
                      <a:pt x="69" y="97"/>
                    </a:lnTo>
                    <a:lnTo>
                      <a:pt x="63" y="100"/>
                    </a:lnTo>
                    <a:lnTo>
                      <a:pt x="55" y="102"/>
                    </a:lnTo>
                    <a:lnTo>
                      <a:pt x="46" y="103"/>
                    </a:lnTo>
                    <a:lnTo>
                      <a:pt x="36" y="104"/>
                    </a:lnTo>
                    <a:lnTo>
                      <a:pt x="0" y="104"/>
                    </a:lnTo>
                    <a:lnTo>
                      <a:pt x="4" y="87"/>
                    </a:lnTo>
                    <a:lnTo>
                      <a:pt x="33" y="87"/>
                    </a:lnTo>
                    <a:lnTo>
                      <a:pt x="36" y="87"/>
                    </a:lnTo>
                    <a:lnTo>
                      <a:pt x="40" y="87"/>
                    </a:lnTo>
                    <a:lnTo>
                      <a:pt x="43" y="87"/>
                    </a:lnTo>
                    <a:lnTo>
                      <a:pt x="46" y="86"/>
                    </a:lnTo>
                    <a:lnTo>
                      <a:pt x="49" y="86"/>
                    </a:lnTo>
                    <a:lnTo>
                      <a:pt x="51" y="84"/>
                    </a:lnTo>
                    <a:lnTo>
                      <a:pt x="53" y="82"/>
                    </a:lnTo>
                    <a:lnTo>
                      <a:pt x="55" y="79"/>
                    </a:lnTo>
                    <a:lnTo>
                      <a:pt x="55" y="76"/>
                    </a:lnTo>
                    <a:lnTo>
                      <a:pt x="54" y="73"/>
                    </a:lnTo>
                    <a:lnTo>
                      <a:pt x="52" y="71"/>
                    </a:lnTo>
                    <a:lnTo>
                      <a:pt x="50" y="68"/>
                    </a:lnTo>
                    <a:lnTo>
                      <a:pt x="47" y="65"/>
                    </a:lnTo>
                    <a:lnTo>
                      <a:pt x="43" y="62"/>
                    </a:lnTo>
                    <a:lnTo>
                      <a:pt x="40" y="59"/>
                    </a:lnTo>
                    <a:lnTo>
                      <a:pt x="36" y="55"/>
                    </a:lnTo>
                    <a:lnTo>
                      <a:pt x="32" y="52"/>
                    </a:lnTo>
                    <a:lnTo>
                      <a:pt x="28" y="49"/>
                    </a:lnTo>
                    <a:lnTo>
                      <a:pt x="25" y="45"/>
                    </a:lnTo>
                    <a:lnTo>
                      <a:pt x="22" y="41"/>
                    </a:lnTo>
                    <a:lnTo>
                      <a:pt x="19" y="37"/>
                    </a:lnTo>
                    <a:lnTo>
                      <a:pt x="17" y="33"/>
                    </a:lnTo>
                    <a:lnTo>
                      <a:pt x="16" y="29"/>
                    </a:lnTo>
                    <a:lnTo>
                      <a:pt x="17" y="25"/>
                    </a:lnTo>
                    <a:lnTo>
                      <a:pt x="18" y="19"/>
                    </a:lnTo>
                    <a:lnTo>
                      <a:pt x="20" y="14"/>
                    </a:lnTo>
                    <a:lnTo>
                      <a:pt x="24" y="10"/>
                    </a:lnTo>
                    <a:lnTo>
                      <a:pt x="29" y="7"/>
                    </a:lnTo>
                    <a:lnTo>
                      <a:pt x="35" y="4"/>
                    </a:lnTo>
                    <a:lnTo>
                      <a:pt x="42" y="2"/>
                    </a:lnTo>
                    <a:lnTo>
                      <a:pt x="50" y="1"/>
                    </a:lnTo>
                    <a:lnTo>
                      <a:pt x="60" y="0"/>
                    </a:lnTo>
                    <a:lnTo>
                      <a:pt x="61" y="0"/>
                    </a:lnTo>
                    <a:lnTo>
                      <a:pt x="65" y="0"/>
                    </a:lnTo>
                    <a:lnTo>
                      <a:pt x="70" y="0"/>
                    </a:lnTo>
                    <a:lnTo>
                      <a:pt x="76" y="0"/>
                    </a:lnTo>
                    <a:lnTo>
                      <a:pt x="82" y="0"/>
                    </a:lnTo>
                    <a:lnTo>
                      <a:pt x="87" y="0"/>
                    </a:lnTo>
                    <a:lnTo>
                      <a:pt x="91" y="0"/>
                    </a:lnTo>
                    <a:lnTo>
                      <a:pt x="92" y="0"/>
                    </a:lnTo>
                    <a:lnTo>
                      <a:pt x="88" y="1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37" name="Freeform 30"/>
              <p:cNvSpPr>
                <a:spLocks/>
              </p:cNvSpPr>
              <p:nvPr/>
            </p:nvSpPr>
            <p:spPr bwMode="auto">
              <a:xfrm>
                <a:off x="1219" y="575"/>
                <a:ext cx="92" cy="104"/>
              </a:xfrm>
              <a:custGeom>
                <a:avLst/>
                <a:gdLst>
                  <a:gd name="T0" fmla="*/ 87 w 92"/>
                  <a:gd name="T1" fmla="*/ 17 h 105"/>
                  <a:gd name="T2" fmla="*/ 55 w 92"/>
                  <a:gd name="T3" fmla="*/ 17 h 105"/>
                  <a:gd name="T4" fmla="*/ 37 w 92"/>
                  <a:gd name="T5" fmla="*/ 52 h 105"/>
                  <a:gd name="T6" fmla="*/ 14 w 92"/>
                  <a:gd name="T7" fmla="*/ 52 h 105"/>
                  <a:gd name="T8" fmla="*/ 32 w 92"/>
                  <a:gd name="T9" fmla="*/ 17 h 105"/>
                  <a:gd name="T10" fmla="*/ 0 w 92"/>
                  <a:gd name="T11" fmla="*/ 17 h 105"/>
                  <a:gd name="T12" fmla="*/ 4 w 92"/>
                  <a:gd name="T13" fmla="*/ 0 h 105"/>
                  <a:gd name="T14" fmla="*/ 91 w 92"/>
                  <a:gd name="T15" fmla="*/ 0 h 105"/>
                  <a:gd name="T16" fmla="*/ 87 w 92"/>
                  <a:gd name="T17" fmla="*/ 17 h 1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2" h="105">
                    <a:moveTo>
                      <a:pt x="87" y="17"/>
                    </a:moveTo>
                    <a:lnTo>
                      <a:pt x="55" y="17"/>
                    </a:lnTo>
                    <a:lnTo>
                      <a:pt x="37" y="104"/>
                    </a:lnTo>
                    <a:lnTo>
                      <a:pt x="14" y="104"/>
                    </a:lnTo>
                    <a:lnTo>
                      <a:pt x="32" y="17"/>
                    </a:lnTo>
                    <a:lnTo>
                      <a:pt x="0" y="17"/>
                    </a:lnTo>
                    <a:lnTo>
                      <a:pt x="4" y="0"/>
                    </a:lnTo>
                    <a:lnTo>
                      <a:pt x="91" y="0"/>
                    </a:lnTo>
                    <a:lnTo>
                      <a:pt x="87" y="1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38" name="Freeform 31"/>
              <p:cNvSpPr>
                <a:spLocks/>
              </p:cNvSpPr>
              <p:nvPr/>
            </p:nvSpPr>
            <p:spPr bwMode="auto">
              <a:xfrm>
                <a:off x="1276" y="575"/>
                <a:ext cx="107" cy="104"/>
              </a:xfrm>
              <a:custGeom>
                <a:avLst/>
                <a:gdLst>
                  <a:gd name="T0" fmla="*/ 37 w 107"/>
                  <a:gd name="T1" fmla="*/ 52 h 105"/>
                  <a:gd name="T2" fmla="*/ 46 w 107"/>
                  <a:gd name="T3" fmla="*/ 52 h 105"/>
                  <a:gd name="T4" fmla="*/ 80 w 107"/>
                  <a:gd name="T5" fmla="*/ 52 h 105"/>
                  <a:gd name="T6" fmla="*/ 70 w 107"/>
                  <a:gd name="T7" fmla="*/ 21 h 105"/>
                  <a:gd name="T8" fmla="*/ 24 w 107"/>
                  <a:gd name="T9" fmla="*/ 52 h 105"/>
                  <a:gd name="T10" fmla="*/ 0 w 107"/>
                  <a:gd name="T11" fmla="*/ 52 h 105"/>
                  <a:gd name="T12" fmla="*/ 61 w 107"/>
                  <a:gd name="T13" fmla="*/ 0 h 105"/>
                  <a:gd name="T14" fmla="*/ 89 w 107"/>
                  <a:gd name="T15" fmla="*/ 0 h 105"/>
                  <a:gd name="T16" fmla="*/ 106 w 107"/>
                  <a:gd name="T17" fmla="*/ 52 h 105"/>
                  <a:gd name="T18" fmla="*/ 37 w 107"/>
                  <a:gd name="T19" fmla="*/ 52 h 1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7" h="105">
                    <a:moveTo>
                      <a:pt x="37" y="104"/>
                    </a:moveTo>
                    <a:lnTo>
                      <a:pt x="46" y="87"/>
                    </a:lnTo>
                    <a:lnTo>
                      <a:pt x="80" y="87"/>
                    </a:lnTo>
                    <a:lnTo>
                      <a:pt x="70" y="21"/>
                    </a:lnTo>
                    <a:lnTo>
                      <a:pt x="24" y="104"/>
                    </a:lnTo>
                    <a:lnTo>
                      <a:pt x="0" y="104"/>
                    </a:lnTo>
                    <a:lnTo>
                      <a:pt x="61" y="0"/>
                    </a:lnTo>
                    <a:lnTo>
                      <a:pt x="89" y="0"/>
                    </a:lnTo>
                    <a:lnTo>
                      <a:pt x="106" y="104"/>
                    </a:lnTo>
                    <a:lnTo>
                      <a:pt x="37" y="10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39" name="Freeform 32"/>
              <p:cNvSpPr>
                <a:spLocks/>
              </p:cNvSpPr>
              <p:nvPr/>
            </p:nvSpPr>
            <p:spPr bwMode="auto">
              <a:xfrm>
                <a:off x="1396" y="575"/>
                <a:ext cx="76" cy="104"/>
              </a:xfrm>
              <a:custGeom>
                <a:avLst/>
                <a:gdLst>
                  <a:gd name="T0" fmla="*/ 71 w 76"/>
                  <a:gd name="T1" fmla="*/ 52 h 105"/>
                  <a:gd name="T2" fmla="*/ 0 w 76"/>
                  <a:gd name="T3" fmla="*/ 52 h 105"/>
                  <a:gd name="T4" fmla="*/ 22 w 76"/>
                  <a:gd name="T5" fmla="*/ 0 h 105"/>
                  <a:gd name="T6" fmla="*/ 46 w 76"/>
                  <a:gd name="T7" fmla="*/ 0 h 105"/>
                  <a:gd name="T8" fmla="*/ 27 w 76"/>
                  <a:gd name="T9" fmla="*/ 52 h 105"/>
                  <a:gd name="T10" fmla="*/ 75 w 76"/>
                  <a:gd name="T11" fmla="*/ 52 h 105"/>
                  <a:gd name="T12" fmla="*/ 71 w 76"/>
                  <a:gd name="T13" fmla="*/ 52 h 10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6" h="105">
                    <a:moveTo>
                      <a:pt x="71" y="104"/>
                    </a:moveTo>
                    <a:lnTo>
                      <a:pt x="0" y="104"/>
                    </a:lnTo>
                    <a:lnTo>
                      <a:pt x="22" y="0"/>
                    </a:lnTo>
                    <a:lnTo>
                      <a:pt x="46" y="0"/>
                    </a:lnTo>
                    <a:lnTo>
                      <a:pt x="27" y="87"/>
                    </a:lnTo>
                    <a:lnTo>
                      <a:pt x="75" y="87"/>
                    </a:lnTo>
                    <a:lnTo>
                      <a:pt x="71" y="10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40" name="Freeform 33"/>
              <p:cNvSpPr>
                <a:spLocks/>
              </p:cNvSpPr>
              <p:nvPr/>
            </p:nvSpPr>
            <p:spPr bwMode="auto">
              <a:xfrm>
                <a:off x="1510" y="575"/>
                <a:ext cx="92" cy="104"/>
              </a:xfrm>
              <a:custGeom>
                <a:avLst/>
                <a:gdLst>
                  <a:gd name="T0" fmla="*/ 46 w 93"/>
                  <a:gd name="T1" fmla="*/ 17 h 105"/>
                  <a:gd name="T2" fmla="*/ 46 w 93"/>
                  <a:gd name="T3" fmla="*/ 17 h 105"/>
                  <a:gd name="T4" fmla="*/ 46 w 93"/>
                  <a:gd name="T5" fmla="*/ 17 h 105"/>
                  <a:gd name="T6" fmla="*/ 46 w 93"/>
                  <a:gd name="T7" fmla="*/ 17 h 105"/>
                  <a:gd name="T8" fmla="*/ 46 w 93"/>
                  <a:gd name="T9" fmla="*/ 17 h 105"/>
                  <a:gd name="T10" fmla="*/ 46 w 93"/>
                  <a:gd name="T11" fmla="*/ 18 h 105"/>
                  <a:gd name="T12" fmla="*/ 46 w 93"/>
                  <a:gd name="T13" fmla="*/ 20 h 105"/>
                  <a:gd name="T14" fmla="*/ 44 w 93"/>
                  <a:gd name="T15" fmla="*/ 22 h 105"/>
                  <a:gd name="T16" fmla="*/ 43 w 93"/>
                  <a:gd name="T17" fmla="*/ 27 h 105"/>
                  <a:gd name="T18" fmla="*/ 45 w 93"/>
                  <a:gd name="T19" fmla="*/ 33 h 105"/>
                  <a:gd name="T20" fmla="*/ 46 w 93"/>
                  <a:gd name="T21" fmla="*/ 39 h 105"/>
                  <a:gd name="T22" fmla="*/ 46 w 93"/>
                  <a:gd name="T23" fmla="*/ 45 h 105"/>
                  <a:gd name="T24" fmla="*/ 46 w 93"/>
                  <a:gd name="T25" fmla="*/ 51 h 105"/>
                  <a:gd name="T26" fmla="*/ 46 w 93"/>
                  <a:gd name="T27" fmla="*/ 52 h 105"/>
                  <a:gd name="T28" fmla="*/ 46 w 93"/>
                  <a:gd name="T29" fmla="*/ 52 h 105"/>
                  <a:gd name="T30" fmla="*/ 46 w 93"/>
                  <a:gd name="T31" fmla="*/ 52 h 105"/>
                  <a:gd name="T32" fmla="*/ 46 w 93"/>
                  <a:gd name="T33" fmla="*/ 52 h 105"/>
                  <a:gd name="T34" fmla="*/ 46 w 93"/>
                  <a:gd name="T35" fmla="*/ 52 h 105"/>
                  <a:gd name="T36" fmla="*/ 46 w 93"/>
                  <a:gd name="T37" fmla="*/ 52 h 105"/>
                  <a:gd name="T38" fmla="*/ 46 w 93"/>
                  <a:gd name="T39" fmla="*/ 52 h 105"/>
                  <a:gd name="T40" fmla="*/ 0 w 93"/>
                  <a:gd name="T41" fmla="*/ 52 h 105"/>
                  <a:gd name="T42" fmla="*/ 33 w 93"/>
                  <a:gd name="T43" fmla="*/ 52 h 105"/>
                  <a:gd name="T44" fmla="*/ 40 w 93"/>
                  <a:gd name="T45" fmla="*/ 52 h 105"/>
                  <a:gd name="T46" fmla="*/ 46 w 93"/>
                  <a:gd name="T47" fmla="*/ 52 h 105"/>
                  <a:gd name="T48" fmla="*/ 46 w 93"/>
                  <a:gd name="T49" fmla="*/ 52 h 105"/>
                  <a:gd name="T50" fmla="*/ 46 w 93"/>
                  <a:gd name="T51" fmla="*/ 52 h 105"/>
                  <a:gd name="T52" fmla="*/ 46 w 93"/>
                  <a:gd name="T53" fmla="*/ 52 h 105"/>
                  <a:gd name="T54" fmla="*/ 46 w 93"/>
                  <a:gd name="T55" fmla="*/ 52 h 105"/>
                  <a:gd name="T56" fmla="*/ 43 w 93"/>
                  <a:gd name="T57" fmla="*/ 52 h 105"/>
                  <a:gd name="T58" fmla="*/ 36 w 93"/>
                  <a:gd name="T59" fmla="*/ 52 h 105"/>
                  <a:gd name="T60" fmla="*/ 28 w 93"/>
                  <a:gd name="T61" fmla="*/ 49 h 105"/>
                  <a:gd name="T62" fmla="*/ 22 w 93"/>
                  <a:gd name="T63" fmla="*/ 41 h 105"/>
                  <a:gd name="T64" fmla="*/ 17 w 93"/>
                  <a:gd name="T65" fmla="*/ 33 h 105"/>
                  <a:gd name="T66" fmla="*/ 16 w 93"/>
                  <a:gd name="T67" fmla="*/ 25 h 105"/>
                  <a:gd name="T68" fmla="*/ 20 w 93"/>
                  <a:gd name="T69" fmla="*/ 14 h 105"/>
                  <a:gd name="T70" fmla="*/ 28 w 93"/>
                  <a:gd name="T71" fmla="*/ 7 h 105"/>
                  <a:gd name="T72" fmla="*/ 42 w 93"/>
                  <a:gd name="T73" fmla="*/ 2 h 105"/>
                  <a:gd name="T74" fmla="*/ 46 w 93"/>
                  <a:gd name="T75" fmla="*/ 0 h 105"/>
                  <a:gd name="T76" fmla="*/ 46 w 93"/>
                  <a:gd name="T77" fmla="*/ 0 h 105"/>
                  <a:gd name="T78" fmla="*/ 46 w 93"/>
                  <a:gd name="T79" fmla="*/ 0 h 105"/>
                  <a:gd name="T80" fmla="*/ 46 w 93"/>
                  <a:gd name="T81" fmla="*/ 0 h 105"/>
                  <a:gd name="T82" fmla="*/ 46 w 93"/>
                  <a:gd name="T83" fmla="*/ 0 h 10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93" h="105">
                    <a:moveTo>
                      <a:pt x="88" y="17"/>
                    </a:moveTo>
                    <a:lnTo>
                      <a:pt x="87" y="17"/>
                    </a:lnTo>
                    <a:lnTo>
                      <a:pt x="85" y="17"/>
                    </a:lnTo>
                    <a:lnTo>
                      <a:pt x="82" y="17"/>
                    </a:lnTo>
                    <a:lnTo>
                      <a:pt x="79" y="17"/>
                    </a:lnTo>
                    <a:lnTo>
                      <a:pt x="75" y="17"/>
                    </a:lnTo>
                    <a:lnTo>
                      <a:pt x="70" y="17"/>
                    </a:lnTo>
                    <a:lnTo>
                      <a:pt x="66" y="17"/>
                    </a:lnTo>
                    <a:lnTo>
                      <a:pt x="63" y="17"/>
                    </a:lnTo>
                    <a:lnTo>
                      <a:pt x="58" y="17"/>
                    </a:lnTo>
                    <a:lnTo>
                      <a:pt x="54" y="17"/>
                    </a:lnTo>
                    <a:lnTo>
                      <a:pt x="51" y="18"/>
                    </a:lnTo>
                    <a:lnTo>
                      <a:pt x="49" y="19"/>
                    </a:lnTo>
                    <a:lnTo>
                      <a:pt x="46" y="20"/>
                    </a:lnTo>
                    <a:lnTo>
                      <a:pt x="45" y="21"/>
                    </a:lnTo>
                    <a:lnTo>
                      <a:pt x="44" y="22"/>
                    </a:lnTo>
                    <a:lnTo>
                      <a:pt x="43" y="24"/>
                    </a:lnTo>
                    <a:lnTo>
                      <a:pt x="43" y="27"/>
                    </a:lnTo>
                    <a:lnTo>
                      <a:pt x="44" y="30"/>
                    </a:lnTo>
                    <a:lnTo>
                      <a:pt x="45" y="33"/>
                    </a:lnTo>
                    <a:lnTo>
                      <a:pt x="48" y="36"/>
                    </a:lnTo>
                    <a:lnTo>
                      <a:pt x="51" y="39"/>
                    </a:lnTo>
                    <a:lnTo>
                      <a:pt x="54" y="42"/>
                    </a:lnTo>
                    <a:lnTo>
                      <a:pt x="58" y="45"/>
                    </a:lnTo>
                    <a:lnTo>
                      <a:pt x="62" y="49"/>
                    </a:lnTo>
                    <a:lnTo>
                      <a:pt x="66" y="51"/>
                    </a:lnTo>
                    <a:lnTo>
                      <a:pt x="70" y="55"/>
                    </a:lnTo>
                    <a:lnTo>
                      <a:pt x="74" y="59"/>
                    </a:lnTo>
                    <a:lnTo>
                      <a:pt x="77" y="62"/>
                    </a:lnTo>
                    <a:lnTo>
                      <a:pt x="79" y="66"/>
                    </a:lnTo>
                    <a:lnTo>
                      <a:pt x="81" y="70"/>
                    </a:lnTo>
                    <a:lnTo>
                      <a:pt x="82" y="75"/>
                    </a:lnTo>
                    <a:lnTo>
                      <a:pt x="81" y="79"/>
                    </a:lnTo>
                    <a:lnTo>
                      <a:pt x="80" y="84"/>
                    </a:lnTo>
                    <a:lnTo>
                      <a:pt x="78" y="89"/>
                    </a:lnTo>
                    <a:lnTo>
                      <a:pt x="74" y="93"/>
                    </a:lnTo>
                    <a:lnTo>
                      <a:pt x="69" y="97"/>
                    </a:lnTo>
                    <a:lnTo>
                      <a:pt x="63" y="100"/>
                    </a:lnTo>
                    <a:lnTo>
                      <a:pt x="56" y="102"/>
                    </a:lnTo>
                    <a:lnTo>
                      <a:pt x="47" y="103"/>
                    </a:lnTo>
                    <a:lnTo>
                      <a:pt x="36" y="104"/>
                    </a:lnTo>
                    <a:lnTo>
                      <a:pt x="0" y="104"/>
                    </a:lnTo>
                    <a:lnTo>
                      <a:pt x="4" y="87"/>
                    </a:lnTo>
                    <a:lnTo>
                      <a:pt x="33" y="87"/>
                    </a:lnTo>
                    <a:lnTo>
                      <a:pt x="36" y="87"/>
                    </a:lnTo>
                    <a:lnTo>
                      <a:pt x="40" y="87"/>
                    </a:lnTo>
                    <a:lnTo>
                      <a:pt x="43" y="87"/>
                    </a:lnTo>
                    <a:lnTo>
                      <a:pt x="47" y="86"/>
                    </a:lnTo>
                    <a:lnTo>
                      <a:pt x="49" y="86"/>
                    </a:lnTo>
                    <a:lnTo>
                      <a:pt x="52" y="84"/>
                    </a:lnTo>
                    <a:lnTo>
                      <a:pt x="54" y="82"/>
                    </a:lnTo>
                    <a:lnTo>
                      <a:pt x="55" y="79"/>
                    </a:lnTo>
                    <a:lnTo>
                      <a:pt x="55" y="76"/>
                    </a:lnTo>
                    <a:lnTo>
                      <a:pt x="54" y="73"/>
                    </a:lnTo>
                    <a:lnTo>
                      <a:pt x="52" y="71"/>
                    </a:lnTo>
                    <a:lnTo>
                      <a:pt x="50" y="68"/>
                    </a:lnTo>
                    <a:lnTo>
                      <a:pt x="47" y="65"/>
                    </a:lnTo>
                    <a:lnTo>
                      <a:pt x="43" y="62"/>
                    </a:lnTo>
                    <a:lnTo>
                      <a:pt x="40" y="59"/>
                    </a:lnTo>
                    <a:lnTo>
                      <a:pt x="36" y="55"/>
                    </a:lnTo>
                    <a:lnTo>
                      <a:pt x="32" y="52"/>
                    </a:lnTo>
                    <a:lnTo>
                      <a:pt x="28" y="49"/>
                    </a:lnTo>
                    <a:lnTo>
                      <a:pt x="24" y="45"/>
                    </a:lnTo>
                    <a:lnTo>
                      <a:pt x="22" y="41"/>
                    </a:lnTo>
                    <a:lnTo>
                      <a:pt x="19" y="37"/>
                    </a:lnTo>
                    <a:lnTo>
                      <a:pt x="17" y="33"/>
                    </a:lnTo>
                    <a:lnTo>
                      <a:pt x="16" y="29"/>
                    </a:lnTo>
                    <a:lnTo>
                      <a:pt x="16" y="25"/>
                    </a:lnTo>
                    <a:lnTo>
                      <a:pt x="18" y="19"/>
                    </a:lnTo>
                    <a:lnTo>
                      <a:pt x="20" y="14"/>
                    </a:lnTo>
                    <a:lnTo>
                      <a:pt x="24" y="10"/>
                    </a:lnTo>
                    <a:lnTo>
                      <a:pt x="28" y="7"/>
                    </a:lnTo>
                    <a:lnTo>
                      <a:pt x="34" y="4"/>
                    </a:lnTo>
                    <a:lnTo>
                      <a:pt x="42" y="2"/>
                    </a:lnTo>
                    <a:lnTo>
                      <a:pt x="50" y="1"/>
                    </a:lnTo>
                    <a:lnTo>
                      <a:pt x="60" y="0"/>
                    </a:lnTo>
                    <a:lnTo>
                      <a:pt x="62" y="0"/>
                    </a:lnTo>
                    <a:lnTo>
                      <a:pt x="65" y="0"/>
                    </a:lnTo>
                    <a:lnTo>
                      <a:pt x="70" y="0"/>
                    </a:lnTo>
                    <a:lnTo>
                      <a:pt x="76" y="0"/>
                    </a:lnTo>
                    <a:lnTo>
                      <a:pt x="82" y="0"/>
                    </a:lnTo>
                    <a:lnTo>
                      <a:pt x="87" y="0"/>
                    </a:lnTo>
                    <a:lnTo>
                      <a:pt x="91" y="0"/>
                    </a:lnTo>
                    <a:lnTo>
                      <a:pt x="92" y="0"/>
                    </a:lnTo>
                    <a:lnTo>
                      <a:pt x="88" y="1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41" name="Freeform 34"/>
              <p:cNvSpPr>
                <a:spLocks/>
              </p:cNvSpPr>
              <p:nvPr/>
            </p:nvSpPr>
            <p:spPr bwMode="auto">
              <a:xfrm>
                <a:off x="1600" y="575"/>
                <a:ext cx="100" cy="104"/>
              </a:xfrm>
              <a:custGeom>
                <a:avLst/>
                <a:gdLst>
                  <a:gd name="T0" fmla="*/ 96 w 100"/>
                  <a:gd name="T1" fmla="*/ 17 h 105"/>
                  <a:gd name="T2" fmla="*/ 42 w 100"/>
                  <a:gd name="T3" fmla="*/ 17 h 105"/>
                  <a:gd name="T4" fmla="*/ 37 w 100"/>
                  <a:gd name="T5" fmla="*/ 44 h 105"/>
                  <a:gd name="T6" fmla="*/ 83 w 100"/>
                  <a:gd name="T7" fmla="*/ 44 h 105"/>
                  <a:gd name="T8" fmla="*/ 80 w 100"/>
                  <a:gd name="T9" fmla="*/ 52 h 105"/>
                  <a:gd name="T10" fmla="*/ 33 w 100"/>
                  <a:gd name="T11" fmla="*/ 52 h 105"/>
                  <a:gd name="T12" fmla="*/ 27 w 100"/>
                  <a:gd name="T13" fmla="*/ 52 h 105"/>
                  <a:gd name="T14" fmla="*/ 80 w 100"/>
                  <a:gd name="T15" fmla="*/ 52 h 105"/>
                  <a:gd name="T16" fmla="*/ 77 w 100"/>
                  <a:gd name="T17" fmla="*/ 52 h 105"/>
                  <a:gd name="T18" fmla="*/ 0 w 100"/>
                  <a:gd name="T19" fmla="*/ 52 h 105"/>
                  <a:gd name="T20" fmla="*/ 23 w 100"/>
                  <a:gd name="T21" fmla="*/ 0 h 105"/>
                  <a:gd name="T22" fmla="*/ 99 w 100"/>
                  <a:gd name="T23" fmla="*/ 0 h 105"/>
                  <a:gd name="T24" fmla="*/ 96 w 100"/>
                  <a:gd name="T25" fmla="*/ 17 h 1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0" h="105">
                    <a:moveTo>
                      <a:pt x="96" y="17"/>
                    </a:moveTo>
                    <a:lnTo>
                      <a:pt x="42" y="17"/>
                    </a:lnTo>
                    <a:lnTo>
                      <a:pt x="37" y="44"/>
                    </a:lnTo>
                    <a:lnTo>
                      <a:pt x="83" y="44"/>
                    </a:lnTo>
                    <a:lnTo>
                      <a:pt x="80" y="59"/>
                    </a:lnTo>
                    <a:lnTo>
                      <a:pt x="33" y="59"/>
                    </a:lnTo>
                    <a:lnTo>
                      <a:pt x="27" y="87"/>
                    </a:lnTo>
                    <a:lnTo>
                      <a:pt x="80" y="87"/>
                    </a:lnTo>
                    <a:lnTo>
                      <a:pt x="77" y="104"/>
                    </a:lnTo>
                    <a:lnTo>
                      <a:pt x="0" y="104"/>
                    </a:lnTo>
                    <a:lnTo>
                      <a:pt x="23" y="0"/>
                    </a:lnTo>
                    <a:lnTo>
                      <a:pt x="99" y="0"/>
                    </a:lnTo>
                    <a:lnTo>
                      <a:pt x="96" y="1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42" name="Freeform 35"/>
              <p:cNvSpPr>
                <a:spLocks/>
              </p:cNvSpPr>
              <p:nvPr/>
            </p:nvSpPr>
            <p:spPr bwMode="auto">
              <a:xfrm>
                <a:off x="1696" y="575"/>
                <a:ext cx="100" cy="104"/>
              </a:xfrm>
              <a:custGeom>
                <a:avLst/>
                <a:gdLst>
                  <a:gd name="T0" fmla="*/ 69 w 100"/>
                  <a:gd name="T1" fmla="*/ 52 h 105"/>
                  <a:gd name="T2" fmla="*/ 86 w 100"/>
                  <a:gd name="T3" fmla="*/ 52 h 105"/>
                  <a:gd name="T4" fmla="*/ 61 w 100"/>
                  <a:gd name="T5" fmla="*/ 52 h 105"/>
                  <a:gd name="T6" fmla="*/ 41 w 100"/>
                  <a:gd name="T7" fmla="*/ 47 h 105"/>
                  <a:gd name="T8" fmla="*/ 43 w 100"/>
                  <a:gd name="T9" fmla="*/ 47 h 105"/>
                  <a:gd name="T10" fmla="*/ 44 w 100"/>
                  <a:gd name="T11" fmla="*/ 47 h 105"/>
                  <a:gd name="T12" fmla="*/ 45 w 100"/>
                  <a:gd name="T13" fmla="*/ 47 h 105"/>
                  <a:gd name="T14" fmla="*/ 46 w 100"/>
                  <a:gd name="T15" fmla="*/ 47 h 105"/>
                  <a:gd name="T16" fmla="*/ 47 w 100"/>
                  <a:gd name="T17" fmla="*/ 47 h 105"/>
                  <a:gd name="T18" fmla="*/ 48 w 100"/>
                  <a:gd name="T19" fmla="*/ 47 h 105"/>
                  <a:gd name="T20" fmla="*/ 50 w 100"/>
                  <a:gd name="T21" fmla="*/ 47 h 105"/>
                  <a:gd name="T22" fmla="*/ 50 w 100"/>
                  <a:gd name="T23" fmla="*/ 47 h 105"/>
                  <a:gd name="T24" fmla="*/ 55 w 100"/>
                  <a:gd name="T25" fmla="*/ 47 h 105"/>
                  <a:gd name="T26" fmla="*/ 59 w 100"/>
                  <a:gd name="T27" fmla="*/ 46 h 105"/>
                  <a:gd name="T28" fmla="*/ 63 w 100"/>
                  <a:gd name="T29" fmla="*/ 45 h 105"/>
                  <a:gd name="T30" fmla="*/ 66 w 100"/>
                  <a:gd name="T31" fmla="*/ 43 h 105"/>
                  <a:gd name="T32" fmla="*/ 70 w 100"/>
                  <a:gd name="T33" fmla="*/ 41 h 105"/>
                  <a:gd name="T34" fmla="*/ 72 w 100"/>
                  <a:gd name="T35" fmla="*/ 38 h 105"/>
                  <a:gd name="T36" fmla="*/ 74 w 100"/>
                  <a:gd name="T37" fmla="*/ 34 h 105"/>
                  <a:gd name="T38" fmla="*/ 75 w 100"/>
                  <a:gd name="T39" fmla="*/ 30 h 105"/>
                  <a:gd name="T40" fmla="*/ 76 w 100"/>
                  <a:gd name="T41" fmla="*/ 27 h 105"/>
                  <a:gd name="T42" fmla="*/ 76 w 100"/>
                  <a:gd name="T43" fmla="*/ 25 h 105"/>
                  <a:gd name="T44" fmla="*/ 75 w 100"/>
                  <a:gd name="T45" fmla="*/ 23 h 105"/>
                  <a:gd name="T46" fmla="*/ 75 w 100"/>
                  <a:gd name="T47" fmla="*/ 21 h 105"/>
                  <a:gd name="T48" fmla="*/ 73 w 100"/>
                  <a:gd name="T49" fmla="*/ 19 h 105"/>
                  <a:gd name="T50" fmla="*/ 71 w 100"/>
                  <a:gd name="T51" fmla="*/ 17 h 105"/>
                  <a:gd name="T52" fmla="*/ 67 w 100"/>
                  <a:gd name="T53" fmla="*/ 17 h 105"/>
                  <a:gd name="T54" fmla="*/ 63 w 100"/>
                  <a:gd name="T55" fmla="*/ 16 h 105"/>
                  <a:gd name="T56" fmla="*/ 42 w 100"/>
                  <a:gd name="T57" fmla="*/ 16 h 105"/>
                  <a:gd name="T58" fmla="*/ 23 w 100"/>
                  <a:gd name="T59" fmla="*/ 52 h 105"/>
                  <a:gd name="T60" fmla="*/ 0 w 100"/>
                  <a:gd name="T61" fmla="*/ 52 h 105"/>
                  <a:gd name="T62" fmla="*/ 22 w 100"/>
                  <a:gd name="T63" fmla="*/ 0 h 105"/>
                  <a:gd name="T64" fmla="*/ 71 w 100"/>
                  <a:gd name="T65" fmla="*/ 0 h 105"/>
                  <a:gd name="T66" fmla="*/ 78 w 100"/>
                  <a:gd name="T67" fmla="*/ 1 h 105"/>
                  <a:gd name="T68" fmla="*/ 85 w 100"/>
                  <a:gd name="T69" fmla="*/ 2 h 105"/>
                  <a:gd name="T70" fmla="*/ 90 w 100"/>
                  <a:gd name="T71" fmla="*/ 4 h 105"/>
                  <a:gd name="T72" fmla="*/ 93 w 100"/>
                  <a:gd name="T73" fmla="*/ 7 h 105"/>
                  <a:gd name="T74" fmla="*/ 96 w 100"/>
                  <a:gd name="T75" fmla="*/ 11 h 105"/>
                  <a:gd name="T76" fmla="*/ 98 w 100"/>
                  <a:gd name="T77" fmla="*/ 15 h 105"/>
                  <a:gd name="T78" fmla="*/ 99 w 100"/>
                  <a:gd name="T79" fmla="*/ 21 h 105"/>
                  <a:gd name="T80" fmla="*/ 99 w 100"/>
                  <a:gd name="T81" fmla="*/ 26 h 105"/>
                  <a:gd name="T82" fmla="*/ 98 w 100"/>
                  <a:gd name="T83" fmla="*/ 34 h 105"/>
                  <a:gd name="T84" fmla="*/ 95 w 100"/>
                  <a:gd name="T85" fmla="*/ 40 h 105"/>
                  <a:gd name="T86" fmla="*/ 93 w 100"/>
                  <a:gd name="T87" fmla="*/ 45 h 105"/>
                  <a:gd name="T88" fmla="*/ 89 w 100"/>
                  <a:gd name="T89" fmla="*/ 49 h 105"/>
                  <a:gd name="T90" fmla="*/ 85 w 100"/>
                  <a:gd name="T91" fmla="*/ 52 h 105"/>
                  <a:gd name="T92" fmla="*/ 79 w 100"/>
                  <a:gd name="T93" fmla="*/ 52 h 105"/>
                  <a:gd name="T94" fmla="*/ 74 w 100"/>
                  <a:gd name="T95" fmla="*/ 52 h 105"/>
                  <a:gd name="T96" fmla="*/ 69 w 100"/>
                  <a:gd name="T97" fmla="*/ 52 h 10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0" h="105">
                    <a:moveTo>
                      <a:pt x="69" y="59"/>
                    </a:moveTo>
                    <a:lnTo>
                      <a:pt x="86" y="104"/>
                    </a:lnTo>
                    <a:lnTo>
                      <a:pt x="61" y="104"/>
                    </a:lnTo>
                    <a:lnTo>
                      <a:pt x="41" y="47"/>
                    </a:lnTo>
                    <a:lnTo>
                      <a:pt x="43" y="47"/>
                    </a:lnTo>
                    <a:lnTo>
                      <a:pt x="44" y="47"/>
                    </a:lnTo>
                    <a:lnTo>
                      <a:pt x="45" y="47"/>
                    </a:lnTo>
                    <a:lnTo>
                      <a:pt x="46" y="47"/>
                    </a:lnTo>
                    <a:lnTo>
                      <a:pt x="47" y="47"/>
                    </a:lnTo>
                    <a:lnTo>
                      <a:pt x="48" y="47"/>
                    </a:lnTo>
                    <a:lnTo>
                      <a:pt x="50" y="47"/>
                    </a:lnTo>
                    <a:lnTo>
                      <a:pt x="55" y="47"/>
                    </a:lnTo>
                    <a:lnTo>
                      <a:pt x="59" y="46"/>
                    </a:lnTo>
                    <a:lnTo>
                      <a:pt x="63" y="45"/>
                    </a:lnTo>
                    <a:lnTo>
                      <a:pt x="66" y="43"/>
                    </a:lnTo>
                    <a:lnTo>
                      <a:pt x="70" y="41"/>
                    </a:lnTo>
                    <a:lnTo>
                      <a:pt x="72" y="38"/>
                    </a:lnTo>
                    <a:lnTo>
                      <a:pt x="74" y="34"/>
                    </a:lnTo>
                    <a:lnTo>
                      <a:pt x="75" y="30"/>
                    </a:lnTo>
                    <a:lnTo>
                      <a:pt x="76" y="27"/>
                    </a:lnTo>
                    <a:lnTo>
                      <a:pt x="76" y="25"/>
                    </a:lnTo>
                    <a:lnTo>
                      <a:pt x="75" y="23"/>
                    </a:lnTo>
                    <a:lnTo>
                      <a:pt x="75" y="21"/>
                    </a:lnTo>
                    <a:lnTo>
                      <a:pt x="73" y="19"/>
                    </a:lnTo>
                    <a:lnTo>
                      <a:pt x="71" y="17"/>
                    </a:lnTo>
                    <a:lnTo>
                      <a:pt x="67" y="17"/>
                    </a:lnTo>
                    <a:lnTo>
                      <a:pt x="63" y="16"/>
                    </a:lnTo>
                    <a:lnTo>
                      <a:pt x="42" y="16"/>
                    </a:lnTo>
                    <a:lnTo>
                      <a:pt x="23" y="104"/>
                    </a:lnTo>
                    <a:lnTo>
                      <a:pt x="0" y="104"/>
                    </a:lnTo>
                    <a:lnTo>
                      <a:pt x="22" y="0"/>
                    </a:lnTo>
                    <a:lnTo>
                      <a:pt x="71" y="0"/>
                    </a:lnTo>
                    <a:lnTo>
                      <a:pt x="78" y="1"/>
                    </a:lnTo>
                    <a:lnTo>
                      <a:pt x="85" y="2"/>
                    </a:lnTo>
                    <a:lnTo>
                      <a:pt x="90" y="4"/>
                    </a:lnTo>
                    <a:lnTo>
                      <a:pt x="93" y="7"/>
                    </a:lnTo>
                    <a:lnTo>
                      <a:pt x="96" y="11"/>
                    </a:lnTo>
                    <a:lnTo>
                      <a:pt x="98" y="15"/>
                    </a:lnTo>
                    <a:lnTo>
                      <a:pt x="99" y="21"/>
                    </a:lnTo>
                    <a:lnTo>
                      <a:pt x="99" y="26"/>
                    </a:lnTo>
                    <a:lnTo>
                      <a:pt x="98" y="34"/>
                    </a:lnTo>
                    <a:lnTo>
                      <a:pt x="95" y="40"/>
                    </a:lnTo>
                    <a:lnTo>
                      <a:pt x="93" y="45"/>
                    </a:lnTo>
                    <a:lnTo>
                      <a:pt x="89" y="49"/>
                    </a:lnTo>
                    <a:lnTo>
                      <a:pt x="85" y="53"/>
                    </a:lnTo>
                    <a:lnTo>
                      <a:pt x="79" y="56"/>
                    </a:lnTo>
                    <a:lnTo>
                      <a:pt x="74" y="58"/>
                    </a:lnTo>
                    <a:lnTo>
                      <a:pt x="69" y="59"/>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43" name="Freeform 36"/>
              <p:cNvSpPr>
                <a:spLocks/>
              </p:cNvSpPr>
              <p:nvPr/>
            </p:nvSpPr>
            <p:spPr bwMode="auto">
              <a:xfrm>
                <a:off x="1810" y="575"/>
                <a:ext cx="104" cy="104"/>
              </a:xfrm>
              <a:custGeom>
                <a:avLst/>
                <a:gdLst>
                  <a:gd name="T0" fmla="*/ 44 w 104"/>
                  <a:gd name="T1" fmla="*/ 52 h 105"/>
                  <a:gd name="T2" fmla="*/ 16 w 104"/>
                  <a:gd name="T3" fmla="*/ 52 h 105"/>
                  <a:gd name="T4" fmla="*/ 0 w 104"/>
                  <a:gd name="T5" fmla="*/ 0 h 105"/>
                  <a:gd name="T6" fmla="*/ 23 w 104"/>
                  <a:gd name="T7" fmla="*/ 0 h 105"/>
                  <a:gd name="T8" fmla="*/ 34 w 104"/>
                  <a:gd name="T9" fmla="*/ 52 h 105"/>
                  <a:gd name="T10" fmla="*/ 80 w 104"/>
                  <a:gd name="T11" fmla="*/ 0 h 105"/>
                  <a:gd name="T12" fmla="*/ 103 w 104"/>
                  <a:gd name="T13" fmla="*/ 0 h 105"/>
                  <a:gd name="T14" fmla="*/ 44 w 104"/>
                  <a:gd name="T15" fmla="*/ 52 h 10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 h="105">
                    <a:moveTo>
                      <a:pt x="44" y="104"/>
                    </a:moveTo>
                    <a:lnTo>
                      <a:pt x="16" y="104"/>
                    </a:lnTo>
                    <a:lnTo>
                      <a:pt x="0" y="0"/>
                    </a:lnTo>
                    <a:lnTo>
                      <a:pt x="23" y="0"/>
                    </a:lnTo>
                    <a:lnTo>
                      <a:pt x="34" y="83"/>
                    </a:lnTo>
                    <a:lnTo>
                      <a:pt x="80" y="0"/>
                    </a:lnTo>
                    <a:lnTo>
                      <a:pt x="103" y="0"/>
                    </a:lnTo>
                    <a:lnTo>
                      <a:pt x="44" y="10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44" name="Freeform 37"/>
              <p:cNvSpPr>
                <a:spLocks/>
              </p:cNvSpPr>
              <p:nvPr/>
            </p:nvSpPr>
            <p:spPr bwMode="auto">
              <a:xfrm>
                <a:off x="1907" y="575"/>
                <a:ext cx="46" cy="104"/>
              </a:xfrm>
              <a:custGeom>
                <a:avLst/>
                <a:gdLst>
                  <a:gd name="T0" fmla="*/ 23 w 46"/>
                  <a:gd name="T1" fmla="*/ 52 h 105"/>
                  <a:gd name="T2" fmla="*/ 0 w 46"/>
                  <a:gd name="T3" fmla="*/ 52 h 105"/>
                  <a:gd name="T4" fmla="*/ 22 w 46"/>
                  <a:gd name="T5" fmla="*/ 0 h 105"/>
                  <a:gd name="T6" fmla="*/ 45 w 46"/>
                  <a:gd name="T7" fmla="*/ 0 h 105"/>
                  <a:gd name="T8" fmla="*/ 23 w 46"/>
                  <a:gd name="T9" fmla="*/ 52 h 1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105">
                    <a:moveTo>
                      <a:pt x="23" y="104"/>
                    </a:moveTo>
                    <a:lnTo>
                      <a:pt x="0" y="104"/>
                    </a:lnTo>
                    <a:lnTo>
                      <a:pt x="22" y="0"/>
                    </a:lnTo>
                    <a:lnTo>
                      <a:pt x="45" y="0"/>
                    </a:lnTo>
                    <a:lnTo>
                      <a:pt x="23" y="10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45" name="Freeform 38"/>
              <p:cNvSpPr>
                <a:spLocks/>
              </p:cNvSpPr>
              <p:nvPr/>
            </p:nvSpPr>
            <p:spPr bwMode="auto">
              <a:xfrm>
                <a:off x="1953" y="574"/>
                <a:ext cx="99" cy="109"/>
              </a:xfrm>
              <a:custGeom>
                <a:avLst/>
                <a:gdLst>
                  <a:gd name="T0" fmla="*/ 1652 w 98"/>
                  <a:gd name="T1" fmla="*/ 19 h 110"/>
                  <a:gd name="T2" fmla="*/ 1555 w 98"/>
                  <a:gd name="T3" fmla="*/ 18 h 110"/>
                  <a:gd name="T4" fmla="*/ 1462 w 98"/>
                  <a:gd name="T5" fmla="*/ 17 h 110"/>
                  <a:gd name="T6" fmla="*/ 1363 w 98"/>
                  <a:gd name="T7" fmla="*/ 17 h 110"/>
                  <a:gd name="T8" fmla="*/ 1206 w 98"/>
                  <a:gd name="T9" fmla="*/ 17 h 110"/>
                  <a:gd name="T10" fmla="*/ 48 w 98"/>
                  <a:gd name="T11" fmla="*/ 22 h 110"/>
                  <a:gd name="T12" fmla="*/ 36 w 98"/>
                  <a:gd name="T13" fmla="*/ 32 h 110"/>
                  <a:gd name="T14" fmla="*/ 28 w 98"/>
                  <a:gd name="T15" fmla="*/ 46 h 110"/>
                  <a:gd name="T16" fmla="*/ 25 w 98"/>
                  <a:gd name="T17" fmla="*/ 55 h 110"/>
                  <a:gd name="T18" fmla="*/ 27 w 98"/>
                  <a:gd name="T19" fmla="*/ 55 h 110"/>
                  <a:gd name="T20" fmla="*/ 34 w 98"/>
                  <a:gd name="T21" fmla="*/ 55 h 110"/>
                  <a:gd name="T22" fmla="*/ 46 w 98"/>
                  <a:gd name="T23" fmla="*/ 55 h 110"/>
                  <a:gd name="T24" fmla="*/ 1158 w 98"/>
                  <a:gd name="T25" fmla="*/ 55 h 110"/>
                  <a:gd name="T26" fmla="*/ 1243 w 98"/>
                  <a:gd name="T27" fmla="*/ 55 h 110"/>
                  <a:gd name="T28" fmla="*/ 1347 w 98"/>
                  <a:gd name="T29" fmla="*/ 55 h 110"/>
                  <a:gd name="T30" fmla="*/ 1432 w 98"/>
                  <a:gd name="T31" fmla="*/ 55 h 110"/>
                  <a:gd name="T32" fmla="*/ 1414 w 98"/>
                  <a:gd name="T33" fmla="*/ 55 h 110"/>
                  <a:gd name="T34" fmla="*/ 1320 w 98"/>
                  <a:gd name="T35" fmla="*/ 55 h 110"/>
                  <a:gd name="T36" fmla="*/ 1218 w 98"/>
                  <a:gd name="T37" fmla="*/ 55 h 110"/>
                  <a:gd name="T38" fmla="*/ 1146 w 98"/>
                  <a:gd name="T39" fmla="*/ 55 h 110"/>
                  <a:gd name="T40" fmla="*/ 1068 w 98"/>
                  <a:gd name="T41" fmla="*/ 55 h 110"/>
                  <a:gd name="T42" fmla="*/ 38 w 98"/>
                  <a:gd name="T43" fmla="*/ 55 h 110"/>
                  <a:gd name="T44" fmla="*/ 28 w 98"/>
                  <a:gd name="T45" fmla="*/ 55 h 110"/>
                  <a:gd name="T46" fmla="*/ 18 w 98"/>
                  <a:gd name="T47" fmla="*/ 55 h 110"/>
                  <a:gd name="T48" fmla="*/ 11 w 98"/>
                  <a:gd name="T49" fmla="*/ 55 h 110"/>
                  <a:gd name="T50" fmla="*/ 5 w 98"/>
                  <a:gd name="T51" fmla="*/ 55 h 110"/>
                  <a:gd name="T52" fmla="*/ 1 w 98"/>
                  <a:gd name="T53" fmla="*/ 55 h 110"/>
                  <a:gd name="T54" fmla="*/ 0 w 98"/>
                  <a:gd name="T55" fmla="*/ 55 h 110"/>
                  <a:gd name="T56" fmla="*/ 2 w 98"/>
                  <a:gd name="T57" fmla="*/ 54 h 110"/>
                  <a:gd name="T58" fmla="*/ 6 w 98"/>
                  <a:gd name="T59" fmla="*/ 41 h 110"/>
                  <a:gd name="T60" fmla="*/ 12 w 98"/>
                  <a:gd name="T61" fmla="*/ 30 h 110"/>
                  <a:gd name="T62" fmla="*/ 19 w 98"/>
                  <a:gd name="T63" fmla="*/ 21 h 110"/>
                  <a:gd name="T64" fmla="*/ 29 w 98"/>
                  <a:gd name="T65" fmla="*/ 13 h 110"/>
                  <a:gd name="T66" fmla="*/ 39 w 98"/>
                  <a:gd name="T67" fmla="*/ 7 h 110"/>
                  <a:gd name="T68" fmla="*/ 1068 w 98"/>
                  <a:gd name="T69" fmla="*/ 3 h 110"/>
                  <a:gd name="T70" fmla="*/ 1194 w 98"/>
                  <a:gd name="T71" fmla="*/ 1 h 110"/>
                  <a:gd name="T72" fmla="*/ 1363 w 98"/>
                  <a:gd name="T73" fmla="*/ 0 h 110"/>
                  <a:gd name="T74" fmla="*/ 1448 w 98"/>
                  <a:gd name="T75" fmla="*/ 0 h 110"/>
                  <a:gd name="T76" fmla="*/ 1524 w 98"/>
                  <a:gd name="T77" fmla="*/ 1 h 110"/>
                  <a:gd name="T78" fmla="*/ 1619 w 98"/>
                  <a:gd name="T79" fmla="*/ 1 h 110"/>
                  <a:gd name="T80" fmla="*/ 1729 w 98"/>
                  <a:gd name="T81" fmla="*/ 3 h 11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98" h="110">
                    <a:moveTo>
                      <a:pt x="95" y="20"/>
                    </a:moveTo>
                    <a:lnTo>
                      <a:pt x="93" y="19"/>
                    </a:lnTo>
                    <a:lnTo>
                      <a:pt x="89" y="19"/>
                    </a:lnTo>
                    <a:lnTo>
                      <a:pt x="87" y="18"/>
                    </a:lnTo>
                    <a:lnTo>
                      <a:pt x="84" y="18"/>
                    </a:lnTo>
                    <a:lnTo>
                      <a:pt x="81" y="17"/>
                    </a:lnTo>
                    <a:lnTo>
                      <a:pt x="78" y="17"/>
                    </a:lnTo>
                    <a:lnTo>
                      <a:pt x="74" y="17"/>
                    </a:lnTo>
                    <a:lnTo>
                      <a:pt x="70" y="17"/>
                    </a:lnTo>
                    <a:lnTo>
                      <a:pt x="62" y="17"/>
                    </a:lnTo>
                    <a:lnTo>
                      <a:pt x="55" y="19"/>
                    </a:lnTo>
                    <a:lnTo>
                      <a:pt x="48" y="22"/>
                    </a:lnTo>
                    <a:lnTo>
                      <a:pt x="42" y="27"/>
                    </a:lnTo>
                    <a:lnTo>
                      <a:pt x="36" y="32"/>
                    </a:lnTo>
                    <a:lnTo>
                      <a:pt x="32" y="38"/>
                    </a:lnTo>
                    <a:lnTo>
                      <a:pt x="28" y="46"/>
                    </a:lnTo>
                    <a:lnTo>
                      <a:pt x="26" y="54"/>
                    </a:lnTo>
                    <a:lnTo>
                      <a:pt x="25" y="63"/>
                    </a:lnTo>
                    <a:lnTo>
                      <a:pt x="25" y="70"/>
                    </a:lnTo>
                    <a:lnTo>
                      <a:pt x="27" y="77"/>
                    </a:lnTo>
                    <a:lnTo>
                      <a:pt x="30" y="82"/>
                    </a:lnTo>
                    <a:lnTo>
                      <a:pt x="34" y="87"/>
                    </a:lnTo>
                    <a:lnTo>
                      <a:pt x="40" y="89"/>
                    </a:lnTo>
                    <a:lnTo>
                      <a:pt x="46" y="92"/>
                    </a:lnTo>
                    <a:lnTo>
                      <a:pt x="54" y="92"/>
                    </a:lnTo>
                    <a:lnTo>
                      <a:pt x="58" y="92"/>
                    </a:lnTo>
                    <a:lnTo>
                      <a:pt x="62" y="92"/>
                    </a:lnTo>
                    <a:lnTo>
                      <a:pt x="65" y="92"/>
                    </a:lnTo>
                    <a:lnTo>
                      <a:pt x="69" y="91"/>
                    </a:lnTo>
                    <a:lnTo>
                      <a:pt x="72" y="90"/>
                    </a:lnTo>
                    <a:lnTo>
                      <a:pt x="76" y="90"/>
                    </a:lnTo>
                    <a:lnTo>
                      <a:pt x="79" y="89"/>
                    </a:lnTo>
                    <a:lnTo>
                      <a:pt x="82" y="89"/>
                    </a:lnTo>
                    <a:lnTo>
                      <a:pt x="77" y="106"/>
                    </a:lnTo>
                    <a:lnTo>
                      <a:pt x="73" y="107"/>
                    </a:lnTo>
                    <a:lnTo>
                      <a:pt x="70" y="108"/>
                    </a:lnTo>
                    <a:lnTo>
                      <a:pt x="66" y="108"/>
                    </a:lnTo>
                    <a:lnTo>
                      <a:pt x="63" y="108"/>
                    </a:lnTo>
                    <a:lnTo>
                      <a:pt x="60" y="108"/>
                    </a:lnTo>
                    <a:lnTo>
                      <a:pt x="57" y="109"/>
                    </a:lnTo>
                    <a:lnTo>
                      <a:pt x="54" y="109"/>
                    </a:lnTo>
                    <a:lnTo>
                      <a:pt x="50" y="109"/>
                    </a:lnTo>
                    <a:lnTo>
                      <a:pt x="44" y="109"/>
                    </a:lnTo>
                    <a:lnTo>
                      <a:pt x="38" y="108"/>
                    </a:lnTo>
                    <a:lnTo>
                      <a:pt x="33" y="107"/>
                    </a:lnTo>
                    <a:lnTo>
                      <a:pt x="28" y="106"/>
                    </a:lnTo>
                    <a:lnTo>
                      <a:pt x="23" y="104"/>
                    </a:lnTo>
                    <a:lnTo>
                      <a:pt x="18" y="102"/>
                    </a:lnTo>
                    <a:lnTo>
                      <a:pt x="14" y="99"/>
                    </a:lnTo>
                    <a:lnTo>
                      <a:pt x="11" y="96"/>
                    </a:lnTo>
                    <a:lnTo>
                      <a:pt x="8" y="92"/>
                    </a:lnTo>
                    <a:lnTo>
                      <a:pt x="5" y="88"/>
                    </a:lnTo>
                    <a:lnTo>
                      <a:pt x="3" y="84"/>
                    </a:lnTo>
                    <a:lnTo>
                      <a:pt x="1" y="78"/>
                    </a:lnTo>
                    <a:lnTo>
                      <a:pt x="0" y="73"/>
                    </a:lnTo>
                    <a:lnTo>
                      <a:pt x="0" y="67"/>
                    </a:lnTo>
                    <a:lnTo>
                      <a:pt x="1" y="61"/>
                    </a:lnTo>
                    <a:lnTo>
                      <a:pt x="2" y="54"/>
                    </a:lnTo>
                    <a:lnTo>
                      <a:pt x="4" y="48"/>
                    </a:lnTo>
                    <a:lnTo>
                      <a:pt x="6" y="41"/>
                    </a:lnTo>
                    <a:lnTo>
                      <a:pt x="9" y="35"/>
                    </a:lnTo>
                    <a:lnTo>
                      <a:pt x="12" y="30"/>
                    </a:lnTo>
                    <a:lnTo>
                      <a:pt x="15" y="25"/>
                    </a:lnTo>
                    <a:lnTo>
                      <a:pt x="19" y="21"/>
                    </a:lnTo>
                    <a:lnTo>
                      <a:pt x="24" y="16"/>
                    </a:lnTo>
                    <a:lnTo>
                      <a:pt x="29" y="13"/>
                    </a:lnTo>
                    <a:lnTo>
                      <a:pt x="34" y="10"/>
                    </a:lnTo>
                    <a:lnTo>
                      <a:pt x="39" y="7"/>
                    </a:lnTo>
                    <a:lnTo>
                      <a:pt x="44" y="5"/>
                    </a:lnTo>
                    <a:lnTo>
                      <a:pt x="50" y="3"/>
                    </a:lnTo>
                    <a:lnTo>
                      <a:pt x="56" y="2"/>
                    </a:lnTo>
                    <a:lnTo>
                      <a:pt x="61" y="1"/>
                    </a:lnTo>
                    <a:lnTo>
                      <a:pt x="68" y="0"/>
                    </a:lnTo>
                    <a:lnTo>
                      <a:pt x="74" y="0"/>
                    </a:lnTo>
                    <a:lnTo>
                      <a:pt x="77" y="0"/>
                    </a:lnTo>
                    <a:lnTo>
                      <a:pt x="80" y="0"/>
                    </a:lnTo>
                    <a:lnTo>
                      <a:pt x="83" y="1"/>
                    </a:lnTo>
                    <a:lnTo>
                      <a:pt x="85" y="1"/>
                    </a:lnTo>
                    <a:lnTo>
                      <a:pt x="88" y="1"/>
                    </a:lnTo>
                    <a:lnTo>
                      <a:pt x="91" y="1"/>
                    </a:lnTo>
                    <a:lnTo>
                      <a:pt x="94" y="2"/>
                    </a:lnTo>
                    <a:lnTo>
                      <a:pt x="97" y="3"/>
                    </a:lnTo>
                    <a:lnTo>
                      <a:pt x="95" y="2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46" name="Freeform 39"/>
              <p:cNvSpPr>
                <a:spLocks/>
              </p:cNvSpPr>
              <p:nvPr/>
            </p:nvSpPr>
            <p:spPr bwMode="auto">
              <a:xfrm>
                <a:off x="2050" y="575"/>
                <a:ext cx="99" cy="104"/>
              </a:xfrm>
              <a:custGeom>
                <a:avLst/>
                <a:gdLst>
                  <a:gd name="T0" fmla="*/ 95 w 99"/>
                  <a:gd name="T1" fmla="*/ 17 h 105"/>
                  <a:gd name="T2" fmla="*/ 42 w 99"/>
                  <a:gd name="T3" fmla="*/ 17 h 105"/>
                  <a:gd name="T4" fmla="*/ 36 w 99"/>
                  <a:gd name="T5" fmla="*/ 44 h 105"/>
                  <a:gd name="T6" fmla="*/ 82 w 99"/>
                  <a:gd name="T7" fmla="*/ 44 h 105"/>
                  <a:gd name="T8" fmla="*/ 79 w 99"/>
                  <a:gd name="T9" fmla="*/ 52 h 105"/>
                  <a:gd name="T10" fmla="*/ 33 w 99"/>
                  <a:gd name="T11" fmla="*/ 52 h 105"/>
                  <a:gd name="T12" fmla="*/ 27 w 99"/>
                  <a:gd name="T13" fmla="*/ 52 h 105"/>
                  <a:gd name="T14" fmla="*/ 79 w 99"/>
                  <a:gd name="T15" fmla="*/ 52 h 105"/>
                  <a:gd name="T16" fmla="*/ 76 w 99"/>
                  <a:gd name="T17" fmla="*/ 52 h 105"/>
                  <a:gd name="T18" fmla="*/ 0 w 99"/>
                  <a:gd name="T19" fmla="*/ 52 h 105"/>
                  <a:gd name="T20" fmla="*/ 22 w 99"/>
                  <a:gd name="T21" fmla="*/ 0 h 105"/>
                  <a:gd name="T22" fmla="*/ 98 w 99"/>
                  <a:gd name="T23" fmla="*/ 0 h 105"/>
                  <a:gd name="T24" fmla="*/ 95 w 99"/>
                  <a:gd name="T25" fmla="*/ 17 h 1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9" h="105">
                    <a:moveTo>
                      <a:pt x="95" y="17"/>
                    </a:moveTo>
                    <a:lnTo>
                      <a:pt x="42" y="17"/>
                    </a:lnTo>
                    <a:lnTo>
                      <a:pt x="36" y="44"/>
                    </a:lnTo>
                    <a:lnTo>
                      <a:pt x="82" y="44"/>
                    </a:lnTo>
                    <a:lnTo>
                      <a:pt x="79" y="59"/>
                    </a:lnTo>
                    <a:lnTo>
                      <a:pt x="33" y="59"/>
                    </a:lnTo>
                    <a:lnTo>
                      <a:pt x="27" y="87"/>
                    </a:lnTo>
                    <a:lnTo>
                      <a:pt x="79" y="87"/>
                    </a:lnTo>
                    <a:lnTo>
                      <a:pt x="76" y="104"/>
                    </a:lnTo>
                    <a:lnTo>
                      <a:pt x="0" y="104"/>
                    </a:lnTo>
                    <a:lnTo>
                      <a:pt x="22" y="0"/>
                    </a:lnTo>
                    <a:lnTo>
                      <a:pt x="98" y="0"/>
                    </a:lnTo>
                    <a:lnTo>
                      <a:pt x="95" y="1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grpSp>
        <p:sp>
          <p:nvSpPr>
            <p:cNvPr id="14" name="Rectangle 40"/>
            <p:cNvSpPr>
              <a:spLocks noChangeArrowheads="1"/>
            </p:cNvSpPr>
            <p:nvPr/>
          </p:nvSpPr>
          <p:spPr bwMode="auto">
            <a:xfrm>
              <a:off x="782" y="1062"/>
              <a:ext cx="904" cy="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eaLnBrk="1" hangingPunct="1">
                <a:spcBef>
                  <a:spcPct val="100000"/>
                </a:spcBef>
                <a:defRPr/>
              </a:pPr>
              <a:endParaRPr lang="en-US" altLang="en-US" sz="1200" b="1" u="sng" dirty="0" smtClean="0">
                <a:solidFill>
                  <a:srgbClr val="F8F8F8"/>
                </a:solidFill>
              </a:endParaRPr>
            </a:p>
          </p:txBody>
        </p:sp>
        <p:sp>
          <p:nvSpPr>
            <p:cNvPr id="15" name="Text Box 41"/>
            <p:cNvSpPr txBox="1">
              <a:spLocks noChangeArrowheads="1"/>
            </p:cNvSpPr>
            <p:nvPr/>
          </p:nvSpPr>
          <p:spPr bwMode="auto">
            <a:xfrm>
              <a:off x="1638" y="1050"/>
              <a:ext cx="187" cy="173"/>
            </a:xfrm>
            <a:prstGeom prst="rect">
              <a:avLst/>
            </a:prstGeom>
            <a:noFill/>
            <a:ln>
              <a:noFill/>
            </a:ln>
            <a:extLst/>
          </p:spPr>
          <p:txBody>
            <a:bodyPr wrap="none">
              <a:spAutoFit/>
            </a:bodyP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a:defRPr/>
              </a:pPr>
              <a:r>
                <a:rPr lang="en-US" sz="1200" b="1" dirty="0" smtClean="0">
                  <a:solidFill>
                    <a:srgbClr val="F8F8F8"/>
                  </a:solidFill>
                </a:rPr>
                <a:t>®</a:t>
              </a:r>
            </a:p>
          </p:txBody>
        </p:sp>
      </p:grpSp>
    </p:spTree>
    <p:extLst>
      <p:ext uri="{BB962C8B-B14F-4D97-AF65-F5344CB8AC3E}">
        <p14:creationId xmlns:p14="http://schemas.microsoft.com/office/powerpoint/2010/main" val="42167412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2pPr>
              <a:defRPr sz="1800"/>
            </a:lvl2pPr>
            <a:lvl3pPr>
              <a:defRPr sz="1600"/>
            </a:lvl3pPr>
            <a:lvl4pPr>
              <a:defRPr sz="16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3"/>
          <p:cNvSpPr>
            <a:spLocks noGrp="1" noChangeArrowheads="1"/>
          </p:cNvSpPr>
          <p:nvPr>
            <p:ph type="sldNum" sz="quarter" idx="10"/>
          </p:nvPr>
        </p:nvSpPr>
        <p:spPr>
          <a:ln/>
        </p:spPr>
        <p:txBody>
          <a:bodyPr/>
          <a:lstStyle>
            <a:lvl1pPr>
              <a:defRPr/>
            </a:lvl1pPr>
          </a:lstStyle>
          <a:p>
            <a:fld id="{20AE6CCA-C926-4A59-8696-8217096D99A6}" type="slidenum">
              <a:rPr lang="en-US" altLang="en-US"/>
              <a:pPr/>
              <a:t>‹#›</a:t>
            </a:fld>
            <a:endParaRPr lang="en-US" altLang="en-US" dirty="0"/>
          </a:p>
        </p:txBody>
      </p:sp>
    </p:spTree>
    <p:extLst>
      <p:ext uri="{BB962C8B-B14F-4D97-AF65-F5344CB8AC3E}">
        <p14:creationId xmlns:p14="http://schemas.microsoft.com/office/powerpoint/2010/main" val="6234502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Title 1"/>
          <p:cNvSpPr>
            <a:spLocks noGrp="1"/>
          </p:cNvSpPr>
          <p:nvPr>
            <p:ph type="title"/>
          </p:nvPr>
        </p:nvSpPr>
        <p:spPr>
          <a:xfrm>
            <a:off x="2649538" y="228600"/>
            <a:ext cx="6494462" cy="519113"/>
          </a:xfrm>
        </p:spPr>
        <p:txBody>
          <a:bodyPr/>
          <a:lstStyle>
            <a:lvl1pPr>
              <a:defRPr sz="2000"/>
            </a:lvl1pPr>
          </a:lstStyle>
          <a:p>
            <a:r>
              <a:rPr lang="en-US" smtClean="0"/>
              <a:t>Click to edit Master title style</a:t>
            </a:r>
            <a:endParaRPr lang="en-US" dirty="0"/>
          </a:p>
        </p:txBody>
      </p:sp>
      <p:sp>
        <p:nvSpPr>
          <p:cNvPr id="4" name="Rectangle 43"/>
          <p:cNvSpPr>
            <a:spLocks noGrp="1" noChangeArrowheads="1"/>
          </p:cNvSpPr>
          <p:nvPr>
            <p:ph type="sldNum" sz="quarter" idx="10"/>
          </p:nvPr>
        </p:nvSpPr>
        <p:spPr>
          <a:ln/>
        </p:spPr>
        <p:txBody>
          <a:bodyPr/>
          <a:lstStyle>
            <a:lvl1pPr>
              <a:defRPr/>
            </a:lvl1pPr>
          </a:lstStyle>
          <a:p>
            <a:fld id="{7C5C7EB7-CC8B-4366-8E44-894E41A6BA5D}" type="slidenum">
              <a:rPr lang="en-US" altLang="en-US"/>
              <a:pPr/>
              <a:t>‹#›</a:t>
            </a:fld>
            <a:endParaRPr lang="en-US" altLang="en-US" dirty="0"/>
          </a:p>
        </p:txBody>
      </p:sp>
    </p:spTree>
    <p:extLst>
      <p:ext uri="{BB962C8B-B14F-4D97-AF65-F5344CB8AC3E}">
        <p14:creationId xmlns:p14="http://schemas.microsoft.com/office/powerpoint/2010/main" val="36784076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3"/>
          <p:cNvSpPr>
            <a:spLocks noGrp="1" noChangeArrowheads="1"/>
          </p:cNvSpPr>
          <p:nvPr>
            <p:ph type="sldNum" sz="quarter" idx="10"/>
          </p:nvPr>
        </p:nvSpPr>
        <p:spPr>
          <a:ln/>
        </p:spPr>
        <p:txBody>
          <a:bodyPr/>
          <a:lstStyle>
            <a:lvl1pPr>
              <a:defRPr/>
            </a:lvl1pPr>
          </a:lstStyle>
          <a:p>
            <a:fld id="{E135B8BC-D0C0-4F83-803D-E275604958FB}" type="slidenum">
              <a:rPr lang="en-US" altLang="en-US"/>
              <a:pPr/>
              <a:t>‹#›</a:t>
            </a:fld>
            <a:endParaRPr lang="en-US" altLang="en-US" dirty="0"/>
          </a:p>
        </p:txBody>
      </p:sp>
    </p:spTree>
    <p:extLst>
      <p:ext uri="{BB962C8B-B14F-4D97-AF65-F5344CB8AC3E}">
        <p14:creationId xmlns:p14="http://schemas.microsoft.com/office/powerpoint/2010/main" val="30903197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
        <p:nvSpPr>
          <p:cNvPr id="3" name="Title 1"/>
          <p:cNvSpPr>
            <a:spLocks noGrp="1"/>
          </p:cNvSpPr>
          <p:nvPr>
            <p:ph type="title"/>
          </p:nvPr>
        </p:nvSpPr>
        <p:spPr>
          <a:xfrm>
            <a:off x="2649538" y="228600"/>
            <a:ext cx="6494462" cy="519113"/>
          </a:xfrm>
        </p:spPr>
        <p:txBody>
          <a:bodyPr/>
          <a:lstStyle>
            <a:lvl1pPr>
              <a:defRPr sz="2000"/>
            </a:lvl1pPr>
          </a:lstStyle>
          <a:p>
            <a:r>
              <a:rPr lang="en-US" smtClean="0"/>
              <a:t>Click to edit Master title style</a:t>
            </a:r>
            <a:endParaRPr lang="en-US" dirty="0"/>
          </a:p>
        </p:txBody>
      </p:sp>
      <p:sp>
        <p:nvSpPr>
          <p:cNvPr id="4" name="Rectangle 43"/>
          <p:cNvSpPr>
            <a:spLocks noGrp="1" noChangeArrowheads="1"/>
          </p:cNvSpPr>
          <p:nvPr>
            <p:ph type="sldNum" sz="quarter" idx="10"/>
          </p:nvPr>
        </p:nvSpPr>
        <p:spPr>
          <a:ln/>
        </p:spPr>
        <p:txBody>
          <a:bodyPr/>
          <a:lstStyle>
            <a:lvl1pPr>
              <a:defRPr/>
            </a:lvl1pPr>
          </a:lstStyle>
          <a:p>
            <a:fld id="{9CB4139A-3C7D-4575-8CDE-626682878B08}" type="slidenum">
              <a:rPr lang="en-US" altLang="en-US"/>
              <a:pPr/>
              <a:t>‹#›</a:t>
            </a:fld>
            <a:endParaRPr lang="en-US" altLang="en-US" dirty="0"/>
          </a:p>
        </p:txBody>
      </p:sp>
    </p:spTree>
    <p:extLst>
      <p:ext uri="{BB962C8B-B14F-4D97-AF65-F5344CB8AC3E}">
        <p14:creationId xmlns:p14="http://schemas.microsoft.com/office/powerpoint/2010/main" val="24610277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3"/>
          <p:cNvSpPr>
            <a:spLocks noGrp="1" noChangeArrowheads="1"/>
          </p:cNvSpPr>
          <p:nvPr>
            <p:ph type="sldNum" sz="quarter" idx="10"/>
          </p:nvPr>
        </p:nvSpPr>
        <p:spPr>
          <a:ln/>
        </p:spPr>
        <p:txBody>
          <a:bodyPr/>
          <a:lstStyle>
            <a:lvl1pPr>
              <a:defRPr/>
            </a:lvl1pPr>
          </a:lstStyle>
          <a:p>
            <a:fld id="{32F028D5-8AD6-4AE6-8364-CE197CAA65B1}" type="slidenum">
              <a:rPr lang="en-US" altLang="en-US"/>
              <a:pPr/>
              <a:t>‹#›</a:t>
            </a:fld>
            <a:endParaRPr lang="en-US" altLang="en-US" dirty="0"/>
          </a:p>
        </p:txBody>
      </p:sp>
    </p:spTree>
    <p:extLst>
      <p:ext uri="{BB962C8B-B14F-4D97-AF65-F5344CB8AC3E}">
        <p14:creationId xmlns:p14="http://schemas.microsoft.com/office/powerpoint/2010/main" val="3260193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457200" y="6248400"/>
            <a:ext cx="2133600" cy="457200"/>
          </a:xfrm>
          <a:prstGeom prst="rect">
            <a:avLst/>
          </a:prstGeom>
        </p:spPr>
        <p:txBody>
          <a:bodyPr/>
          <a:lstStyle>
            <a:lvl1pPr>
              <a:defRPr>
                <a:solidFill>
                  <a:srgbClr val="000000"/>
                </a:solidFill>
                <a:latin typeface="+mn-lt"/>
                <a:cs typeface="Arial" pitchFamily="34" charset="0"/>
              </a:defRPr>
            </a:lvl1pPr>
          </a:lstStyle>
          <a:p>
            <a:pPr fontAlgn="base">
              <a:spcBef>
                <a:spcPct val="0"/>
              </a:spcBef>
              <a:spcAft>
                <a:spcPct val="0"/>
              </a:spcAft>
              <a:defRPr/>
            </a:pPr>
            <a:endParaRPr lang="en-US" dirty="0"/>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AC585935-74CC-4157-B1AE-380C2D64F8F1}" type="slidenum">
              <a:rPr lang="en-US"/>
              <a:pPr>
                <a:defRPr/>
              </a:pPr>
              <a:t>‹#›</a:t>
            </a:fld>
            <a:endParaRPr lang="en-US" dirty="0"/>
          </a:p>
        </p:txBody>
      </p:sp>
    </p:spTree>
    <p:extLst>
      <p:ext uri="{BB962C8B-B14F-4D97-AF65-F5344CB8AC3E}">
        <p14:creationId xmlns:p14="http://schemas.microsoft.com/office/powerpoint/2010/main" val="4340168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 Sub-Title and Content">
    <p:spTree>
      <p:nvGrpSpPr>
        <p:cNvPr id="1" name=""/>
        <p:cNvGrpSpPr/>
        <p:nvPr/>
      </p:nvGrpSpPr>
      <p:grpSpPr>
        <a:xfrm>
          <a:off x="0" y="0"/>
          <a:ext cx="0" cy="0"/>
          <a:chOff x="0" y="0"/>
          <a:chExt cx="0" cy="0"/>
        </a:xfrm>
      </p:grpSpPr>
      <p:sp>
        <p:nvSpPr>
          <p:cNvPr id="9" name="Textplatzhalter 2"/>
          <p:cNvSpPr>
            <a:spLocks noGrp="1"/>
          </p:cNvSpPr>
          <p:nvPr>
            <p:ph type="body" idx="13"/>
          </p:nvPr>
        </p:nvSpPr>
        <p:spPr bwMode="auto">
          <a:xfrm>
            <a:off x="468313" y="1162051"/>
            <a:ext cx="8207375" cy="416831"/>
          </a:xfrm>
          <a:prstGeom prst="rect">
            <a:avLst/>
          </a:prstGeom>
          <a:noFill/>
          <a:ln w="12700">
            <a:noFill/>
            <a:miter lim="800000"/>
            <a:headEnd/>
            <a:tailEnd/>
          </a:ln>
        </p:spPr>
        <p:txBody>
          <a:bodyPr vert="horz" wrap="square" lIns="0" tIns="72000" rIns="0" bIns="36000" numCol="1" anchor="t" anchorCtr="0" compatLnSpc="1">
            <a:prstTxWarp prst="textNoShape">
              <a:avLst/>
            </a:prstTxWarp>
            <a:spAutoFit/>
          </a:bodyPr>
          <a:lstStyle>
            <a:lvl1pPr marL="0" indent="0">
              <a:buNone/>
              <a:defRPr lang="de-DE" sz="2000" b="1" dirty="0" smtClean="0">
                <a:solidFill>
                  <a:schemeClr val="accent2"/>
                </a:solidFill>
              </a:defRPr>
            </a:lvl1pPr>
          </a:lstStyle>
          <a:p>
            <a:pPr marL="0" lvl="0" indent="0" eaLnBrk="1" hangingPunct="1">
              <a:spcBef>
                <a:spcPts val="800"/>
              </a:spcBef>
              <a:spcAft>
                <a:spcPct val="0"/>
              </a:spcAft>
              <a:buClr>
                <a:schemeClr val="tx1"/>
              </a:buClr>
            </a:pPr>
            <a:endParaRPr lang="de-DE" dirty="0" smtClean="0"/>
          </a:p>
        </p:txBody>
      </p:sp>
      <p:sp>
        <p:nvSpPr>
          <p:cNvPr id="2" name="Titel 1"/>
          <p:cNvSpPr>
            <a:spLocks noGrp="1"/>
          </p:cNvSpPr>
          <p:nvPr>
            <p:ph type="title"/>
          </p:nvPr>
        </p:nvSpPr>
        <p:spPr bwMode="auto"/>
        <p:txBody>
          <a:bodyPr/>
          <a:lstStyle/>
          <a:p>
            <a:endParaRPr lang="de-DE" dirty="0"/>
          </a:p>
        </p:txBody>
      </p:sp>
      <p:sp>
        <p:nvSpPr>
          <p:cNvPr id="5" name="Textplatzhalter 4"/>
          <p:cNvSpPr>
            <a:spLocks noGrp="1"/>
          </p:cNvSpPr>
          <p:nvPr>
            <p:ph type="body" sz="quarter" idx="14"/>
          </p:nvPr>
        </p:nvSpPr>
        <p:spPr>
          <a:xfrm>
            <a:off x="468313" y="1628775"/>
            <a:ext cx="8207375" cy="4752975"/>
          </a:xfrm>
          <a:prstGeom prst="rect">
            <a:avLst/>
          </a:prstGeom>
          <a:noFill/>
          <a:ln w="12700">
            <a:noFill/>
            <a:miter lim="800000"/>
            <a:headEnd/>
            <a:tailEnd/>
          </a:ln>
        </p:spPr>
        <p:txBody>
          <a:bodyPr vert="horz" wrap="square" lIns="0" tIns="72000" rIns="0" bIns="0" numCol="1" rtlCol="0" anchor="t" anchorCtr="0" compatLnSpc="1">
            <a:prstTxWarp prst="textNoShape">
              <a:avLst/>
            </a:prstTxWarp>
            <a:normAutofit/>
          </a:bodyPr>
          <a:lstStyle>
            <a:lvl1pPr marL="266700" indent="-266700">
              <a:defRPr lang="de-DE" sz="2000" dirty="0" smtClean="0"/>
            </a:lvl1pPr>
            <a:lvl2pPr marL="271712" indent="0">
              <a:buNone/>
              <a:defRPr lang="de-DE" sz="1800" dirty="0" smtClean="0"/>
            </a:lvl2pPr>
            <a:lvl3pPr marL="719138" indent="-179388">
              <a:defRPr lang="de-DE" sz="1600" dirty="0" smtClean="0"/>
            </a:lvl3pPr>
            <a:lvl4pPr marL="895350" indent="-176213">
              <a:defRPr lang="de-DE" sz="1400" dirty="0" smtClean="0"/>
            </a:lvl4pPr>
            <a:lvl5pPr marL="1079500" indent="-179388">
              <a:defRPr lang="en-AU" sz="1200"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cxnSp>
        <p:nvCxnSpPr>
          <p:cNvPr id="6" name="Straight Connector 5"/>
          <p:cNvCxnSpPr/>
          <p:nvPr userDrawn="1"/>
        </p:nvCxnSpPr>
        <p:spPr bwMode="auto">
          <a:xfrm>
            <a:off x="468313" y="1162050"/>
            <a:ext cx="86756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2957819"/>
      </p:ext>
    </p:extLst>
  </p:cSld>
  <p:clrMapOvr>
    <a:masterClrMapping/>
  </p:clrMapOvr>
  <p:timing>
    <p:tnLst>
      <p:par>
        <p:cTn id="1" dur="indefinite" restart="never" nodeType="tmRoot"/>
      </p:par>
    </p:tnLst>
  </p:timing>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3" name="Title 1"/>
          <p:cNvSpPr>
            <a:spLocks noGrp="1"/>
          </p:cNvSpPr>
          <p:nvPr>
            <p:ph type="title"/>
          </p:nvPr>
        </p:nvSpPr>
        <p:spPr>
          <a:xfrm>
            <a:off x="2649538" y="228600"/>
            <a:ext cx="6494462" cy="519113"/>
          </a:xfrm>
        </p:spPr>
        <p:txBody>
          <a:bodyPr/>
          <a:lstStyle>
            <a:lvl1pPr>
              <a:defRPr sz="2000"/>
            </a:lvl1pPr>
          </a:lstStyle>
          <a:p>
            <a:r>
              <a:rPr lang="en-US" dirty="0" smtClean="0"/>
              <a:t>Click to edit Master title style</a:t>
            </a:r>
            <a:endParaRPr lang="en-US" dirty="0"/>
          </a:p>
        </p:txBody>
      </p:sp>
      <p:sp>
        <p:nvSpPr>
          <p:cNvPr id="5" name="Slide Number Placeholder 2"/>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131F34-78FD-4DE6-BF6B-87523BF8B0DF}"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5403800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4_Blank">
    <p:spTree>
      <p:nvGrpSpPr>
        <p:cNvPr id="1" name=""/>
        <p:cNvGrpSpPr/>
        <p:nvPr/>
      </p:nvGrpSpPr>
      <p:grpSpPr>
        <a:xfrm>
          <a:off x="0" y="0"/>
          <a:ext cx="0" cy="0"/>
          <a:chOff x="0" y="0"/>
          <a:chExt cx="0" cy="0"/>
        </a:xfrm>
      </p:grpSpPr>
      <p:sp>
        <p:nvSpPr>
          <p:cNvPr id="3" name="Title 1"/>
          <p:cNvSpPr>
            <a:spLocks noGrp="1"/>
          </p:cNvSpPr>
          <p:nvPr>
            <p:ph type="title"/>
          </p:nvPr>
        </p:nvSpPr>
        <p:spPr>
          <a:xfrm>
            <a:off x="2649538" y="228603"/>
            <a:ext cx="6494462" cy="519113"/>
          </a:xfrm>
        </p:spPr>
        <p:txBody>
          <a:bodyPr/>
          <a:lstStyle>
            <a:lvl1pPr>
              <a:defRPr sz="2000"/>
            </a:lvl1pPr>
          </a:lstStyle>
          <a:p>
            <a:r>
              <a:rPr lang="en-US" dirty="0" smtClean="0"/>
              <a:t>Click to edit Master title style</a:t>
            </a:r>
            <a:endParaRPr lang="en-US" dirty="0"/>
          </a:p>
        </p:txBody>
      </p:sp>
      <p:sp>
        <p:nvSpPr>
          <p:cNvPr id="4" name="Slide Number Placeholder 2"/>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131F34-78FD-4DE6-BF6B-87523BF8B0DF}"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5484343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6_Blank">
    <p:spTree>
      <p:nvGrpSpPr>
        <p:cNvPr id="1" name=""/>
        <p:cNvGrpSpPr/>
        <p:nvPr/>
      </p:nvGrpSpPr>
      <p:grpSpPr>
        <a:xfrm>
          <a:off x="0" y="0"/>
          <a:ext cx="0" cy="0"/>
          <a:chOff x="0" y="0"/>
          <a:chExt cx="0" cy="0"/>
        </a:xfrm>
      </p:grpSpPr>
      <p:sp>
        <p:nvSpPr>
          <p:cNvPr id="3" name="Title 1"/>
          <p:cNvSpPr>
            <a:spLocks noGrp="1"/>
          </p:cNvSpPr>
          <p:nvPr>
            <p:ph type="title"/>
          </p:nvPr>
        </p:nvSpPr>
        <p:spPr>
          <a:xfrm>
            <a:off x="2649538" y="228603"/>
            <a:ext cx="6494462" cy="519113"/>
          </a:xfrm>
        </p:spPr>
        <p:txBody>
          <a:bodyPr/>
          <a:lstStyle>
            <a:lvl1pPr>
              <a:defRPr sz="2000"/>
            </a:lvl1pPr>
          </a:lstStyle>
          <a:p>
            <a:r>
              <a:rPr lang="en-US" dirty="0" smtClean="0"/>
              <a:t>Click to edit Master title style</a:t>
            </a:r>
            <a:endParaRPr lang="en-US" dirty="0"/>
          </a:p>
        </p:txBody>
      </p:sp>
      <p:sp>
        <p:nvSpPr>
          <p:cNvPr id="4" name="Slide Number Placeholder 2"/>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131F34-78FD-4DE6-BF6B-87523BF8B0DF}"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311154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7_Blank">
    <p:spTree>
      <p:nvGrpSpPr>
        <p:cNvPr id="1" name=""/>
        <p:cNvGrpSpPr/>
        <p:nvPr/>
      </p:nvGrpSpPr>
      <p:grpSpPr>
        <a:xfrm>
          <a:off x="0" y="0"/>
          <a:ext cx="0" cy="0"/>
          <a:chOff x="0" y="0"/>
          <a:chExt cx="0" cy="0"/>
        </a:xfrm>
      </p:grpSpPr>
      <p:sp>
        <p:nvSpPr>
          <p:cNvPr id="3" name="Title 1"/>
          <p:cNvSpPr>
            <a:spLocks noGrp="1"/>
          </p:cNvSpPr>
          <p:nvPr>
            <p:ph type="title"/>
          </p:nvPr>
        </p:nvSpPr>
        <p:spPr>
          <a:xfrm>
            <a:off x="2649538" y="228603"/>
            <a:ext cx="6494462" cy="519113"/>
          </a:xfrm>
        </p:spPr>
        <p:txBody>
          <a:bodyPr/>
          <a:lstStyle>
            <a:lvl1pPr>
              <a:defRPr sz="2000"/>
            </a:lvl1pPr>
          </a:lstStyle>
          <a:p>
            <a:r>
              <a:rPr lang="en-US" dirty="0" smtClean="0"/>
              <a:t>Click to edit Master title style</a:t>
            </a:r>
            <a:endParaRPr lang="en-US" dirty="0"/>
          </a:p>
        </p:txBody>
      </p:sp>
      <p:sp>
        <p:nvSpPr>
          <p:cNvPr id="4" name="Slide Number Placeholder 2"/>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131F34-78FD-4DE6-BF6B-87523BF8B0DF}"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8674979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9_Blank">
    <p:spTree>
      <p:nvGrpSpPr>
        <p:cNvPr id="1" name=""/>
        <p:cNvGrpSpPr/>
        <p:nvPr/>
      </p:nvGrpSpPr>
      <p:grpSpPr>
        <a:xfrm>
          <a:off x="0" y="0"/>
          <a:ext cx="0" cy="0"/>
          <a:chOff x="0" y="0"/>
          <a:chExt cx="0" cy="0"/>
        </a:xfrm>
      </p:grpSpPr>
      <p:sp>
        <p:nvSpPr>
          <p:cNvPr id="3" name="Title 1"/>
          <p:cNvSpPr>
            <a:spLocks noGrp="1"/>
          </p:cNvSpPr>
          <p:nvPr>
            <p:ph type="title"/>
          </p:nvPr>
        </p:nvSpPr>
        <p:spPr>
          <a:xfrm>
            <a:off x="2649538" y="228603"/>
            <a:ext cx="6494462" cy="519113"/>
          </a:xfrm>
        </p:spPr>
        <p:txBody>
          <a:bodyPr/>
          <a:lstStyle>
            <a:lvl1pPr>
              <a:defRPr sz="2000"/>
            </a:lvl1pPr>
          </a:lstStyle>
          <a:p>
            <a:r>
              <a:rPr lang="en-US" dirty="0" smtClean="0"/>
              <a:t>Click to edit Master title style</a:t>
            </a:r>
            <a:endParaRPr lang="en-US" dirty="0"/>
          </a:p>
        </p:txBody>
      </p:sp>
      <p:sp>
        <p:nvSpPr>
          <p:cNvPr id="4" name="Slide Number Placeholder 2"/>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131F34-78FD-4DE6-BF6B-87523BF8B0DF}"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2177675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6_Blank">
    <p:spTree>
      <p:nvGrpSpPr>
        <p:cNvPr id="1" name=""/>
        <p:cNvGrpSpPr/>
        <p:nvPr/>
      </p:nvGrpSpPr>
      <p:grpSpPr>
        <a:xfrm>
          <a:off x="0" y="0"/>
          <a:ext cx="0" cy="0"/>
          <a:chOff x="0" y="0"/>
          <a:chExt cx="0" cy="0"/>
        </a:xfrm>
      </p:grpSpPr>
      <p:sp>
        <p:nvSpPr>
          <p:cNvPr id="3" name="Title 1"/>
          <p:cNvSpPr>
            <a:spLocks noGrp="1"/>
          </p:cNvSpPr>
          <p:nvPr>
            <p:ph type="title"/>
          </p:nvPr>
        </p:nvSpPr>
        <p:spPr>
          <a:xfrm>
            <a:off x="2649538" y="228603"/>
            <a:ext cx="6494462" cy="519113"/>
          </a:xfrm>
        </p:spPr>
        <p:txBody>
          <a:bodyPr/>
          <a:lstStyle>
            <a:lvl1pPr>
              <a:defRPr sz="2000"/>
            </a:lvl1pPr>
          </a:lstStyle>
          <a:p>
            <a:r>
              <a:rPr lang="en-US" dirty="0" smtClean="0"/>
              <a:t>Click to edit Master title style</a:t>
            </a:r>
            <a:endParaRPr lang="en-US" dirty="0"/>
          </a:p>
        </p:txBody>
      </p:sp>
      <p:sp>
        <p:nvSpPr>
          <p:cNvPr id="4" name="Slide Number Placeholder 2"/>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131F34-78FD-4DE6-BF6B-87523BF8B0DF}"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4280148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8400"/>
            <a:ext cx="2133600" cy="457200"/>
          </a:xfrm>
          <a:prstGeom prst="rect">
            <a:avLst/>
          </a:prstGeom>
        </p:spPr>
        <p:txBody>
          <a:bodyPr/>
          <a:lstStyle>
            <a:lvl1pPr>
              <a:defRPr>
                <a:solidFill>
                  <a:srgbClr val="000000"/>
                </a:solidFill>
                <a:latin typeface="+mn-lt"/>
                <a:cs typeface="Arial" pitchFamily="34" charset="0"/>
              </a:defRPr>
            </a:lvl1pPr>
          </a:lstStyle>
          <a:p>
            <a:pPr fontAlgn="base">
              <a:spcBef>
                <a:spcPct val="0"/>
              </a:spcBef>
              <a:spcAft>
                <a:spcPct val="0"/>
              </a:spcAft>
              <a:defRPr/>
            </a:pPr>
            <a:endParaRPr lang="en-US" dirty="0"/>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6E7A0D31-96E3-4CEB-8DCD-0B069DA81386}" type="slidenum">
              <a:rPr lang="en-US"/>
              <a:pPr>
                <a:defRPr/>
              </a:pPr>
              <a:t>‹#›</a:t>
            </a:fld>
            <a:endParaRPr lang="en-US" dirty="0"/>
          </a:p>
        </p:txBody>
      </p:sp>
    </p:spTree>
    <p:extLst>
      <p:ext uri="{BB962C8B-B14F-4D97-AF65-F5344CB8AC3E}">
        <p14:creationId xmlns:p14="http://schemas.microsoft.com/office/powerpoint/2010/main" val="2930523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457200" y="6248400"/>
            <a:ext cx="2133600" cy="457200"/>
          </a:xfrm>
          <a:prstGeom prst="rect">
            <a:avLst/>
          </a:prstGeom>
        </p:spPr>
        <p:txBody>
          <a:bodyPr/>
          <a:lstStyle>
            <a:lvl1pPr>
              <a:defRPr>
                <a:solidFill>
                  <a:srgbClr val="000000"/>
                </a:solidFill>
                <a:latin typeface="+mn-lt"/>
                <a:cs typeface="Arial" pitchFamily="34" charset="0"/>
              </a:defRPr>
            </a:lvl1pPr>
          </a:lstStyle>
          <a:p>
            <a:pPr fontAlgn="base">
              <a:spcBef>
                <a:spcPct val="0"/>
              </a:spcBef>
              <a:spcAft>
                <a:spcPct val="0"/>
              </a:spcAft>
              <a:defRPr/>
            </a:pPr>
            <a:endParaRPr lang="en-US" dirty="0"/>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56D6A6FB-9A1F-458B-8FB7-32F2539DB147}" type="slidenum">
              <a:rPr lang="en-US"/>
              <a:pPr>
                <a:defRPr/>
              </a:pPr>
              <a:t>‹#›</a:t>
            </a:fld>
            <a:endParaRPr lang="en-US" dirty="0"/>
          </a:p>
        </p:txBody>
      </p:sp>
    </p:spTree>
    <p:extLst>
      <p:ext uri="{BB962C8B-B14F-4D97-AF65-F5344CB8AC3E}">
        <p14:creationId xmlns:p14="http://schemas.microsoft.com/office/powerpoint/2010/main" val="200820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457200" y="6248400"/>
            <a:ext cx="2133600" cy="457200"/>
          </a:xfrm>
          <a:prstGeom prst="rect">
            <a:avLst/>
          </a:prstGeom>
        </p:spPr>
        <p:txBody>
          <a:bodyPr/>
          <a:lstStyle>
            <a:lvl1pPr>
              <a:defRPr>
                <a:solidFill>
                  <a:srgbClr val="000000"/>
                </a:solidFill>
                <a:latin typeface="+mn-lt"/>
                <a:cs typeface="Arial" pitchFamily="34" charset="0"/>
              </a:defRPr>
            </a:lvl1pPr>
          </a:lstStyle>
          <a:p>
            <a:pPr fontAlgn="base">
              <a:spcBef>
                <a:spcPct val="0"/>
              </a:spcBef>
              <a:spcAft>
                <a:spcPct val="0"/>
              </a:spcAft>
              <a:defRPr/>
            </a:pPr>
            <a:endParaRPr lang="en-US" dirty="0"/>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18CE0EFE-1F32-493C-8F1C-AE2C2CB553CD}" type="slidenum">
              <a:rPr lang="en-US"/>
              <a:pPr>
                <a:defRPr/>
              </a:pPr>
              <a:t>‹#›</a:t>
            </a:fld>
            <a:endParaRPr lang="en-US" dirty="0"/>
          </a:p>
        </p:txBody>
      </p:sp>
    </p:spTree>
    <p:extLst>
      <p:ext uri="{BB962C8B-B14F-4D97-AF65-F5344CB8AC3E}">
        <p14:creationId xmlns:p14="http://schemas.microsoft.com/office/powerpoint/2010/main" val="2324117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57200" y="6248400"/>
            <a:ext cx="2133600" cy="457200"/>
          </a:xfrm>
          <a:prstGeom prst="rect">
            <a:avLst/>
          </a:prstGeom>
        </p:spPr>
        <p:txBody>
          <a:bodyPr/>
          <a:lstStyle>
            <a:lvl1pPr>
              <a:defRPr>
                <a:solidFill>
                  <a:srgbClr val="000000"/>
                </a:solidFill>
                <a:latin typeface="+mn-lt"/>
                <a:cs typeface="Arial" pitchFamily="34" charset="0"/>
              </a:defRPr>
            </a:lvl1pPr>
          </a:lstStyle>
          <a:p>
            <a:pPr fontAlgn="base">
              <a:spcBef>
                <a:spcPct val="0"/>
              </a:spcBef>
              <a:spcAft>
                <a:spcPct val="0"/>
              </a:spcAft>
              <a:defRPr/>
            </a:pPr>
            <a:endParaRPr lang="en-US" dirty="0"/>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DEB6F214-DE47-483B-994E-5E722AE0FF8B}" type="slidenum">
              <a:rPr lang="en-US"/>
              <a:pPr>
                <a:defRPr/>
              </a:pPr>
              <a:t>‹#›</a:t>
            </a:fld>
            <a:endParaRPr lang="en-US" dirty="0"/>
          </a:p>
        </p:txBody>
      </p:sp>
    </p:spTree>
    <p:extLst>
      <p:ext uri="{BB962C8B-B14F-4D97-AF65-F5344CB8AC3E}">
        <p14:creationId xmlns:p14="http://schemas.microsoft.com/office/powerpoint/2010/main" val="993539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57200" y="6248400"/>
            <a:ext cx="2133600" cy="457200"/>
          </a:xfrm>
          <a:prstGeom prst="rect">
            <a:avLst/>
          </a:prstGeom>
        </p:spPr>
        <p:txBody>
          <a:bodyPr/>
          <a:lstStyle>
            <a:lvl1pPr>
              <a:defRPr>
                <a:solidFill>
                  <a:srgbClr val="000000"/>
                </a:solidFill>
                <a:latin typeface="+mn-lt"/>
                <a:cs typeface="Arial" pitchFamily="34" charset="0"/>
              </a:defRPr>
            </a:lvl1pPr>
          </a:lstStyle>
          <a:p>
            <a:pPr fontAlgn="base">
              <a:spcBef>
                <a:spcPct val="0"/>
              </a:spcBef>
              <a:spcAft>
                <a:spcPct val="0"/>
              </a:spcAft>
              <a:defRPr/>
            </a:pPr>
            <a:endParaRPr lang="en-US" dirty="0"/>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27141B6D-9E24-4346-8276-811DF538C515}" type="slidenum">
              <a:rPr lang="en-US"/>
              <a:pPr>
                <a:defRPr/>
              </a:pPr>
              <a:t>‹#›</a:t>
            </a:fld>
            <a:endParaRPr lang="en-US" dirty="0"/>
          </a:p>
        </p:txBody>
      </p:sp>
    </p:spTree>
    <p:extLst>
      <p:ext uri="{BB962C8B-B14F-4D97-AF65-F5344CB8AC3E}">
        <p14:creationId xmlns:p14="http://schemas.microsoft.com/office/powerpoint/2010/main" val="3943249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8400"/>
            <a:ext cx="2133600" cy="457200"/>
          </a:xfrm>
          <a:prstGeom prst="rect">
            <a:avLst/>
          </a:prstGeom>
        </p:spPr>
        <p:txBody>
          <a:bodyPr/>
          <a:lstStyle>
            <a:lvl1pPr>
              <a:defRPr>
                <a:solidFill>
                  <a:srgbClr val="000000"/>
                </a:solidFill>
                <a:latin typeface="+mn-lt"/>
                <a:cs typeface="Arial" pitchFamily="34" charset="0"/>
              </a:defRPr>
            </a:lvl1pPr>
          </a:lstStyle>
          <a:p>
            <a:pPr fontAlgn="base">
              <a:spcBef>
                <a:spcPct val="0"/>
              </a:spcBef>
              <a:spcAft>
                <a:spcPct val="0"/>
              </a:spcAft>
              <a:defRPr/>
            </a:pPr>
            <a:endParaRPr lang="en-US" dirty="0"/>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E81BECC2-2250-47D4-BE61-FB538613E490}" type="slidenum">
              <a:rPr lang="en-US"/>
              <a:pPr>
                <a:defRPr/>
              </a:pPr>
              <a:t>‹#›</a:t>
            </a:fld>
            <a:endParaRPr lang="en-US" dirty="0"/>
          </a:p>
        </p:txBody>
      </p:sp>
    </p:spTree>
    <p:extLst>
      <p:ext uri="{BB962C8B-B14F-4D97-AF65-F5344CB8AC3E}">
        <p14:creationId xmlns:p14="http://schemas.microsoft.com/office/powerpoint/2010/main" val="309984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NUL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2323" name="Rectangle 2"/>
          <p:cNvSpPr>
            <a:spLocks noGrp="1" noChangeArrowheads="1"/>
          </p:cNvSpPr>
          <p:nvPr>
            <p:ph type="title"/>
          </p:nvPr>
        </p:nvSpPr>
        <p:spPr bwMode="auto">
          <a:xfrm>
            <a:off x="457200" y="715963"/>
            <a:ext cx="82296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dirty="0" smtClean="0"/>
              <a:t>Click to add title</a:t>
            </a:r>
          </a:p>
        </p:txBody>
      </p:sp>
      <p:sp>
        <p:nvSpPr>
          <p:cNvPr id="312324" name="Rectangle 3"/>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317" name="Rectangle 5"/>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000">
                <a:solidFill>
                  <a:srgbClr val="000000"/>
                </a:solidFill>
                <a:latin typeface="+mn-lt"/>
                <a:cs typeface="Arial" charset="0"/>
              </a:defRPr>
            </a:lvl1pPr>
          </a:lstStyle>
          <a:p>
            <a:pPr fontAlgn="base">
              <a:spcBef>
                <a:spcPct val="0"/>
              </a:spcBef>
              <a:spcAft>
                <a:spcPct val="0"/>
              </a:spcAft>
              <a:defRPr/>
            </a:pPr>
            <a:endParaRPr lang="en-US" dirty="0"/>
          </a:p>
        </p:txBody>
      </p:sp>
      <p:sp>
        <p:nvSpPr>
          <p:cNvPr id="13318" name="Rectangle 6"/>
          <p:cNvSpPr>
            <a:spLocks noGrp="1" noChangeArrowheads="1"/>
          </p:cNvSpPr>
          <p:nvPr>
            <p:ph type="sldNum" sz="quarter" idx="4"/>
          </p:nvPr>
        </p:nvSpPr>
        <p:spPr bwMode="auto">
          <a:xfrm>
            <a:off x="6858000" y="6248400"/>
            <a:ext cx="2133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000">
                <a:solidFill>
                  <a:srgbClr val="000000"/>
                </a:solidFill>
                <a:latin typeface="+mn-lt"/>
                <a:cs typeface="Arial" charset="0"/>
              </a:defRPr>
            </a:lvl1pPr>
          </a:lstStyle>
          <a:p>
            <a:pPr fontAlgn="base">
              <a:spcBef>
                <a:spcPct val="0"/>
              </a:spcBef>
              <a:spcAft>
                <a:spcPct val="0"/>
              </a:spcAft>
              <a:defRPr/>
            </a:pPr>
            <a:fld id="{451FA8BB-3372-4674-9339-9ACD9ED30D7C}" type="slidenum">
              <a:rPr lang="en-US"/>
              <a:pPr fontAlgn="base">
                <a:spcBef>
                  <a:spcPct val="0"/>
                </a:spcBef>
                <a:spcAft>
                  <a:spcPct val="0"/>
                </a:spcAft>
                <a:defRPr/>
              </a:pPr>
              <a:t>‹#›</a:t>
            </a:fld>
            <a:endParaRPr lang="en-US" dirty="0"/>
          </a:p>
        </p:txBody>
      </p:sp>
      <p:sp>
        <p:nvSpPr>
          <p:cNvPr id="1031" name="Line 8"/>
          <p:cNvSpPr>
            <a:spLocks noChangeShapeType="1"/>
          </p:cNvSpPr>
          <p:nvPr/>
        </p:nvSpPr>
        <p:spPr bwMode="auto">
          <a:xfrm>
            <a:off x="457200" y="1447800"/>
            <a:ext cx="8077200" cy="0"/>
          </a:xfrm>
          <a:prstGeom prst="line">
            <a:avLst/>
          </a:prstGeom>
          <a:noFill/>
          <a:ln w="19050">
            <a:solidFill>
              <a:schemeClr val="tx2"/>
            </a:solidFill>
            <a:round/>
            <a:headEnd/>
            <a:tailEnd/>
          </a:ln>
          <a:effectLst/>
          <a:extLst/>
        </p:spPr>
        <p:txBody>
          <a:bodyPr/>
          <a:lstStyle/>
          <a:p>
            <a:pPr fontAlgn="base">
              <a:spcBef>
                <a:spcPct val="0"/>
              </a:spcBef>
              <a:spcAft>
                <a:spcPct val="0"/>
              </a:spcAft>
              <a:defRPr/>
            </a:pPr>
            <a:endParaRPr lang="en-US" dirty="0">
              <a:solidFill>
                <a:srgbClr val="000000"/>
              </a:solidFill>
            </a:endParaRPr>
          </a:p>
        </p:txBody>
      </p:sp>
      <p:sp>
        <p:nvSpPr>
          <p:cNvPr id="1034" name="Text Box 13"/>
          <p:cNvSpPr txBox="1">
            <a:spLocks noChangeArrowheads="1"/>
          </p:cNvSpPr>
          <p:nvPr/>
        </p:nvSpPr>
        <p:spPr bwMode="auto">
          <a:xfrm>
            <a:off x="0" y="0"/>
            <a:ext cx="3962400" cy="338138"/>
          </a:xfrm>
          <a:prstGeom prst="rect">
            <a:avLst/>
          </a:prstGeom>
          <a:noFill/>
          <a:ln>
            <a:noFill/>
          </a:ln>
          <a:effectLs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50000"/>
              </a:spcBef>
              <a:spcAft>
                <a:spcPct val="0"/>
              </a:spcAft>
              <a:defRPr/>
            </a:pPr>
            <a:r>
              <a:rPr lang="en-US" sz="1600" b="1" dirty="0" smtClean="0">
                <a:solidFill>
                  <a:srgbClr val="FFFFFF"/>
                </a:solidFill>
                <a:latin typeface="Calibri" pitchFamily="34" charset="0"/>
              </a:rPr>
              <a:t>Mail Entry &amp; Payment Technology</a:t>
            </a:r>
          </a:p>
        </p:txBody>
      </p:sp>
      <p:grpSp>
        <p:nvGrpSpPr>
          <p:cNvPr id="9" name="Group 2"/>
          <p:cNvGrpSpPr>
            <a:grpSpLocks/>
          </p:cNvGrpSpPr>
          <p:nvPr userDrawn="1"/>
        </p:nvGrpSpPr>
        <p:grpSpPr bwMode="auto">
          <a:xfrm>
            <a:off x="-4763" y="0"/>
            <a:ext cx="9150351" cy="1004888"/>
            <a:chOff x="-3" y="0"/>
            <a:chExt cx="5764" cy="633"/>
          </a:xfrm>
        </p:grpSpPr>
        <p:sp>
          <p:nvSpPr>
            <p:cNvPr id="10" name="Rectangle 3"/>
            <p:cNvSpPr>
              <a:spLocks noChangeArrowheads="1"/>
            </p:cNvSpPr>
            <p:nvPr/>
          </p:nvSpPr>
          <p:spPr bwMode="auto">
            <a:xfrm>
              <a:off x="0" y="0"/>
              <a:ext cx="5760" cy="633"/>
            </a:xfrm>
            <a:prstGeom prst="rect">
              <a:avLst/>
            </a:prstGeom>
            <a:solidFill>
              <a:srgbClr val="60A1D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algn="ctr">
                <a:defRPr/>
              </a:pPr>
              <a:endParaRPr lang="en-US" altLang="en-US" sz="2400" dirty="0" smtClean="0">
                <a:solidFill>
                  <a:srgbClr val="000000"/>
                </a:solidFill>
              </a:endParaRPr>
            </a:p>
          </p:txBody>
        </p:sp>
        <p:sp>
          <p:nvSpPr>
            <p:cNvPr id="11" name="Line 4"/>
            <p:cNvSpPr>
              <a:spLocks noChangeShapeType="1"/>
            </p:cNvSpPr>
            <p:nvPr/>
          </p:nvSpPr>
          <p:spPr bwMode="auto">
            <a:xfrm>
              <a:off x="-3" y="633"/>
              <a:ext cx="5764" cy="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0000"/>
                </a:solidFill>
              </a:endParaRPr>
            </a:p>
          </p:txBody>
        </p:sp>
      </p:grpSp>
      <p:grpSp>
        <p:nvGrpSpPr>
          <p:cNvPr id="12" name="Group 7"/>
          <p:cNvGrpSpPr>
            <a:grpSpLocks/>
          </p:cNvGrpSpPr>
          <p:nvPr userDrawn="1"/>
        </p:nvGrpSpPr>
        <p:grpSpPr bwMode="auto">
          <a:xfrm>
            <a:off x="371475" y="263525"/>
            <a:ext cx="2278063" cy="436563"/>
            <a:chOff x="390" y="948"/>
            <a:chExt cx="1435" cy="275"/>
          </a:xfrm>
        </p:grpSpPr>
        <p:grpSp>
          <p:nvGrpSpPr>
            <p:cNvPr id="13" name="Group 8"/>
            <p:cNvGrpSpPr>
              <a:grpSpLocks/>
            </p:cNvGrpSpPr>
            <p:nvPr/>
          </p:nvGrpSpPr>
          <p:grpSpPr bwMode="auto">
            <a:xfrm>
              <a:off x="390" y="948"/>
              <a:ext cx="1296" cy="230"/>
              <a:chOff x="397" y="387"/>
              <a:chExt cx="1752" cy="303"/>
            </a:xfrm>
          </p:grpSpPr>
          <p:sp>
            <p:nvSpPr>
              <p:cNvPr id="16" name="Freeform 9"/>
              <p:cNvSpPr>
                <a:spLocks/>
              </p:cNvSpPr>
              <p:nvPr/>
            </p:nvSpPr>
            <p:spPr bwMode="auto">
              <a:xfrm>
                <a:off x="397" y="387"/>
                <a:ext cx="497" cy="303"/>
              </a:xfrm>
              <a:custGeom>
                <a:avLst/>
                <a:gdLst>
                  <a:gd name="T0" fmla="*/ 249 w 498"/>
                  <a:gd name="T1" fmla="*/ 302 h 303"/>
                  <a:gd name="T2" fmla="*/ 249 w 498"/>
                  <a:gd name="T3" fmla="*/ 0 h 303"/>
                  <a:gd name="T4" fmla="*/ 66 w 498"/>
                  <a:gd name="T5" fmla="*/ 0 h 303"/>
                  <a:gd name="T6" fmla="*/ 0 w 498"/>
                  <a:gd name="T7" fmla="*/ 302 h 303"/>
                  <a:gd name="T8" fmla="*/ 249 w 498"/>
                  <a:gd name="T9" fmla="*/ 302 h 3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8" h="303">
                    <a:moveTo>
                      <a:pt x="431" y="302"/>
                    </a:moveTo>
                    <a:lnTo>
                      <a:pt x="497" y="0"/>
                    </a:lnTo>
                    <a:lnTo>
                      <a:pt x="66" y="0"/>
                    </a:lnTo>
                    <a:lnTo>
                      <a:pt x="0" y="302"/>
                    </a:lnTo>
                    <a:lnTo>
                      <a:pt x="431" y="302"/>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17" name="Freeform 10"/>
              <p:cNvSpPr>
                <a:spLocks/>
              </p:cNvSpPr>
              <p:nvPr/>
            </p:nvSpPr>
            <p:spPr bwMode="auto">
              <a:xfrm>
                <a:off x="446" y="398"/>
                <a:ext cx="438" cy="283"/>
              </a:xfrm>
              <a:custGeom>
                <a:avLst/>
                <a:gdLst>
                  <a:gd name="T0" fmla="*/ 27 w 436"/>
                  <a:gd name="T1" fmla="*/ 2 h 283"/>
                  <a:gd name="T2" fmla="*/ 32 w 436"/>
                  <a:gd name="T3" fmla="*/ 3 h 283"/>
                  <a:gd name="T4" fmla="*/ 42 w 436"/>
                  <a:gd name="T5" fmla="*/ 4 h 283"/>
                  <a:gd name="T6" fmla="*/ 56 w 436"/>
                  <a:gd name="T7" fmla="*/ 7 h 283"/>
                  <a:gd name="T8" fmla="*/ 73 w 436"/>
                  <a:gd name="T9" fmla="*/ 10 h 283"/>
                  <a:gd name="T10" fmla="*/ 92 w 436"/>
                  <a:gd name="T11" fmla="*/ 15 h 283"/>
                  <a:gd name="T12" fmla="*/ 481 w 436"/>
                  <a:gd name="T13" fmla="*/ 19 h 283"/>
                  <a:gd name="T14" fmla="*/ 527 w 436"/>
                  <a:gd name="T15" fmla="*/ 23 h 283"/>
                  <a:gd name="T16" fmla="*/ 587 w 436"/>
                  <a:gd name="T17" fmla="*/ 28 h 283"/>
                  <a:gd name="T18" fmla="*/ 653 w 436"/>
                  <a:gd name="T19" fmla="*/ 32 h 283"/>
                  <a:gd name="T20" fmla="*/ 716 w 436"/>
                  <a:gd name="T21" fmla="*/ 36 h 283"/>
                  <a:gd name="T22" fmla="*/ 780 w 436"/>
                  <a:gd name="T23" fmla="*/ 41 h 283"/>
                  <a:gd name="T24" fmla="*/ 848 w 436"/>
                  <a:gd name="T25" fmla="*/ 44 h 283"/>
                  <a:gd name="T26" fmla="*/ 908 w 436"/>
                  <a:gd name="T27" fmla="*/ 47 h 283"/>
                  <a:gd name="T28" fmla="*/ 948 w 436"/>
                  <a:gd name="T29" fmla="*/ 49 h 283"/>
                  <a:gd name="T30" fmla="*/ 972 w 436"/>
                  <a:gd name="T31" fmla="*/ 50 h 283"/>
                  <a:gd name="T32" fmla="*/ 1024 w 436"/>
                  <a:gd name="T33" fmla="*/ 52 h 283"/>
                  <a:gd name="T34" fmla="*/ 1099 w 436"/>
                  <a:gd name="T35" fmla="*/ 56 h 283"/>
                  <a:gd name="T36" fmla="*/ 1159 w 436"/>
                  <a:gd name="T37" fmla="*/ 60 h 283"/>
                  <a:gd name="T38" fmla="*/ 1199 w 436"/>
                  <a:gd name="T39" fmla="*/ 63 h 283"/>
                  <a:gd name="T40" fmla="*/ 1229 w 436"/>
                  <a:gd name="T41" fmla="*/ 65 h 283"/>
                  <a:gd name="T42" fmla="*/ 1241 w 436"/>
                  <a:gd name="T43" fmla="*/ 68 h 283"/>
                  <a:gd name="T44" fmla="*/ 1247 w 436"/>
                  <a:gd name="T45" fmla="*/ 69 h 283"/>
                  <a:gd name="T46" fmla="*/ 1253 w 436"/>
                  <a:gd name="T47" fmla="*/ 70 h 283"/>
                  <a:gd name="T48" fmla="*/ 1297 w 436"/>
                  <a:gd name="T49" fmla="*/ 70 h 283"/>
                  <a:gd name="T50" fmla="*/ 1327 w 436"/>
                  <a:gd name="T51" fmla="*/ 71 h 283"/>
                  <a:gd name="T52" fmla="*/ 1351 w 436"/>
                  <a:gd name="T53" fmla="*/ 71 h 283"/>
                  <a:gd name="T54" fmla="*/ 1369 w 436"/>
                  <a:gd name="T55" fmla="*/ 71 h 283"/>
                  <a:gd name="T56" fmla="*/ 1381 w 436"/>
                  <a:gd name="T57" fmla="*/ 73 h 283"/>
                  <a:gd name="T58" fmla="*/ 1393 w 436"/>
                  <a:gd name="T59" fmla="*/ 74 h 283"/>
                  <a:gd name="T60" fmla="*/ 1403 w 436"/>
                  <a:gd name="T61" fmla="*/ 75 h 283"/>
                  <a:gd name="T62" fmla="*/ 1409 w 436"/>
                  <a:gd name="T63" fmla="*/ 77 h 283"/>
                  <a:gd name="T64" fmla="*/ 1424 w 436"/>
                  <a:gd name="T65" fmla="*/ 85 h 283"/>
                  <a:gd name="T66" fmla="*/ 1431 w 436"/>
                  <a:gd name="T67" fmla="*/ 95 h 283"/>
                  <a:gd name="T68" fmla="*/ 1424 w 436"/>
                  <a:gd name="T69" fmla="*/ 105 h 283"/>
                  <a:gd name="T70" fmla="*/ 1415 w 436"/>
                  <a:gd name="T71" fmla="*/ 116 h 283"/>
                  <a:gd name="T72" fmla="*/ 1399 w 436"/>
                  <a:gd name="T73" fmla="*/ 127 h 283"/>
                  <a:gd name="T74" fmla="*/ 1385 w 436"/>
                  <a:gd name="T75" fmla="*/ 135 h 283"/>
                  <a:gd name="T76" fmla="*/ 1375 w 436"/>
                  <a:gd name="T77" fmla="*/ 141 h 283"/>
                  <a:gd name="T78" fmla="*/ 1369 w 436"/>
                  <a:gd name="T79" fmla="*/ 143 h 283"/>
                  <a:gd name="T80" fmla="*/ 1357 w 436"/>
                  <a:gd name="T81" fmla="*/ 145 h 283"/>
                  <a:gd name="T82" fmla="*/ 1319 w 436"/>
                  <a:gd name="T83" fmla="*/ 150 h 283"/>
                  <a:gd name="T84" fmla="*/ 1265 w 436"/>
                  <a:gd name="T85" fmla="*/ 157 h 283"/>
                  <a:gd name="T86" fmla="*/ 1139 w 436"/>
                  <a:gd name="T87" fmla="*/ 166 h 283"/>
                  <a:gd name="T88" fmla="*/ 999 w 436"/>
                  <a:gd name="T89" fmla="*/ 177 h 283"/>
                  <a:gd name="T90" fmla="*/ 876 w 436"/>
                  <a:gd name="T91" fmla="*/ 188 h 283"/>
                  <a:gd name="T92" fmla="*/ 749 w 436"/>
                  <a:gd name="T93" fmla="*/ 201 h 283"/>
                  <a:gd name="T94" fmla="*/ 650 w 436"/>
                  <a:gd name="T95" fmla="*/ 213 h 283"/>
                  <a:gd name="T96" fmla="*/ 548 w 436"/>
                  <a:gd name="T97" fmla="*/ 226 h 283"/>
                  <a:gd name="T98" fmla="*/ 481 w 436"/>
                  <a:gd name="T99" fmla="*/ 239 h 283"/>
                  <a:gd name="T100" fmla="*/ 83 w 436"/>
                  <a:gd name="T101" fmla="*/ 250 h 283"/>
                  <a:gd name="T102" fmla="*/ 56 w 436"/>
                  <a:gd name="T103" fmla="*/ 261 h 283"/>
                  <a:gd name="T104" fmla="*/ 33 w 436"/>
                  <a:gd name="T105" fmla="*/ 269 h 283"/>
                  <a:gd name="T106" fmla="*/ 15 w 436"/>
                  <a:gd name="T107" fmla="*/ 276 h 283"/>
                  <a:gd name="T108" fmla="*/ 4 w 436"/>
                  <a:gd name="T109" fmla="*/ 280 h 283"/>
                  <a:gd name="T110" fmla="*/ 0 w 436"/>
                  <a:gd name="T111" fmla="*/ 282 h 283"/>
                  <a:gd name="T112" fmla="*/ 1617 w 436"/>
                  <a:gd name="T113" fmla="*/ 0 h 283"/>
                  <a:gd name="T114" fmla="*/ 26 w 436"/>
                  <a:gd name="T115" fmla="*/ 2 h 28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36" h="283">
                    <a:moveTo>
                      <a:pt x="26" y="2"/>
                    </a:moveTo>
                    <a:lnTo>
                      <a:pt x="27" y="2"/>
                    </a:lnTo>
                    <a:lnTo>
                      <a:pt x="29" y="2"/>
                    </a:lnTo>
                    <a:lnTo>
                      <a:pt x="32" y="3"/>
                    </a:lnTo>
                    <a:lnTo>
                      <a:pt x="37" y="3"/>
                    </a:lnTo>
                    <a:lnTo>
                      <a:pt x="42" y="4"/>
                    </a:lnTo>
                    <a:lnTo>
                      <a:pt x="48" y="6"/>
                    </a:lnTo>
                    <a:lnTo>
                      <a:pt x="56" y="7"/>
                    </a:lnTo>
                    <a:lnTo>
                      <a:pt x="64" y="9"/>
                    </a:lnTo>
                    <a:lnTo>
                      <a:pt x="73" y="10"/>
                    </a:lnTo>
                    <a:lnTo>
                      <a:pt x="82" y="13"/>
                    </a:lnTo>
                    <a:lnTo>
                      <a:pt x="92" y="15"/>
                    </a:lnTo>
                    <a:lnTo>
                      <a:pt x="102" y="17"/>
                    </a:lnTo>
                    <a:lnTo>
                      <a:pt x="113" y="19"/>
                    </a:lnTo>
                    <a:lnTo>
                      <a:pt x="125" y="21"/>
                    </a:lnTo>
                    <a:lnTo>
                      <a:pt x="136" y="23"/>
                    </a:lnTo>
                    <a:lnTo>
                      <a:pt x="147" y="25"/>
                    </a:lnTo>
                    <a:lnTo>
                      <a:pt x="159" y="28"/>
                    </a:lnTo>
                    <a:lnTo>
                      <a:pt x="170" y="30"/>
                    </a:lnTo>
                    <a:lnTo>
                      <a:pt x="181" y="32"/>
                    </a:lnTo>
                    <a:lnTo>
                      <a:pt x="192" y="35"/>
                    </a:lnTo>
                    <a:lnTo>
                      <a:pt x="202" y="36"/>
                    </a:lnTo>
                    <a:lnTo>
                      <a:pt x="212" y="39"/>
                    </a:lnTo>
                    <a:lnTo>
                      <a:pt x="222" y="41"/>
                    </a:lnTo>
                    <a:lnTo>
                      <a:pt x="231" y="43"/>
                    </a:lnTo>
                    <a:lnTo>
                      <a:pt x="239" y="44"/>
                    </a:lnTo>
                    <a:lnTo>
                      <a:pt x="247" y="46"/>
                    </a:lnTo>
                    <a:lnTo>
                      <a:pt x="254" y="47"/>
                    </a:lnTo>
                    <a:lnTo>
                      <a:pt x="259" y="48"/>
                    </a:lnTo>
                    <a:lnTo>
                      <a:pt x="264" y="49"/>
                    </a:lnTo>
                    <a:lnTo>
                      <a:pt x="268" y="50"/>
                    </a:lnTo>
                    <a:lnTo>
                      <a:pt x="270" y="50"/>
                    </a:lnTo>
                    <a:lnTo>
                      <a:pt x="271" y="50"/>
                    </a:lnTo>
                    <a:lnTo>
                      <a:pt x="281" y="52"/>
                    </a:lnTo>
                    <a:lnTo>
                      <a:pt x="289" y="54"/>
                    </a:lnTo>
                    <a:lnTo>
                      <a:pt x="296" y="56"/>
                    </a:lnTo>
                    <a:lnTo>
                      <a:pt x="303" y="58"/>
                    </a:lnTo>
                    <a:lnTo>
                      <a:pt x="308" y="60"/>
                    </a:lnTo>
                    <a:lnTo>
                      <a:pt x="312" y="61"/>
                    </a:lnTo>
                    <a:lnTo>
                      <a:pt x="316" y="63"/>
                    </a:lnTo>
                    <a:lnTo>
                      <a:pt x="319" y="64"/>
                    </a:lnTo>
                    <a:lnTo>
                      <a:pt x="321" y="65"/>
                    </a:lnTo>
                    <a:lnTo>
                      <a:pt x="322" y="67"/>
                    </a:lnTo>
                    <a:lnTo>
                      <a:pt x="323" y="68"/>
                    </a:lnTo>
                    <a:lnTo>
                      <a:pt x="324" y="69"/>
                    </a:lnTo>
                    <a:lnTo>
                      <a:pt x="325" y="70"/>
                    </a:lnTo>
                    <a:lnTo>
                      <a:pt x="332" y="70"/>
                    </a:lnTo>
                    <a:lnTo>
                      <a:pt x="338" y="70"/>
                    </a:lnTo>
                    <a:lnTo>
                      <a:pt x="343" y="70"/>
                    </a:lnTo>
                    <a:lnTo>
                      <a:pt x="348" y="71"/>
                    </a:lnTo>
                    <a:lnTo>
                      <a:pt x="352" y="71"/>
                    </a:lnTo>
                    <a:lnTo>
                      <a:pt x="356" y="71"/>
                    </a:lnTo>
                    <a:lnTo>
                      <a:pt x="359" y="71"/>
                    </a:lnTo>
                    <a:lnTo>
                      <a:pt x="362" y="71"/>
                    </a:lnTo>
                    <a:lnTo>
                      <a:pt x="364" y="72"/>
                    </a:lnTo>
                    <a:lnTo>
                      <a:pt x="366" y="73"/>
                    </a:lnTo>
                    <a:lnTo>
                      <a:pt x="368" y="73"/>
                    </a:lnTo>
                    <a:lnTo>
                      <a:pt x="370" y="74"/>
                    </a:lnTo>
                    <a:lnTo>
                      <a:pt x="371" y="75"/>
                    </a:lnTo>
                    <a:lnTo>
                      <a:pt x="373" y="75"/>
                    </a:lnTo>
                    <a:lnTo>
                      <a:pt x="374" y="76"/>
                    </a:lnTo>
                    <a:lnTo>
                      <a:pt x="375" y="77"/>
                    </a:lnTo>
                    <a:lnTo>
                      <a:pt x="378" y="81"/>
                    </a:lnTo>
                    <a:lnTo>
                      <a:pt x="380" y="85"/>
                    </a:lnTo>
                    <a:lnTo>
                      <a:pt x="381" y="90"/>
                    </a:lnTo>
                    <a:lnTo>
                      <a:pt x="382" y="95"/>
                    </a:lnTo>
                    <a:lnTo>
                      <a:pt x="381" y="100"/>
                    </a:lnTo>
                    <a:lnTo>
                      <a:pt x="380" y="105"/>
                    </a:lnTo>
                    <a:lnTo>
                      <a:pt x="379" y="111"/>
                    </a:lnTo>
                    <a:lnTo>
                      <a:pt x="377" y="116"/>
                    </a:lnTo>
                    <a:lnTo>
                      <a:pt x="374" y="122"/>
                    </a:lnTo>
                    <a:lnTo>
                      <a:pt x="372" y="127"/>
                    </a:lnTo>
                    <a:lnTo>
                      <a:pt x="370" y="131"/>
                    </a:lnTo>
                    <a:lnTo>
                      <a:pt x="367" y="135"/>
                    </a:lnTo>
                    <a:lnTo>
                      <a:pt x="365" y="139"/>
                    </a:lnTo>
                    <a:lnTo>
                      <a:pt x="364" y="141"/>
                    </a:lnTo>
                    <a:lnTo>
                      <a:pt x="363" y="142"/>
                    </a:lnTo>
                    <a:lnTo>
                      <a:pt x="362" y="143"/>
                    </a:lnTo>
                    <a:lnTo>
                      <a:pt x="361" y="144"/>
                    </a:lnTo>
                    <a:lnTo>
                      <a:pt x="358" y="145"/>
                    </a:lnTo>
                    <a:lnTo>
                      <a:pt x="352" y="147"/>
                    </a:lnTo>
                    <a:lnTo>
                      <a:pt x="345" y="150"/>
                    </a:lnTo>
                    <a:lnTo>
                      <a:pt x="337" y="153"/>
                    </a:lnTo>
                    <a:lnTo>
                      <a:pt x="327" y="157"/>
                    </a:lnTo>
                    <a:lnTo>
                      <a:pt x="316" y="161"/>
                    </a:lnTo>
                    <a:lnTo>
                      <a:pt x="304" y="166"/>
                    </a:lnTo>
                    <a:lnTo>
                      <a:pt x="290" y="171"/>
                    </a:lnTo>
                    <a:lnTo>
                      <a:pt x="276" y="177"/>
                    </a:lnTo>
                    <a:lnTo>
                      <a:pt x="261" y="182"/>
                    </a:lnTo>
                    <a:lnTo>
                      <a:pt x="246" y="188"/>
                    </a:lnTo>
                    <a:lnTo>
                      <a:pt x="230" y="195"/>
                    </a:lnTo>
                    <a:lnTo>
                      <a:pt x="213" y="201"/>
                    </a:lnTo>
                    <a:lnTo>
                      <a:pt x="196" y="207"/>
                    </a:lnTo>
                    <a:lnTo>
                      <a:pt x="180" y="213"/>
                    </a:lnTo>
                    <a:lnTo>
                      <a:pt x="163" y="220"/>
                    </a:lnTo>
                    <a:lnTo>
                      <a:pt x="146" y="226"/>
                    </a:lnTo>
                    <a:lnTo>
                      <a:pt x="130" y="233"/>
                    </a:lnTo>
                    <a:lnTo>
                      <a:pt x="113" y="239"/>
                    </a:lnTo>
                    <a:lnTo>
                      <a:pt x="98" y="245"/>
                    </a:lnTo>
                    <a:lnTo>
                      <a:pt x="83" y="250"/>
                    </a:lnTo>
                    <a:lnTo>
                      <a:pt x="69" y="256"/>
                    </a:lnTo>
                    <a:lnTo>
                      <a:pt x="56" y="261"/>
                    </a:lnTo>
                    <a:lnTo>
                      <a:pt x="44" y="265"/>
                    </a:lnTo>
                    <a:lnTo>
                      <a:pt x="33" y="269"/>
                    </a:lnTo>
                    <a:lnTo>
                      <a:pt x="24" y="273"/>
                    </a:lnTo>
                    <a:lnTo>
                      <a:pt x="15" y="276"/>
                    </a:lnTo>
                    <a:lnTo>
                      <a:pt x="9" y="279"/>
                    </a:lnTo>
                    <a:lnTo>
                      <a:pt x="4" y="280"/>
                    </a:lnTo>
                    <a:lnTo>
                      <a:pt x="1" y="282"/>
                    </a:lnTo>
                    <a:lnTo>
                      <a:pt x="0" y="282"/>
                    </a:lnTo>
                    <a:lnTo>
                      <a:pt x="374" y="282"/>
                    </a:lnTo>
                    <a:lnTo>
                      <a:pt x="435" y="0"/>
                    </a:lnTo>
                    <a:lnTo>
                      <a:pt x="26" y="0"/>
                    </a:lnTo>
                    <a:lnTo>
                      <a:pt x="26" y="2"/>
                    </a:lnTo>
                  </a:path>
                </a:pathLst>
              </a:custGeom>
              <a:solidFill>
                <a:srgbClr val="004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18" name="Freeform 11"/>
              <p:cNvSpPr>
                <a:spLocks/>
              </p:cNvSpPr>
              <p:nvPr/>
            </p:nvSpPr>
            <p:spPr bwMode="auto">
              <a:xfrm>
                <a:off x="717" y="484"/>
                <a:ext cx="93" cy="46"/>
              </a:xfrm>
              <a:custGeom>
                <a:avLst/>
                <a:gdLst>
                  <a:gd name="T0" fmla="*/ 32 w 93"/>
                  <a:gd name="T1" fmla="*/ 9 h 46"/>
                  <a:gd name="T2" fmla="*/ 25 w 93"/>
                  <a:gd name="T3" fmla="*/ 10 h 46"/>
                  <a:gd name="T4" fmla="*/ 18 w 93"/>
                  <a:gd name="T5" fmla="*/ 11 h 46"/>
                  <a:gd name="T6" fmla="*/ 11 w 93"/>
                  <a:gd name="T7" fmla="*/ 12 h 46"/>
                  <a:gd name="T8" fmla="*/ 4 w 93"/>
                  <a:gd name="T9" fmla="*/ 13 h 46"/>
                  <a:gd name="T10" fmla="*/ 1 w 93"/>
                  <a:gd name="T11" fmla="*/ 14 h 46"/>
                  <a:gd name="T12" fmla="*/ 0 w 93"/>
                  <a:gd name="T13" fmla="*/ 16 h 46"/>
                  <a:gd name="T14" fmla="*/ 1 w 93"/>
                  <a:gd name="T15" fmla="*/ 18 h 46"/>
                  <a:gd name="T16" fmla="*/ 3 w 93"/>
                  <a:gd name="T17" fmla="*/ 19 h 46"/>
                  <a:gd name="T18" fmla="*/ 7 w 93"/>
                  <a:gd name="T19" fmla="*/ 19 h 46"/>
                  <a:gd name="T20" fmla="*/ 14 w 93"/>
                  <a:gd name="T21" fmla="*/ 19 h 46"/>
                  <a:gd name="T22" fmla="*/ 23 w 93"/>
                  <a:gd name="T23" fmla="*/ 19 h 46"/>
                  <a:gd name="T24" fmla="*/ 33 w 93"/>
                  <a:gd name="T25" fmla="*/ 17 h 46"/>
                  <a:gd name="T26" fmla="*/ 43 w 93"/>
                  <a:gd name="T27" fmla="*/ 16 h 46"/>
                  <a:gd name="T28" fmla="*/ 53 w 93"/>
                  <a:gd name="T29" fmla="*/ 15 h 46"/>
                  <a:gd name="T30" fmla="*/ 62 w 93"/>
                  <a:gd name="T31" fmla="*/ 15 h 46"/>
                  <a:gd name="T32" fmla="*/ 70 w 93"/>
                  <a:gd name="T33" fmla="*/ 14 h 46"/>
                  <a:gd name="T34" fmla="*/ 76 w 93"/>
                  <a:gd name="T35" fmla="*/ 15 h 46"/>
                  <a:gd name="T36" fmla="*/ 81 w 93"/>
                  <a:gd name="T37" fmla="*/ 16 h 46"/>
                  <a:gd name="T38" fmla="*/ 82 w 93"/>
                  <a:gd name="T39" fmla="*/ 20 h 46"/>
                  <a:gd name="T40" fmla="*/ 80 w 93"/>
                  <a:gd name="T41" fmla="*/ 27 h 46"/>
                  <a:gd name="T42" fmla="*/ 77 w 93"/>
                  <a:gd name="T43" fmla="*/ 36 h 46"/>
                  <a:gd name="T44" fmla="*/ 75 w 93"/>
                  <a:gd name="T45" fmla="*/ 44 h 46"/>
                  <a:gd name="T46" fmla="*/ 77 w 93"/>
                  <a:gd name="T47" fmla="*/ 45 h 46"/>
                  <a:gd name="T48" fmla="*/ 80 w 93"/>
                  <a:gd name="T49" fmla="*/ 42 h 46"/>
                  <a:gd name="T50" fmla="*/ 84 w 93"/>
                  <a:gd name="T51" fmla="*/ 35 h 46"/>
                  <a:gd name="T52" fmla="*/ 88 w 93"/>
                  <a:gd name="T53" fmla="*/ 27 h 46"/>
                  <a:gd name="T54" fmla="*/ 91 w 93"/>
                  <a:gd name="T55" fmla="*/ 19 h 46"/>
                  <a:gd name="T56" fmla="*/ 92 w 93"/>
                  <a:gd name="T57" fmla="*/ 10 h 46"/>
                  <a:gd name="T58" fmla="*/ 89 w 93"/>
                  <a:gd name="T59" fmla="*/ 5 h 46"/>
                  <a:gd name="T60" fmla="*/ 82 w 93"/>
                  <a:gd name="T61" fmla="*/ 2 h 46"/>
                  <a:gd name="T62" fmla="*/ 73 w 93"/>
                  <a:gd name="T63" fmla="*/ 0 h 46"/>
                  <a:gd name="T64" fmla="*/ 44 w 93"/>
                  <a:gd name="T65" fmla="*/ 0 h 46"/>
                  <a:gd name="T66" fmla="*/ 41 w 93"/>
                  <a:gd name="T67" fmla="*/ 1 h 46"/>
                  <a:gd name="T68" fmla="*/ 39 w 93"/>
                  <a:gd name="T69" fmla="*/ 3 h 46"/>
                  <a:gd name="T70" fmla="*/ 37 w 93"/>
                  <a:gd name="T71" fmla="*/ 5 h 46"/>
                  <a:gd name="T72" fmla="*/ 34 w 93"/>
                  <a:gd name="T73" fmla="*/ 7 h 4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3" h="46">
                    <a:moveTo>
                      <a:pt x="34" y="7"/>
                    </a:moveTo>
                    <a:lnTo>
                      <a:pt x="32" y="9"/>
                    </a:lnTo>
                    <a:lnTo>
                      <a:pt x="28" y="10"/>
                    </a:lnTo>
                    <a:lnTo>
                      <a:pt x="25" y="10"/>
                    </a:lnTo>
                    <a:lnTo>
                      <a:pt x="21" y="10"/>
                    </a:lnTo>
                    <a:lnTo>
                      <a:pt x="18" y="11"/>
                    </a:lnTo>
                    <a:lnTo>
                      <a:pt x="14" y="12"/>
                    </a:lnTo>
                    <a:lnTo>
                      <a:pt x="11" y="12"/>
                    </a:lnTo>
                    <a:lnTo>
                      <a:pt x="8" y="12"/>
                    </a:lnTo>
                    <a:lnTo>
                      <a:pt x="4" y="13"/>
                    </a:lnTo>
                    <a:lnTo>
                      <a:pt x="2" y="13"/>
                    </a:lnTo>
                    <a:lnTo>
                      <a:pt x="1" y="14"/>
                    </a:lnTo>
                    <a:lnTo>
                      <a:pt x="0" y="16"/>
                    </a:lnTo>
                    <a:lnTo>
                      <a:pt x="0" y="17"/>
                    </a:lnTo>
                    <a:lnTo>
                      <a:pt x="1" y="18"/>
                    </a:lnTo>
                    <a:lnTo>
                      <a:pt x="2" y="18"/>
                    </a:lnTo>
                    <a:lnTo>
                      <a:pt x="3" y="19"/>
                    </a:lnTo>
                    <a:lnTo>
                      <a:pt x="5" y="19"/>
                    </a:lnTo>
                    <a:lnTo>
                      <a:pt x="7" y="19"/>
                    </a:lnTo>
                    <a:lnTo>
                      <a:pt x="10" y="19"/>
                    </a:lnTo>
                    <a:lnTo>
                      <a:pt x="14" y="19"/>
                    </a:lnTo>
                    <a:lnTo>
                      <a:pt x="18" y="19"/>
                    </a:lnTo>
                    <a:lnTo>
                      <a:pt x="23" y="19"/>
                    </a:lnTo>
                    <a:lnTo>
                      <a:pt x="28" y="18"/>
                    </a:lnTo>
                    <a:lnTo>
                      <a:pt x="33" y="17"/>
                    </a:lnTo>
                    <a:lnTo>
                      <a:pt x="38" y="17"/>
                    </a:lnTo>
                    <a:lnTo>
                      <a:pt x="43" y="16"/>
                    </a:lnTo>
                    <a:lnTo>
                      <a:pt x="48" y="16"/>
                    </a:lnTo>
                    <a:lnTo>
                      <a:pt x="53" y="15"/>
                    </a:lnTo>
                    <a:lnTo>
                      <a:pt x="58" y="15"/>
                    </a:lnTo>
                    <a:lnTo>
                      <a:pt x="62" y="15"/>
                    </a:lnTo>
                    <a:lnTo>
                      <a:pt x="66" y="14"/>
                    </a:lnTo>
                    <a:lnTo>
                      <a:pt x="70" y="14"/>
                    </a:lnTo>
                    <a:lnTo>
                      <a:pt x="73" y="14"/>
                    </a:lnTo>
                    <a:lnTo>
                      <a:pt x="76" y="15"/>
                    </a:lnTo>
                    <a:lnTo>
                      <a:pt x="79" y="15"/>
                    </a:lnTo>
                    <a:lnTo>
                      <a:pt x="81" y="16"/>
                    </a:lnTo>
                    <a:lnTo>
                      <a:pt x="81" y="18"/>
                    </a:lnTo>
                    <a:lnTo>
                      <a:pt x="82" y="20"/>
                    </a:lnTo>
                    <a:lnTo>
                      <a:pt x="81" y="24"/>
                    </a:lnTo>
                    <a:lnTo>
                      <a:pt x="80" y="27"/>
                    </a:lnTo>
                    <a:lnTo>
                      <a:pt x="79" y="31"/>
                    </a:lnTo>
                    <a:lnTo>
                      <a:pt x="77" y="36"/>
                    </a:lnTo>
                    <a:lnTo>
                      <a:pt x="75" y="41"/>
                    </a:lnTo>
                    <a:lnTo>
                      <a:pt x="75" y="44"/>
                    </a:lnTo>
                    <a:lnTo>
                      <a:pt x="76" y="45"/>
                    </a:lnTo>
                    <a:lnTo>
                      <a:pt x="77" y="45"/>
                    </a:lnTo>
                    <a:lnTo>
                      <a:pt x="79" y="44"/>
                    </a:lnTo>
                    <a:lnTo>
                      <a:pt x="80" y="42"/>
                    </a:lnTo>
                    <a:lnTo>
                      <a:pt x="82" y="39"/>
                    </a:lnTo>
                    <a:lnTo>
                      <a:pt x="84" y="35"/>
                    </a:lnTo>
                    <a:lnTo>
                      <a:pt x="86" y="32"/>
                    </a:lnTo>
                    <a:lnTo>
                      <a:pt x="88" y="27"/>
                    </a:lnTo>
                    <a:lnTo>
                      <a:pt x="90" y="23"/>
                    </a:lnTo>
                    <a:lnTo>
                      <a:pt x="91" y="19"/>
                    </a:lnTo>
                    <a:lnTo>
                      <a:pt x="92" y="15"/>
                    </a:lnTo>
                    <a:lnTo>
                      <a:pt x="92" y="10"/>
                    </a:lnTo>
                    <a:lnTo>
                      <a:pt x="91" y="7"/>
                    </a:lnTo>
                    <a:lnTo>
                      <a:pt x="89" y="5"/>
                    </a:lnTo>
                    <a:lnTo>
                      <a:pt x="86" y="3"/>
                    </a:lnTo>
                    <a:lnTo>
                      <a:pt x="82" y="2"/>
                    </a:lnTo>
                    <a:lnTo>
                      <a:pt x="78" y="1"/>
                    </a:lnTo>
                    <a:lnTo>
                      <a:pt x="73" y="0"/>
                    </a:lnTo>
                    <a:lnTo>
                      <a:pt x="67" y="0"/>
                    </a:lnTo>
                    <a:lnTo>
                      <a:pt x="44" y="0"/>
                    </a:lnTo>
                    <a:lnTo>
                      <a:pt x="43" y="0"/>
                    </a:lnTo>
                    <a:lnTo>
                      <a:pt x="41" y="1"/>
                    </a:lnTo>
                    <a:lnTo>
                      <a:pt x="41" y="2"/>
                    </a:lnTo>
                    <a:lnTo>
                      <a:pt x="39" y="3"/>
                    </a:lnTo>
                    <a:lnTo>
                      <a:pt x="39" y="4"/>
                    </a:lnTo>
                    <a:lnTo>
                      <a:pt x="37" y="5"/>
                    </a:lnTo>
                    <a:lnTo>
                      <a:pt x="36" y="6"/>
                    </a:lnTo>
                    <a:lnTo>
                      <a:pt x="34" y="7"/>
                    </a:lnTo>
                  </a:path>
                </a:pathLst>
              </a:custGeom>
              <a:solidFill>
                <a:srgbClr val="004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19" name="Freeform 12"/>
              <p:cNvSpPr>
                <a:spLocks/>
              </p:cNvSpPr>
              <p:nvPr/>
            </p:nvSpPr>
            <p:spPr bwMode="auto">
              <a:xfrm>
                <a:off x="412" y="463"/>
                <a:ext cx="373" cy="216"/>
              </a:xfrm>
              <a:custGeom>
                <a:avLst/>
                <a:gdLst>
                  <a:gd name="T0" fmla="*/ 0 w 373"/>
                  <a:gd name="T1" fmla="*/ 108 h 217"/>
                  <a:gd name="T2" fmla="*/ 6 w 373"/>
                  <a:gd name="T3" fmla="*/ 108 h 217"/>
                  <a:gd name="T4" fmla="*/ 23 w 373"/>
                  <a:gd name="T5" fmla="*/ 108 h 217"/>
                  <a:gd name="T6" fmla="*/ 46 w 373"/>
                  <a:gd name="T7" fmla="*/ 108 h 217"/>
                  <a:gd name="T8" fmla="*/ 74 w 373"/>
                  <a:gd name="T9" fmla="*/ 108 h 217"/>
                  <a:gd name="T10" fmla="*/ 102 w 373"/>
                  <a:gd name="T11" fmla="*/ 108 h 217"/>
                  <a:gd name="T12" fmla="*/ 128 w 373"/>
                  <a:gd name="T13" fmla="*/ 108 h 217"/>
                  <a:gd name="T14" fmla="*/ 149 w 373"/>
                  <a:gd name="T15" fmla="*/ 108 h 217"/>
                  <a:gd name="T16" fmla="*/ 161 w 373"/>
                  <a:gd name="T17" fmla="*/ 108 h 217"/>
                  <a:gd name="T18" fmla="*/ 175 w 373"/>
                  <a:gd name="T19" fmla="*/ 108 h 217"/>
                  <a:gd name="T20" fmla="*/ 190 w 373"/>
                  <a:gd name="T21" fmla="*/ 108 h 217"/>
                  <a:gd name="T22" fmla="*/ 206 w 373"/>
                  <a:gd name="T23" fmla="*/ 108 h 217"/>
                  <a:gd name="T24" fmla="*/ 223 w 373"/>
                  <a:gd name="T25" fmla="*/ 108 h 217"/>
                  <a:gd name="T26" fmla="*/ 240 w 373"/>
                  <a:gd name="T27" fmla="*/ 101 h 217"/>
                  <a:gd name="T28" fmla="*/ 257 w 373"/>
                  <a:gd name="T29" fmla="*/ 94 h 217"/>
                  <a:gd name="T30" fmla="*/ 275 w 373"/>
                  <a:gd name="T31" fmla="*/ 87 h 217"/>
                  <a:gd name="T32" fmla="*/ 292 w 373"/>
                  <a:gd name="T33" fmla="*/ 81 h 217"/>
                  <a:gd name="T34" fmla="*/ 297 w 373"/>
                  <a:gd name="T35" fmla="*/ 79 h 217"/>
                  <a:gd name="T36" fmla="*/ 304 w 373"/>
                  <a:gd name="T37" fmla="*/ 77 h 217"/>
                  <a:gd name="T38" fmla="*/ 312 w 373"/>
                  <a:gd name="T39" fmla="*/ 75 h 217"/>
                  <a:gd name="T40" fmla="*/ 321 w 373"/>
                  <a:gd name="T41" fmla="*/ 72 h 217"/>
                  <a:gd name="T42" fmla="*/ 331 w 373"/>
                  <a:gd name="T43" fmla="*/ 69 h 217"/>
                  <a:gd name="T44" fmla="*/ 341 w 373"/>
                  <a:gd name="T45" fmla="*/ 67 h 217"/>
                  <a:gd name="T46" fmla="*/ 351 w 373"/>
                  <a:gd name="T47" fmla="*/ 64 h 217"/>
                  <a:gd name="T48" fmla="*/ 360 w 373"/>
                  <a:gd name="T49" fmla="*/ 63 h 217"/>
                  <a:gd name="T50" fmla="*/ 365 w 373"/>
                  <a:gd name="T51" fmla="*/ 62 h 217"/>
                  <a:gd name="T52" fmla="*/ 369 w 373"/>
                  <a:gd name="T53" fmla="*/ 61 h 217"/>
                  <a:gd name="T54" fmla="*/ 371 w 373"/>
                  <a:gd name="T55" fmla="*/ 59 h 217"/>
                  <a:gd name="T56" fmla="*/ 372 w 373"/>
                  <a:gd name="T57" fmla="*/ 58 h 217"/>
                  <a:gd name="T58" fmla="*/ 370 w 373"/>
                  <a:gd name="T59" fmla="*/ 56 h 217"/>
                  <a:gd name="T60" fmla="*/ 365 w 373"/>
                  <a:gd name="T61" fmla="*/ 55 h 217"/>
                  <a:gd name="T62" fmla="*/ 358 w 373"/>
                  <a:gd name="T63" fmla="*/ 54 h 217"/>
                  <a:gd name="T64" fmla="*/ 349 w 373"/>
                  <a:gd name="T65" fmla="*/ 54 h 217"/>
                  <a:gd name="T66" fmla="*/ 330 w 373"/>
                  <a:gd name="T67" fmla="*/ 56 h 217"/>
                  <a:gd name="T68" fmla="*/ 310 w 373"/>
                  <a:gd name="T69" fmla="*/ 61 h 217"/>
                  <a:gd name="T70" fmla="*/ 288 w 373"/>
                  <a:gd name="T71" fmla="*/ 67 h 217"/>
                  <a:gd name="T72" fmla="*/ 266 w 373"/>
                  <a:gd name="T73" fmla="*/ 74 h 217"/>
                  <a:gd name="T74" fmla="*/ 244 w 373"/>
                  <a:gd name="T75" fmla="*/ 82 h 217"/>
                  <a:gd name="T76" fmla="*/ 224 w 373"/>
                  <a:gd name="T77" fmla="*/ 90 h 217"/>
                  <a:gd name="T78" fmla="*/ 208 w 373"/>
                  <a:gd name="T79" fmla="*/ 96 h 217"/>
                  <a:gd name="T80" fmla="*/ 197 w 373"/>
                  <a:gd name="T81" fmla="*/ 102 h 217"/>
                  <a:gd name="T82" fmla="*/ 344 w 373"/>
                  <a:gd name="T83" fmla="*/ 19 h 217"/>
                  <a:gd name="T84" fmla="*/ 342 w 373"/>
                  <a:gd name="T85" fmla="*/ 12 h 217"/>
                  <a:gd name="T86" fmla="*/ 331 w 373"/>
                  <a:gd name="T87" fmla="*/ 7 h 217"/>
                  <a:gd name="T88" fmla="*/ 314 w 373"/>
                  <a:gd name="T89" fmla="*/ 3 h 217"/>
                  <a:gd name="T90" fmla="*/ 295 w 373"/>
                  <a:gd name="T91" fmla="*/ 2 h 217"/>
                  <a:gd name="T92" fmla="*/ 275 w 373"/>
                  <a:gd name="T93" fmla="*/ 0 h 217"/>
                  <a:gd name="T94" fmla="*/ 256 w 373"/>
                  <a:gd name="T95" fmla="*/ 0 h 217"/>
                  <a:gd name="T96" fmla="*/ 243 w 373"/>
                  <a:gd name="T97" fmla="*/ 0 h 217"/>
                  <a:gd name="T98" fmla="*/ 237 w 373"/>
                  <a:gd name="T99" fmla="*/ 0 h 21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73" h="217">
                    <a:moveTo>
                      <a:pt x="47" y="0"/>
                    </a:moveTo>
                    <a:lnTo>
                      <a:pt x="0" y="216"/>
                    </a:lnTo>
                    <a:lnTo>
                      <a:pt x="2" y="215"/>
                    </a:lnTo>
                    <a:lnTo>
                      <a:pt x="6" y="213"/>
                    </a:lnTo>
                    <a:lnTo>
                      <a:pt x="14" y="209"/>
                    </a:lnTo>
                    <a:lnTo>
                      <a:pt x="23" y="205"/>
                    </a:lnTo>
                    <a:lnTo>
                      <a:pt x="34" y="200"/>
                    </a:lnTo>
                    <a:lnTo>
                      <a:pt x="46" y="194"/>
                    </a:lnTo>
                    <a:lnTo>
                      <a:pt x="60" y="187"/>
                    </a:lnTo>
                    <a:lnTo>
                      <a:pt x="74" y="180"/>
                    </a:lnTo>
                    <a:lnTo>
                      <a:pt x="88" y="173"/>
                    </a:lnTo>
                    <a:lnTo>
                      <a:pt x="102" y="167"/>
                    </a:lnTo>
                    <a:lnTo>
                      <a:pt x="116" y="160"/>
                    </a:lnTo>
                    <a:lnTo>
                      <a:pt x="128" y="154"/>
                    </a:lnTo>
                    <a:lnTo>
                      <a:pt x="140" y="148"/>
                    </a:lnTo>
                    <a:lnTo>
                      <a:pt x="149" y="144"/>
                    </a:lnTo>
                    <a:lnTo>
                      <a:pt x="156" y="140"/>
                    </a:lnTo>
                    <a:lnTo>
                      <a:pt x="161" y="138"/>
                    </a:lnTo>
                    <a:lnTo>
                      <a:pt x="168" y="135"/>
                    </a:lnTo>
                    <a:lnTo>
                      <a:pt x="175" y="131"/>
                    </a:lnTo>
                    <a:lnTo>
                      <a:pt x="182" y="127"/>
                    </a:lnTo>
                    <a:lnTo>
                      <a:pt x="190" y="124"/>
                    </a:lnTo>
                    <a:lnTo>
                      <a:pt x="198" y="120"/>
                    </a:lnTo>
                    <a:lnTo>
                      <a:pt x="206" y="116"/>
                    </a:lnTo>
                    <a:lnTo>
                      <a:pt x="214" y="112"/>
                    </a:lnTo>
                    <a:lnTo>
                      <a:pt x="223" y="109"/>
                    </a:lnTo>
                    <a:lnTo>
                      <a:pt x="231" y="105"/>
                    </a:lnTo>
                    <a:lnTo>
                      <a:pt x="240" y="101"/>
                    </a:lnTo>
                    <a:lnTo>
                      <a:pt x="248" y="97"/>
                    </a:lnTo>
                    <a:lnTo>
                      <a:pt x="257" y="94"/>
                    </a:lnTo>
                    <a:lnTo>
                      <a:pt x="266" y="90"/>
                    </a:lnTo>
                    <a:lnTo>
                      <a:pt x="275" y="87"/>
                    </a:lnTo>
                    <a:lnTo>
                      <a:pt x="284" y="84"/>
                    </a:lnTo>
                    <a:lnTo>
                      <a:pt x="292" y="81"/>
                    </a:lnTo>
                    <a:lnTo>
                      <a:pt x="294" y="80"/>
                    </a:lnTo>
                    <a:lnTo>
                      <a:pt x="297" y="79"/>
                    </a:lnTo>
                    <a:lnTo>
                      <a:pt x="300" y="79"/>
                    </a:lnTo>
                    <a:lnTo>
                      <a:pt x="304" y="77"/>
                    </a:lnTo>
                    <a:lnTo>
                      <a:pt x="308" y="76"/>
                    </a:lnTo>
                    <a:lnTo>
                      <a:pt x="312" y="75"/>
                    </a:lnTo>
                    <a:lnTo>
                      <a:pt x="316" y="74"/>
                    </a:lnTo>
                    <a:lnTo>
                      <a:pt x="321" y="72"/>
                    </a:lnTo>
                    <a:lnTo>
                      <a:pt x="326" y="71"/>
                    </a:lnTo>
                    <a:lnTo>
                      <a:pt x="331" y="69"/>
                    </a:lnTo>
                    <a:lnTo>
                      <a:pt x="336" y="68"/>
                    </a:lnTo>
                    <a:lnTo>
                      <a:pt x="341" y="67"/>
                    </a:lnTo>
                    <a:lnTo>
                      <a:pt x="346" y="66"/>
                    </a:lnTo>
                    <a:lnTo>
                      <a:pt x="351" y="64"/>
                    </a:lnTo>
                    <a:lnTo>
                      <a:pt x="356" y="64"/>
                    </a:lnTo>
                    <a:lnTo>
                      <a:pt x="360" y="63"/>
                    </a:lnTo>
                    <a:lnTo>
                      <a:pt x="363" y="62"/>
                    </a:lnTo>
                    <a:lnTo>
                      <a:pt x="365" y="62"/>
                    </a:lnTo>
                    <a:lnTo>
                      <a:pt x="368" y="61"/>
                    </a:lnTo>
                    <a:lnTo>
                      <a:pt x="369" y="61"/>
                    </a:lnTo>
                    <a:lnTo>
                      <a:pt x="371" y="60"/>
                    </a:lnTo>
                    <a:lnTo>
                      <a:pt x="371" y="59"/>
                    </a:lnTo>
                    <a:lnTo>
                      <a:pt x="372" y="59"/>
                    </a:lnTo>
                    <a:lnTo>
                      <a:pt x="372" y="58"/>
                    </a:lnTo>
                    <a:lnTo>
                      <a:pt x="371" y="57"/>
                    </a:lnTo>
                    <a:lnTo>
                      <a:pt x="370" y="56"/>
                    </a:lnTo>
                    <a:lnTo>
                      <a:pt x="368" y="55"/>
                    </a:lnTo>
                    <a:lnTo>
                      <a:pt x="365" y="55"/>
                    </a:lnTo>
                    <a:lnTo>
                      <a:pt x="362" y="54"/>
                    </a:lnTo>
                    <a:lnTo>
                      <a:pt x="358" y="54"/>
                    </a:lnTo>
                    <a:lnTo>
                      <a:pt x="354" y="54"/>
                    </a:lnTo>
                    <a:lnTo>
                      <a:pt x="349" y="54"/>
                    </a:lnTo>
                    <a:lnTo>
                      <a:pt x="340" y="55"/>
                    </a:lnTo>
                    <a:lnTo>
                      <a:pt x="330" y="56"/>
                    </a:lnTo>
                    <a:lnTo>
                      <a:pt x="321" y="58"/>
                    </a:lnTo>
                    <a:lnTo>
                      <a:pt x="310" y="61"/>
                    </a:lnTo>
                    <a:lnTo>
                      <a:pt x="299" y="64"/>
                    </a:lnTo>
                    <a:lnTo>
                      <a:pt x="288" y="67"/>
                    </a:lnTo>
                    <a:lnTo>
                      <a:pt x="276" y="70"/>
                    </a:lnTo>
                    <a:lnTo>
                      <a:pt x="266" y="74"/>
                    </a:lnTo>
                    <a:lnTo>
                      <a:pt x="254" y="78"/>
                    </a:lnTo>
                    <a:lnTo>
                      <a:pt x="244" y="82"/>
                    </a:lnTo>
                    <a:lnTo>
                      <a:pt x="234" y="86"/>
                    </a:lnTo>
                    <a:lnTo>
                      <a:pt x="224" y="90"/>
                    </a:lnTo>
                    <a:lnTo>
                      <a:pt x="216" y="93"/>
                    </a:lnTo>
                    <a:lnTo>
                      <a:pt x="208" y="96"/>
                    </a:lnTo>
                    <a:lnTo>
                      <a:pt x="202" y="99"/>
                    </a:lnTo>
                    <a:lnTo>
                      <a:pt x="197" y="102"/>
                    </a:lnTo>
                    <a:lnTo>
                      <a:pt x="169" y="19"/>
                    </a:lnTo>
                    <a:lnTo>
                      <a:pt x="344" y="19"/>
                    </a:lnTo>
                    <a:lnTo>
                      <a:pt x="344" y="15"/>
                    </a:lnTo>
                    <a:lnTo>
                      <a:pt x="342" y="12"/>
                    </a:lnTo>
                    <a:lnTo>
                      <a:pt x="337" y="9"/>
                    </a:lnTo>
                    <a:lnTo>
                      <a:pt x="331" y="7"/>
                    </a:lnTo>
                    <a:lnTo>
                      <a:pt x="323" y="5"/>
                    </a:lnTo>
                    <a:lnTo>
                      <a:pt x="314" y="3"/>
                    </a:lnTo>
                    <a:lnTo>
                      <a:pt x="305" y="3"/>
                    </a:lnTo>
                    <a:lnTo>
                      <a:pt x="295" y="2"/>
                    </a:lnTo>
                    <a:lnTo>
                      <a:pt x="285" y="1"/>
                    </a:lnTo>
                    <a:lnTo>
                      <a:pt x="275" y="0"/>
                    </a:lnTo>
                    <a:lnTo>
                      <a:pt x="265" y="0"/>
                    </a:lnTo>
                    <a:lnTo>
                      <a:pt x="256" y="0"/>
                    </a:lnTo>
                    <a:lnTo>
                      <a:pt x="249" y="0"/>
                    </a:lnTo>
                    <a:lnTo>
                      <a:pt x="243" y="0"/>
                    </a:lnTo>
                    <a:lnTo>
                      <a:pt x="239" y="0"/>
                    </a:lnTo>
                    <a:lnTo>
                      <a:pt x="237" y="0"/>
                    </a:lnTo>
                    <a:lnTo>
                      <a:pt x="47" y="0"/>
                    </a:lnTo>
                  </a:path>
                </a:pathLst>
              </a:custGeom>
              <a:solidFill>
                <a:srgbClr val="004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20" name="Freeform 13"/>
              <p:cNvSpPr>
                <a:spLocks/>
              </p:cNvSpPr>
              <p:nvPr/>
            </p:nvSpPr>
            <p:spPr bwMode="auto">
              <a:xfrm>
                <a:off x="945" y="398"/>
                <a:ext cx="112" cy="108"/>
              </a:xfrm>
              <a:custGeom>
                <a:avLst/>
                <a:gdLst>
                  <a:gd name="T0" fmla="*/ 31 w 113"/>
                  <a:gd name="T1" fmla="*/ 1471 h 107"/>
                  <a:gd name="T2" fmla="*/ 15 w 113"/>
                  <a:gd name="T3" fmla="*/ 1418 h 107"/>
                  <a:gd name="T4" fmla="*/ 4 w 113"/>
                  <a:gd name="T5" fmla="*/ 1304 h 107"/>
                  <a:gd name="T6" fmla="*/ 0 w 113"/>
                  <a:gd name="T7" fmla="*/ 1144 h 107"/>
                  <a:gd name="T8" fmla="*/ 3 w 113"/>
                  <a:gd name="T9" fmla="*/ 987 h 107"/>
                  <a:gd name="T10" fmla="*/ 6 w 113"/>
                  <a:gd name="T11" fmla="*/ 48 h 107"/>
                  <a:gd name="T12" fmla="*/ 9 w 113"/>
                  <a:gd name="T13" fmla="*/ 35 h 107"/>
                  <a:gd name="T14" fmla="*/ 11 w 113"/>
                  <a:gd name="T15" fmla="*/ 24 h 107"/>
                  <a:gd name="T16" fmla="*/ 13 w 113"/>
                  <a:gd name="T17" fmla="*/ 15 h 107"/>
                  <a:gd name="T18" fmla="*/ 15 w 113"/>
                  <a:gd name="T19" fmla="*/ 8 h 107"/>
                  <a:gd name="T20" fmla="*/ 16 w 113"/>
                  <a:gd name="T21" fmla="*/ 3 h 107"/>
                  <a:gd name="T22" fmla="*/ 17 w 113"/>
                  <a:gd name="T23" fmla="*/ 0 h 107"/>
                  <a:gd name="T24" fmla="*/ 40 w 113"/>
                  <a:gd name="T25" fmla="*/ 0 h 107"/>
                  <a:gd name="T26" fmla="*/ 40 w 113"/>
                  <a:gd name="T27" fmla="*/ 3 h 107"/>
                  <a:gd name="T28" fmla="*/ 38 w 113"/>
                  <a:gd name="T29" fmla="*/ 10 h 107"/>
                  <a:gd name="T30" fmla="*/ 36 w 113"/>
                  <a:gd name="T31" fmla="*/ 20 h 107"/>
                  <a:gd name="T32" fmla="*/ 33 w 113"/>
                  <a:gd name="T33" fmla="*/ 33 h 107"/>
                  <a:gd name="T34" fmla="*/ 30 w 113"/>
                  <a:gd name="T35" fmla="*/ 44 h 107"/>
                  <a:gd name="T36" fmla="*/ 28 w 113"/>
                  <a:gd name="T37" fmla="*/ 907 h 107"/>
                  <a:gd name="T38" fmla="*/ 27 w 113"/>
                  <a:gd name="T39" fmla="*/ 978 h 107"/>
                  <a:gd name="T40" fmla="*/ 26 w 113"/>
                  <a:gd name="T41" fmla="*/ 996 h 107"/>
                  <a:gd name="T42" fmla="*/ 25 w 113"/>
                  <a:gd name="T43" fmla="*/ 1093 h 107"/>
                  <a:gd name="T44" fmla="*/ 27 w 113"/>
                  <a:gd name="T45" fmla="*/ 1188 h 107"/>
                  <a:gd name="T46" fmla="*/ 34 w 113"/>
                  <a:gd name="T47" fmla="*/ 1244 h 107"/>
                  <a:gd name="T48" fmla="*/ 44 w 113"/>
                  <a:gd name="T49" fmla="*/ 1256 h 107"/>
                  <a:gd name="T50" fmla="*/ 56 w 113"/>
                  <a:gd name="T51" fmla="*/ 1244 h 107"/>
                  <a:gd name="T52" fmla="*/ 56 w 113"/>
                  <a:gd name="T53" fmla="*/ 1188 h 107"/>
                  <a:gd name="T54" fmla="*/ 56 w 113"/>
                  <a:gd name="T55" fmla="*/ 1093 h 107"/>
                  <a:gd name="T56" fmla="*/ 56 w 113"/>
                  <a:gd name="T57" fmla="*/ 996 h 107"/>
                  <a:gd name="T58" fmla="*/ 56 w 113"/>
                  <a:gd name="T59" fmla="*/ 942 h 107"/>
                  <a:gd name="T60" fmla="*/ 56 w 113"/>
                  <a:gd name="T61" fmla="*/ 50 h 107"/>
                  <a:gd name="T62" fmla="*/ 56 w 113"/>
                  <a:gd name="T63" fmla="*/ 39 h 107"/>
                  <a:gd name="T64" fmla="*/ 56 w 113"/>
                  <a:gd name="T65" fmla="*/ 28 h 107"/>
                  <a:gd name="T66" fmla="*/ 56 w 113"/>
                  <a:gd name="T67" fmla="*/ 18 h 107"/>
                  <a:gd name="T68" fmla="*/ 56 w 113"/>
                  <a:gd name="T69" fmla="*/ 9 h 107"/>
                  <a:gd name="T70" fmla="*/ 56 w 113"/>
                  <a:gd name="T71" fmla="*/ 2 h 107"/>
                  <a:gd name="T72" fmla="*/ 56 w 113"/>
                  <a:gd name="T73" fmla="*/ 0 h 107"/>
                  <a:gd name="T74" fmla="*/ 56 w 113"/>
                  <a:gd name="T75" fmla="*/ 12 h 107"/>
                  <a:gd name="T76" fmla="*/ 56 w 113"/>
                  <a:gd name="T77" fmla="*/ 27 h 107"/>
                  <a:gd name="T78" fmla="*/ 56 w 113"/>
                  <a:gd name="T79" fmla="*/ 33 h 107"/>
                  <a:gd name="T80" fmla="*/ 56 w 113"/>
                  <a:gd name="T81" fmla="*/ 35 h 107"/>
                  <a:gd name="T82" fmla="*/ 56 w 113"/>
                  <a:gd name="T83" fmla="*/ 37 h 107"/>
                  <a:gd name="T84" fmla="*/ 56 w 113"/>
                  <a:gd name="T85" fmla="*/ 44 h 107"/>
                  <a:gd name="T86" fmla="*/ 56 w 113"/>
                  <a:gd name="T87" fmla="*/ 951 h 107"/>
                  <a:gd name="T88" fmla="*/ 56 w 113"/>
                  <a:gd name="T89" fmla="*/ 1103 h 107"/>
                  <a:gd name="T90" fmla="*/ 56 w 113"/>
                  <a:gd name="T91" fmla="*/ 1188 h 107"/>
                  <a:gd name="T92" fmla="*/ 56 w 113"/>
                  <a:gd name="T93" fmla="*/ 1268 h 107"/>
                  <a:gd name="T94" fmla="*/ 56 w 113"/>
                  <a:gd name="T95" fmla="*/ 1328 h 107"/>
                  <a:gd name="T96" fmla="*/ 56 w 113"/>
                  <a:gd name="T97" fmla="*/ 1379 h 107"/>
                  <a:gd name="T98" fmla="*/ 56 w 113"/>
                  <a:gd name="T99" fmla="*/ 1431 h 107"/>
                  <a:gd name="T100" fmla="*/ 56 w 113"/>
                  <a:gd name="T101" fmla="*/ 1457 h 107"/>
                  <a:gd name="T102" fmla="*/ 46 w 113"/>
                  <a:gd name="T103" fmla="*/ 1471 h 10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 h="107">
                    <a:moveTo>
                      <a:pt x="41" y="106"/>
                    </a:moveTo>
                    <a:lnTo>
                      <a:pt x="31" y="106"/>
                    </a:lnTo>
                    <a:lnTo>
                      <a:pt x="22" y="104"/>
                    </a:lnTo>
                    <a:lnTo>
                      <a:pt x="15" y="102"/>
                    </a:lnTo>
                    <a:lnTo>
                      <a:pt x="8" y="98"/>
                    </a:lnTo>
                    <a:lnTo>
                      <a:pt x="4" y="93"/>
                    </a:lnTo>
                    <a:lnTo>
                      <a:pt x="1" y="87"/>
                    </a:lnTo>
                    <a:lnTo>
                      <a:pt x="0" y="79"/>
                    </a:lnTo>
                    <a:lnTo>
                      <a:pt x="1" y="70"/>
                    </a:lnTo>
                    <a:lnTo>
                      <a:pt x="3" y="63"/>
                    </a:lnTo>
                    <a:lnTo>
                      <a:pt x="5" y="55"/>
                    </a:lnTo>
                    <a:lnTo>
                      <a:pt x="6" y="48"/>
                    </a:lnTo>
                    <a:lnTo>
                      <a:pt x="7" y="42"/>
                    </a:lnTo>
                    <a:lnTo>
                      <a:pt x="9" y="35"/>
                    </a:lnTo>
                    <a:lnTo>
                      <a:pt x="10" y="30"/>
                    </a:lnTo>
                    <a:lnTo>
                      <a:pt x="11" y="24"/>
                    </a:lnTo>
                    <a:lnTo>
                      <a:pt x="12" y="19"/>
                    </a:lnTo>
                    <a:lnTo>
                      <a:pt x="13" y="15"/>
                    </a:lnTo>
                    <a:lnTo>
                      <a:pt x="14" y="11"/>
                    </a:lnTo>
                    <a:lnTo>
                      <a:pt x="15" y="8"/>
                    </a:lnTo>
                    <a:lnTo>
                      <a:pt x="16" y="5"/>
                    </a:lnTo>
                    <a:lnTo>
                      <a:pt x="16" y="3"/>
                    </a:lnTo>
                    <a:lnTo>
                      <a:pt x="17" y="2"/>
                    </a:lnTo>
                    <a:lnTo>
                      <a:pt x="17" y="0"/>
                    </a:lnTo>
                    <a:lnTo>
                      <a:pt x="40" y="0"/>
                    </a:lnTo>
                    <a:lnTo>
                      <a:pt x="40" y="1"/>
                    </a:lnTo>
                    <a:lnTo>
                      <a:pt x="40" y="3"/>
                    </a:lnTo>
                    <a:lnTo>
                      <a:pt x="39" y="6"/>
                    </a:lnTo>
                    <a:lnTo>
                      <a:pt x="38" y="10"/>
                    </a:lnTo>
                    <a:lnTo>
                      <a:pt x="37" y="15"/>
                    </a:lnTo>
                    <a:lnTo>
                      <a:pt x="36" y="20"/>
                    </a:lnTo>
                    <a:lnTo>
                      <a:pt x="35" y="27"/>
                    </a:lnTo>
                    <a:lnTo>
                      <a:pt x="33" y="33"/>
                    </a:lnTo>
                    <a:lnTo>
                      <a:pt x="32" y="38"/>
                    </a:lnTo>
                    <a:lnTo>
                      <a:pt x="30" y="44"/>
                    </a:lnTo>
                    <a:lnTo>
                      <a:pt x="29" y="50"/>
                    </a:lnTo>
                    <a:lnTo>
                      <a:pt x="28" y="54"/>
                    </a:lnTo>
                    <a:lnTo>
                      <a:pt x="27" y="58"/>
                    </a:lnTo>
                    <a:lnTo>
                      <a:pt x="27" y="62"/>
                    </a:lnTo>
                    <a:lnTo>
                      <a:pt x="26" y="63"/>
                    </a:lnTo>
                    <a:lnTo>
                      <a:pt x="26" y="64"/>
                    </a:lnTo>
                    <a:lnTo>
                      <a:pt x="25" y="69"/>
                    </a:lnTo>
                    <a:lnTo>
                      <a:pt x="25" y="74"/>
                    </a:lnTo>
                    <a:lnTo>
                      <a:pt x="26" y="79"/>
                    </a:lnTo>
                    <a:lnTo>
                      <a:pt x="27" y="83"/>
                    </a:lnTo>
                    <a:lnTo>
                      <a:pt x="30" y="86"/>
                    </a:lnTo>
                    <a:lnTo>
                      <a:pt x="34" y="88"/>
                    </a:lnTo>
                    <a:lnTo>
                      <a:pt x="38" y="89"/>
                    </a:lnTo>
                    <a:lnTo>
                      <a:pt x="44" y="89"/>
                    </a:lnTo>
                    <a:lnTo>
                      <a:pt x="51" y="89"/>
                    </a:lnTo>
                    <a:lnTo>
                      <a:pt x="56" y="88"/>
                    </a:lnTo>
                    <a:lnTo>
                      <a:pt x="61" y="86"/>
                    </a:lnTo>
                    <a:lnTo>
                      <a:pt x="65" y="83"/>
                    </a:lnTo>
                    <a:lnTo>
                      <a:pt x="68" y="79"/>
                    </a:lnTo>
                    <a:lnTo>
                      <a:pt x="71" y="74"/>
                    </a:lnTo>
                    <a:lnTo>
                      <a:pt x="73" y="69"/>
                    </a:lnTo>
                    <a:lnTo>
                      <a:pt x="74" y="64"/>
                    </a:lnTo>
                    <a:lnTo>
                      <a:pt x="75" y="62"/>
                    </a:lnTo>
                    <a:lnTo>
                      <a:pt x="76" y="58"/>
                    </a:lnTo>
                    <a:lnTo>
                      <a:pt x="76" y="54"/>
                    </a:lnTo>
                    <a:lnTo>
                      <a:pt x="78" y="50"/>
                    </a:lnTo>
                    <a:lnTo>
                      <a:pt x="78" y="45"/>
                    </a:lnTo>
                    <a:lnTo>
                      <a:pt x="80" y="39"/>
                    </a:lnTo>
                    <a:lnTo>
                      <a:pt x="81" y="34"/>
                    </a:lnTo>
                    <a:lnTo>
                      <a:pt x="82" y="28"/>
                    </a:lnTo>
                    <a:lnTo>
                      <a:pt x="83" y="23"/>
                    </a:lnTo>
                    <a:lnTo>
                      <a:pt x="84" y="18"/>
                    </a:lnTo>
                    <a:lnTo>
                      <a:pt x="86" y="13"/>
                    </a:lnTo>
                    <a:lnTo>
                      <a:pt x="87" y="9"/>
                    </a:lnTo>
                    <a:lnTo>
                      <a:pt x="87" y="5"/>
                    </a:lnTo>
                    <a:lnTo>
                      <a:pt x="88" y="2"/>
                    </a:lnTo>
                    <a:lnTo>
                      <a:pt x="89" y="0"/>
                    </a:lnTo>
                    <a:lnTo>
                      <a:pt x="112" y="0"/>
                    </a:lnTo>
                    <a:lnTo>
                      <a:pt x="109" y="12"/>
                    </a:lnTo>
                    <a:lnTo>
                      <a:pt x="107" y="20"/>
                    </a:lnTo>
                    <a:lnTo>
                      <a:pt x="106" y="27"/>
                    </a:lnTo>
                    <a:lnTo>
                      <a:pt x="105" y="31"/>
                    </a:lnTo>
                    <a:lnTo>
                      <a:pt x="105" y="33"/>
                    </a:lnTo>
                    <a:lnTo>
                      <a:pt x="104" y="35"/>
                    </a:lnTo>
                    <a:lnTo>
                      <a:pt x="104" y="36"/>
                    </a:lnTo>
                    <a:lnTo>
                      <a:pt x="104" y="37"/>
                    </a:lnTo>
                    <a:lnTo>
                      <a:pt x="103" y="40"/>
                    </a:lnTo>
                    <a:lnTo>
                      <a:pt x="102" y="44"/>
                    </a:lnTo>
                    <a:lnTo>
                      <a:pt x="101" y="50"/>
                    </a:lnTo>
                    <a:lnTo>
                      <a:pt x="99" y="59"/>
                    </a:lnTo>
                    <a:lnTo>
                      <a:pt x="97" y="70"/>
                    </a:lnTo>
                    <a:lnTo>
                      <a:pt x="95" y="75"/>
                    </a:lnTo>
                    <a:lnTo>
                      <a:pt x="94" y="79"/>
                    </a:lnTo>
                    <a:lnTo>
                      <a:pt x="92" y="83"/>
                    </a:lnTo>
                    <a:lnTo>
                      <a:pt x="90" y="87"/>
                    </a:lnTo>
                    <a:lnTo>
                      <a:pt x="87" y="90"/>
                    </a:lnTo>
                    <a:lnTo>
                      <a:pt x="84" y="93"/>
                    </a:lnTo>
                    <a:lnTo>
                      <a:pt x="81" y="95"/>
                    </a:lnTo>
                    <a:lnTo>
                      <a:pt x="77" y="98"/>
                    </a:lnTo>
                    <a:lnTo>
                      <a:pt x="74" y="99"/>
                    </a:lnTo>
                    <a:lnTo>
                      <a:pt x="70" y="102"/>
                    </a:lnTo>
                    <a:lnTo>
                      <a:pt x="65" y="103"/>
                    </a:lnTo>
                    <a:lnTo>
                      <a:pt x="61" y="104"/>
                    </a:lnTo>
                    <a:lnTo>
                      <a:pt x="56" y="105"/>
                    </a:lnTo>
                    <a:lnTo>
                      <a:pt x="52" y="106"/>
                    </a:lnTo>
                    <a:lnTo>
                      <a:pt x="46" y="106"/>
                    </a:lnTo>
                    <a:lnTo>
                      <a:pt x="41" y="106"/>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21" name="Freeform 14"/>
              <p:cNvSpPr>
                <a:spLocks/>
              </p:cNvSpPr>
              <p:nvPr/>
            </p:nvSpPr>
            <p:spPr bwMode="auto">
              <a:xfrm>
                <a:off x="1057" y="398"/>
                <a:ext cx="119" cy="108"/>
              </a:xfrm>
              <a:custGeom>
                <a:avLst/>
                <a:gdLst>
                  <a:gd name="T0" fmla="*/ 1046 w 118"/>
                  <a:gd name="T1" fmla="*/ 23782 h 106"/>
                  <a:gd name="T2" fmla="*/ 820 w 118"/>
                  <a:gd name="T3" fmla="*/ 23782 h 106"/>
                  <a:gd name="T4" fmla="*/ 38 w 118"/>
                  <a:gd name="T5" fmla="*/ 6942 h 106"/>
                  <a:gd name="T6" fmla="*/ 38 w 118"/>
                  <a:gd name="T7" fmla="*/ 6942 h 106"/>
                  <a:gd name="T8" fmla="*/ 21 w 118"/>
                  <a:gd name="T9" fmla="*/ 23782 h 106"/>
                  <a:gd name="T10" fmla="*/ 0 w 118"/>
                  <a:gd name="T11" fmla="*/ 23782 h 106"/>
                  <a:gd name="T12" fmla="*/ 23 w 118"/>
                  <a:gd name="T13" fmla="*/ 0 h 106"/>
                  <a:gd name="T14" fmla="*/ 53 w 118"/>
                  <a:gd name="T15" fmla="*/ 0 h 106"/>
                  <a:gd name="T16" fmla="*/ 922 w 118"/>
                  <a:gd name="T17" fmla="*/ 18348 h 106"/>
                  <a:gd name="T18" fmla="*/ 922 w 118"/>
                  <a:gd name="T19" fmla="*/ 18348 h 106"/>
                  <a:gd name="T20" fmla="*/ 1064 w 118"/>
                  <a:gd name="T21" fmla="*/ 0 h 106"/>
                  <a:gd name="T22" fmla="*/ 1269 w 118"/>
                  <a:gd name="T23" fmla="*/ 0 h 106"/>
                  <a:gd name="T24" fmla="*/ 1046 w 118"/>
                  <a:gd name="T25" fmla="*/ 23782 h 1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8" h="106">
                    <a:moveTo>
                      <a:pt x="94" y="105"/>
                    </a:moveTo>
                    <a:lnTo>
                      <a:pt x="65" y="105"/>
                    </a:lnTo>
                    <a:lnTo>
                      <a:pt x="38" y="27"/>
                    </a:lnTo>
                    <a:lnTo>
                      <a:pt x="21" y="105"/>
                    </a:lnTo>
                    <a:lnTo>
                      <a:pt x="0" y="105"/>
                    </a:lnTo>
                    <a:lnTo>
                      <a:pt x="23" y="0"/>
                    </a:lnTo>
                    <a:lnTo>
                      <a:pt x="53" y="0"/>
                    </a:lnTo>
                    <a:lnTo>
                      <a:pt x="79" y="79"/>
                    </a:lnTo>
                    <a:lnTo>
                      <a:pt x="96" y="0"/>
                    </a:lnTo>
                    <a:lnTo>
                      <a:pt x="117" y="0"/>
                    </a:lnTo>
                    <a:lnTo>
                      <a:pt x="94" y="105"/>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22" name="Freeform 15"/>
              <p:cNvSpPr>
                <a:spLocks/>
              </p:cNvSpPr>
              <p:nvPr/>
            </p:nvSpPr>
            <p:spPr bwMode="auto">
              <a:xfrm>
                <a:off x="1176" y="398"/>
                <a:ext cx="46" cy="108"/>
              </a:xfrm>
              <a:custGeom>
                <a:avLst/>
                <a:gdLst>
                  <a:gd name="T0" fmla="*/ 23 w 46"/>
                  <a:gd name="T1" fmla="*/ 23782 h 106"/>
                  <a:gd name="T2" fmla="*/ 0 w 46"/>
                  <a:gd name="T3" fmla="*/ 23782 h 106"/>
                  <a:gd name="T4" fmla="*/ 22 w 46"/>
                  <a:gd name="T5" fmla="*/ 0 h 106"/>
                  <a:gd name="T6" fmla="*/ 45 w 46"/>
                  <a:gd name="T7" fmla="*/ 0 h 106"/>
                  <a:gd name="T8" fmla="*/ 23 w 46"/>
                  <a:gd name="T9" fmla="*/ 23782 h 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106">
                    <a:moveTo>
                      <a:pt x="23" y="105"/>
                    </a:moveTo>
                    <a:lnTo>
                      <a:pt x="0" y="105"/>
                    </a:lnTo>
                    <a:lnTo>
                      <a:pt x="22" y="0"/>
                    </a:lnTo>
                    <a:lnTo>
                      <a:pt x="45" y="0"/>
                    </a:lnTo>
                    <a:lnTo>
                      <a:pt x="23" y="105"/>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23" name="Freeform 16"/>
              <p:cNvSpPr>
                <a:spLocks/>
              </p:cNvSpPr>
              <p:nvPr/>
            </p:nvSpPr>
            <p:spPr bwMode="auto">
              <a:xfrm>
                <a:off x="1235" y="398"/>
                <a:ext cx="91" cy="108"/>
              </a:xfrm>
              <a:custGeom>
                <a:avLst/>
                <a:gdLst>
                  <a:gd name="T0" fmla="*/ 87 w 91"/>
                  <a:gd name="T1" fmla="*/ 17 h 106"/>
                  <a:gd name="T2" fmla="*/ 54 w 91"/>
                  <a:gd name="T3" fmla="*/ 17 h 106"/>
                  <a:gd name="T4" fmla="*/ 36 w 91"/>
                  <a:gd name="T5" fmla="*/ 23782 h 106"/>
                  <a:gd name="T6" fmla="*/ 13 w 91"/>
                  <a:gd name="T7" fmla="*/ 23782 h 106"/>
                  <a:gd name="T8" fmla="*/ 32 w 91"/>
                  <a:gd name="T9" fmla="*/ 17 h 106"/>
                  <a:gd name="T10" fmla="*/ 0 w 91"/>
                  <a:gd name="T11" fmla="*/ 17 h 106"/>
                  <a:gd name="T12" fmla="*/ 4 w 91"/>
                  <a:gd name="T13" fmla="*/ 0 h 106"/>
                  <a:gd name="T14" fmla="*/ 90 w 91"/>
                  <a:gd name="T15" fmla="*/ 0 h 106"/>
                  <a:gd name="T16" fmla="*/ 87 w 91"/>
                  <a:gd name="T17" fmla="*/ 17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1" h="106">
                    <a:moveTo>
                      <a:pt x="87" y="17"/>
                    </a:moveTo>
                    <a:lnTo>
                      <a:pt x="54" y="17"/>
                    </a:lnTo>
                    <a:lnTo>
                      <a:pt x="36" y="105"/>
                    </a:lnTo>
                    <a:lnTo>
                      <a:pt x="13" y="105"/>
                    </a:lnTo>
                    <a:lnTo>
                      <a:pt x="32" y="17"/>
                    </a:lnTo>
                    <a:lnTo>
                      <a:pt x="0" y="17"/>
                    </a:lnTo>
                    <a:lnTo>
                      <a:pt x="4" y="0"/>
                    </a:lnTo>
                    <a:lnTo>
                      <a:pt x="90" y="0"/>
                    </a:lnTo>
                    <a:lnTo>
                      <a:pt x="87" y="1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24" name="Freeform 17"/>
              <p:cNvSpPr>
                <a:spLocks/>
              </p:cNvSpPr>
              <p:nvPr/>
            </p:nvSpPr>
            <p:spPr bwMode="auto">
              <a:xfrm>
                <a:off x="1322" y="398"/>
                <a:ext cx="101" cy="108"/>
              </a:xfrm>
              <a:custGeom>
                <a:avLst/>
                <a:gdLst>
                  <a:gd name="T0" fmla="*/ 51 w 102"/>
                  <a:gd name="T1" fmla="*/ 17 h 106"/>
                  <a:gd name="T2" fmla="*/ 43 w 102"/>
                  <a:gd name="T3" fmla="*/ 17 h 106"/>
                  <a:gd name="T4" fmla="*/ 37 w 102"/>
                  <a:gd name="T5" fmla="*/ 9539 h 106"/>
                  <a:gd name="T6" fmla="*/ 51 w 102"/>
                  <a:gd name="T7" fmla="*/ 9539 h 106"/>
                  <a:gd name="T8" fmla="*/ 51 w 102"/>
                  <a:gd name="T9" fmla="*/ 12625 h 106"/>
                  <a:gd name="T10" fmla="*/ 34 w 102"/>
                  <a:gd name="T11" fmla="*/ 12625 h 106"/>
                  <a:gd name="T12" fmla="*/ 27 w 102"/>
                  <a:gd name="T13" fmla="*/ 20145 h 106"/>
                  <a:gd name="T14" fmla="*/ 51 w 102"/>
                  <a:gd name="T15" fmla="*/ 20145 h 106"/>
                  <a:gd name="T16" fmla="*/ 51 w 102"/>
                  <a:gd name="T17" fmla="*/ 23782 h 106"/>
                  <a:gd name="T18" fmla="*/ 0 w 102"/>
                  <a:gd name="T19" fmla="*/ 23782 h 106"/>
                  <a:gd name="T20" fmla="*/ 23 w 102"/>
                  <a:gd name="T21" fmla="*/ 0 h 106"/>
                  <a:gd name="T22" fmla="*/ 51 w 102"/>
                  <a:gd name="T23" fmla="*/ 0 h 106"/>
                  <a:gd name="T24" fmla="*/ 51 w 102"/>
                  <a:gd name="T25" fmla="*/ 17 h 1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2" h="106">
                    <a:moveTo>
                      <a:pt x="97" y="17"/>
                    </a:moveTo>
                    <a:lnTo>
                      <a:pt x="43" y="17"/>
                    </a:lnTo>
                    <a:lnTo>
                      <a:pt x="37" y="44"/>
                    </a:lnTo>
                    <a:lnTo>
                      <a:pt x="84" y="44"/>
                    </a:lnTo>
                    <a:lnTo>
                      <a:pt x="81" y="59"/>
                    </a:lnTo>
                    <a:lnTo>
                      <a:pt x="34" y="59"/>
                    </a:lnTo>
                    <a:lnTo>
                      <a:pt x="27" y="88"/>
                    </a:lnTo>
                    <a:lnTo>
                      <a:pt x="81" y="88"/>
                    </a:lnTo>
                    <a:lnTo>
                      <a:pt x="78" y="105"/>
                    </a:lnTo>
                    <a:lnTo>
                      <a:pt x="0" y="105"/>
                    </a:lnTo>
                    <a:lnTo>
                      <a:pt x="23" y="0"/>
                    </a:lnTo>
                    <a:lnTo>
                      <a:pt x="101" y="0"/>
                    </a:lnTo>
                    <a:lnTo>
                      <a:pt x="97" y="1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25" name="Freeform 18"/>
              <p:cNvSpPr>
                <a:spLocks/>
              </p:cNvSpPr>
              <p:nvPr/>
            </p:nvSpPr>
            <p:spPr bwMode="auto">
              <a:xfrm>
                <a:off x="1428" y="398"/>
                <a:ext cx="103" cy="54"/>
              </a:xfrm>
              <a:custGeom>
                <a:avLst/>
                <a:gdLst>
                  <a:gd name="T0" fmla="*/ 0 w 103"/>
                  <a:gd name="T1" fmla="*/ 3004796 h 52"/>
                  <a:gd name="T2" fmla="*/ 11 w 103"/>
                  <a:gd name="T3" fmla="*/ 0 h 52"/>
                  <a:gd name="T4" fmla="*/ 63 w 103"/>
                  <a:gd name="T5" fmla="*/ 0 h 52"/>
                  <a:gd name="T6" fmla="*/ 69 w 103"/>
                  <a:gd name="T7" fmla="*/ 0 h 52"/>
                  <a:gd name="T8" fmla="*/ 74 w 103"/>
                  <a:gd name="T9" fmla="*/ 1 h 52"/>
                  <a:gd name="T10" fmla="*/ 78 w 103"/>
                  <a:gd name="T11" fmla="*/ 2 h 52"/>
                  <a:gd name="T12" fmla="*/ 83 w 103"/>
                  <a:gd name="T13" fmla="*/ 3 h 52"/>
                  <a:gd name="T14" fmla="*/ 87 w 103"/>
                  <a:gd name="T15" fmla="*/ 5 h 52"/>
                  <a:gd name="T16" fmla="*/ 90 w 103"/>
                  <a:gd name="T17" fmla="*/ 8 h 52"/>
                  <a:gd name="T18" fmla="*/ 93 w 103"/>
                  <a:gd name="T19" fmla="*/ 10 h 52"/>
                  <a:gd name="T20" fmla="*/ 96 w 103"/>
                  <a:gd name="T21" fmla="*/ 898094 h 52"/>
                  <a:gd name="T22" fmla="*/ 98 w 103"/>
                  <a:gd name="T23" fmla="*/ 1044440 h 52"/>
                  <a:gd name="T24" fmla="*/ 100 w 103"/>
                  <a:gd name="T25" fmla="*/ 1169647 h 52"/>
                  <a:gd name="T26" fmla="*/ 101 w 103"/>
                  <a:gd name="T27" fmla="*/ 1360242 h 52"/>
                  <a:gd name="T28" fmla="*/ 102 w 103"/>
                  <a:gd name="T29" fmla="*/ 1581896 h 52"/>
                  <a:gd name="T30" fmla="*/ 102 w 103"/>
                  <a:gd name="T31" fmla="*/ 1910424 h 52"/>
                  <a:gd name="T32" fmla="*/ 102 w 103"/>
                  <a:gd name="T33" fmla="*/ 2221731 h 52"/>
                  <a:gd name="T34" fmla="*/ 102 w 103"/>
                  <a:gd name="T35" fmla="*/ 2509990 h 52"/>
                  <a:gd name="T36" fmla="*/ 101 w 103"/>
                  <a:gd name="T37" fmla="*/ 2706779 h 52"/>
                  <a:gd name="T38" fmla="*/ 100 w 103"/>
                  <a:gd name="T39" fmla="*/ 3004796 h 52"/>
                  <a:gd name="T40" fmla="*/ 77 w 103"/>
                  <a:gd name="T41" fmla="*/ 3004796 h 52"/>
                  <a:gd name="T42" fmla="*/ 78 w 103"/>
                  <a:gd name="T43" fmla="*/ 2918997 h 52"/>
                  <a:gd name="T44" fmla="*/ 78 w 103"/>
                  <a:gd name="T45" fmla="*/ 2706779 h 52"/>
                  <a:gd name="T46" fmla="*/ 79 w 103"/>
                  <a:gd name="T47" fmla="*/ 2417027 h 52"/>
                  <a:gd name="T48" fmla="*/ 79 w 103"/>
                  <a:gd name="T49" fmla="*/ 2060206 h 52"/>
                  <a:gd name="T50" fmla="*/ 77 w 103"/>
                  <a:gd name="T51" fmla="*/ 1642738 h 52"/>
                  <a:gd name="T52" fmla="*/ 75 w 103"/>
                  <a:gd name="T53" fmla="*/ 1412559 h 52"/>
                  <a:gd name="T54" fmla="*/ 72 w 103"/>
                  <a:gd name="T55" fmla="*/ 1214633 h 52"/>
                  <a:gd name="T56" fmla="*/ 67 w 103"/>
                  <a:gd name="T57" fmla="*/ 1084611 h 52"/>
                  <a:gd name="T58" fmla="*/ 62 w 103"/>
                  <a:gd name="T59" fmla="*/ 1005757 h 52"/>
                  <a:gd name="T60" fmla="*/ 55 w 103"/>
                  <a:gd name="T61" fmla="*/ 1005757 h 52"/>
                  <a:gd name="T62" fmla="*/ 31 w 103"/>
                  <a:gd name="T63" fmla="*/ 1005757 h 52"/>
                  <a:gd name="T64" fmla="*/ 24 w 103"/>
                  <a:gd name="T65" fmla="*/ 3004796 h 52"/>
                  <a:gd name="T66" fmla="*/ 0 w 103"/>
                  <a:gd name="T67" fmla="*/ 3004796 h 5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3" h="52">
                    <a:moveTo>
                      <a:pt x="0" y="51"/>
                    </a:moveTo>
                    <a:lnTo>
                      <a:pt x="11" y="0"/>
                    </a:lnTo>
                    <a:lnTo>
                      <a:pt x="63" y="0"/>
                    </a:lnTo>
                    <a:lnTo>
                      <a:pt x="69" y="0"/>
                    </a:lnTo>
                    <a:lnTo>
                      <a:pt x="74" y="1"/>
                    </a:lnTo>
                    <a:lnTo>
                      <a:pt x="78" y="2"/>
                    </a:lnTo>
                    <a:lnTo>
                      <a:pt x="83" y="3"/>
                    </a:lnTo>
                    <a:lnTo>
                      <a:pt x="87" y="5"/>
                    </a:lnTo>
                    <a:lnTo>
                      <a:pt x="90" y="8"/>
                    </a:lnTo>
                    <a:lnTo>
                      <a:pt x="93" y="10"/>
                    </a:lnTo>
                    <a:lnTo>
                      <a:pt x="96" y="13"/>
                    </a:lnTo>
                    <a:lnTo>
                      <a:pt x="98" y="17"/>
                    </a:lnTo>
                    <a:lnTo>
                      <a:pt x="100" y="20"/>
                    </a:lnTo>
                    <a:lnTo>
                      <a:pt x="101" y="24"/>
                    </a:lnTo>
                    <a:lnTo>
                      <a:pt x="102" y="28"/>
                    </a:lnTo>
                    <a:lnTo>
                      <a:pt x="102" y="33"/>
                    </a:lnTo>
                    <a:lnTo>
                      <a:pt x="102" y="37"/>
                    </a:lnTo>
                    <a:lnTo>
                      <a:pt x="102" y="42"/>
                    </a:lnTo>
                    <a:lnTo>
                      <a:pt x="101" y="46"/>
                    </a:lnTo>
                    <a:lnTo>
                      <a:pt x="100" y="51"/>
                    </a:lnTo>
                    <a:lnTo>
                      <a:pt x="77" y="51"/>
                    </a:lnTo>
                    <a:lnTo>
                      <a:pt x="78" y="50"/>
                    </a:lnTo>
                    <a:lnTo>
                      <a:pt x="78" y="46"/>
                    </a:lnTo>
                    <a:lnTo>
                      <a:pt x="79" y="40"/>
                    </a:lnTo>
                    <a:lnTo>
                      <a:pt x="79" y="35"/>
                    </a:lnTo>
                    <a:lnTo>
                      <a:pt x="77" y="29"/>
                    </a:lnTo>
                    <a:lnTo>
                      <a:pt x="75" y="25"/>
                    </a:lnTo>
                    <a:lnTo>
                      <a:pt x="72" y="21"/>
                    </a:lnTo>
                    <a:lnTo>
                      <a:pt x="67" y="18"/>
                    </a:lnTo>
                    <a:lnTo>
                      <a:pt x="62" y="16"/>
                    </a:lnTo>
                    <a:lnTo>
                      <a:pt x="55" y="16"/>
                    </a:lnTo>
                    <a:lnTo>
                      <a:pt x="31" y="16"/>
                    </a:lnTo>
                    <a:lnTo>
                      <a:pt x="24" y="51"/>
                    </a:lnTo>
                    <a:lnTo>
                      <a:pt x="0" y="51"/>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26" name="Freeform 19"/>
              <p:cNvSpPr>
                <a:spLocks/>
              </p:cNvSpPr>
              <p:nvPr/>
            </p:nvSpPr>
            <p:spPr bwMode="auto">
              <a:xfrm>
                <a:off x="1418" y="452"/>
                <a:ext cx="111" cy="54"/>
              </a:xfrm>
              <a:custGeom>
                <a:avLst/>
                <a:gdLst>
                  <a:gd name="T0" fmla="*/ 11 w 111"/>
                  <a:gd name="T1" fmla="*/ 0 h 53"/>
                  <a:gd name="T2" fmla="*/ 0 w 111"/>
                  <a:gd name="T3" fmla="*/ 11077 h 53"/>
                  <a:gd name="T4" fmla="*/ 47 w 111"/>
                  <a:gd name="T5" fmla="*/ 11077 h 53"/>
                  <a:gd name="T6" fmla="*/ 53 w 111"/>
                  <a:gd name="T7" fmla="*/ 10872 h 53"/>
                  <a:gd name="T8" fmla="*/ 58 w 111"/>
                  <a:gd name="T9" fmla="*/ 10872 h 53"/>
                  <a:gd name="T10" fmla="*/ 63 w 111"/>
                  <a:gd name="T11" fmla="*/ 10671 h 53"/>
                  <a:gd name="T12" fmla="*/ 69 w 111"/>
                  <a:gd name="T13" fmla="*/ 10279 h 53"/>
                  <a:gd name="T14" fmla="*/ 74 w 111"/>
                  <a:gd name="T15" fmla="*/ 9902 h 53"/>
                  <a:gd name="T16" fmla="*/ 79 w 111"/>
                  <a:gd name="T17" fmla="*/ 9539 h 53"/>
                  <a:gd name="T18" fmla="*/ 83 w 111"/>
                  <a:gd name="T19" fmla="*/ 9019 h 53"/>
                  <a:gd name="T20" fmla="*/ 88 w 111"/>
                  <a:gd name="T21" fmla="*/ 8527 h 53"/>
                  <a:gd name="T22" fmla="*/ 92 w 111"/>
                  <a:gd name="T23" fmla="*/ 7913 h 53"/>
                  <a:gd name="T24" fmla="*/ 95 w 111"/>
                  <a:gd name="T25" fmla="*/ 7342 h 53"/>
                  <a:gd name="T26" fmla="*/ 99 w 111"/>
                  <a:gd name="T27" fmla="*/ 25 h 53"/>
                  <a:gd name="T28" fmla="*/ 102 w 111"/>
                  <a:gd name="T29" fmla="*/ 20 h 53"/>
                  <a:gd name="T30" fmla="*/ 105 w 111"/>
                  <a:gd name="T31" fmla="*/ 15 h 53"/>
                  <a:gd name="T32" fmla="*/ 107 w 111"/>
                  <a:gd name="T33" fmla="*/ 8 h 53"/>
                  <a:gd name="T34" fmla="*/ 110 w 111"/>
                  <a:gd name="T35" fmla="*/ 2 h 53"/>
                  <a:gd name="T36" fmla="*/ 110 w 111"/>
                  <a:gd name="T37" fmla="*/ 0 h 53"/>
                  <a:gd name="T38" fmla="*/ 87 w 111"/>
                  <a:gd name="T39" fmla="*/ 0 h 53"/>
                  <a:gd name="T40" fmla="*/ 86 w 111"/>
                  <a:gd name="T41" fmla="*/ 3 h 53"/>
                  <a:gd name="T42" fmla="*/ 85 w 111"/>
                  <a:gd name="T43" fmla="*/ 7 h 53"/>
                  <a:gd name="T44" fmla="*/ 83 w 111"/>
                  <a:gd name="T45" fmla="*/ 11 h 53"/>
                  <a:gd name="T46" fmla="*/ 82 w 111"/>
                  <a:gd name="T47" fmla="*/ 15 h 53"/>
                  <a:gd name="T48" fmla="*/ 79 w 111"/>
                  <a:gd name="T49" fmla="*/ 18 h 53"/>
                  <a:gd name="T50" fmla="*/ 77 w 111"/>
                  <a:gd name="T51" fmla="*/ 21 h 53"/>
                  <a:gd name="T52" fmla="*/ 74 w 111"/>
                  <a:gd name="T53" fmla="*/ 24 h 53"/>
                  <a:gd name="T54" fmla="*/ 71 w 111"/>
                  <a:gd name="T55" fmla="*/ 26 h 53"/>
                  <a:gd name="T56" fmla="*/ 68 w 111"/>
                  <a:gd name="T57" fmla="*/ 7073 h 53"/>
                  <a:gd name="T58" fmla="*/ 65 w 111"/>
                  <a:gd name="T59" fmla="*/ 7481 h 53"/>
                  <a:gd name="T60" fmla="*/ 61 w 111"/>
                  <a:gd name="T61" fmla="*/ 7622 h 53"/>
                  <a:gd name="T62" fmla="*/ 57 w 111"/>
                  <a:gd name="T63" fmla="*/ 7766 h 53"/>
                  <a:gd name="T64" fmla="*/ 52 w 111"/>
                  <a:gd name="T65" fmla="*/ 8062 h 53"/>
                  <a:gd name="T66" fmla="*/ 48 w 111"/>
                  <a:gd name="T67" fmla="*/ 8062 h 53"/>
                  <a:gd name="T68" fmla="*/ 43 w 111"/>
                  <a:gd name="T69" fmla="*/ 8062 h 53"/>
                  <a:gd name="T70" fmla="*/ 27 w 111"/>
                  <a:gd name="T71" fmla="*/ 8062 h 53"/>
                  <a:gd name="T72" fmla="*/ 34 w 111"/>
                  <a:gd name="T73" fmla="*/ 0 h 53"/>
                  <a:gd name="T74" fmla="*/ 11 w 111"/>
                  <a:gd name="T75" fmla="*/ 0 h 5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1" h="53">
                    <a:moveTo>
                      <a:pt x="11" y="0"/>
                    </a:moveTo>
                    <a:lnTo>
                      <a:pt x="0" y="52"/>
                    </a:lnTo>
                    <a:lnTo>
                      <a:pt x="47" y="52"/>
                    </a:lnTo>
                    <a:lnTo>
                      <a:pt x="53" y="51"/>
                    </a:lnTo>
                    <a:lnTo>
                      <a:pt x="58" y="51"/>
                    </a:lnTo>
                    <a:lnTo>
                      <a:pt x="63" y="50"/>
                    </a:lnTo>
                    <a:lnTo>
                      <a:pt x="69" y="48"/>
                    </a:lnTo>
                    <a:lnTo>
                      <a:pt x="74" y="46"/>
                    </a:lnTo>
                    <a:lnTo>
                      <a:pt x="79" y="44"/>
                    </a:lnTo>
                    <a:lnTo>
                      <a:pt x="83" y="41"/>
                    </a:lnTo>
                    <a:lnTo>
                      <a:pt x="88" y="38"/>
                    </a:lnTo>
                    <a:lnTo>
                      <a:pt x="92" y="34"/>
                    </a:lnTo>
                    <a:lnTo>
                      <a:pt x="95" y="30"/>
                    </a:lnTo>
                    <a:lnTo>
                      <a:pt x="99" y="25"/>
                    </a:lnTo>
                    <a:lnTo>
                      <a:pt x="102" y="20"/>
                    </a:lnTo>
                    <a:lnTo>
                      <a:pt x="105" y="15"/>
                    </a:lnTo>
                    <a:lnTo>
                      <a:pt x="107" y="8"/>
                    </a:lnTo>
                    <a:lnTo>
                      <a:pt x="110" y="2"/>
                    </a:lnTo>
                    <a:lnTo>
                      <a:pt x="110" y="0"/>
                    </a:lnTo>
                    <a:lnTo>
                      <a:pt x="87" y="0"/>
                    </a:lnTo>
                    <a:lnTo>
                      <a:pt x="86" y="3"/>
                    </a:lnTo>
                    <a:lnTo>
                      <a:pt x="85" y="7"/>
                    </a:lnTo>
                    <a:lnTo>
                      <a:pt x="83" y="11"/>
                    </a:lnTo>
                    <a:lnTo>
                      <a:pt x="82" y="15"/>
                    </a:lnTo>
                    <a:lnTo>
                      <a:pt x="79" y="18"/>
                    </a:lnTo>
                    <a:lnTo>
                      <a:pt x="77" y="21"/>
                    </a:lnTo>
                    <a:lnTo>
                      <a:pt x="74" y="24"/>
                    </a:lnTo>
                    <a:lnTo>
                      <a:pt x="71" y="26"/>
                    </a:lnTo>
                    <a:lnTo>
                      <a:pt x="68" y="28"/>
                    </a:lnTo>
                    <a:lnTo>
                      <a:pt x="65" y="31"/>
                    </a:lnTo>
                    <a:lnTo>
                      <a:pt x="61" y="32"/>
                    </a:lnTo>
                    <a:lnTo>
                      <a:pt x="57" y="33"/>
                    </a:lnTo>
                    <a:lnTo>
                      <a:pt x="52" y="35"/>
                    </a:lnTo>
                    <a:lnTo>
                      <a:pt x="48" y="35"/>
                    </a:lnTo>
                    <a:lnTo>
                      <a:pt x="43" y="35"/>
                    </a:lnTo>
                    <a:lnTo>
                      <a:pt x="27" y="35"/>
                    </a:lnTo>
                    <a:lnTo>
                      <a:pt x="34" y="0"/>
                    </a:lnTo>
                    <a:lnTo>
                      <a:pt x="11"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27" name="Freeform 20"/>
              <p:cNvSpPr>
                <a:spLocks/>
              </p:cNvSpPr>
              <p:nvPr/>
            </p:nvSpPr>
            <p:spPr bwMode="auto">
              <a:xfrm>
                <a:off x="1560" y="398"/>
                <a:ext cx="92" cy="108"/>
              </a:xfrm>
              <a:custGeom>
                <a:avLst/>
                <a:gdLst>
                  <a:gd name="T0" fmla="*/ 1905 w 91"/>
                  <a:gd name="T1" fmla="*/ 17 h 106"/>
                  <a:gd name="T2" fmla="*/ 1824 w 91"/>
                  <a:gd name="T3" fmla="*/ 17 h 106"/>
                  <a:gd name="T4" fmla="*/ 1671 w 91"/>
                  <a:gd name="T5" fmla="*/ 17 h 106"/>
                  <a:gd name="T6" fmla="*/ 1531 w 91"/>
                  <a:gd name="T7" fmla="*/ 17 h 106"/>
                  <a:gd name="T8" fmla="*/ 1403 w 91"/>
                  <a:gd name="T9" fmla="*/ 17 h 106"/>
                  <a:gd name="T10" fmla="*/ 1300 w 91"/>
                  <a:gd name="T11" fmla="*/ 18 h 106"/>
                  <a:gd name="T12" fmla="*/ 45 w 91"/>
                  <a:gd name="T13" fmla="*/ 19 h 106"/>
                  <a:gd name="T14" fmla="*/ 43 w 91"/>
                  <a:gd name="T15" fmla="*/ 23 h 106"/>
                  <a:gd name="T16" fmla="*/ 42 w 91"/>
                  <a:gd name="T17" fmla="*/ 6942 h 106"/>
                  <a:gd name="T18" fmla="*/ 45 w 91"/>
                  <a:gd name="T19" fmla="*/ 7913 h 106"/>
                  <a:gd name="T20" fmla="*/ 1300 w 91"/>
                  <a:gd name="T21" fmla="*/ 8688 h 106"/>
                  <a:gd name="T22" fmla="*/ 1403 w 91"/>
                  <a:gd name="T23" fmla="*/ 9719 h 106"/>
                  <a:gd name="T24" fmla="*/ 1531 w 91"/>
                  <a:gd name="T25" fmla="*/ 11077 h 106"/>
                  <a:gd name="T26" fmla="*/ 1653 w 91"/>
                  <a:gd name="T27" fmla="*/ 12625 h 106"/>
                  <a:gd name="T28" fmla="*/ 1765 w 91"/>
                  <a:gd name="T29" fmla="*/ 14662 h 106"/>
                  <a:gd name="T30" fmla="*/ 1804 w 91"/>
                  <a:gd name="T31" fmla="*/ 17027 h 106"/>
                  <a:gd name="T32" fmla="*/ 1765 w 91"/>
                  <a:gd name="T33" fmla="*/ 19729 h 106"/>
                  <a:gd name="T34" fmla="*/ 1653 w 91"/>
                  <a:gd name="T35" fmla="*/ 21307 h 106"/>
                  <a:gd name="T36" fmla="*/ 1482 w 91"/>
                  <a:gd name="T37" fmla="*/ 22910 h 106"/>
                  <a:gd name="T38" fmla="*/ 1244 w 91"/>
                  <a:gd name="T39" fmla="*/ 23394 h 106"/>
                  <a:gd name="T40" fmla="*/ 0 w 91"/>
                  <a:gd name="T41" fmla="*/ 23782 h 106"/>
                  <a:gd name="T42" fmla="*/ 32 w 91"/>
                  <a:gd name="T43" fmla="*/ 20145 h 106"/>
                  <a:gd name="T44" fmla="*/ 39 w 91"/>
                  <a:gd name="T45" fmla="*/ 20145 h 106"/>
                  <a:gd name="T46" fmla="*/ 1244 w 91"/>
                  <a:gd name="T47" fmla="*/ 20101 h 106"/>
                  <a:gd name="T48" fmla="*/ 1314 w 91"/>
                  <a:gd name="T49" fmla="*/ 19729 h 106"/>
                  <a:gd name="T50" fmla="*/ 1358 w 91"/>
                  <a:gd name="T51" fmla="*/ 18694 h 106"/>
                  <a:gd name="T52" fmla="*/ 1343 w 91"/>
                  <a:gd name="T53" fmla="*/ 16712 h 106"/>
                  <a:gd name="T54" fmla="*/ 1286 w 91"/>
                  <a:gd name="T55" fmla="*/ 15221 h 106"/>
                  <a:gd name="T56" fmla="*/ 42 w 91"/>
                  <a:gd name="T57" fmla="*/ 13353 h 106"/>
                  <a:gd name="T58" fmla="*/ 35 w 91"/>
                  <a:gd name="T59" fmla="*/ 11937 h 106"/>
                  <a:gd name="T60" fmla="*/ 27 w 91"/>
                  <a:gd name="T61" fmla="*/ 10473 h 106"/>
                  <a:gd name="T62" fmla="*/ 21 w 91"/>
                  <a:gd name="T63" fmla="*/ 9189 h 106"/>
                  <a:gd name="T64" fmla="*/ 17 w 91"/>
                  <a:gd name="T65" fmla="*/ 7913 h 106"/>
                  <a:gd name="T66" fmla="*/ 16 w 91"/>
                  <a:gd name="T67" fmla="*/ 25 h 106"/>
                  <a:gd name="T68" fmla="*/ 20 w 91"/>
                  <a:gd name="T69" fmla="*/ 14 h 106"/>
                  <a:gd name="T70" fmla="*/ 28 w 91"/>
                  <a:gd name="T71" fmla="*/ 7 h 106"/>
                  <a:gd name="T72" fmla="*/ 41 w 91"/>
                  <a:gd name="T73" fmla="*/ 2 h 106"/>
                  <a:gd name="T74" fmla="*/ 1434 w 91"/>
                  <a:gd name="T75" fmla="*/ 0 h 106"/>
                  <a:gd name="T76" fmla="*/ 1514 w 91"/>
                  <a:gd name="T77" fmla="*/ 0 h 106"/>
                  <a:gd name="T78" fmla="*/ 1689 w 91"/>
                  <a:gd name="T79" fmla="*/ 0 h 106"/>
                  <a:gd name="T80" fmla="*/ 1905 w 91"/>
                  <a:gd name="T81" fmla="*/ 0 h 106"/>
                  <a:gd name="T82" fmla="*/ 2012 w 91"/>
                  <a:gd name="T83" fmla="*/ 0 h 10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91" h="106">
                    <a:moveTo>
                      <a:pt x="86" y="17"/>
                    </a:moveTo>
                    <a:lnTo>
                      <a:pt x="85" y="17"/>
                    </a:lnTo>
                    <a:lnTo>
                      <a:pt x="83" y="17"/>
                    </a:lnTo>
                    <a:lnTo>
                      <a:pt x="81" y="17"/>
                    </a:lnTo>
                    <a:lnTo>
                      <a:pt x="77" y="17"/>
                    </a:lnTo>
                    <a:lnTo>
                      <a:pt x="73" y="17"/>
                    </a:lnTo>
                    <a:lnTo>
                      <a:pt x="69" y="17"/>
                    </a:lnTo>
                    <a:lnTo>
                      <a:pt x="65" y="17"/>
                    </a:lnTo>
                    <a:lnTo>
                      <a:pt x="62" y="17"/>
                    </a:lnTo>
                    <a:lnTo>
                      <a:pt x="57" y="17"/>
                    </a:lnTo>
                    <a:lnTo>
                      <a:pt x="53" y="17"/>
                    </a:lnTo>
                    <a:lnTo>
                      <a:pt x="50" y="18"/>
                    </a:lnTo>
                    <a:lnTo>
                      <a:pt x="47" y="19"/>
                    </a:lnTo>
                    <a:lnTo>
                      <a:pt x="45" y="19"/>
                    </a:lnTo>
                    <a:lnTo>
                      <a:pt x="44" y="21"/>
                    </a:lnTo>
                    <a:lnTo>
                      <a:pt x="43" y="23"/>
                    </a:lnTo>
                    <a:lnTo>
                      <a:pt x="42" y="24"/>
                    </a:lnTo>
                    <a:lnTo>
                      <a:pt x="42" y="27"/>
                    </a:lnTo>
                    <a:lnTo>
                      <a:pt x="43" y="30"/>
                    </a:lnTo>
                    <a:lnTo>
                      <a:pt x="45" y="34"/>
                    </a:lnTo>
                    <a:lnTo>
                      <a:pt x="47" y="36"/>
                    </a:lnTo>
                    <a:lnTo>
                      <a:pt x="50" y="39"/>
                    </a:lnTo>
                    <a:lnTo>
                      <a:pt x="53" y="42"/>
                    </a:lnTo>
                    <a:lnTo>
                      <a:pt x="57" y="45"/>
                    </a:lnTo>
                    <a:lnTo>
                      <a:pt x="61" y="49"/>
                    </a:lnTo>
                    <a:lnTo>
                      <a:pt x="65" y="52"/>
                    </a:lnTo>
                    <a:lnTo>
                      <a:pt x="69" y="55"/>
                    </a:lnTo>
                    <a:lnTo>
                      <a:pt x="72" y="59"/>
                    </a:lnTo>
                    <a:lnTo>
                      <a:pt x="75" y="63"/>
                    </a:lnTo>
                    <a:lnTo>
                      <a:pt x="78" y="67"/>
                    </a:lnTo>
                    <a:lnTo>
                      <a:pt x="79" y="71"/>
                    </a:lnTo>
                    <a:lnTo>
                      <a:pt x="80" y="75"/>
                    </a:lnTo>
                    <a:lnTo>
                      <a:pt x="80" y="80"/>
                    </a:lnTo>
                    <a:lnTo>
                      <a:pt x="78" y="85"/>
                    </a:lnTo>
                    <a:lnTo>
                      <a:pt x="76" y="90"/>
                    </a:lnTo>
                    <a:lnTo>
                      <a:pt x="72" y="94"/>
                    </a:lnTo>
                    <a:lnTo>
                      <a:pt x="68" y="98"/>
                    </a:lnTo>
                    <a:lnTo>
                      <a:pt x="62" y="101"/>
                    </a:lnTo>
                    <a:lnTo>
                      <a:pt x="54" y="103"/>
                    </a:lnTo>
                    <a:lnTo>
                      <a:pt x="46" y="104"/>
                    </a:lnTo>
                    <a:lnTo>
                      <a:pt x="36" y="105"/>
                    </a:lnTo>
                    <a:lnTo>
                      <a:pt x="0" y="105"/>
                    </a:lnTo>
                    <a:lnTo>
                      <a:pt x="3" y="88"/>
                    </a:lnTo>
                    <a:lnTo>
                      <a:pt x="32" y="88"/>
                    </a:lnTo>
                    <a:lnTo>
                      <a:pt x="36" y="88"/>
                    </a:lnTo>
                    <a:lnTo>
                      <a:pt x="39" y="88"/>
                    </a:lnTo>
                    <a:lnTo>
                      <a:pt x="42" y="88"/>
                    </a:lnTo>
                    <a:lnTo>
                      <a:pt x="46" y="87"/>
                    </a:lnTo>
                    <a:lnTo>
                      <a:pt x="49" y="86"/>
                    </a:lnTo>
                    <a:lnTo>
                      <a:pt x="51" y="85"/>
                    </a:lnTo>
                    <a:lnTo>
                      <a:pt x="53" y="82"/>
                    </a:lnTo>
                    <a:lnTo>
                      <a:pt x="54" y="80"/>
                    </a:lnTo>
                    <a:lnTo>
                      <a:pt x="54" y="77"/>
                    </a:lnTo>
                    <a:lnTo>
                      <a:pt x="53" y="74"/>
                    </a:lnTo>
                    <a:lnTo>
                      <a:pt x="51" y="71"/>
                    </a:lnTo>
                    <a:lnTo>
                      <a:pt x="49" y="69"/>
                    </a:lnTo>
                    <a:lnTo>
                      <a:pt x="46" y="65"/>
                    </a:lnTo>
                    <a:lnTo>
                      <a:pt x="42" y="62"/>
                    </a:lnTo>
                    <a:lnTo>
                      <a:pt x="38" y="59"/>
                    </a:lnTo>
                    <a:lnTo>
                      <a:pt x="35" y="56"/>
                    </a:lnTo>
                    <a:lnTo>
                      <a:pt x="31" y="53"/>
                    </a:lnTo>
                    <a:lnTo>
                      <a:pt x="27" y="49"/>
                    </a:lnTo>
                    <a:lnTo>
                      <a:pt x="24" y="45"/>
                    </a:lnTo>
                    <a:lnTo>
                      <a:pt x="21" y="42"/>
                    </a:lnTo>
                    <a:lnTo>
                      <a:pt x="18" y="38"/>
                    </a:lnTo>
                    <a:lnTo>
                      <a:pt x="17" y="34"/>
                    </a:lnTo>
                    <a:lnTo>
                      <a:pt x="16" y="29"/>
                    </a:lnTo>
                    <a:lnTo>
                      <a:pt x="16" y="25"/>
                    </a:lnTo>
                    <a:lnTo>
                      <a:pt x="17" y="19"/>
                    </a:lnTo>
                    <a:lnTo>
                      <a:pt x="20" y="14"/>
                    </a:lnTo>
                    <a:lnTo>
                      <a:pt x="23" y="10"/>
                    </a:lnTo>
                    <a:lnTo>
                      <a:pt x="28" y="7"/>
                    </a:lnTo>
                    <a:lnTo>
                      <a:pt x="34" y="4"/>
                    </a:lnTo>
                    <a:lnTo>
                      <a:pt x="41" y="2"/>
                    </a:lnTo>
                    <a:lnTo>
                      <a:pt x="49" y="0"/>
                    </a:lnTo>
                    <a:lnTo>
                      <a:pt x="59" y="0"/>
                    </a:lnTo>
                    <a:lnTo>
                      <a:pt x="60" y="0"/>
                    </a:lnTo>
                    <a:lnTo>
                      <a:pt x="64" y="0"/>
                    </a:lnTo>
                    <a:lnTo>
                      <a:pt x="69" y="0"/>
                    </a:lnTo>
                    <a:lnTo>
                      <a:pt x="74" y="0"/>
                    </a:lnTo>
                    <a:lnTo>
                      <a:pt x="80" y="0"/>
                    </a:lnTo>
                    <a:lnTo>
                      <a:pt x="85" y="0"/>
                    </a:lnTo>
                    <a:lnTo>
                      <a:pt x="89" y="0"/>
                    </a:lnTo>
                    <a:lnTo>
                      <a:pt x="90" y="0"/>
                    </a:lnTo>
                    <a:lnTo>
                      <a:pt x="86" y="1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28" name="Freeform 21"/>
              <p:cNvSpPr>
                <a:spLocks/>
              </p:cNvSpPr>
              <p:nvPr/>
            </p:nvSpPr>
            <p:spPr bwMode="auto">
              <a:xfrm>
                <a:off x="1660" y="398"/>
                <a:ext cx="93" cy="108"/>
              </a:xfrm>
              <a:custGeom>
                <a:avLst/>
                <a:gdLst>
                  <a:gd name="T0" fmla="*/ 88 w 93"/>
                  <a:gd name="T1" fmla="*/ 17 h 106"/>
                  <a:gd name="T2" fmla="*/ 56 w 93"/>
                  <a:gd name="T3" fmla="*/ 17 h 106"/>
                  <a:gd name="T4" fmla="*/ 37 w 93"/>
                  <a:gd name="T5" fmla="*/ 23782 h 106"/>
                  <a:gd name="T6" fmla="*/ 14 w 93"/>
                  <a:gd name="T7" fmla="*/ 23782 h 106"/>
                  <a:gd name="T8" fmla="*/ 33 w 93"/>
                  <a:gd name="T9" fmla="*/ 17 h 106"/>
                  <a:gd name="T10" fmla="*/ 0 w 93"/>
                  <a:gd name="T11" fmla="*/ 17 h 106"/>
                  <a:gd name="T12" fmla="*/ 4 w 93"/>
                  <a:gd name="T13" fmla="*/ 0 h 106"/>
                  <a:gd name="T14" fmla="*/ 92 w 93"/>
                  <a:gd name="T15" fmla="*/ 0 h 106"/>
                  <a:gd name="T16" fmla="*/ 88 w 93"/>
                  <a:gd name="T17" fmla="*/ 17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3" h="106">
                    <a:moveTo>
                      <a:pt x="88" y="17"/>
                    </a:moveTo>
                    <a:lnTo>
                      <a:pt x="56" y="17"/>
                    </a:lnTo>
                    <a:lnTo>
                      <a:pt x="37" y="105"/>
                    </a:lnTo>
                    <a:lnTo>
                      <a:pt x="14" y="105"/>
                    </a:lnTo>
                    <a:lnTo>
                      <a:pt x="33" y="17"/>
                    </a:lnTo>
                    <a:lnTo>
                      <a:pt x="0" y="17"/>
                    </a:lnTo>
                    <a:lnTo>
                      <a:pt x="4" y="0"/>
                    </a:lnTo>
                    <a:lnTo>
                      <a:pt x="92" y="0"/>
                    </a:lnTo>
                    <a:lnTo>
                      <a:pt x="88" y="1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29" name="Freeform 22"/>
              <p:cNvSpPr>
                <a:spLocks/>
              </p:cNvSpPr>
              <p:nvPr/>
            </p:nvSpPr>
            <p:spPr bwMode="auto">
              <a:xfrm>
                <a:off x="1716" y="398"/>
                <a:ext cx="108" cy="108"/>
              </a:xfrm>
              <a:custGeom>
                <a:avLst/>
                <a:gdLst>
                  <a:gd name="T0" fmla="*/ 37 w 108"/>
                  <a:gd name="T1" fmla="*/ 23782 h 106"/>
                  <a:gd name="T2" fmla="*/ 47 w 108"/>
                  <a:gd name="T3" fmla="*/ 20145 h 106"/>
                  <a:gd name="T4" fmla="*/ 81 w 108"/>
                  <a:gd name="T5" fmla="*/ 20145 h 106"/>
                  <a:gd name="T6" fmla="*/ 71 w 108"/>
                  <a:gd name="T7" fmla="*/ 20 h 106"/>
                  <a:gd name="T8" fmla="*/ 24 w 108"/>
                  <a:gd name="T9" fmla="*/ 23782 h 106"/>
                  <a:gd name="T10" fmla="*/ 0 w 108"/>
                  <a:gd name="T11" fmla="*/ 23782 h 106"/>
                  <a:gd name="T12" fmla="*/ 62 w 108"/>
                  <a:gd name="T13" fmla="*/ 0 h 106"/>
                  <a:gd name="T14" fmla="*/ 90 w 108"/>
                  <a:gd name="T15" fmla="*/ 0 h 106"/>
                  <a:gd name="T16" fmla="*/ 107 w 108"/>
                  <a:gd name="T17" fmla="*/ 23782 h 106"/>
                  <a:gd name="T18" fmla="*/ 37 w 108"/>
                  <a:gd name="T19" fmla="*/ 23782 h 1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8" h="106">
                    <a:moveTo>
                      <a:pt x="37" y="105"/>
                    </a:moveTo>
                    <a:lnTo>
                      <a:pt x="47" y="88"/>
                    </a:lnTo>
                    <a:lnTo>
                      <a:pt x="81" y="88"/>
                    </a:lnTo>
                    <a:lnTo>
                      <a:pt x="71" y="20"/>
                    </a:lnTo>
                    <a:lnTo>
                      <a:pt x="24" y="105"/>
                    </a:lnTo>
                    <a:lnTo>
                      <a:pt x="0" y="105"/>
                    </a:lnTo>
                    <a:lnTo>
                      <a:pt x="62" y="0"/>
                    </a:lnTo>
                    <a:lnTo>
                      <a:pt x="90" y="0"/>
                    </a:lnTo>
                    <a:lnTo>
                      <a:pt x="107" y="105"/>
                    </a:lnTo>
                    <a:lnTo>
                      <a:pt x="37" y="105"/>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30" name="Freeform 23"/>
              <p:cNvSpPr>
                <a:spLocks/>
              </p:cNvSpPr>
              <p:nvPr/>
            </p:nvSpPr>
            <p:spPr bwMode="auto">
              <a:xfrm>
                <a:off x="1831" y="398"/>
                <a:ext cx="93" cy="108"/>
              </a:xfrm>
              <a:custGeom>
                <a:avLst/>
                <a:gdLst>
                  <a:gd name="T0" fmla="*/ 47 w 94"/>
                  <a:gd name="T1" fmla="*/ 17 h 106"/>
                  <a:gd name="T2" fmla="*/ 47 w 94"/>
                  <a:gd name="T3" fmla="*/ 17 h 106"/>
                  <a:gd name="T4" fmla="*/ 38 w 94"/>
                  <a:gd name="T5" fmla="*/ 23782 h 106"/>
                  <a:gd name="T6" fmla="*/ 14 w 94"/>
                  <a:gd name="T7" fmla="*/ 23782 h 106"/>
                  <a:gd name="T8" fmla="*/ 33 w 94"/>
                  <a:gd name="T9" fmla="*/ 17 h 106"/>
                  <a:gd name="T10" fmla="*/ 0 w 94"/>
                  <a:gd name="T11" fmla="*/ 17 h 106"/>
                  <a:gd name="T12" fmla="*/ 4 w 94"/>
                  <a:gd name="T13" fmla="*/ 0 h 106"/>
                  <a:gd name="T14" fmla="*/ 47 w 94"/>
                  <a:gd name="T15" fmla="*/ 0 h 106"/>
                  <a:gd name="T16" fmla="*/ 47 w 94"/>
                  <a:gd name="T17" fmla="*/ 17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4" h="106">
                    <a:moveTo>
                      <a:pt x="89" y="17"/>
                    </a:moveTo>
                    <a:lnTo>
                      <a:pt x="56" y="17"/>
                    </a:lnTo>
                    <a:lnTo>
                      <a:pt x="38" y="105"/>
                    </a:lnTo>
                    <a:lnTo>
                      <a:pt x="14" y="105"/>
                    </a:lnTo>
                    <a:lnTo>
                      <a:pt x="33" y="17"/>
                    </a:lnTo>
                    <a:lnTo>
                      <a:pt x="0" y="17"/>
                    </a:lnTo>
                    <a:lnTo>
                      <a:pt x="4" y="0"/>
                    </a:lnTo>
                    <a:lnTo>
                      <a:pt x="93" y="0"/>
                    </a:lnTo>
                    <a:lnTo>
                      <a:pt x="89" y="1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31" name="Freeform 24"/>
              <p:cNvSpPr>
                <a:spLocks/>
              </p:cNvSpPr>
              <p:nvPr/>
            </p:nvSpPr>
            <p:spPr bwMode="auto">
              <a:xfrm>
                <a:off x="1918" y="398"/>
                <a:ext cx="101" cy="108"/>
              </a:xfrm>
              <a:custGeom>
                <a:avLst/>
                <a:gdLst>
                  <a:gd name="T0" fmla="*/ 97 w 101"/>
                  <a:gd name="T1" fmla="*/ 17 h 106"/>
                  <a:gd name="T2" fmla="*/ 43 w 101"/>
                  <a:gd name="T3" fmla="*/ 17 h 106"/>
                  <a:gd name="T4" fmla="*/ 37 w 101"/>
                  <a:gd name="T5" fmla="*/ 9539 h 106"/>
                  <a:gd name="T6" fmla="*/ 84 w 101"/>
                  <a:gd name="T7" fmla="*/ 9539 h 106"/>
                  <a:gd name="T8" fmla="*/ 80 w 101"/>
                  <a:gd name="T9" fmla="*/ 12625 h 106"/>
                  <a:gd name="T10" fmla="*/ 33 w 101"/>
                  <a:gd name="T11" fmla="*/ 12625 h 106"/>
                  <a:gd name="T12" fmla="*/ 27 w 101"/>
                  <a:gd name="T13" fmla="*/ 20145 h 106"/>
                  <a:gd name="T14" fmla="*/ 81 w 101"/>
                  <a:gd name="T15" fmla="*/ 20145 h 106"/>
                  <a:gd name="T16" fmla="*/ 78 w 101"/>
                  <a:gd name="T17" fmla="*/ 23782 h 106"/>
                  <a:gd name="T18" fmla="*/ 0 w 101"/>
                  <a:gd name="T19" fmla="*/ 23782 h 106"/>
                  <a:gd name="T20" fmla="*/ 23 w 101"/>
                  <a:gd name="T21" fmla="*/ 0 h 106"/>
                  <a:gd name="T22" fmla="*/ 100 w 101"/>
                  <a:gd name="T23" fmla="*/ 0 h 106"/>
                  <a:gd name="T24" fmla="*/ 97 w 101"/>
                  <a:gd name="T25" fmla="*/ 17 h 1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1" h="106">
                    <a:moveTo>
                      <a:pt x="97" y="17"/>
                    </a:moveTo>
                    <a:lnTo>
                      <a:pt x="43" y="17"/>
                    </a:lnTo>
                    <a:lnTo>
                      <a:pt x="37" y="44"/>
                    </a:lnTo>
                    <a:lnTo>
                      <a:pt x="84" y="44"/>
                    </a:lnTo>
                    <a:lnTo>
                      <a:pt x="80" y="59"/>
                    </a:lnTo>
                    <a:lnTo>
                      <a:pt x="33" y="59"/>
                    </a:lnTo>
                    <a:lnTo>
                      <a:pt x="27" y="88"/>
                    </a:lnTo>
                    <a:lnTo>
                      <a:pt x="81" y="88"/>
                    </a:lnTo>
                    <a:lnTo>
                      <a:pt x="78" y="105"/>
                    </a:lnTo>
                    <a:lnTo>
                      <a:pt x="0" y="105"/>
                    </a:lnTo>
                    <a:lnTo>
                      <a:pt x="23" y="0"/>
                    </a:lnTo>
                    <a:lnTo>
                      <a:pt x="100" y="0"/>
                    </a:lnTo>
                    <a:lnTo>
                      <a:pt x="97" y="1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32" name="Freeform 25"/>
              <p:cNvSpPr>
                <a:spLocks/>
              </p:cNvSpPr>
              <p:nvPr/>
            </p:nvSpPr>
            <p:spPr bwMode="auto">
              <a:xfrm>
                <a:off x="2012" y="398"/>
                <a:ext cx="88" cy="108"/>
              </a:xfrm>
              <a:custGeom>
                <a:avLst/>
                <a:gdLst>
                  <a:gd name="T0" fmla="*/ 22 w 90"/>
                  <a:gd name="T1" fmla="*/ 17 h 106"/>
                  <a:gd name="T2" fmla="*/ 22 w 90"/>
                  <a:gd name="T3" fmla="*/ 17 h 106"/>
                  <a:gd name="T4" fmla="*/ 22 w 90"/>
                  <a:gd name="T5" fmla="*/ 17 h 106"/>
                  <a:gd name="T6" fmla="*/ 22 w 90"/>
                  <a:gd name="T7" fmla="*/ 17 h 106"/>
                  <a:gd name="T8" fmla="*/ 22 w 90"/>
                  <a:gd name="T9" fmla="*/ 17 h 106"/>
                  <a:gd name="T10" fmla="*/ 22 w 90"/>
                  <a:gd name="T11" fmla="*/ 18 h 106"/>
                  <a:gd name="T12" fmla="*/ 22 w 90"/>
                  <a:gd name="T13" fmla="*/ 19 h 106"/>
                  <a:gd name="T14" fmla="*/ 22 w 90"/>
                  <a:gd name="T15" fmla="*/ 23 h 106"/>
                  <a:gd name="T16" fmla="*/ 22 w 90"/>
                  <a:gd name="T17" fmla="*/ 6942 h 106"/>
                  <a:gd name="T18" fmla="*/ 22 w 90"/>
                  <a:gd name="T19" fmla="*/ 7913 h 106"/>
                  <a:gd name="T20" fmla="*/ 22 w 90"/>
                  <a:gd name="T21" fmla="*/ 8688 h 106"/>
                  <a:gd name="T22" fmla="*/ 22 w 90"/>
                  <a:gd name="T23" fmla="*/ 9719 h 106"/>
                  <a:gd name="T24" fmla="*/ 22 w 90"/>
                  <a:gd name="T25" fmla="*/ 11077 h 106"/>
                  <a:gd name="T26" fmla="*/ 22 w 90"/>
                  <a:gd name="T27" fmla="*/ 12625 h 106"/>
                  <a:gd name="T28" fmla="*/ 22 w 90"/>
                  <a:gd name="T29" fmla="*/ 14662 h 106"/>
                  <a:gd name="T30" fmla="*/ 22 w 90"/>
                  <a:gd name="T31" fmla="*/ 17027 h 106"/>
                  <a:gd name="T32" fmla="*/ 22 w 90"/>
                  <a:gd name="T33" fmla="*/ 19729 h 106"/>
                  <a:gd name="T34" fmla="*/ 22 w 90"/>
                  <a:gd name="T35" fmla="*/ 21307 h 106"/>
                  <a:gd name="T36" fmla="*/ 22 w 90"/>
                  <a:gd name="T37" fmla="*/ 22910 h 106"/>
                  <a:gd name="T38" fmla="*/ 22 w 90"/>
                  <a:gd name="T39" fmla="*/ 23394 h 106"/>
                  <a:gd name="T40" fmla="*/ 0 w 90"/>
                  <a:gd name="T41" fmla="*/ 23782 h 106"/>
                  <a:gd name="T42" fmla="*/ 22 w 90"/>
                  <a:gd name="T43" fmla="*/ 20145 h 106"/>
                  <a:gd name="T44" fmla="*/ 22 w 90"/>
                  <a:gd name="T45" fmla="*/ 20145 h 106"/>
                  <a:gd name="T46" fmla="*/ 22 w 90"/>
                  <a:gd name="T47" fmla="*/ 20101 h 106"/>
                  <a:gd name="T48" fmla="*/ 22 w 90"/>
                  <a:gd name="T49" fmla="*/ 19729 h 106"/>
                  <a:gd name="T50" fmla="*/ 22 w 90"/>
                  <a:gd name="T51" fmla="*/ 18694 h 106"/>
                  <a:gd name="T52" fmla="*/ 22 w 90"/>
                  <a:gd name="T53" fmla="*/ 16712 h 106"/>
                  <a:gd name="T54" fmla="*/ 22 w 90"/>
                  <a:gd name="T55" fmla="*/ 15221 h 106"/>
                  <a:gd name="T56" fmla="*/ 22 w 90"/>
                  <a:gd name="T57" fmla="*/ 13353 h 106"/>
                  <a:gd name="T58" fmla="*/ 22 w 90"/>
                  <a:gd name="T59" fmla="*/ 11937 h 106"/>
                  <a:gd name="T60" fmla="*/ 22 w 90"/>
                  <a:gd name="T61" fmla="*/ 10473 h 106"/>
                  <a:gd name="T62" fmla="*/ 21 w 90"/>
                  <a:gd name="T63" fmla="*/ 9189 h 106"/>
                  <a:gd name="T64" fmla="*/ 16 w 90"/>
                  <a:gd name="T65" fmla="*/ 7913 h 106"/>
                  <a:gd name="T66" fmla="*/ 15 w 90"/>
                  <a:gd name="T67" fmla="*/ 25 h 106"/>
                  <a:gd name="T68" fmla="*/ 19 w 90"/>
                  <a:gd name="T69" fmla="*/ 14 h 106"/>
                  <a:gd name="T70" fmla="*/ 22 w 90"/>
                  <a:gd name="T71" fmla="*/ 7 h 106"/>
                  <a:gd name="T72" fmla="*/ 22 w 90"/>
                  <a:gd name="T73" fmla="*/ 2 h 106"/>
                  <a:gd name="T74" fmla="*/ 22 w 90"/>
                  <a:gd name="T75" fmla="*/ 0 h 106"/>
                  <a:gd name="T76" fmla="*/ 22 w 90"/>
                  <a:gd name="T77" fmla="*/ 0 h 106"/>
                  <a:gd name="T78" fmla="*/ 22 w 90"/>
                  <a:gd name="T79" fmla="*/ 0 h 106"/>
                  <a:gd name="T80" fmla="*/ 22 w 90"/>
                  <a:gd name="T81" fmla="*/ 0 h 106"/>
                  <a:gd name="T82" fmla="*/ 22 w 90"/>
                  <a:gd name="T83" fmla="*/ 0 h 10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90" h="106">
                    <a:moveTo>
                      <a:pt x="85" y="17"/>
                    </a:moveTo>
                    <a:lnTo>
                      <a:pt x="84" y="17"/>
                    </a:lnTo>
                    <a:lnTo>
                      <a:pt x="83" y="17"/>
                    </a:lnTo>
                    <a:lnTo>
                      <a:pt x="79" y="17"/>
                    </a:lnTo>
                    <a:lnTo>
                      <a:pt x="76" y="17"/>
                    </a:lnTo>
                    <a:lnTo>
                      <a:pt x="72" y="17"/>
                    </a:lnTo>
                    <a:lnTo>
                      <a:pt x="68" y="17"/>
                    </a:lnTo>
                    <a:lnTo>
                      <a:pt x="64" y="17"/>
                    </a:lnTo>
                    <a:lnTo>
                      <a:pt x="61" y="17"/>
                    </a:lnTo>
                    <a:lnTo>
                      <a:pt x="56" y="17"/>
                    </a:lnTo>
                    <a:lnTo>
                      <a:pt x="53" y="17"/>
                    </a:lnTo>
                    <a:lnTo>
                      <a:pt x="49" y="18"/>
                    </a:lnTo>
                    <a:lnTo>
                      <a:pt x="47" y="19"/>
                    </a:lnTo>
                    <a:lnTo>
                      <a:pt x="45" y="19"/>
                    </a:lnTo>
                    <a:lnTo>
                      <a:pt x="43" y="21"/>
                    </a:lnTo>
                    <a:lnTo>
                      <a:pt x="42" y="23"/>
                    </a:lnTo>
                    <a:lnTo>
                      <a:pt x="42" y="24"/>
                    </a:lnTo>
                    <a:lnTo>
                      <a:pt x="42" y="27"/>
                    </a:lnTo>
                    <a:lnTo>
                      <a:pt x="42" y="30"/>
                    </a:lnTo>
                    <a:lnTo>
                      <a:pt x="44" y="34"/>
                    </a:lnTo>
                    <a:lnTo>
                      <a:pt x="46" y="36"/>
                    </a:lnTo>
                    <a:lnTo>
                      <a:pt x="49" y="39"/>
                    </a:lnTo>
                    <a:lnTo>
                      <a:pt x="53" y="42"/>
                    </a:lnTo>
                    <a:lnTo>
                      <a:pt x="56" y="45"/>
                    </a:lnTo>
                    <a:lnTo>
                      <a:pt x="60" y="49"/>
                    </a:lnTo>
                    <a:lnTo>
                      <a:pt x="64" y="52"/>
                    </a:lnTo>
                    <a:lnTo>
                      <a:pt x="68" y="55"/>
                    </a:lnTo>
                    <a:lnTo>
                      <a:pt x="71" y="59"/>
                    </a:lnTo>
                    <a:lnTo>
                      <a:pt x="74" y="63"/>
                    </a:lnTo>
                    <a:lnTo>
                      <a:pt x="76" y="67"/>
                    </a:lnTo>
                    <a:lnTo>
                      <a:pt x="78" y="71"/>
                    </a:lnTo>
                    <a:lnTo>
                      <a:pt x="79" y="75"/>
                    </a:lnTo>
                    <a:lnTo>
                      <a:pt x="79" y="80"/>
                    </a:lnTo>
                    <a:lnTo>
                      <a:pt x="77" y="85"/>
                    </a:lnTo>
                    <a:lnTo>
                      <a:pt x="75" y="90"/>
                    </a:lnTo>
                    <a:lnTo>
                      <a:pt x="72" y="94"/>
                    </a:lnTo>
                    <a:lnTo>
                      <a:pt x="67" y="98"/>
                    </a:lnTo>
                    <a:lnTo>
                      <a:pt x="61" y="101"/>
                    </a:lnTo>
                    <a:lnTo>
                      <a:pt x="54" y="103"/>
                    </a:lnTo>
                    <a:lnTo>
                      <a:pt x="45" y="104"/>
                    </a:lnTo>
                    <a:lnTo>
                      <a:pt x="35" y="105"/>
                    </a:lnTo>
                    <a:lnTo>
                      <a:pt x="0" y="105"/>
                    </a:lnTo>
                    <a:lnTo>
                      <a:pt x="4" y="88"/>
                    </a:lnTo>
                    <a:lnTo>
                      <a:pt x="32" y="88"/>
                    </a:lnTo>
                    <a:lnTo>
                      <a:pt x="35" y="88"/>
                    </a:lnTo>
                    <a:lnTo>
                      <a:pt x="38" y="88"/>
                    </a:lnTo>
                    <a:lnTo>
                      <a:pt x="42" y="88"/>
                    </a:lnTo>
                    <a:lnTo>
                      <a:pt x="45" y="87"/>
                    </a:lnTo>
                    <a:lnTo>
                      <a:pt x="48" y="86"/>
                    </a:lnTo>
                    <a:lnTo>
                      <a:pt x="50" y="85"/>
                    </a:lnTo>
                    <a:lnTo>
                      <a:pt x="52" y="82"/>
                    </a:lnTo>
                    <a:lnTo>
                      <a:pt x="53" y="80"/>
                    </a:lnTo>
                    <a:lnTo>
                      <a:pt x="53" y="77"/>
                    </a:lnTo>
                    <a:lnTo>
                      <a:pt x="53" y="74"/>
                    </a:lnTo>
                    <a:lnTo>
                      <a:pt x="51" y="71"/>
                    </a:lnTo>
                    <a:lnTo>
                      <a:pt x="48" y="69"/>
                    </a:lnTo>
                    <a:lnTo>
                      <a:pt x="45" y="65"/>
                    </a:lnTo>
                    <a:lnTo>
                      <a:pt x="42" y="62"/>
                    </a:lnTo>
                    <a:lnTo>
                      <a:pt x="38" y="59"/>
                    </a:lnTo>
                    <a:lnTo>
                      <a:pt x="35" y="56"/>
                    </a:lnTo>
                    <a:lnTo>
                      <a:pt x="31" y="53"/>
                    </a:lnTo>
                    <a:lnTo>
                      <a:pt x="27" y="49"/>
                    </a:lnTo>
                    <a:lnTo>
                      <a:pt x="24" y="45"/>
                    </a:lnTo>
                    <a:lnTo>
                      <a:pt x="21" y="42"/>
                    </a:lnTo>
                    <a:lnTo>
                      <a:pt x="18" y="38"/>
                    </a:lnTo>
                    <a:lnTo>
                      <a:pt x="16" y="34"/>
                    </a:lnTo>
                    <a:lnTo>
                      <a:pt x="15" y="29"/>
                    </a:lnTo>
                    <a:lnTo>
                      <a:pt x="15" y="25"/>
                    </a:lnTo>
                    <a:lnTo>
                      <a:pt x="17" y="19"/>
                    </a:lnTo>
                    <a:lnTo>
                      <a:pt x="19" y="14"/>
                    </a:lnTo>
                    <a:lnTo>
                      <a:pt x="23" y="10"/>
                    </a:lnTo>
                    <a:lnTo>
                      <a:pt x="27" y="7"/>
                    </a:lnTo>
                    <a:lnTo>
                      <a:pt x="34" y="4"/>
                    </a:lnTo>
                    <a:lnTo>
                      <a:pt x="40" y="2"/>
                    </a:lnTo>
                    <a:lnTo>
                      <a:pt x="49" y="0"/>
                    </a:lnTo>
                    <a:lnTo>
                      <a:pt x="58" y="0"/>
                    </a:lnTo>
                    <a:lnTo>
                      <a:pt x="60" y="0"/>
                    </a:lnTo>
                    <a:lnTo>
                      <a:pt x="63" y="0"/>
                    </a:lnTo>
                    <a:lnTo>
                      <a:pt x="68" y="0"/>
                    </a:lnTo>
                    <a:lnTo>
                      <a:pt x="74" y="0"/>
                    </a:lnTo>
                    <a:lnTo>
                      <a:pt x="79" y="0"/>
                    </a:lnTo>
                    <a:lnTo>
                      <a:pt x="84" y="0"/>
                    </a:lnTo>
                    <a:lnTo>
                      <a:pt x="88" y="0"/>
                    </a:lnTo>
                    <a:lnTo>
                      <a:pt x="89" y="0"/>
                    </a:lnTo>
                    <a:lnTo>
                      <a:pt x="85" y="1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33" name="Freeform 26"/>
              <p:cNvSpPr>
                <a:spLocks/>
              </p:cNvSpPr>
              <p:nvPr/>
            </p:nvSpPr>
            <p:spPr bwMode="auto">
              <a:xfrm>
                <a:off x="899" y="575"/>
                <a:ext cx="100" cy="104"/>
              </a:xfrm>
              <a:custGeom>
                <a:avLst/>
                <a:gdLst>
                  <a:gd name="T0" fmla="*/ 1077 w 99"/>
                  <a:gd name="T1" fmla="*/ 52 h 105"/>
                  <a:gd name="T2" fmla="*/ 1055 w 99"/>
                  <a:gd name="T3" fmla="*/ 52 h 105"/>
                  <a:gd name="T4" fmla="*/ 1044 w 99"/>
                  <a:gd name="T5" fmla="*/ 52 h 105"/>
                  <a:gd name="T6" fmla="*/ 49 w 99"/>
                  <a:gd name="T7" fmla="*/ 52 h 105"/>
                  <a:gd name="T8" fmla="*/ 47 w 99"/>
                  <a:gd name="T9" fmla="*/ 52 h 105"/>
                  <a:gd name="T10" fmla="*/ 46 w 99"/>
                  <a:gd name="T11" fmla="*/ 52 h 105"/>
                  <a:gd name="T12" fmla="*/ 44 w 99"/>
                  <a:gd name="T13" fmla="*/ 52 h 105"/>
                  <a:gd name="T14" fmla="*/ 43 w 99"/>
                  <a:gd name="T15" fmla="*/ 52 h 105"/>
                  <a:gd name="T16" fmla="*/ 42 w 99"/>
                  <a:gd name="T17" fmla="*/ 52 h 105"/>
                  <a:gd name="T18" fmla="*/ 41 w 99"/>
                  <a:gd name="T19" fmla="*/ 48 h 105"/>
                  <a:gd name="T20" fmla="*/ 42 w 99"/>
                  <a:gd name="T21" fmla="*/ 48 h 105"/>
                  <a:gd name="T22" fmla="*/ 43 w 99"/>
                  <a:gd name="T23" fmla="*/ 49 h 105"/>
                  <a:gd name="T24" fmla="*/ 44 w 99"/>
                  <a:gd name="T25" fmla="*/ 49 h 105"/>
                  <a:gd name="T26" fmla="*/ 46 w 99"/>
                  <a:gd name="T27" fmla="*/ 49 h 105"/>
                  <a:gd name="T28" fmla="*/ 47 w 99"/>
                  <a:gd name="T29" fmla="*/ 49 h 105"/>
                  <a:gd name="T30" fmla="*/ 48 w 99"/>
                  <a:gd name="T31" fmla="*/ 49 h 105"/>
                  <a:gd name="T32" fmla="*/ 1044 w 99"/>
                  <a:gd name="T33" fmla="*/ 49 h 105"/>
                  <a:gd name="T34" fmla="*/ 1055 w 99"/>
                  <a:gd name="T35" fmla="*/ 49 h 105"/>
                  <a:gd name="T36" fmla="*/ 1110 w 99"/>
                  <a:gd name="T37" fmla="*/ 49 h 105"/>
                  <a:gd name="T38" fmla="*/ 1167 w 99"/>
                  <a:gd name="T39" fmla="*/ 47 h 105"/>
                  <a:gd name="T40" fmla="*/ 1215 w 99"/>
                  <a:gd name="T41" fmla="*/ 45 h 105"/>
                  <a:gd name="T42" fmla="*/ 1252 w 99"/>
                  <a:gd name="T43" fmla="*/ 43 h 105"/>
                  <a:gd name="T44" fmla="*/ 1291 w 99"/>
                  <a:gd name="T45" fmla="*/ 40 h 105"/>
                  <a:gd name="T46" fmla="*/ 1304 w 99"/>
                  <a:gd name="T47" fmla="*/ 37 h 105"/>
                  <a:gd name="T48" fmla="*/ 1317 w 99"/>
                  <a:gd name="T49" fmla="*/ 35 h 105"/>
                  <a:gd name="T50" fmla="*/ 1330 w 99"/>
                  <a:gd name="T51" fmla="*/ 32 h 105"/>
                  <a:gd name="T52" fmla="*/ 1343 w 99"/>
                  <a:gd name="T53" fmla="*/ 28 h 105"/>
                  <a:gd name="T54" fmla="*/ 1330 w 99"/>
                  <a:gd name="T55" fmla="*/ 25 h 105"/>
                  <a:gd name="T56" fmla="*/ 1330 w 99"/>
                  <a:gd name="T57" fmla="*/ 22 h 105"/>
                  <a:gd name="T58" fmla="*/ 1304 w 99"/>
                  <a:gd name="T59" fmla="*/ 20 h 105"/>
                  <a:gd name="T60" fmla="*/ 1291 w 99"/>
                  <a:gd name="T61" fmla="*/ 19 h 105"/>
                  <a:gd name="T62" fmla="*/ 1252 w 99"/>
                  <a:gd name="T63" fmla="*/ 17 h 105"/>
                  <a:gd name="T64" fmla="*/ 1215 w 99"/>
                  <a:gd name="T65" fmla="*/ 17 h 105"/>
                  <a:gd name="T66" fmla="*/ 1179 w 99"/>
                  <a:gd name="T67" fmla="*/ 17 h 105"/>
                  <a:gd name="T68" fmla="*/ 43 w 99"/>
                  <a:gd name="T69" fmla="*/ 17 h 105"/>
                  <a:gd name="T70" fmla="*/ 24 w 99"/>
                  <a:gd name="T71" fmla="*/ 52 h 105"/>
                  <a:gd name="T72" fmla="*/ 0 w 99"/>
                  <a:gd name="T73" fmla="*/ 52 h 105"/>
                  <a:gd name="T74" fmla="*/ 23 w 99"/>
                  <a:gd name="T75" fmla="*/ 0 h 105"/>
                  <a:gd name="T76" fmla="*/ 1330 w 99"/>
                  <a:gd name="T77" fmla="*/ 0 h 105"/>
                  <a:gd name="T78" fmla="*/ 1441 w 99"/>
                  <a:gd name="T79" fmla="*/ 1 h 105"/>
                  <a:gd name="T80" fmla="*/ 1531 w 99"/>
                  <a:gd name="T81" fmla="*/ 3 h 105"/>
                  <a:gd name="T82" fmla="*/ 1594 w 99"/>
                  <a:gd name="T83" fmla="*/ 7 h 105"/>
                  <a:gd name="T84" fmla="*/ 1659 w 99"/>
                  <a:gd name="T85" fmla="*/ 11 h 105"/>
                  <a:gd name="T86" fmla="*/ 1676 w 99"/>
                  <a:gd name="T87" fmla="*/ 17 h 105"/>
                  <a:gd name="T88" fmla="*/ 1693 w 99"/>
                  <a:gd name="T89" fmla="*/ 22 h 105"/>
                  <a:gd name="T90" fmla="*/ 1693 w 99"/>
                  <a:gd name="T91" fmla="*/ 27 h 105"/>
                  <a:gd name="T92" fmla="*/ 1676 w 99"/>
                  <a:gd name="T93" fmla="*/ 32 h 105"/>
                  <a:gd name="T94" fmla="*/ 1642 w 99"/>
                  <a:gd name="T95" fmla="*/ 40 h 105"/>
                  <a:gd name="T96" fmla="*/ 1578 w 99"/>
                  <a:gd name="T97" fmla="*/ 46 h 105"/>
                  <a:gd name="T98" fmla="*/ 1516 w 99"/>
                  <a:gd name="T99" fmla="*/ 51 h 105"/>
                  <a:gd name="T100" fmla="*/ 1427 w 99"/>
                  <a:gd name="T101" fmla="*/ 52 h 105"/>
                  <a:gd name="T102" fmla="*/ 1343 w 99"/>
                  <a:gd name="T103" fmla="*/ 52 h 105"/>
                  <a:gd name="T104" fmla="*/ 1252 w 99"/>
                  <a:gd name="T105" fmla="*/ 52 h 105"/>
                  <a:gd name="T106" fmla="*/ 1167 w 99"/>
                  <a:gd name="T107" fmla="*/ 52 h 105"/>
                  <a:gd name="T108" fmla="*/ 1077 w 99"/>
                  <a:gd name="T109" fmla="*/ 52 h 10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99" h="105">
                    <a:moveTo>
                      <a:pt x="53" y="64"/>
                    </a:moveTo>
                    <a:lnTo>
                      <a:pt x="51" y="64"/>
                    </a:lnTo>
                    <a:lnTo>
                      <a:pt x="50" y="64"/>
                    </a:lnTo>
                    <a:lnTo>
                      <a:pt x="49" y="64"/>
                    </a:lnTo>
                    <a:lnTo>
                      <a:pt x="47" y="64"/>
                    </a:lnTo>
                    <a:lnTo>
                      <a:pt x="46" y="64"/>
                    </a:lnTo>
                    <a:lnTo>
                      <a:pt x="44" y="64"/>
                    </a:lnTo>
                    <a:lnTo>
                      <a:pt x="43" y="64"/>
                    </a:lnTo>
                    <a:lnTo>
                      <a:pt x="42" y="63"/>
                    </a:lnTo>
                    <a:lnTo>
                      <a:pt x="41" y="48"/>
                    </a:lnTo>
                    <a:lnTo>
                      <a:pt x="42" y="48"/>
                    </a:lnTo>
                    <a:lnTo>
                      <a:pt x="43" y="49"/>
                    </a:lnTo>
                    <a:lnTo>
                      <a:pt x="44" y="49"/>
                    </a:lnTo>
                    <a:lnTo>
                      <a:pt x="46" y="49"/>
                    </a:lnTo>
                    <a:lnTo>
                      <a:pt x="47" y="49"/>
                    </a:lnTo>
                    <a:lnTo>
                      <a:pt x="48" y="49"/>
                    </a:lnTo>
                    <a:lnTo>
                      <a:pt x="50" y="49"/>
                    </a:lnTo>
                    <a:lnTo>
                      <a:pt x="51" y="49"/>
                    </a:lnTo>
                    <a:lnTo>
                      <a:pt x="56" y="49"/>
                    </a:lnTo>
                    <a:lnTo>
                      <a:pt x="61" y="47"/>
                    </a:lnTo>
                    <a:lnTo>
                      <a:pt x="65" y="45"/>
                    </a:lnTo>
                    <a:lnTo>
                      <a:pt x="68" y="43"/>
                    </a:lnTo>
                    <a:lnTo>
                      <a:pt x="71" y="40"/>
                    </a:lnTo>
                    <a:lnTo>
                      <a:pt x="72" y="37"/>
                    </a:lnTo>
                    <a:lnTo>
                      <a:pt x="73" y="35"/>
                    </a:lnTo>
                    <a:lnTo>
                      <a:pt x="74" y="32"/>
                    </a:lnTo>
                    <a:lnTo>
                      <a:pt x="75" y="28"/>
                    </a:lnTo>
                    <a:lnTo>
                      <a:pt x="74" y="25"/>
                    </a:lnTo>
                    <a:lnTo>
                      <a:pt x="74" y="22"/>
                    </a:lnTo>
                    <a:lnTo>
                      <a:pt x="72" y="20"/>
                    </a:lnTo>
                    <a:lnTo>
                      <a:pt x="71" y="19"/>
                    </a:lnTo>
                    <a:lnTo>
                      <a:pt x="68" y="17"/>
                    </a:lnTo>
                    <a:lnTo>
                      <a:pt x="65" y="17"/>
                    </a:lnTo>
                    <a:lnTo>
                      <a:pt x="62" y="17"/>
                    </a:lnTo>
                    <a:lnTo>
                      <a:pt x="43" y="17"/>
                    </a:lnTo>
                    <a:lnTo>
                      <a:pt x="24" y="104"/>
                    </a:lnTo>
                    <a:lnTo>
                      <a:pt x="0" y="104"/>
                    </a:lnTo>
                    <a:lnTo>
                      <a:pt x="23" y="0"/>
                    </a:lnTo>
                    <a:lnTo>
                      <a:pt x="74" y="0"/>
                    </a:lnTo>
                    <a:lnTo>
                      <a:pt x="82" y="1"/>
                    </a:lnTo>
                    <a:lnTo>
                      <a:pt x="88" y="3"/>
                    </a:lnTo>
                    <a:lnTo>
                      <a:pt x="92" y="7"/>
                    </a:lnTo>
                    <a:lnTo>
                      <a:pt x="96" y="11"/>
                    </a:lnTo>
                    <a:lnTo>
                      <a:pt x="97" y="17"/>
                    </a:lnTo>
                    <a:lnTo>
                      <a:pt x="98" y="22"/>
                    </a:lnTo>
                    <a:lnTo>
                      <a:pt x="98" y="27"/>
                    </a:lnTo>
                    <a:lnTo>
                      <a:pt x="97" y="32"/>
                    </a:lnTo>
                    <a:lnTo>
                      <a:pt x="95" y="40"/>
                    </a:lnTo>
                    <a:lnTo>
                      <a:pt x="91" y="46"/>
                    </a:lnTo>
                    <a:lnTo>
                      <a:pt x="87" y="51"/>
                    </a:lnTo>
                    <a:lnTo>
                      <a:pt x="81" y="56"/>
                    </a:lnTo>
                    <a:lnTo>
                      <a:pt x="75" y="59"/>
                    </a:lnTo>
                    <a:lnTo>
                      <a:pt x="68" y="62"/>
                    </a:lnTo>
                    <a:lnTo>
                      <a:pt x="61" y="64"/>
                    </a:lnTo>
                    <a:lnTo>
                      <a:pt x="53" y="6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34" name="Freeform 27"/>
              <p:cNvSpPr>
                <a:spLocks/>
              </p:cNvSpPr>
              <p:nvPr/>
            </p:nvSpPr>
            <p:spPr bwMode="auto">
              <a:xfrm>
                <a:off x="1005" y="574"/>
                <a:ext cx="115" cy="55"/>
              </a:xfrm>
              <a:custGeom>
                <a:avLst/>
                <a:gdLst>
                  <a:gd name="T0" fmla="*/ 0 w 115"/>
                  <a:gd name="T1" fmla="*/ 54 h 55"/>
                  <a:gd name="T2" fmla="*/ 0 w 115"/>
                  <a:gd name="T3" fmla="*/ 54 h 55"/>
                  <a:gd name="T4" fmla="*/ 2 w 115"/>
                  <a:gd name="T5" fmla="*/ 47 h 55"/>
                  <a:gd name="T6" fmla="*/ 4 w 115"/>
                  <a:gd name="T7" fmla="*/ 41 h 55"/>
                  <a:gd name="T8" fmla="*/ 7 w 115"/>
                  <a:gd name="T9" fmla="*/ 35 h 55"/>
                  <a:gd name="T10" fmla="*/ 10 w 115"/>
                  <a:gd name="T11" fmla="*/ 30 h 55"/>
                  <a:gd name="T12" fmla="*/ 13 w 115"/>
                  <a:gd name="T13" fmla="*/ 25 h 55"/>
                  <a:gd name="T14" fmla="*/ 16 w 115"/>
                  <a:gd name="T15" fmla="*/ 21 h 55"/>
                  <a:gd name="T16" fmla="*/ 20 w 115"/>
                  <a:gd name="T17" fmla="*/ 17 h 55"/>
                  <a:gd name="T18" fmla="*/ 25 w 115"/>
                  <a:gd name="T19" fmla="*/ 13 h 55"/>
                  <a:gd name="T20" fmla="*/ 29 w 115"/>
                  <a:gd name="T21" fmla="*/ 10 h 55"/>
                  <a:gd name="T22" fmla="*/ 34 w 115"/>
                  <a:gd name="T23" fmla="*/ 7 h 55"/>
                  <a:gd name="T24" fmla="*/ 39 w 115"/>
                  <a:gd name="T25" fmla="*/ 5 h 55"/>
                  <a:gd name="T26" fmla="*/ 45 w 115"/>
                  <a:gd name="T27" fmla="*/ 3 h 55"/>
                  <a:gd name="T28" fmla="*/ 50 w 115"/>
                  <a:gd name="T29" fmla="*/ 2 h 55"/>
                  <a:gd name="T30" fmla="*/ 56 w 115"/>
                  <a:gd name="T31" fmla="*/ 1 h 55"/>
                  <a:gd name="T32" fmla="*/ 62 w 115"/>
                  <a:gd name="T33" fmla="*/ 0 h 55"/>
                  <a:gd name="T34" fmla="*/ 68 w 115"/>
                  <a:gd name="T35" fmla="*/ 0 h 55"/>
                  <a:gd name="T36" fmla="*/ 74 w 115"/>
                  <a:gd name="T37" fmla="*/ 0 h 55"/>
                  <a:gd name="T38" fmla="*/ 80 w 115"/>
                  <a:gd name="T39" fmla="*/ 1 h 55"/>
                  <a:gd name="T40" fmla="*/ 85 w 115"/>
                  <a:gd name="T41" fmla="*/ 2 h 55"/>
                  <a:gd name="T42" fmla="*/ 89 w 115"/>
                  <a:gd name="T43" fmla="*/ 4 h 55"/>
                  <a:gd name="T44" fmla="*/ 94 w 115"/>
                  <a:gd name="T45" fmla="*/ 6 h 55"/>
                  <a:gd name="T46" fmla="*/ 98 w 115"/>
                  <a:gd name="T47" fmla="*/ 9 h 55"/>
                  <a:gd name="T48" fmla="*/ 102 w 115"/>
                  <a:gd name="T49" fmla="*/ 12 h 55"/>
                  <a:gd name="T50" fmla="*/ 105 w 115"/>
                  <a:gd name="T51" fmla="*/ 15 h 55"/>
                  <a:gd name="T52" fmla="*/ 107 w 115"/>
                  <a:gd name="T53" fmla="*/ 19 h 55"/>
                  <a:gd name="T54" fmla="*/ 110 w 115"/>
                  <a:gd name="T55" fmla="*/ 23 h 55"/>
                  <a:gd name="T56" fmla="*/ 111 w 115"/>
                  <a:gd name="T57" fmla="*/ 28 h 55"/>
                  <a:gd name="T58" fmla="*/ 113 w 115"/>
                  <a:gd name="T59" fmla="*/ 32 h 55"/>
                  <a:gd name="T60" fmla="*/ 114 w 115"/>
                  <a:gd name="T61" fmla="*/ 37 h 55"/>
                  <a:gd name="T62" fmla="*/ 114 w 115"/>
                  <a:gd name="T63" fmla="*/ 43 h 55"/>
                  <a:gd name="T64" fmla="*/ 113 w 115"/>
                  <a:gd name="T65" fmla="*/ 48 h 55"/>
                  <a:gd name="T66" fmla="*/ 112 w 115"/>
                  <a:gd name="T67" fmla="*/ 54 h 55"/>
                  <a:gd name="T68" fmla="*/ 112 w 115"/>
                  <a:gd name="T69" fmla="*/ 54 h 55"/>
                  <a:gd name="T70" fmla="*/ 88 w 115"/>
                  <a:gd name="T71" fmla="*/ 54 h 55"/>
                  <a:gd name="T72" fmla="*/ 88 w 115"/>
                  <a:gd name="T73" fmla="*/ 54 h 55"/>
                  <a:gd name="T74" fmla="*/ 89 w 115"/>
                  <a:gd name="T75" fmla="*/ 46 h 55"/>
                  <a:gd name="T76" fmla="*/ 90 w 115"/>
                  <a:gd name="T77" fmla="*/ 39 h 55"/>
                  <a:gd name="T78" fmla="*/ 88 w 115"/>
                  <a:gd name="T79" fmla="*/ 33 h 55"/>
                  <a:gd name="T80" fmla="*/ 86 w 115"/>
                  <a:gd name="T81" fmla="*/ 27 h 55"/>
                  <a:gd name="T82" fmla="*/ 83 w 115"/>
                  <a:gd name="T83" fmla="*/ 23 h 55"/>
                  <a:gd name="T84" fmla="*/ 78 w 115"/>
                  <a:gd name="T85" fmla="*/ 19 h 55"/>
                  <a:gd name="T86" fmla="*/ 72 w 115"/>
                  <a:gd name="T87" fmla="*/ 17 h 55"/>
                  <a:gd name="T88" fmla="*/ 65 w 115"/>
                  <a:gd name="T89" fmla="*/ 17 h 55"/>
                  <a:gd name="T90" fmla="*/ 57 w 115"/>
                  <a:gd name="T91" fmla="*/ 17 h 55"/>
                  <a:gd name="T92" fmla="*/ 50 w 115"/>
                  <a:gd name="T93" fmla="*/ 19 h 55"/>
                  <a:gd name="T94" fmla="*/ 44 w 115"/>
                  <a:gd name="T95" fmla="*/ 22 h 55"/>
                  <a:gd name="T96" fmla="*/ 38 w 115"/>
                  <a:gd name="T97" fmla="*/ 27 h 55"/>
                  <a:gd name="T98" fmla="*/ 33 w 115"/>
                  <a:gd name="T99" fmla="*/ 32 h 55"/>
                  <a:gd name="T100" fmla="*/ 29 w 115"/>
                  <a:gd name="T101" fmla="*/ 38 h 55"/>
                  <a:gd name="T102" fmla="*/ 27 w 115"/>
                  <a:gd name="T103" fmla="*/ 46 h 55"/>
                  <a:gd name="T104" fmla="*/ 24 w 115"/>
                  <a:gd name="T105" fmla="*/ 54 h 55"/>
                  <a:gd name="T106" fmla="*/ 24 w 115"/>
                  <a:gd name="T107" fmla="*/ 54 h 55"/>
                  <a:gd name="T108" fmla="*/ 0 w 115"/>
                  <a:gd name="T109" fmla="*/ 54 h 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15" h="55">
                    <a:moveTo>
                      <a:pt x="0" y="54"/>
                    </a:moveTo>
                    <a:lnTo>
                      <a:pt x="0" y="54"/>
                    </a:lnTo>
                    <a:lnTo>
                      <a:pt x="2" y="47"/>
                    </a:lnTo>
                    <a:lnTo>
                      <a:pt x="4" y="41"/>
                    </a:lnTo>
                    <a:lnTo>
                      <a:pt x="7" y="35"/>
                    </a:lnTo>
                    <a:lnTo>
                      <a:pt x="10" y="30"/>
                    </a:lnTo>
                    <a:lnTo>
                      <a:pt x="13" y="25"/>
                    </a:lnTo>
                    <a:lnTo>
                      <a:pt x="16" y="21"/>
                    </a:lnTo>
                    <a:lnTo>
                      <a:pt x="20" y="17"/>
                    </a:lnTo>
                    <a:lnTo>
                      <a:pt x="25" y="13"/>
                    </a:lnTo>
                    <a:lnTo>
                      <a:pt x="29" y="10"/>
                    </a:lnTo>
                    <a:lnTo>
                      <a:pt x="34" y="7"/>
                    </a:lnTo>
                    <a:lnTo>
                      <a:pt x="39" y="5"/>
                    </a:lnTo>
                    <a:lnTo>
                      <a:pt x="45" y="3"/>
                    </a:lnTo>
                    <a:lnTo>
                      <a:pt x="50" y="2"/>
                    </a:lnTo>
                    <a:lnTo>
                      <a:pt x="56" y="1"/>
                    </a:lnTo>
                    <a:lnTo>
                      <a:pt x="62" y="0"/>
                    </a:lnTo>
                    <a:lnTo>
                      <a:pt x="68" y="0"/>
                    </a:lnTo>
                    <a:lnTo>
                      <a:pt x="74" y="0"/>
                    </a:lnTo>
                    <a:lnTo>
                      <a:pt x="80" y="1"/>
                    </a:lnTo>
                    <a:lnTo>
                      <a:pt x="85" y="2"/>
                    </a:lnTo>
                    <a:lnTo>
                      <a:pt x="89" y="4"/>
                    </a:lnTo>
                    <a:lnTo>
                      <a:pt x="94" y="6"/>
                    </a:lnTo>
                    <a:lnTo>
                      <a:pt x="98" y="9"/>
                    </a:lnTo>
                    <a:lnTo>
                      <a:pt x="102" y="12"/>
                    </a:lnTo>
                    <a:lnTo>
                      <a:pt x="105" y="15"/>
                    </a:lnTo>
                    <a:lnTo>
                      <a:pt x="107" y="19"/>
                    </a:lnTo>
                    <a:lnTo>
                      <a:pt x="110" y="23"/>
                    </a:lnTo>
                    <a:lnTo>
                      <a:pt x="111" y="28"/>
                    </a:lnTo>
                    <a:lnTo>
                      <a:pt x="113" y="32"/>
                    </a:lnTo>
                    <a:lnTo>
                      <a:pt x="114" y="37"/>
                    </a:lnTo>
                    <a:lnTo>
                      <a:pt x="114" y="43"/>
                    </a:lnTo>
                    <a:lnTo>
                      <a:pt x="113" y="48"/>
                    </a:lnTo>
                    <a:lnTo>
                      <a:pt x="112" y="54"/>
                    </a:lnTo>
                    <a:lnTo>
                      <a:pt x="88" y="54"/>
                    </a:lnTo>
                    <a:lnTo>
                      <a:pt x="89" y="46"/>
                    </a:lnTo>
                    <a:lnTo>
                      <a:pt x="90" y="39"/>
                    </a:lnTo>
                    <a:lnTo>
                      <a:pt x="88" y="33"/>
                    </a:lnTo>
                    <a:lnTo>
                      <a:pt x="86" y="27"/>
                    </a:lnTo>
                    <a:lnTo>
                      <a:pt x="83" y="23"/>
                    </a:lnTo>
                    <a:lnTo>
                      <a:pt x="78" y="19"/>
                    </a:lnTo>
                    <a:lnTo>
                      <a:pt x="72" y="17"/>
                    </a:lnTo>
                    <a:lnTo>
                      <a:pt x="65" y="17"/>
                    </a:lnTo>
                    <a:lnTo>
                      <a:pt x="57" y="17"/>
                    </a:lnTo>
                    <a:lnTo>
                      <a:pt x="50" y="19"/>
                    </a:lnTo>
                    <a:lnTo>
                      <a:pt x="44" y="22"/>
                    </a:lnTo>
                    <a:lnTo>
                      <a:pt x="38" y="27"/>
                    </a:lnTo>
                    <a:lnTo>
                      <a:pt x="33" y="32"/>
                    </a:lnTo>
                    <a:lnTo>
                      <a:pt x="29" y="38"/>
                    </a:lnTo>
                    <a:lnTo>
                      <a:pt x="27" y="46"/>
                    </a:lnTo>
                    <a:lnTo>
                      <a:pt x="24" y="54"/>
                    </a:lnTo>
                    <a:lnTo>
                      <a:pt x="0" y="5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35" name="Freeform 28"/>
              <p:cNvSpPr>
                <a:spLocks/>
              </p:cNvSpPr>
              <p:nvPr/>
            </p:nvSpPr>
            <p:spPr bwMode="auto">
              <a:xfrm>
                <a:off x="1003" y="629"/>
                <a:ext cx="116" cy="54"/>
              </a:xfrm>
              <a:custGeom>
                <a:avLst/>
                <a:gdLst>
                  <a:gd name="T0" fmla="*/ 1 w 116"/>
                  <a:gd name="T1" fmla="*/ 0 h 54"/>
                  <a:gd name="T2" fmla="*/ 1 w 116"/>
                  <a:gd name="T3" fmla="*/ 5 h 54"/>
                  <a:gd name="T4" fmla="*/ 0 w 116"/>
                  <a:gd name="T5" fmla="*/ 10 h 54"/>
                  <a:gd name="T6" fmla="*/ 0 w 116"/>
                  <a:gd name="T7" fmla="*/ 16 h 54"/>
                  <a:gd name="T8" fmla="*/ 1 w 116"/>
                  <a:gd name="T9" fmla="*/ 21 h 54"/>
                  <a:gd name="T10" fmla="*/ 2 w 116"/>
                  <a:gd name="T11" fmla="*/ 25 h 54"/>
                  <a:gd name="T12" fmla="*/ 4 w 116"/>
                  <a:gd name="T13" fmla="*/ 29 h 54"/>
                  <a:gd name="T14" fmla="*/ 6 w 116"/>
                  <a:gd name="T15" fmla="*/ 33 h 54"/>
                  <a:gd name="T16" fmla="*/ 9 w 116"/>
                  <a:gd name="T17" fmla="*/ 37 h 54"/>
                  <a:gd name="T18" fmla="*/ 12 w 116"/>
                  <a:gd name="T19" fmla="*/ 41 h 54"/>
                  <a:gd name="T20" fmla="*/ 16 w 116"/>
                  <a:gd name="T21" fmla="*/ 44 h 54"/>
                  <a:gd name="T22" fmla="*/ 20 w 116"/>
                  <a:gd name="T23" fmla="*/ 47 h 54"/>
                  <a:gd name="T24" fmla="*/ 24 w 116"/>
                  <a:gd name="T25" fmla="*/ 49 h 54"/>
                  <a:gd name="T26" fmla="*/ 29 w 116"/>
                  <a:gd name="T27" fmla="*/ 51 h 54"/>
                  <a:gd name="T28" fmla="*/ 35 w 116"/>
                  <a:gd name="T29" fmla="*/ 52 h 54"/>
                  <a:gd name="T30" fmla="*/ 40 w 116"/>
                  <a:gd name="T31" fmla="*/ 53 h 54"/>
                  <a:gd name="T32" fmla="*/ 47 w 116"/>
                  <a:gd name="T33" fmla="*/ 53 h 54"/>
                  <a:gd name="T34" fmla="*/ 53 w 116"/>
                  <a:gd name="T35" fmla="*/ 53 h 54"/>
                  <a:gd name="T36" fmla="*/ 59 w 116"/>
                  <a:gd name="T37" fmla="*/ 52 h 54"/>
                  <a:gd name="T38" fmla="*/ 65 w 116"/>
                  <a:gd name="T39" fmla="*/ 51 h 54"/>
                  <a:gd name="T40" fmla="*/ 70 w 116"/>
                  <a:gd name="T41" fmla="*/ 50 h 54"/>
                  <a:gd name="T42" fmla="*/ 76 w 116"/>
                  <a:gd name="T43" fmla="*/ 48 h 54"/>
                  <a:gd name="T44" fmla="*/ 81 w 116"/>
                  <a:gd name="T45" fmla="*/ 46 h 54"/>
                  <a:gd name="T46" fmla="*/ 86 w 116"/>
                  <a:gd name="T47" fmla="*/ 44 h 54"/>
                  <a:gd name="T48" fmla="*/ 90 w 116"/>
                  <a:gd name="T49" fmla="*/ 40 h 54"/>
                  <a:gd name="T50" fmla="*/ 94 w 116"/>
                  <a:gd name="T51" fmla="*/ 37 h 54"/>
                  <a:gd name="T52" fmla="*/ 98 w 116"/>
                  <a:gd name="T53" fmla="*/ 33 h 54"/>
                  <a:gd name="T54" fmla="*/ 102 w 116"/>
                  <a:gd name="T55" fmla="*/ 29 h 54"/>
                  <a:gd name="T56" fmla="*/ 105 w 116"/>
                  <a:gd name="T57" fmla="*/ 24 h 54"/>
                  <a:gd name="T58" fmla="*/ 108 w 116"/>
                  <a:gd name="T59" fmla="*/ 19 h 54"/>
                  <a:gd name="T60" fmla="*/ 111 w 116"/>
                  <a:gd name="T61" fmla="*/ 13 h 54"/>
                  <a:gd name="T62" fmla="*/ 113 w 116"/>
                  <a:gd name="T63" fmla="*/ 7 h 54"/>
                  <a:gd name="T64" fmla="*/ 115 w 116"/>
                  <a:gd name="T65" fmla="*/ 0 h 54"/>
                  <a:gd name="T66" fmla="*/ 91 w 116"/>
                  <a:gd name="T67" fmla="*/ 0 h 54"/>
                  <a:gd name="T68" fmla="*/ 88 w 116"/>
                  <a:gd name="T69" fmla="*/ 8 h 54"/>
                  <a:gd name="T70" fmla="*/ 85 w 116"/>
                  <a:gd name="T71" fmla="*/ 15 h 54"/>
                  <a:gd name="T72" fmla="*/ 82 w 116"/>
                  <a:gd name="T73" fmla="*/ 22 h 54"/>
                  <a:gd name="T74" fmla="*/ 77 w 116"/>
                  <a:gd name="T75" fmla="*/ 27 h 54"/>
                  <a:gd name="T76" fmla="*/ 71 w 116"/>
                  <a:gd name="T77" fmla="*/ 31 h 54"/>
                  <a:gd name="T78" fmla="*/ 65 w 116"/>
                  <a:gd name="T79" fmla="*/ 34 h 54"/>
                  <a:gd name="T80" fmla="*/ 58 w 116"/>
                  <a:gd name="T81" fmla="*/ 36 h 54"/>
                  <a:gd name="T82" fmla="*/ 50 w 116"/>
                  <a:gd name="T83" fmla="*/ 37 h 54"/>
                  <a:gd name="T84" fmla="*/ 42 w 116"/>
                  <a:gd name="T85" fmla="*/ 36 h 54"/>
                  <a:gd name="T86" fmla="*/ 36 w 116"/>
                  <a:gd name="T87" fmla="*/ 33 h 54"/>
                  <a:gd name="T88" fmla="*/ 31 w 116"/>
                  <a:gd name="T89" fmla="*/ 30 h 54"/>
                  <a:gd name="T90" fmla="*/ 28 w 116"/>
                  <a:gd name="T91" fmla="*/ 26 h 54"/>
                  <a:gd name="T92" fmla="*/ 25 w 116"/>
                  <a:gd name="T93" fmla="*/ 20 h 54"/>
                  <a:gd name="T94" fmla="*/ 24 w 116"/>
                  <a:gd name="T95" fmla="*/ 14 h 54"/>
                  <a:gd name="T96" fmla="*/ 24 w 116"/>
                  <a:gd name="T97" fmla="*/ 7 h 54"/>
                  <a:gd name="T98" fmla="*/ 25 w 116"/>
                  <a:gd name="T99" fmla="*/ 0 h 54"/>
                  <a:gd name="T100" fmla="*/ 1 w 116"/>
                  <a:gd name="T101" fmla="*/ 0 h 5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16" h="54">
                    <a:moveTo>
                      <a:pt x="1" y="0"/>
                    </a:moveTo>
                    <a:lnTo>
                      <a:pt x="1" y="5"/>
                    </a:lnTo>
                    <a:lnTo>
                      <a:pt x="0" y="10"/>
                    </a:lnTo>
                    <a:lnTo>
                      <a:pt x="0" y="16"/>
                    </a:lnTo>
                    <a:lnTo>
                      <a:pt x="1" y="21"/>
                    </a:lnTo>
                    <a:lnTo>
                      <a:pt x="2" y="25"/>
                    </a:lnTo>
                    <a:lnTo>
                      <a:pt x="4" y="29"/>
                    </a:lnTo>
                    <a:lnTo>
                      <a:pt x="6" y="33"/>
                    </a:lnTo>
                    <a:lnTo>
                      <a:pt x="9" y="37"/>
                    </a:lnTo>
                    <a:lnTo>
                      <a:pt x="12" y="41"/>
                    </a:lnTo>
                    <a:lnTo>
                      <a:pt x="16" y="44"/>
                    </a:lnTo>
                    <a:lnTo>
                      <a:pt x="20" y="47"/>
                    </a:lnTo>
                    <a:lnTo>
                      <a:pt x="24" y="49"/>
                    </a:lnTo>
                    <a:lnTo>
                      <a:pt x="29" y="51"/>
                    </a:lnTo>
                    <a:lnTo>
                      <a:pt x="35" y="52"/>
                    </a:lnTo>
                    <a:lnTo>
                      <a:pt x="40" y="53"/>
                    </a:lnTo>
                    <a:lnTo>
                      <a:pt x="47" y="53"/>
                    </a:lnTo>
                    <a:lnTo>
                      <a:pt x="53" y="53"/>
                    </a:lnTo>
                    <a:lnTo>
                      <a:pt x="59" y="52"/>
                    </a:lnTo>
                    <a:lnTo>
                      <a:pt x="65" y="51"/>
                    </a:lnTo>
                    <a:lnTo>
                      <a:pt x="70" y="50"/>
                    </a:lnTo>
                    <a:lnTo>
                      <a:pt x="76" y="48"/>
                    </a:lnTo>
                    <a:lnTo>
                      <a:pt x="81" y="46"/>
                    </a:lnTo>
                    <a:lnTo>
                      <a:pt x="86" y="44"/>
                    </a:lnTo>
                    <a:lnTo>
                      <a:pt x="90" y="40"/>
                    </a:lnTo>
                    <a:lnTo>
                      <a:pt x="94" y="37"/>
                    </a:lnTo>
                    <a:lnTo>
                      <a:pt x="98" y="33"/>
                    </a:lnTo>
                    <a:lnTo>
                      <a:pt x="102" y="29"/>
                    </a:lnTo>
                    <a:lnTo>
                      <a:pt x="105" y="24"/>
                    </a:lnTo>
                    <a:lnTo>
                      <a:pt x="108" y="19"/>
                    </a:lnTo>
                    <a:lnTo>
                      <a:pt x="111" y="13"/>
                    </a:lnTo>
                    <a:lnTo>
                      <a:pt x="113" y="7"/>
                    </a:lnTo>
                    <a:lnTo>
                      <a:pt x="115" y="0"/>
                    </a:lnTo>
                    <a:lnTo>
                      <a:pt x="91" y="0"/>
                    </a:lnTo>
                    <a:lnTo>
                      <a:pt x="88" y="8"/>
                    </a:lnTo>
                    <a:lnTo>
                      <a:pt x="85" y="15"/>
                    </a:lnTo>
                    <a:lnTo>
                      <a:pt x="82" y="22"/>
                    </a:lnTo>
                    <a:lnTo>
                      <a:pt x="77" y="27"/>
                    </a:lnTo>
                    <a:lnTo>
                      <a:pt x="71" y="31"/>
                    </a:lnTo>
                    <a:lnTo>
                      <a:pt x="65" y="34"/>
                    </a:lnTo>
                    <a:lnTo>
                      <a:pt x="58" y="36"/>
                    </a:lnTo>
                    <a:lnTo>
                      <a:pt x="50" y="37"/>
                    </a:lnTo>
                    <a:lnTo>
                      <a:pt x="42" y="36"/>
                    </a:lnTo>
                    <a:lnTo>
                      <a:pt x="36" y="33"/>
                    </a:lnTo>
                    <a:lnTo>
                      <a:pt x="31" y="30"/>
                    </a:lnTo>
                    <a:lnTo>
                      <a:pt x="28" y="26"/>
                    </a:lnTo>
                    <a:lnTo>
                      <a:pt x="25" y="20"/>
                    </a:lnTo>
                    <a:lnTo>
                      <a:pt x="24" y="14"/>
                    </a:lnTo>
                    <a:lnTo>
                      <a:pt x="24" y="7"/>
                    </a:lnTo>
                    <a:lnTo>
                      <a:pt x="25" y="0"/>
                    </a:lnTo>
                    <a:lnTo>
                      <a:pt x="1"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36" name="Freeform 29"/>
              <p:cNvSpPr>
                <a:spLocks/>
              </p:cNvSpPr>
              <p:nvPr/>
            </p:nvSpPr>
            <p:spPr bwMode="auto">
              <a:xfrm>
                <a:off x="1118" y="575"/>
                <a:ext cx="92" cy="104"/>
              </a:xfrm>
              <a:custGeom>
                <a:avLst/>
                <a:gdLst>
                  <a:gd name="T0" fmla="*/ 46 w 93"/>
                  <a:gd name="T1" fmla="*/ 17 h 105"/>
                  <a:gd name="T2" fmla="*/ 46 w 93"/>
                  <a:gd name="T3" fmla="*/ 17 h 105"/>
                  <a:gd name="T4" fmla="*/ 46 w 93"/>
                  <a:gd name="T5" fmla="*/ 17 h 105"/>
                  <a:gd name="T6" fmla="*/ 46 w 93"/>
                  <a:gd name="T7" fmla="*/ 17 h 105"/>
                  <a:gd name="T8" fmla="*/ 46 w 93"/>
                  <a:gd name="T9" fmla="*/ 17 h 105"/>
                  <a:gd name="T10" fmla="*/ 46 w 93"/>
                  <a:gd name="T11" fmla="*/ 18 h 105"/>
                  <a:gd name="T12" fmla="*/ 46 w 93"/>
                  <a:gd name="T13" fmla="*/ 20 h 105"/>
                  <a:gd name="T14" fmla="*/ 44 w 93"/>
                  <a:gd name="T15" fmla="*/ 22 h 105"/>
                  <a:gd name="T16" fmla="*/ 43 w 93"/>
                  <a:gd name="T17" fmla="*/ 27 h 105"/>
                  <a:gd name="T18" fmla="*/ 46 w 93"/>
                  <a:gd name="T19" fmla="*/ 33 h 105"/>
                  <a:gd name="T20" fmla="*/ 46 w 93"/>
                  <a:gd name="T21" fmla="*/ 39 h 105"/>
                  <a:gd name="T22" fmla="*/ 46 w 93"/>
                  <a:gd name="T23" fmla="*/ 45 h 105"/>
                  <a:gd name="T24" fmla="*/ 46 w 93"/>
                  <a:gd name="T25" fmla="*/ 51 h 105"/>
                  <a:gd name="T26" fmla="*/ 46 w 93"/>
                  <a:gd name="T27" fmla="*/ 52 h 105"/>
                  <a:gd name="T28" fmla="*/ 46 w 93"/>
                  <a:gd name="T29" fmla="*/ 52 h 105"/>
                  <a:gd name="T30" fmla="*/ 46 w 93"/>
                  <a:gd name="T31" fmla="*/ 52 h 105"/>
                  <a:gd name="T32" fmla="*/ 46 w 93"/>
                  <a:gd name="T33" fmla="*/ 52 h 105"/>
                  <a:gd name="T34" fmla="*/ 46 w 93"/>
                  <a:gd name="T35" fmla="*/ 52 h 105"/>
                  <a:gd name="T36" fmla="*/ 46 w 93"/>
                  <a:gd name="T37" fmla="*/ 52 h 105"/>
                  <a:gd name="T38" fmla="*/ 46 w 93"/>
                  <a:gd name="T39" fmla="*/ 52 h 105"/>
                  <a:gd name="T40" fmla="*/ 0 w 93"/>
                  <a:gd name="T41" fmla="*/ 52 h 105"/>
                  <a:gd name="T42" fmla="*/ 33 w 93"/>
                  <a:gd name="T43" fmla="*/ 52 h 105"/>
                  <a:gd name="T44" fmla="*/ 40 w 93"/>
                  <a:gd name="T45" fmla="*/ 52 h 105"/>
                  <a:gd name="T46" fmla="*/ 46 w 93"/>
                  <a:gd name="T47" fmla="*/ 52 h 105"/>
                  <a:gd name="T48" fmla="*/ 46 w 93"/>
                  <a:gd name="T49" fmla="*/ 52 h 105"/>
                  <a:gd name="T50" fmla="*/ 46 w 93"/>
                  <a:gd name="T51" fmla="*/ 52 h 105"/>
                  <a:gd name="T52" fmla="*/ 46 w 93"/>
                  <a:gd name="T53" fmla="*/ 52 h 105"/>
                  <a:gd name="T54" fmla="*/ 46 w 93"/>
                  <a:gd name="T55" fmla="*/ 52 h 105"/>
                  <a:gd name="T56" fmla="*/ 43 w 93"/>
                  <a:gd name="T57" fmla="*/ 52 h 105"/>
                  <a:gd name="T58" fmla="*/ 36 w 93"/>
                  <a:gd name="T59" fmla="*/ 52 h 105"/>
                  <a:gd name="T60" fmla="*/ 28 w 93"/>
                  <a:gd name="T61" fmla="*/ 49 h 105"/>
                  <a:gd name="T62" fmla="*/ 22 w 93"/>
                  <a:gd name="T63" fmla="*/ 41 h 105"/>
                  <a:gd name="T64" fmla="*/ 17 w 93"/>
                  <a:gd name="T65" fmla="*/ 33 h 105"/>
                  <a:gd name="T66" fmla="*/ 17 w 93"/>
                  <a:gd name="T67" fmla="*/ 25 h 105"/>
                  <a:gd name="T68" fmla="*/ 20 w 93"/>
                  <a:gd name="T69" fmla="*/ 14 h 105"/>
                  <a:gd name="T70" fmla="*/ 29 w 93"/>
                  <a:gd name="T71" fmla="*/ 7 h 105"/>
                  <a:gd name="T72" fmla="*/ 42 w 93"/>
                  <a:gd name="T73" fmla="*/ 2 h 105"/>
                  <a:gd name="T74" fmla="*/ 46 w 93"/>
                  <a:gd name="T75" fmla="*/ 0 h 105"/>
                  <a:gd name="T76" fmla="*/ 46 w 93"/>
                  <a:gd name="T77" fmla="*/ 0 h 105"/>
                  <a:gd name="T78" fmla="*/ 46 w 93"/>
                  <a:gd name="T79" fmla="*/ 0 h 105"/>
                  <a:gd name="T80" fmla="*/ 46 w 93"/>
                  <a:gd name="T81" fmla="*/ 0 h 105"/>
                  <a:gd name="T82" fmla="*/ 46 w 93"/>
                  <a:gd name="T83" fmla="*/ 0 h 10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93" h="105">
                    <a:moveTo>
                      <a:pt x="88" y="17"/>
                    </a:moveTo>
                    <a:lnTo>
                      <a:pt x="87" y="17"/>
                    </a:lnTo>
                    <a:lnTo>
                      <a:pt x="85" y="17"/>
                    </a:lnTo>
                    <a:lnTo>
                      <a:pt x="82" y="17"/>
                    </a:lnTo>
                    <a:lnTo>
                      <a:pt x="79" y="17"/>
                    </a:lnTo>
                    <a:lnTo>
                      <a:pt x="74" y="17"/>
                    </a:lnTo>
                    <a:lnTo>
                      <a:pt x="70" y="17"/>
                    </a:lnTo>
                    <a:lnTo>
                      <a:pt x="66" y="17"/>
                    </a:lnTo>
                    <a:lnTo>
                      <a:pt x="63" y="17"/>
                    </a:lnTo>
                    <a:lnTo>
                      <a:pt x="58" y="17"/>
                    </a:lnTo>
                    <a:lnTo>
                      <a:pt x="54" y="17"/>
                    </a:lnTo>
                    <a:lnTo>
                      <a:pt x="51" y="18"/>
                    </a:lnTo>
                    <a:lnTo>
                      <a:pt x="48" y="19"/>
                    </a:lnTo>
                    <a:lnTo>
                      <a:pt x="46" y="20"/>
                    </a:lnTo>
                    <a:lnTo>
                      <a:pt x="45" y="21"/>
                    </a:lnTo>
                    <a:lnTo>
                      <a:pt x="44" y="22"/>
                    </a:lnTo>
                    <a:lnTo>
                      <a:pt x="43" y="24"/>
                    </a:lnTo>
                    <a:lnTo>
                      <a:pt x="43" y="27"/>
                    </a:lnTo>
                    <a:lnTo>
                      <a:pt x="44" y="30"/>
                    </a:lnTo>
                    <a:lnTo>
                      <a:pt x="46" y="33"/>
                    </a:lnTo>
                    <a:lnTo>
                      <a:pt x="48" y="36"/>
                    </a:lnTo>
                    <a:lnTo>
                      <a:pt x="51" y="39"/>
                    </a:lnTo>
                    <a:lnTo>
                      <a:pt x="54" y="42"/>
                    </a:lnTo>
                    <a:lnTo>
                      <a:pt x="58" y="45"/>
                    </a:lnTo>
                    <a:lnTo>
                      <a:pt x="62" y="49"/>
                    </a:lnTo>
                    <a:lnTo>
                      <a:pt x="66" y="51"/>
                    </a:lnTo>
                    <a:lnTo>
                      <a:pt x="70" y="55"/>
                    </a:lnTo>
                    <a:lnTo>
                      <a:pt x="74" y="59"/>
                    </a:lnTo>
                    <a:lnTo>
                      <a:pt x="77" y="62"/>
                    </a:lnTo>
                    <a:lnTo>
                      <a:pt x="79" y="66"/>
                    </a:lnTo>
                    <a:lnTo>
                      <a:pt x="81" y="70"/>
                    </a:lnTo>
                    <a:lnTo>
                      <a:pt x="81" y="75"/>
                    </a:lnTo>
                    <a:lnTo>
                      <a:pt x="81" y="79"/>
                    </a:lnTo>
                    <a:lnTo>
                      <a:pt x="80" y="84"/>
                    </a:lnTo>
                    <a:lnTo>
                      <a:pt x="78" y="89"/>
                    </a:lnTo>
                    <a:lnTo>
                      <a:pt x="74" y="93"/>
                    </a:lnTo>
                    <a:lnTo>
                      <a:pt x="69" y="97"/>
                    </a:lnTo>
                    <a:lnTo>
                      <a:pt x="63" y="100"/>
                    </a:lnTo>
                    <a:lnTo>
                      <a:pt x="55" y="102"/>
                    </a:lnTo>
                    <a:lnTo>
                      <a:pt x="46" y="103"/>
                    </a:lnTo>
                    <a:lnTo>
                      <a:pt x="36" y="104"/>
                    </a:lnTo>
                    <a:lnTo>
                      <a:pt x="0" y="104"/>
                    </a:lnTo>
                    <a:lnTo>
                      <a:pt x="4" y="87"/>
                    </a:lnTo>
                    <a:lnTo>
                      <a:pt x="33" y="87"/>
                    </a:lnTo>
                    <a:lnTo>
                      <a:pt x="36" y="87"/>
                    </a:lnTo>
                    <a:lnTo>
                      <a:pt x="40" y="87"/>
                    </a:lnTo>
                    <a:lnTo>
                      <a:pt x="43" y="87"/>
                    </a:lnTo>
                    <a:lnTo>
                      <a:pt x="46" y="86"/>
                    </a:lnTo>
                    <a:lnTo>
                      <a:pt x="49" y="86"/>
                    </a:lnTo>
                    <a:lnTo>
                      <a:pt x="51" y="84"/>
                    </a:lnTo>
                    <a:lnTo>
                      <a:pt x="53" y="82"/>
                    </a:lnTo>
                    <a:lnTo>
                      <a:pt x="55" y="79"/>
                    </a:lnTo>
                    <a:lnTo>
                      <a:pt x="55" y="76"/>
                    </a:lnTo>
                    <a:lnTo>
                      <a:pt x="54" y="73"/>
                    </a:lnTo>
                    <a:lnTo>
                      <a:pt x="52" y="71"/>
                    </a:lnTo>
                    <a:lnTo>
                      <a:pt x="50" y="68"/>
                    </a:lnTo>
                    <a:lnTo>
                      <a:pt x="47" y="65"/>
                    </a:lnTo>
                    <a:lnTo>
                      <a:pt x="43" y="62"/>
                    </a:lnTo>
                    <a:lnTo>
                      <a:pt x="40" y="59"/>
                    </a:lnTo>
                    <a:lnTo>
                      <a:pt x="36" y="55"/>
                    </a:lnTo>
                    <a:lnTo>
                      <a:pt x="32" y="52"/>
                    </a:lnTo>
                    <a:lnTo>
                      <a:pt x="28" y="49"/>
                    </a:lnTo>
                    <a:lnTo>
                      <a:pt x="25" y="45"/>
                    </a:lnTo>
                    <a:lnTo>
                      <a:pt x="22" y="41"/>
                    </a:lnTo>
                    <a:lnTo>
                      <a:pt x="19" y="37"/>
                    </a:lnTo>
                    <a:lnTo>
                      <a:pt x="17" y="33"/>
                    </a:lnTo>
                    <a:lnTo>
                      <a:pt x="16" y="29"/>
                    </a:lnTo>
                    <a:lnTo>
                      <a:pt x="17" y="25"/>
                    </a:lnTo>
                    <a:lnTo>
                      <a:pt x="18" y="19"/>
                    </a:lnTo>
                    <a:lnTo>
                      <a:pt x="20" y="14"/>
                    </a:lnTo>
                    <a:lnTo>
                      <a:pt x="24" y="10"/>
                    </a:lnTo>
                    <a:lnTo>
                      <a:pt x="29" y="7"/>
                    </a:lnTo>
                    <a:lnTo>
                      <a:pt x="35" y="4"/>
                    </a:lnTo>
                    <a:lnTo>
                      <a:pt x="42" y="2"/>
                    </a:lnTo>
                    <a:lnTo>
                      <a:pt x="50" y="1"/>
                    </a:lnTo>
                    <a:lnTo>
                      <a:pt x="60" y="0"/>
                    </a:lnTo>
                    <a:lnTo>
                      <a:pt x="61" y="0"/>
                    </a:lnTo>
                    <a:lnTo>
                      <a:pt x="65" y="0"/>
                    </a:lnTo>
                    <a:lnTo>
                      <a:pt x="70" y="0"/>
                    </a:lnTo>
                    <a:lnTo>
                      <a:pt x="76" y="0"/>
                    </a:lnTo>
                    <a:lnTo>
                      <a:pt x="82" y="0"/>
                    </a:lnTo>
                    <a:lnTo>
                      <a:pt x="87" y="0"/>
                    </a:lnTo>
                    <a:lnTo>
                      <a:pt x="91" y="0"/>
                    </a:lnTo>
                    <a:lnTo>
                      <a:pt x="92" y="0"/>
                    </a:lnTo>
                    <a:lnTo>
                      <a:pt x="88" y="1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37" name="Freeform 30"/>
              <p:cNvSpPr>
                <a:spLocks/>
              </p:cNvSpPr>
              <p:nvPr/>
            </p:nvSpPr>
            <p:spPr bwMode="auto">
              <a:xfrm>
                <a:off x="1219" y="575"/>
                <a:ext cx="92" cy="104"/>
              </a:xfrm>
              <a:custGeom>
                <a:avLst/>
                <a:gdLst>
                  <a:gd name="T0" fmla="*/ 87 w 92"/>
                  <a:gd name="T1" fmla="*/ 17 h 105"/>
                  <a:gd name="T2" fmla="*/ 55 w 92"/>
                  <a:gd name="T3" fmla="*/ 17 h 105"/>
                  <a:gd name="T4" fmla="*/ 37 w 92"/>
                  <a:gd name="T5" fmla="*/ 52 h 105"/>
                  <a:gd name="T6" fmla="*/ 14 w 92"/>
                  <a:gd name="T7" fmla="*/ 52 h 105"/>
                  <a:gd name="T8" fmla="*/ 32 w 92"/>
                  <a:gd name="T9" fmla="*/ 17 h 105"/>
                  <a:gd name="T10" fmla="*/ 0 w 92"/>
                  <a:gd name="T11" fmla="*/ 17 h 105"/>
                  <a:gd name="T12" fmla="*/ 4 w 92"/>
                  <a:gd name="T13" fmla="*/ 0 h 105"/>
                  <a:gd name="T14" fmla="*/ 91 w 92"/>
                  <a:gd name="T15" fmla="*/ 0 h 105"/>
                  <a:gd name="T16" fmla="*/ 87 w 92"/>
                  <a:gd name="T17" fmla="*/ 17 h 1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2" h="105">
                    <a:moveTo>
                      <a:pt x="87" y="17"/>
                    </a:moveTo>
                    <a:lnTo>
                      <a:pt x="55" y="17"/>
                    </a:lnTo>
                    <a:lnTo>
                      <a:pt x="37" y="104"/>
                    </a:lnTo>
                    <a:lnTo>
                      <a:pt x="14" y="104"/>
                    </a:lnTo>
                    <a:lnTo>
                      <a:pt x="32" y="17"/>
                    </a:lnTo>
                    <a:lnTo>
                      <a:pt x="0" y="17"/>
                    </a:lnTo>
                    <a:lnTo>
                      <a:pt x="4" y="0"/>
                    </a:lnTo>
                    <a:lnTo>
                      <a:pt x="91" y="0"/>
                    </a:lnTo>
                    <a:lnTo>
                      <a:pt x="87" y="1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38" name="Freeform 31"/>
              <p:cNvSpPr>
                <a:spLocks/>
              </p:cNvSpPr>
              <p:nvPr/>
            </p:nvSpPr>
            <p:spPr bwMode="auto">
              <a:xfrm>
                <a:off x="1276" y="575"/>
                <a:ext cx="107" cy="104"/>
              </a:xfrm>
              <a:custGeom>
                <a:avLst/>
                <a:gdLst>
                  <a:gd name="T0" fmla="*/ 37 w 107"/>
                  <a:gd name="T1" fmla="*/ 52 h 105"/>
                  <a:gd name="T2" fmla="*/ 46 w 107"/>
                  <a:gd name="T3" fmla="*/ 52 h 105"/>
                  <a:gd name="T4" fmla="*/ 80 w 107"/>
                  <a:gd name="T5" fmla="*/ 52 h 105"/>
                  <a:gd name="T6" fmla="*/ 70 w 107"/>
                  <a:gd name="T7" fmla="*/ 21 h 105"/>
                  <a:gd name="T8" fmla="*/ 24 w 107"/>
                  <a:gd name="T9" fmla="*/ 52 h 105"/>
                  <a:gd name="T10" fmla="*/ 0 w 107"/>
                  <a:gd name="T11" fmla="*/ 52 h 105"/>
                  <a:gd name="T12" fmla="*/ 61 w 107"/>
                  <a:gd name="T13" fmla="*/ 0 h 105"/>
                  <a:gd name="T14" fmla="*/ 89 w 107"/>
                  <a:gd name="T15" fmla="*/ 0 h 105"/>
                  <a:gd name="T16" fmla="*/ 106 w 107"/>
                  <a:gd name="T17" fmla="*/ 52 h 105"/>
                  <a:gd name="T18" fmla="*/ 37 w 107"/>
                  <a:gd name="T19" fmla="*/ 52 h 1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7" h="105">
                    <a:moveTo>
                      <a:pt x="37" y="104"/>
                    </a:moveTo>
                    <a:lnTo>
                      <a:pt x="46" y="87"/>
                    </a:lnTo>
                    <a:lnTo>
                      <a:pt x="80" y="87"/>
                    </a:lnTo>
                    <a:lnTo>
                      <a:pt x="70" y="21"/>
                    </a:lnTo>
                    <a:lnTo>
                      <a:pt x="24" y="104"/>
                    </a:lnTo>
                    <a:lnTo>
                      <a:pt x="0" y="104"/>
                    </a:lnTo>
                    <a:lnTo>
                      <a:pt x="61" y="0"/>
                    </a:lnTo>
                    <a:lnTo>
                      <a:pt x="89" y="0"/>
                    </a:lnTo>
                    <a:lnTo>
                      <a:pt x="106" y="104"/>
                    </a:lnTo>
                    <a:lnTo>
                      <a:pt x="37" y="10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39" name="Freeform 32"/>
              <p:cNvSpPr>
                <a:spLocks/>
              </p:cNvSpPr>
              <p:nvPr/>
            </p:nvSpPr>
            <p:spPr bwMode="auto">
              <a:xfrm>
                <a:off x="1396" y="575"/>
                <a:ext cx="76" cy="104"/>
              </a:xfrm>
              <a:custGeom>
                <a:avLst/>
                <a:gdLst>
                  <a:gd name="T0" fmla="*/ 71 w 76"/>
                  <a:gd name="T1" fmla="*/ 52 h 105"/>
                  <a:gd name="T2" fmla="*/ 0 w 76"/>
                  <a:gd name="T3" fmla="*/ 52 h 105"/>
                  <a:gd name="T4" fmla="*/ 22 w 76"/>
                  <a:gd name="T5" fmla="*/ 0 h 105"/>
                  <a:gd name="T6" fmla="*/ 46 w 76"/>
                  <a:gd name="T7" fmla="*/ 0 h 105"/>
                  <a:gd name="T8" fmla="*/ 27 w 76"/>
                  <a:gd name="T9" fmla="*/ 52 h 105"/>
                  <a:gd name="T10" fmla="*/ 75 w 76"/>
                  <a:gd name="T11" fmla="*/ 52 h 105"/>
                  <a:gd name="T12" fmla="*/ 71 w 76"/>
                  <a:gd name="T13" fmla="*/ 52 h 10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6" h="105">
                    <a:moveTo>
                      <a:pt x="71" y="104"/>
                    </a:moveTo>
                    <a:lnTo>
                      <a:pt x="0" y="104"/>
                    </a:lnTo>
                    <a:lnTo>
                      <a:pt x="22" y="0"/>
                    </a:lnTo>
                    <a:lnTo>
                      <a:pt x="46" y="0"/>
                    </a:lnTo>
                    <a:lnTo>
                      <a:pt x="27" y="87"/>
                    </a:lnTo>
                    <a:lnTo>
                      <a:pt x="75" y="87"/>
                    </a:lnTo>
                    <a:lnTo>
                      <a:pt x="71" y="10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40" name="Freeform 33"/>
              <p:cNvSpPr>
                <a:spLocks/>
              </p:cNvSpPr>
              <p:nvPr/>
            </p:nvSpPr>
            <p:spPr bwMode="auto">
              <a:xfrm>
                <a:off x="1510" y="575"/>
                <a:ext cx="92" cy="104"/>
              </a:xfrm>
              <a:custGeom>
                <a:avLst/>
                <a:gdLst>
                  <a:gd name="T0" fmla="*/ 46 w 93"/>
                  <a:gd name="T1" fmla="*/ 17 h 105"/>
                  <a:gd name="T2" fmla="*/ 46 w 93"/>
                  <a:gd name="T3" fmla="*/ 17 h 105"/>
                  <a:gd name="T4" fmla="*/ 46 w 93"/>
                  <a:gd name="T5" fmla="*/ 17 h 105"/>
                  <a:gd name="T6" fmla="*/ 46 w 93"/>
                  <a:gd name="T7" fmla="*/ 17 h 105"/>
                  <a:gd name="T8" fmla="*/ 46 w 93"/>
                  <a:gd name="T9" fmla="*/ 17 h 105"/>
                  <a:gd name="T10" fmla="*/ 46 w 93"/>
                  <a:gd name="T11" fmla="*/ 18 h 105"/>
                  <a:gd name="T12" fmla="*/ 46 w 93"/>
                  <a:gd name="T13" fmla="*/ 20 h 105"/>
                  <a:gd name="T14" fmla="*/ 44 w 93"/>
                  <a:gd name="T15" fmla="*/ 22 h 105"/>
                  <a:gd name="T16" fmla="*/ 43 w 93"/>
                  <a:gd name="T17" fmla="*/ 27 h 105"/>
                  <a:gd name="T18" fmla="*/ 45 w 93"/>
                  <a:gd name="T19" fmla="*/ 33 h 105"/>
                  <a:gd name="T20" fmla="*/ 46 w 93"/>
                  <a:gd name="T21" fmla="*/ 39 h 105"/>
                  <a:gd name="T22" fmla="*/ 46 w 93"/>
                  <a:gd name="T23" fmla="*/ 45 h 105"/>
                  <a:gd name="T24" fmla="*/ 46 w 93"/>
                  <a:gd name="T25" fmla="*/ 51 h 105"/>
                  <a:gd name="T26" fmla="*/ 46 w 93"/>
                  <a:gd name="T27" fmla="*/ 52 h 105"/>
                  <a:gd name="T28" fmla="*/ 46 w 93"/>
                  <a:gd name="T29" fmla="*/ 52 h 105"/>
                  <a:gd name="T30" fmla="*/ 46 w 93"/>
                  <a:gd name="T31" fmla="*/ 52 h 105"/>
                  <a:gd name="T32" fmla="*/ 46 w 93"/>
                  <a:gd name="T33" fmla="*/ 52 h 105"/>
                  <a:gd name="T34" fmla="*/ 46 w 93"/>
                  <a:gd name="T35" fmla="*/ 52 h 105"/>
                  <a:gd name="T36" fmla="*/ 46 w 93"/>
                  <a:gd name="T37" fmla="*/ 52 h 105"/>
                  <a:gd name="T38" fmla="*/ 46 w 93"/>
                  <a:gd name="T39" fmla="*/ 52 h 105"/>
                  <a:gd name="T40" fmla="*/ 0 w 93"/>
                  <a:gd name="T41" fmla="*/ 52 h 105"/>
                  <a:gd name="T42" fmla="*/ 33 w 93"/>
                  <a:gd name="T43" fmla="*/ 52 h 105"/>
                  <a:gd name="T44" fmla="*/ 40 w 93"/>
                  <a:gd name="T45" fmla="*/ 52 h 105"/>
                  <a:gd name="T46" fmla="*/ 46 w 93"/>
                  <a:gd name="T47" fmla="*/ 52 h 105"/>
                  <a:gd name="T48" fmla="*/ 46 w 93"/>
                  <a:gd name="T49" fmla="*/ 52 h 105"/>
                  <a:gd name="T50" fmla="*/ 46 w 93"/>
                  <a:gd name="T51" fmla="*/ 52 h 105"/>
                  <a:gd name="T52" fmla="*/ 46 w 93"/>
                  <a:gd name="T53" fmla="*/ 52 h 105"/>
                  <a:gd name="T54" fmla="*/ 46 w 93"/>
                  <a:gd name="T55" fmla="*/ 52 h 105"/>
                  <a:gd name="T56" fmla="*/ 43 w 93"/>
                  <a:gd name="T57" fmla="*/ 52 h 105"/>
                  <a:gd name="T58" fmla="*/ 36 w 93"/>
                  <a:gd name="T59" fmla="*/ 52 h 105"/>
                  <a:gd name="T60" fmla="*/ 28 w 93"/>
                  <a:gd name="T61" fmla="*/ 49 h 105"/>
                  <a:gd name="T62" fmla="*/ 22 w 93"/>
                  <a:gd name="T63" fmla="*/ 41 h 105"/>
                  <a:gd name="T64" fmla="*/ 17 w 93"/>
                  <a:gd name="T65" fmla="*/ 33 h 105"/>
                  <a:gd name="T66" fmla="*/ 16 w 93"/>
                  <a:gd name="T67" fmla="*/ 25 h 105"/>
                  <a:gd name="T68" fmla="*/ 20 w 93"/>
                  <a:gd name="T69" fmla="*/ 14 h 105"/>
                  <a:gd name="T70" fmla="*/ 28 w 93"/>
                  <a:gd name="T71" fmla="*/ 7 h 105"/>
                  <a:gd name="T72" fmla="*/ 42 w 93"/>
                  <a:gd name="T73" fmla="*/ 2 h 105"/>
                  <a:gd name="T74" fmla="*/ 46 w 93"/>
                  <a:gd name="T75" fmla="*/ 0 h 105"/>
                  <a:gd name="T76" fmla="*/ 46 w 93"/>
                  <a:gd name="T77" fmla="*/ 0 h 105"/>
                  <a:gd name="T78" fmla="*/ 46 w 93"/>
                  <a:gd name="T79" fmla="*/ 0 h 105"/>
                  <a:gd name="T80" fmla="*/ 46 w 93"/>
                  <a:gd name="T81" fmla="*/ 0 h 105"/>
                  <a:gd name="T82" fmla="*/ 46 w 93"/>
                  <a:gd name="T83" fmla="*/ 0 h 10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93" h="105">
                    <a:moveTo>
                      <a:pt x="88" y="17"/>
                    </a:moveTo>
                    <a:lnTo>
                      <a:pt x="87" y="17"/>
                    </a:lnTo>
                    <a:lnTo>
                      <a:pt x="85" y="17"/>
                    </a:lnTo>
                    <a:lnTo>
                      <a:pt x="82" y="17"/>
                    </a:lnTo>
                    <a:lnTo>
                      <a:pt x="79" y="17"/>
                    </a:lnTo>
                    <a:lnTo>
                      <a:pt x="75" y="17"/>
                    </a:lnTo>
                    <a:lnTo>
                      <a:pt x="70" y="17"/>
                    </a:lnTo>
                    <a:lnTo>
                      <a:pt x="66" y="17"/>
                    </a:lnTo>
                    <a:lnTo>
                      <a:pt x="63" y="17"/>
                    </a:lnTo>
                    <a:lnTo>
                      <a:pt x="58" y="17"/>
                    </a:lnTo>
                    <a:lnTo>
                      <a:pt x="54" y="17"/>
                    </a:lnTo>
                    <a:lnTo>
                      <a:pt x="51" y="18"/>
                    </a:lnTo>
                    <a:lnTo>
                      <a:pt x="49" y="19"/>
                    </a:lnTo>
                    <a:lnTo>
                      <a:pt x="46" y="20"/>
                    </a:lnTo>
                    <a:lnTo>
                      <a:pt x="45" y="21"/>
                    </a:lnTo>
                    <a:lnTo>
                      <a:pt x="44" y="22"/>
                    </a:lnTo>
                    <a:lnTo>
                      <a:pt x="43" y="24"/>
                    </a:lnTo>
                    <a:lnTo>
                      <a:pt x="43" y="27"/>
                    </a:lnTo>
                    <a:lnTo>
                      <a:pt x="44" y="30"/>
                    </a:lnTo>
                    <a:lnTo>
                      <a:pt x="45" y="33"/>
                    </a:lnTo>
                    <a:lnTo>
                      <a:pt x="48" y="36"/>
                    </a:lnTo>
                    <a:lnTo>
                      <a:pt x="51" y="39"/>
                    </a:lnTo>
                    <a:lnTo>
                      <a:pt x="54" y="42"/>
                    </a:lnTo>
                    <a:lnTo>
                      <a:pt x="58" y="45"/>
                    </a:lnTo>
                    <a:lnTo>
                      <a:pt x="62" y="49"/>
                    </a:lnTo>
                    <a:lnTo>
                      <a:pt x="66" y="51"/>
                    </a:lnTo>
                    <a:lnTo>
                      <a:pt x="70" y="55"/>
                    </a:lnTo>
                    <a:lnTo>
                      <a:pt x="74" y="59"/>
                    </a:lnTo>
                    <a:lnTo>
                      <a:pt x="77" y="62"/>
                    </a:lnTo>
                    <a:lnTo>
                      <a:pt x="79" y="66"/>
                    </a:lnTo>
                    <a:lnTo>
                      <a:pt x="81" y="70"/>
                    </a:lnTo>
                    <a:lnTo>
                      <a:pt x="82" y="75"/>
                    </a:lnTo>
                    <a:lnTo>
                      <a:pt x="81" y="79"/>
                    </a:lnTo>
                    <a:lnTo>
                      <a:pt x="80" y="84"/>
                    </a:lnTo>
                    <a:lnTo>
                      <a:pt x="78" y="89"/>
                    </a:lnTo>
                    <a:lnTo>
                      <a:pt x="74" y="93"/>
                    </a:lnTo>
                    <a:lnTo>
                      <a:pt x="69" y="97"/>
                    </a:lnTo>
                    <a:lnTo>
                      <a:pt x="63" y="100"/>
                    </a:lnTo>
                    <a:lnTo>
                      <a:pt x="56" y="102"/>
                    </a:lnTo>
                    <a:lnTo>
                      <a:pt x="47" y="103"/>
                    </a:lnTo>
                    <a:lnTo>
                      <a:pt x="36" y="104"/>
                    </a:lnTo>
                    <a:lnTo>
                      <a:pt x="0" y="104"/>
                    </a:lnTo>
                    <a:lnTo>
                      <a:pt x="4" y="87"/>
                    </a:lnTo>
                    <a:lnTo>
                      <a:pt x="33" y="87"/>
                    </a:lnTo>
                    <a:lnTo>
                      <a:pt x="36" y="87"/>
                    </a:lnTo>
                    <a:lnTo>
                      <a:pt x="40" y="87"/>
                    </a:lnTo>
                    <a:lnTo>
                      <a:pt x="43" y="87"/>
                    </a:lnTo>
                    <a:lnTo>
                      <a:pt x="47" y="86"/>
                    </a:lnTo>
                    <a:lnTo>
                      <a:pt x="49" y="86"/>
                    </a:lnTo>
                    <a:lnTo>
                      <a:pt x="52" y="84"/>
                    </a:lnTo>
                    <a:lnTo>
                      <a:pt x="54" y="82"/>
                    </a:lnTo>
                    <a:lnTo>
                      <a:pt x="55" y="79"/>
                    </a:lnTo>
                    <a:lnTo>
                      <a:pt x="55" y="76"/>
                    </a:lnTo>
                    <a:lnTo>
                      <a:pt x="54" y="73"/>
                    </a:lnTo>
                    <a:lnTo>
                      <a:pt x="52" y="71"/>
                    </a:lnTo>
                    <a:lnTo>
                      <a:pt x="50" y="68"/>
                    </a:lnTo>
                    <a:lnTo>
                      <a:pt x="47" y="65"/>
                    </a:lnTo>
                    <a:lnTo>
                      <a:pt x="43" y="62"/>
                    </a:lnTo>
                    <a:lnTo>
                      <a:pt x="40" y="59"/>
                    </a:lnTo>
                    <a:lnTo>
                      <a:pt x="36" y="55"/>
                    </a:lnTo>
                    <a:lnTo>
                      <a:pt x="32" y="52"/>
                    </a:lnTo>
                    <a:lnTo>
                      <a:pt x="28" y="49"/>
                    </a:lnTo>
                    <a:lnTo>
                      <a:pt x="24" y="45"/>
                    </a:lnTo>
                    <a:lnTo>
                      <a:pt x="22" y="41"/>
                    </a:lnTo>
                    <a:lnTo>
                      <a:pt x="19" y="37"/>
                    </a:lnTo>
                    <a:lnTo>
                      <a:pt x="17" y="33"/>
                    </a:lnTo>
                    <a:lnTo>
                      <a:pt x="16" y="29"/>
                    </a:lnTo>
                    <a:lnTo>
                      <a:pt x="16" y="25"/>
                    </a:lnTo>
                    <a:lnTo>
                      <a:pt x="18" y="19"/>
                    </a:lnTo>
                    <a:lnTo>
                      <a:pt x="20" y="14"/>
                    </a:lnTo>
                    <a:lnTo>
                      <a:pt x="24" y="10"/>
                    </a:lnTo>
                    <a:lnTo>
                      <a:pt x="28" y="7"/>
                    </a:lnTo>
                    <a:lnTo>
                      <a:pt x="34" y="4"/>
                    </a:lnTo>
                    <a:lnTo>
                      <a:pt x="42" y="2"/>
                    </a:lnTo>
                    <a:lnTo>
                      <a:pt x="50" y="1"/>
                    </a:lnTo>
                    <a:lnTo>
                      <a:pt x="60" y="0"/>
                    </a:lnTo>
                    <a:lnTo>
                      <a:pt x="62" y="0"/>
                    </a:lnTo>
                    <a:lnTo>
                      <a:pt x="65" y="0"/>
                    </a:lnTo>
                    <a:lnTo>
                      <a:pt x="70" y="0"/>
                    </a:lnTo>
                    <a:lnTo>
                      <a:pt x="76" y="0"/>
                    </a:lnTo>
                    <a:lnTo>
                      <a:pt x="82" y="0"/>
                    </a:lnTo>
                    <a:lnTo>
                      <a:pt x="87" y="0"/>
                    </a:lnTo>
                    <a:lnTo>
                      <a:pt x="91" y="0"/>
                    </a:lnTo>
                    <a:lnTo>
                      <a:pt x="92" y="0"/>
                    </a:lnTo>
                    <a:lnTo>
                      <a:pt x="88" y="1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41" name="Freeform 34"/>
              <p:cNvSpPr>
                <a:spLocks/>
              </p:cNvSpPr>
              <p:nvPr/>
            </p:nvSpPr>
            <p:spPr bwMode="auto">
              <a:xfrm>
                <a:off x="1600" y="575"/>
                <a:ext cx="100" cy="104"/>
              </a:xfrm>
              <a:custGeom>
                <a:avLst/>
                <a:gdLst>
                  <a:gd name="T0" fmla="*/ 96 w 100"/>
                  <a:gd name="T1" fmla="*/ 17 h 105"/>
                  <a:gd name="T2" fmla="*/ 42 w 100"/>
                  <a:gd name="T3" fmla="*/ 17 h 105"/>
                  <a:gd name="T4" fmla="*/ 37 w 100"/>
                  <a:gd name="T5" fmla="*/ 44 h 105"/>
                  <a:gd name="T6" fmla="*/ 83 w 100"/>
                  <a:gd name="T7" fmla="*/ 44 h 105"/>
                  <a:gd name="T8" fmla="*/ 80 w 100"/>
                  <a:gd name="T9" fmla="*/ 52 h 105"/>
                  <a:gd name="T10" fmla="*/ 33 w 100"/>
                  <a:gd name="T11" fmla="*/ 52 h 105"/>
                  <a:gd name="T12" fmla="*/ 27 w 100"/>
                  <a:gd name="T13" fmla="*/ 52 h 105"/>
                  <a:gd name="T14" fmla="*/ 80 w 100"/>
                  <a:gd name="T15" fmla="*/ 52 h 105"/>
                  <a:gd name="T16" fmla="*/ 77 w 100"/>
                  <a:gd name="T17" fmla="*/ 52 h 105"/>
                  <a:gd name="T18" fmla="*/ 0 w 100"/>
                  <a:gd name="T19" fmla="*/ 52 h 105"/>
                  <a:gd name="T20" fmla="*/ 23 w 100"/>
                  <a:gd name="T21" fmla="*/ 0 h 105"/>
                  <a:gd name="T22" fmla="*/ 99 w 100"/>
                  <a:gd name="T23" fmla="*/ 0 h 105"/>
                  <a:gd name="T24" fmla="*/ 96 w 100"/>
                  <a:gd name="T25" fmla="*/ 17 h 1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0" h="105">
                    <a:moveTo>
                      <a:pt x="96" y="17"/>
                    </a:moveTo>
                    <a:lnTo>
                      <a:pt x="42" y="17"/>
                    </a:lnTo>
                    <a:lnTo>
                      <a:pt x="37" y="44"/>
                    </a:lnTo>
                    <a:lnTo>
                      <a:pt x="83" y="44"/>
                    </a:lnTo>
                    <a:lnTo>
                      <a:pt x="80" y="59"/>
                    </a:lnTo>
                    <a:lnTo>
                      <a:pt x="33" y="59"/>
                    </a:lnTo>
                    <a:lnTo>
                      <a:pt x="27" y="87"/>
                    </a:lnTo>
                    <a:lnTo>
                      <a:pt x="80" y="87"/>
                    </a:lnTo>
                    <a:lnTo>
                      <a:pt x="77" y="104"/>
                    </a:lnTo>
                    <a:lnTo>
                      <a:pt x="0" y="104"/>
                    </a:lnTo>
                    <a:lnTo>
                      <a:pt x="23" y="0"/>
                    </a:lnTo>
                    <a:lnTo>
                      <a:pt x="99" y="0"/>
                    </a:lnTo>
                    <a:lnTo>
                      <a:pt x="96" y="1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42" name="Freeform 35"/>
              <p:cNvSpPr>
                <a:spLocks/>
              </p:cNvSpPr>
              <p:nvPr/>
            </p:nvSpPr>
            <p:spPr bwMode="auto">
              <a:xfrm>
                <a:off x="1696" y="575"/>
                <a:ext cx="100" cy="104"/>
              </a:xfrm>
              <a:custGeom>
                <a:avLst/>
                <a:gdLst>
                  <a:gd name="T0" fmla="*/ 69 w 100"/>
                  <a:gd name="T1" fmla="*/ 52 h 105"/>
                  <a:gd name="T2" fmla="*/ 86 w 100"/>
                  <a:gd name="T3" fmla="*/ 52 h 105"/>
                  <a:gd name="T4" fmla="*/ 61 w 100"/>
                  <a:gd name="T5" fmla="*/ 52 h 105"/>
                  <a:gd name="T6" fmla="*/ 41 w 100"/>
                  <a:gd name="T7" fmla="*/ 47 h 105"/>
                  <a:gd name="T8" fmla="*/ 43 w 100"/>
                  <a:gd name="T9" fmla="*/ 47 h 105"/>
                  <a:gd name="T10" fmla="*/ 44 w 100"/>
                  <a:gd name="T11" fmla="*/ 47 h 105"/>
                  <a:gd name="T12" fmla="*/ 45 w 100"/>
                  <a:gd name="T13" fmla="*/ 47 h 105"/>
                  <a:gd name="T14" fmla="*/ 46 w 100"/>
                  <a:gd name="T15" fmla="*/ 47 h 105"/>
                  <a:gd name="T16" fmla="*/ 47 w 100"/>
                  <a:gd name="T17" fmla="*/ 47 h 105"/>
                  <a:gd name="T18" fmla="*/ 48 w 100"/>
                  <a:gd name="T19" fmla="*/ 47 h 105"/>
                  <a:gd name="T20" fmla="*/ 50 w 100"/>
                  <a:gd name="T21" fmla="*/ 47 h 105"/>
                  <a:gd name="T22" fmla="*/ 50 w 100"/>
                  <a:gd name="T23" fmla="*/ 47 h 105"/>
                  <a:gd name="T24" fmla="*/ 55 w 100"/>
                  <a:gd name="T25" fmla="*/ 47 h 105"/>
                  <a:gd name="T26" fmla="*/ 59 w 100"/>
                  <a:gd name="T27" fmla="*/ 46 h 105"/>
                  <a:gd name="T28" fmla="*/ 63 w 100"/>
                  <a:gd name="T29" fmla="*/ 45 h 105"/>
                  <a:gd name="T30" fmla="*/ 66 w 100"/>
                  <a:gd name="T31" fmla="*/ 43 h 105"/>
                  <a:gd name="T32" fmla="*/ 70 w 100"/>
                  <a:gd name="T33" fmla="*/ 41 h 105"/>
                  <a:gd name="T34" fmla="*/ 72 w 100"/>
                  <a:gd name="T35" fmla="*/ 38 h 105"/>
                  <a:gd name="T36" fmla="*/ 74 w 100"/>
                  <a:gd name="T37" fmla="*/ 34 h 105"/>
                  <a:gd name="T38" fmla="*/ 75 w 100"/>
                  <a:gd name="T39" fmla="*/ 30 h 105"/>
                  <a:gd name="T40" fmla="*/ 76 w 100"/>
                  <a:gd name="T41" fmla="*/ 27 h 105"/>
                  <a:gd name="T42" fmla="*/ 76 w 100"/>
                  <a:gd name="T43" fmla="*/ 25 h 105"/>
                  <a:gd name="T44" fmla="*/ 75 w 100"/>
                  <a:gd name="T45" fmla="*/ 23 h 105"/>
                  <a:gd name="T46" fmla="*/ 75 w 100"/>
                  <a:gd name="T47" fmla="*/ 21 h 105"/>
                  <a:gd name="T48" fmla="*/ 73 w 100"/>
                  <a:gd name="T49" fmla="*/ 19 h 105"/>
                  <a:gd name="T50" fmla="*/ 71 w 100"/>
                  <a:gd name="T51" fmla="*/ 17 h 105"/>
                  <a:gd name="T52" fmla="*/ 67 w 100"/>
                  <a:gd name="T53" fmla="*/ 17 h 105"/>
                  <a:gd name="T54" fmla="*/ 63 w 100"/>
                  <a:gd name="T55" fmla="*/ 16 h 105"/>
                  <a:gd name="T56" fmla="*/ 42 w 100"/>
                  <a:gd name="T57" fmla="*/ 16 h 105"/>
                  <a:gd name="T58" fmla="*/ 23 w 100"/>
                  <a:gd name="T59" fmla="*/ 52 h 105"/>
                  <a:gd name="T60" fmla="*/ 0 w 100"/>
                  <a:gd name="T61" fmla="*/ 52 h 105"/>
                  <a:gd name="T62" fmla="*/ 22 w 100"/>
                  <a:gd name="T63" fmla="*/ 0 h 105"/>
                  <a:gd name="T64" fmla="*/ 71 w 100"/>
                  <a:gd name="T65" fmla="*/ 0 h 105"/>
                  <a:gd name="T66" fmla="*/ 78 w 100"/>
                  <a:gd name="T67" fmla="*/ 1 h 105"/>
                  <a:gd name="T68" fmla="*/ 85 w 100"/>
                  <a:gd name="T69" fmla="*/ 2 h 105"/>
                  <a:gd name="T70" fmla="*/ 90 w 100"/>
                  <a:gd name="T71" fmla="*/ 4 h 105"/>
                  <a:gd name="T72" fmla="*/ 93 w 100"/>
                  <a:gd name="T73" fmla="*/ 7 h 105"/>
                  <a:gd name="T74" fmla="*/ 96 w 100"/>
                  <a:gd name="T75" fmla="*/ 11 h 105"/>
                  <a:gd name="T76" fmla="*/ 98 w 100"/>
                  <a:gd name="T77" fmla="*/ 15 h 105"/>
                  <a:gd name="T78" fmla="*/ 99 w 100"/>
                  <a:gd name="T79" fmla="*/ 21 h 105"/>
                  <a:gd name="T80" fmla="*/ 99 w 100"/>
                  <a:gd name="T81" fmla="*/ 26 h 105"/>
                  <a:gd name="T82" fmla="*/ 98 w 100"/>
                  <a:gd name="T83" fmla="*/ 34 h 105"/>
                  <a:gd name="T84" fmla="*/ 95 w 100"/>
                  <a:gd name="T85" fmla="*/ 40 h 105"/>
                  <a:gd name="T86" fmla="*/ 93 w 100"/>
                  <a:gd name="T87" fmla="*/ 45 h 105"/>
                  <a:gd name="T88" fmla="*/ 89 w 100"/>
                  <a:gd name="T89" fmla="*/ 49 h 105"/>
                  <a:gd name="T90" fmla="*/ 85 w 100"/>
                  <a:gd name="T91" fmla="*/ 52 h 105"/>
                  <a:gd name="T92" fmla="*/ 79 w 100"/>
                  <a:gd name="T93" fmla="*/ 52 h 105"/>
                  <a:gd name="T94" fmla="*/ 74 w 100"/>
                  <a:gd name="T95" fmla="*/ 52 h 105"/>
                  <a:gd name="T96" fmla="*/ 69 w 100"/>
                  <a:gd name="T97" fmla="*/ 52 h 10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0" h="105">
                    <a:moveTo>
                      <a:pt x="69" y="59"/>
                    </a:moveTo>
                    <a:lnTo>
                      <a:pt x="86" y="104"/>
                    </a:lnTo>
                    <a:lnTo>
                      <a:pt x="61" y="104"/>
                    </a:lnTo>
                    <a:lnTo>
                      <a:pt x="41" y="47"/>
                    </a:lnTo>
                    <a:lnTo>
                      <a:pt x="43" y="47"/>
                    </a:lnTo>
                    <a:lnTo>
                      <a:pt x="44" y="47"/>
                    </a:lnTo>
                    <a:lnTo>
                      <a:pt x="45" y="47"/>
                    </a:lnTo>
                    <a:lnTo>
                      <a:pt x="46" y="47"/>
                    </a:lnTo>
                    <a:lnTo>
                      <a:pt x="47" y="47"/>
                    </a:lnTo>
                    <a:lnTo>
                      <a:pt x="48" y="47"/>
                    </a:lnTo>
                    <a:lnTo>
                      <a:pt x="50" y="47"/>
                    </a:lnTo>
                    <a:lnTo>
                      <a:pt x="55" y="47"/>
                    </a:lnTo>
                    <a:lnTo>
                      <a:pt x="59" y="46"/>
                    </a:lnTo>
                    <a:lnTo>
                      <a:pt x="63" y="45"/>
                    </a:lnTo>
                    <a:lnTo>
                      <a:pt x="66" y="43"/>
                    </a:lnTo>
                    <a:lnTo>
                      <a:pt x="70" y="41"/>
                    </a:lnTo>
                    <a:lnTo>
                      <a:pt x="72" y="38"/>
                    </a:lnTo>
                    <a:lnTo>
                      <a:pt x="74" y="34"/>
                    </a:lnTo>
                    <a:lnTo>
                      <a:pt x="75" y="30"/>
                    </a:lnTo>
                    <a:lnTo>
                      <a:pt x="76" y="27"/>
                    </a:lnTo>
                    <a:lnTo>
                      <a:pt x="76" y="25"/>
                    </a:lnTo>
                    <a:lnTo>
                      <a:pt x="75" y="23"/>
                    </a:lnTo>
                    <a:lnTo>
                      <a:pt x="75" y="21"/>
                    </a:lnTo>
                    <a:lnTo>
                      <a:pt x="73" y="19"/>
                    </a:lnTo>
                    <a:lnTo>
                      <a:pt x="71" y="17"/>
                    </a:lnTo>
                    <a:lnTo>
                      <a:pt x="67" y="17"/>
                    </a:lnTo>
                    <a:lnTo>
                      <a:pt x="63" y="16"/>
                    </a:lnTo>
                    <a:lnTo>
                      <a:pt x="42" y="16"/>
                    </a:lnTo>
                    <a:lnTo>
                      <a:pt x="23" y="104"/>
                    </a:lnTo>
                    <a:lnTo>
                      <a:pt x="0" y="104"/>
                    </a:lnTo>
                    <a:lnTo>
                      <a:pt x="22" y="0"/>
                    </a:lnTo>
                    <a:lnTo>
                      <a:pt x="71" y="0"/>
                    </a:lnTo>
                    <a:lnTo>
                      <a:pt x="78" y="1"/>
                    </a:lnTo>
                    <a:lnTo>
                      <a:pt x="85" y="2"/>
                    </a:lnTo>
                    <a:lnTo>
                      <a:pt x="90" y="4"/>
                    </a:lnTo>
                    <a:lnTo>
                      <a:pt x="93" y="7"/>
                    </a:lnTo>
                    <a:lnTo>
                      <a:pt x="96" y="11"/>
                    </a:lnTo>
                    <a:lnTo>
                      <a:pt x="98" y="15"/>
                    </a:lnTo>
                    <a:lnTo>
                      <a:pt x="99" y="21"/>
                    </a:lnTo>
                    <a:lnTo>
                      <a:pt x="99" y="26"/>
                    </a:lnTo>
                    <a:lnTo>
                      <a:pt x="98" y="34"/>
                    </a:lnTo>
                    <a:lnTo>
                      <a:pt x="95" y="40"/>
                    </a:lnTo>
                    <a:lnTo>
                      <a:pt x="93" y="45"/>
                    </a:lnTo>
                    <a:lnTo>
                      <a:pt x="89" y="49"/>
                    </a:lnTo>
                    <a:lnTo>
                      <a:pt x="85" y="53"/>
                    </a:lnTo>
                    <a:lnTo>
                      <a:pt x="79" y="56"/>
                    </a:lnTo>
                    <a:lnTo>
                      <a:pt x="74" y="58"/>
                    </a:lnTo>
                    <a:lnTo>
                      <a:pt x="69" y="59"/>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43" name="Freeform 36"/>
              <p:cNvSpPr>
                <a:spLocks/>
              </p:cNvSpPr>
              <p:nvPr/>
            </p:nvSpPr>
            <p:spPr bwMode="auto">
              <a:xfrm>
                <a:off x="1810" y="575"/>
                <a:ext cx="104" cy="104"/>
              </a:xfrm>
              <a:custGeom>
                <a:avLst/>
                <a:gdLst>
                  <a:gd name="T0" fmla="*/ 44 w 104"/>
                  <a:gd name="T1" fmla="*/ 52 h 105"/>
                  <a:gd name="T2" fmla="*/ 16 w 104"/>
                  <a:gd name="T3" fmla="*/ 52 h 105"/>
                  <a:gd name="T4" fmla="*/ 0 w 104"/>
                  <a:gd name="T5" fmla="*/ 0 h 105"/>
                  <a:gd name="T6" fmla="*/ 23 w 104"/>
                  <a:gd name="T7" fmla="*/ 0 h 105"/>
                  <a:gd name="T8" fmla="*/ 34 w 104"/>
                  <a:gd name="T9" fmla="*/ 52 h 105"/>
                  <a:gd name="T10" fmla="*/ 80 w 104"/>
                  <a:gd name="T11" fmla="*/ 0 h 105"/>
                  <a:gd name="T12" fmla="*/ 103 w 104"/>
                  <a:gd name="T13" fmla="*/ 0 h 105"/>
                  <a:gd name="T14" fmla="*/ 44 w 104"/>
                  <a:gd name="T15" fmla="*/ 52 h 10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 h="105">
                    <a:moveTo>
                      <a:pt x="44" y="104"/>
                    </a:moveTo>
                    <a:lnTo>
                      <a:pt x="16" y="104"/>
                    </a:lnTo>
                    <a:lnTo>
                      <a:pt x="0" y="0"/>
                    </a:lnTo>
                    <a:lnTo>
                      <a:pt x="23" y="0"/>
                    </a:lnTo>
                    <a:lnTo>
                      <a:pt x="34" y="83"/>
                    </a:lnTo>
                    <a:lnTo>
                      <a:pt x="80" y="0"/>
                    </a:lnTo>
                    <a:lnTo>
                      <a:pt x="103" y="0"/>
                    </a:lnTo>
                    <a:lnTo>
                      <a:pt x="44" y="10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44" name="Freeform 37"/>
              <p:cNvSpPr>
                <a:spLocks/>
              </p:cNvSpPr>
              <p:nvPr/>
            </p:nvSpPr>
            <p:spPr bwMode="auto">
              <a:xfrm>
                <a:off x="1907" y="575"/>
                <a:ext cx="46" cy="104"/>
              </a:xfrm>
              <a:custGeom>
                <a:avLst/>
                <a:gdLst>
                  <a:gd name="T0" fmla="*/ 23 w 46"/>
                  <a:gd name="T1" fmla="*/ 52 h 105"/>
                  <a:gd name="T2" fmla="*/ 0 w 46"/>
                  <a:gd name="T3" fmla="*/ 52 h 105"/>
                  <a:gd name="T4" fmla="*/ 22 w 46"/>
                  <a:gd name="T5" fmla="*/ 0 h 105"/>
                  <a:gd name="T6" fmla="*/ 45 w 46"/>
                  <a:gd name="T7" fmla="*/ 0 h 105"/>
                  <a:gd name="T8" fmla="*/ 23 w 46"/>
                  <a:gd name="T9" fmla="*/ 52 h 1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105">
                    <a:moveTo>
                      <a:pt x="23" y="104"/>
                    </a:moveTo>
                    <a:lnTo>
                      <a:pt x="0" y="104"/>
                    </a:lnTo>
                    <a:lnTo>
                      <a:pt x="22" y="0"/>
                    </a:lnTo>
                    <a:lnTo>
                      <a:pt x="45" y="0"/>
                    </a:lnTo>
                    <a:lnTo>
                      <a:pt x="23" y="10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45" name="Freeform 38"/>
              <p:cNvSpPr>
                <a:spLocks/>
              </p:cNvSpPr>
              <p:nvPr/>
            </p:nvSpPr>
            <p:spPr bwMode="auto">
              <a:xfrm>
                <a:off x="1953" y="574"/>
                <a:ext cx="99" cy="109"/>
              </a:xfrm>
              <a:custGeom>
                <a:avLst/>
                <a:gdLst>
                  <a:gd name="T0" fmla="*/ 1652 w 98"/>
                  <a:gd name="T1" fmla="*/ 19 h 110"/>
                  <a:gd name="T2" fmla="*/ 1555 w 98"/>
                  <a:gd name="T3" fmla="*/ 18 h 110"/>
                  <a:gd name="T4" fmla="*/ 1462 w 98"/>
                  <a:gd name="T5" fmla="*/ 17 h 110"/>
                  <a:gd name="T6" fmla="*/ 1363 w 98"/>
                  <a:gd name="T7" fmla="*/ 17 h 110"/>
                  <a:gd name="T8" fmla="*/ 1206 w 98"/>
                  <a:gd name="T9" fmla="*/ 17 h 110"/>
                  <a:gd name="T10" fmla="*/ 48 w 98"/>
                  <a:gd name="T11" fmla="*/ 22 h 110"/>
                  <a:gd name="T12" fmla="*/ 36 w 98"/>
                  <a:gd name="T13" fmla="*/ 32 h 110"/>
                  <a:gd name="T14" fmla="*/ 28 w 98"/>
                  <a:gd name="T15" fmla="*/ 46 h 110"/>
                  <a:gd name="T16" fmla="*/ 25 w 98"/>
                  <a:gd name="T17" fmla="*/ 55 h 110"/>
                  <a:gd name="T18" fmla="*/ 27 w 98"/>
                  <a:gd name="T19" fmla="*/ 55 h 110"/>
                  <a:gd name="T20" fmla="*/ 34 w 98"/>
                  <a:gd name="T21" fmla="*/ 55 h 110"/>
                  <a:gd name="T22" fmla="*/ 46 w 98"/>
                  <a:gd name="T23" fmla="*/ 55 h 110"/>
                  <a:gd name="T24" fmla="*/ 1158 w 98"/>
                  <a:gd name="T25" fmla="*/ 55 h 110"/>
                  <a:gd name="T26" fmla="*/ 1243 w 98"/>
                  <a:gd name="T27" fmla="*/ 55 h 110"/>
                  <a:gd name="T28" fmla="*/ 1347 w 98"/>
                  <a:gd name="T29" fmla="*/ 55 h 110"/>
                  <a:gd name="T30" fmla="*/ 1432 w 98"/>
                  <a:gd name="T31" fmla="*/ 55 h 110"/>
                  <a:gd name="T32" fmla="*/ 1414 w 98"/>
                  <a:gd name="T33" fmla="*/ 55 h 110"/>
                  <a:gd name="T34" fmla="*/ 1320 w 98"/>
                  <a:gd name="T35" fmla="*/ 55 h 110"/>
                  <a:gd name="T36" fmla="*/ 1218 w 98"/>
                  <a:gd name="T37" fmla="*/ 55 h 110"/>
                  <a:gd name="T38" fmla="*/ 1146 w 98"/>
                  <a:gd name="T39" fmla="*/ 55 h 110"/>
                  <a:gd name="T40" fmla="*/ 1068 w 98"/>
                  <a:gd name="T41" fmla="*/ 55 h 110"/>
                  <a:gd name="T42" fmla="*/ 38 w 98"/>
                  <a:gd name="T43" fmla="*/ 55 h 110"/>
                  <a:gd name="T44" fmla="*/ 28 w 98"/>
                  <a:gd name="T45" fmla="*/ 55 h 110"/>
                  <a:gd name="T46" fmla="*/ 18 w 98"/>
                  <a:gd name="T47" fmla="*/ 55 h 110"/>
                  <a:gd name="T48" fmla="*/ 11 w 98"/>
                  <a:gd name="T49" fmla="*/ 55 h 110"/>
                  <a:gd name="T50" fmla="*/ 5 w 98"/>
                  <a:gd name="T51" fmla="*/ 55 h 110"/>
                  <a:gd name="T52" fmla="*/ 1 w 98"/>
                  <a:gd name="T53" fmla="*/ 55 h 110"/>
                  <a:gd name="T54" fmla="*/ 0 w 98"/>
                  <a:gd name="T55" fmla="*/ 55 h 110"/>
                  <a:gd name="T56" fmla="*/ 2 w 98"/>
                  <a:gd name="T57" fmla="*/ 54 h 110"/>
                  <a:gd name="T58" fmla="*/ 6 w 98"/>
                  <a:gd name="T59" fmla="*/ 41 h 110"/>
                  <a:gd name="T60" fmla="*/ 12 w 98"/>
                  <a:gd name="T61" fmla="*/ 30 h 110"/>
                  <a:gd name="T62" fmla="*/ 19 w 98"/>
                  <a:gd name="T63" fmla="*/ 21 h 110"/>
                  <a:gd name="T64" fmla="*/ 29 w 98"/>
                  <a:gd name="T65" fmla="*/ 13 h 110"/>
                  <a:gd name="T66" fmla="*/ 39 w 98"/>
                  <a:gd name="T67" fmla="*/ 7 h 110"/>
                  <a:gd name="T68" fmla="*/ 1068 w 98"/>
                  <a:gd name="T69" fmla="*/ 3 h 110"/>
                  <a:gd name="T70" fmla="*/ 1194 w 98"/>
                  <a:gd name="T71" fmla="*/ 1 h 110"/>
                  <a:gd name="T72" fmla="*/ 1363 w 98"/>
                  <a:gd name="T73" fmla="*/ 0 h 110"/>
                  <a:gd name="T74" fmla="*/ 1448 w 98"/>
                  <a:gd name="T75" fmla="*/ 0 h 110"/>
                  <a:gd name="T76" fmla="*/ 1524 w 98"/>
                  <a:gd name="T77" fmla="*/ 1 h 110"/>
                  <a:gd name="T78" fmla="*/ 1619 w 98"/>
                  <a:gd name="T79" fmla="*/ 1 h 110"/>
                  <a:gd name="T80" fmla="*/ 1729 w 98"/>
                  <a:gd name="T81" fmla="*/ 3 h 11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98" h="110">
                    <a:moveTo>
                      <a:pt x="95" y="20"/>
                    </a:moveTo>
                    <a:lnTo>
                      <a:pt x="93" y="19"/>
                    </a:lnTo>
                    <a:lnTo>
                      <a:pt x="89" y="19"/>
                    </a:lnTo>
                    <a:lnTo>
                      <a:pt x="87" y="18"/>
                    </a:lnTo>
                    <a:lnTo>
                      <a:pt x="84" y="18"/>
                    </a:lnTo>
                    <a:lnTo>
                      <a:pt x="81" y="17"/>
                    </a:lnTo>
                    <a:lnTo>
                      <a:pt x="78" y="17"/>
                    </a:lnTo>
                    <a:lnTo>
                      <a:pt x="74" y="17"/>
                    </a:lnTo>
                    <a:lnTo>
                      <a:pt x="70" y="17"/>
                    </a:lnTo>
                    <a:lnTo>
                      <a:pt x="62" y="17"/>
                    </a:lnTo>
                    <a:lnTo>
                      <a:pt x="55" y="19"/>
                    </a:lnTo>
                    <a:lnTo>
                      <a:pt x="48" y="22"/>
                    </a:lnTo>
                    <a:lnTo>
                      <a:pt x="42" y="27"/>
                    </a:lnTo>
                    <a:lnTo>
                      <a:pt x="36" y="32"/>
                    </a:lnTo>
                    <a:lnTo>
                      <a:pt x="32" y="38"/>
                    </a:lnTo>
                    <a:lnTo>
                      <a:pt x="28" y="46"/>
                    </a:lnTo>
                    <a:lnTo>
                      <a:pt x="26" y="54"/>
                    </a:lnTo>
                    <a:lnTo>
                      <a:pt x="25" y="63"/>
                    </a:lnTo>
                    <a:lnTo>
                      <a:pt x="25" y="70"/>
                    </a:lnTo>
                    <a:lnTo>
                      <a:pt x="27" y="77"/>
                    </a:lnTo>
                    <a:lnTo>
                      <a:pt x="30" y="82"/>
                    </a:lnTo>
                    <a:lnTo>
                      <a:pt x="34" y="87"/>
                    </a:lnTo>
                    <a:lnTo>
                      <a:pt x="40" y="89"/>
                    </a:lnTo>
                    <a:lnTo>
                      <a:pt x="46" y="92"/>
                    </a:lnTo>
                    <a:lnTo>
                      <a:pt x="54" y="92"/>
                    </a:lnTo>
                    <a:lnTo>
                      <a:pt x="58" y="92"/>
                    </a:lnTo>
                    <a:lnTo>
                      <a:pt x="62" y="92"/>
                    </a:lnTo>
                    <a:lnTo>
                      <a:pt x="65" y="92"/>
                    </a:lnTo>
                    <a:lnTo>
                      <a:pt x="69" y="91"/>
                    </a:lnTo>
                    <a:lnTo>
                      <a:pt x="72" y="90"/>
                    </a:lnTo>
                    <a:lnTo>
                      <a:pt x="76" y="90"/>
                    </a:lnTo>
                    <a:lnTo>
                      <a:pt x="79" y="89"/>
                    </a:lnTo>
                    <a:lnTo>
                      <a:pt x="82" y="89"/>
                    </a:lnTo>
                    <a:lnTo>
                      <a:pt x="77" y="106"/>
                    </a:lnTo>
                    <a:lnTo>
                      <a:pt x="73" y="107"/>
                    </a:lnTo>
                    <a:lnTo>
                      <a:pt x="70" y="108"/>
                    </a:lnTo>
                    <a:lnTo>
                      <a:pt x="66" y="108"/>
                    </a:lnTo>
                    <a:lnTo>
                      <a:pt x="63" y="108"/>
                    </a:lnTo>
                    <a:lnTo>
                      <a:pt x="60" y="108"/>
                    </a:lnTo>
                    <a:lnTo>
                      <a:pt x="57" y="109"/>
                    </a:lnTo>
                    <a:lnTo>
                      <a:pt x="54" y="109"/>
                    </a:lnTo>
                    <a:lnTo>
                      <a:pt x="50" y="109"/>
                    </a:lnTo>
                    <a:lnTo>
                      <a:pt x="44" y="109"/>
                    </a:lnTo>
                    <a:lnTo>
                      <a:pt x="38" y="108"/>
                    </a:lnTo>
                    <a:lnTo>
                      <a:pt x="33" y="107"/>
                    </a:lnTo>
                    <a:lnTo>
                      <a:pt x="28" y="106"/>
                    </a:lnTo>
                    <a:lnTo>
                      <a:pt x="23" y="104"/>
                    </a:lnTo>
                    <a:lnTo>
                      <a:pt x="18" y="102"/>
                    </a:lnTo>
                    <a:lnTo>
                      <a:pt x="14" y="99"/>
                    </a:lnTo>
                    <a:lnTo>
                      <a:pt x="11" y="96"/>
                    </a:lnTo>
                    <a:lnTo>
                      <a:pt x="8" y="92"/>
                    </a:lnTo>
                    <a:lnTo>
                      <a:pt x="5" y="88"/>
                    </a:lnTo>
                    <a:lnTo>
                      <a:pt x="3" y="84"/>
                    </a:lnTo>
                    <a:lnTo>
                      <a:pt x="1" y="78"/>
                    </a:lnTo>
                    <a:lnTo>
                      <a:pt x="0" y="73"/>
                    </a:lnTo>
                    <a:lnTo>
                      <a:pt x="0" y="67"/>
                    </a:lnTo>
                    <a:lnTo>
                      <a:pt x="1" y="61"/>
                    </a:lnTo>
                    <a:lnTo>
                      <a:pt x="2" y="54"/>
                    </a:lnTo>
                    <a:lnTo>
                      <a:pt x="4" y="48"/>
                    </a:lnTo>
                    <a:lnTo>
                      <a:pt x="6" y="41"/>
                    </a:lnTo>
                    <a:lnTo>
                      <a:pt x="9" y="35"/>
                    </a:lnTo>
                    <a:lnTo>
                      <a:pt x="12" y="30"/>
                    </a:lnTo>
                    <a:lnTo>
                      <a:pt x="15" y="25"/>
                    </a:lnTo>
                    <a:lnTo>
                      <a:pt x="19" y="21"/>
                    </a:lnTo>
                    <a:lnTo>
                      <a:pt x="24" y="16"/>
                    </a:lnTo>
                    <a:lnTo>
                      <a:pt x="29" y="13"/>
                    </a:lnTo>
                    <a:lnTo>
                      <a:pt x="34" y="10"/>
                    </a:lnTo>
                    <a:lnTo>
                      <a:pt x="39" y="7"/>
                    </a:lnTo>
                    <a:lnTo>
                      <a:pt x="44" y="5"/>
                    </a:lnTo>
                    <a:lnTo>
                      <a:pt x="50" y="3"/>
                    </a:lnTo>
                    <a:lnTo>
                      <a:pt x="56" y="2"/>
                    </a:lnTo>
                    <a:lnTo>
                      <a:pt x="61" y="1"/>
                    </a:lnTo>
                    <a:lnTo>
                      <a:pt x="68" y="0"/>
                    </a:lnTo>
                    <a:lnTo>
                      <a:pt x="74" y="0"/>
                    </a:lnTo>
                    <a:lnTo>
                      <a:pt x="77" y="0"/>
                    </a:lnTo>
                    <a:lnTo>
                      <a:pt x="80" y="0"/>
                    </a:lnTo>
                    <a:lnTo>
                      <a:pt x="83" y="1"/>
                    </a:lnTo>
                    <a:lnTo>
                      <a:pt x="85" y="1"/>
                    </a:lnTo>
                    <a:lnTo>
                      <a:pt x="88" y="1"/>
                    </a:lnTo>
                    <a:lnTo>
                      <a:pt x="91" y="1"/>
                    </a:lnTo>
                    <a:lnTo>
                      <a:pt x="94" y="2"/>
                    </a:lnTo>
                    <a:lnTo>
                      <a:pt x="97" y="3"/>
                    </a:lnTo>
                    <a:lnTo>
                      <a:pt x="95" y="2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46" name="Freeform 39"/>
              <p:cNvSpPr>
                <a:spLocks/>
              </p:cNvSpPr>
              <p:nvPr/>
            </p:nvSpPr>
            <p:spPr bwMode="auto">
              <a:xfrm>
                <a:off x="2050" y="575"/>
                <a:ext cx="99" cy="104"/>
              </a:xfrm>
              <a:custGeom>
                <a:avLst/>
                <a:gdLst>
                  <a:gd name="T0" fmla="*/ 95 w 99"/>
                  <a:gd name="T1" fmla="*/ 17 h 105"/>
                  <a:gd name="T2" fmla="*/ 42 w 99"/>
                  <a:gd name="T3" fmla="*/ 17 h 105"/>
                  <a:gd name="T4" fmla="*/ 36 w 99"/>
                  <a:gd name="T5" fmla="*/ 44 h 105"/>
                  <a:gd name="T6" fmla="*/ 82 w 99"/>
                  <a:gd name="T7" fmla="*/ 44 h 105"/>
                  <a:gd name="T8" fmla="*/ 79 w 99"/>
                  <a:gd name="T9" fmla="*/ 52 h 105"/>
                  <a:gd name="T10" fmla="*/ 33 w 99"/>
                  <a:gd name="T11" fmla="*/ 52 h 105"/>
                  <a:gd name="T12" fmla="*/ 27 w 99"/>
                  <a:gd name="T13" fmla="*/ 52 h 105"/>
                  <a:gd name="T14" fmla="*/ 79 w 99"/>
                  <a:gd name="T15" fmla="*/ 52 h 105"/>
                  <a:gd name="T16" fmla="*/ 76 w 99"/>
                  <a:gd name="T17" fmla="*/ 52 h 105"/>
                  <a:gd name="T18" fmla="*/ 0 w 99"/>
                  <a:gd name="T19" fmla="*/ 52 h 105"/>
                  <a:gd name="T20" fmla="*/ 22 w 99"/>
                  <a:gd name="T21" fmla="*/ 0 h 105"/>
                  <a:gd name="T22" fmla="*/ 98 w 99"/>
                  <a:gd name="T23" fmla="*/ 0 h 105"/>
                  <a:gd name="T24" fmla="*/ 95 w 99"/>
                  <a:gd name="T25" fmla="*/ 17 h 1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9" h="105">
                    <a:moveTo>
                      <a:pt x="95" y="17"/>
                    </a:moveTo>
                    <a:lnTo>
                      <a:pt x="42" y="17"/>
                    </a:lnTo>
                    <a:lnTo>
                      <a:pt x="36" y="44"/>
                    </a:lnTo>
                    <a:lnTo>
                      <a:pt x="82" y="44"/>
                    </a:lnTo>
                    <a:lnTo>
                      <a:pt x="79" y="59"/>
                    </a:lnTo>
                    <a:lnTo>
                      <a:pt x="33" y="59"/>
                    </a:lnTo>
                    <a:lnTo>
                      <a:pt x="27" y="87"/>
                    </a:lnTo>
                    <a:lnTo>
                      <a:pt x="79" y="87"/>
                    </a:lnTo>
                    <a:lnTo>
                      <a:pt x="76" y="104"/>
                    </a:lnTo>
                    <a:lnTo>
                      <a:pt x="0" y="104"/>
                    </a:lnTo>
                    <a:lnTo>
                      <a:pt x="22" y="0"/>
                    </a:lnTo>
                    <a:lnTo>
                      <a:pt x="98" y="0"/>
                    </a:lnTo>
                    <a:lnTo>
                      <a:pt x="95" y="1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grpSp>
        <p:sp>
          <p:nvSpPr>
            <p:cNvPr id="14" name="Rectangle 40"/>
            <p:cNvSpPr>
              <a:spLocks noChangeArrowheads="1"/>
            </p:cNvSpPr>
            <p:nvPr/>
          </p:nvSpPr>
          <p:spPr bwMode="auto">
            <a:xfrm>
              <a:off x="782" y="1062"/>
              <a:ext cx="904" cy="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eaLnBrk="1" hangingPunct="1">
                <a:spcBef>
                  <a:spcPct val="100000"/>
                </a:spcBef>
                <a:defRPr/>
              </a:pPr>
              <a:endParaRPr lang="en-US" altLang="en-US" sz="1200" b="1" u="sng" dirty="0" smtClean="0">
                <a:solidFill>
                  <a:srgbClr val="F8F8F8"/>
                </a:solidFill>
              </a:endParaRPr>
            </a:p>
          </p:txBody>
        </p:sp>
        <p:sp>
          <p:nvSpPr>
            <p:cNvPr id="15" name="Text Box 41"/>
            <p:cNvSpPr txBox="1">
              <a:spLocks noChangeArrowheads="1"/>
            </p:cNvSpPr>
            <p:nvPr/>
          </p:nvSpPr>
          <p:spPr bwMode="auto">
            <a:xfrm>
              <a:off x="1638" y="1050"/>
              <a:ext cx="187" cy="173"/>
            </a:xfrm>
            <a:prstGeom prst="rect">
              <a:avLst/>
            </a:prstGeom>
            <a:noFill/>
            <a:ln>
              <a:noFill/>
            </a:ln>
            <a:extLst/>
          </p:spPr>
          <p:txBody>
            <a:bodyPr wrap="none">
              <a:spAutoFit/>
            </a:bodyP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a:defRPr/>
              </a:pPr>
              <a:r>
                <a:rPr lang="en-US" sz="1200" b="1" dirty="0" smtClean="0">
                  <a:solidFill>
                    <a:srgbClr val="F8F8F8"/>
                  </a:solidFill>
                </a:rPr>
                <a:t>®</a:t>
              </a:r>
            </a:p>
          </p:txBody>
        </p:sp>
      </p:grpSp>
    </p:spTree>
    <p:extLst>
      <p:ext uri="{BB962C8B-B14F-4D97-AF65-F5344CB8AC3E}">
        <p14:creationId xmlns:p14="http://schemas.microsoft.com/office/powerpoint/2010/main" val="3291827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98"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lang="en-US" sz="3200" b="1" kern="1200" dirty="0">
          <a:solidFill>
            <a:srgbClr val="5378B3"/>
          </a:solidFill>
          <a:latin typeface="Arial" charset="0"/>
          <a:ea typeface="+mj-ea"/>
          <a:cs typeface="Arial" charset="0"/>
        </a:defRPr>
      </a:lvl1pPr>
      <a:lvl2pPr algn="l" rtl="0" eaLnBrk="0" fontAlgn="base" hangingPunct="0">
        <a:spcBef>
          <a:spcPct val="0"/>
        </a:spcBef>
        <a:spcAft>
          <a:spcPct val="0"/>
        </a:spcAft>
        <a:defRPr sz="3200">
          <a:solidFill>
            <a:srgbClr val="5378B3"/>
          </a:solidFill>
          <a:latin typeface="Arial" pitchFamily="34" charset="0"/>
          <a:cs typeface="Arial" charset="0"/>
        </a:defRPr>
      </a:lvl2pPr>
      <a:lvl3pPr algn="l" rtl="0" eaLnBrk="0" fontAlgn="base" hangingPunct="0">
        <a:spcBef>
          <a:spcPct val="0"/>
        </a:spcBef>
        <a:spcAft>
          <a:spcPct val="0"/>
        </a:spcAft>
        <a:defRPr sz="3200">
          <a:solidFill>
            <a:srgbClr val="5378B3"/>
          </a:solidFill>
          <a:latin typeface="Arial" pitchFamily="34" charset="0"/>
          <a:cs typeface="Arial" charset="0"/>
        </a:defRPr>
      </a:lvl3pPr>
      <a:lvl4pPr algn="l" rtl="0" eaLnBrk="0" fontAlgn="base" hangingPunct="0">
        <a:spcBef>
          <a:spcPct val="0"/>
        </a:spcBef>
        <a:spcAft>
          <a:spcPct val="0"/>
        </a:spcAft>
        <a:defRPr sz="3200">
          <a:solidFill>
            <a:srgbClr val="5378B3"/>
          </a:solidFill>
          <a:latin typeface="Arial" pitchFamily="34" charset="0"/>
          <a:cs typeface="Arial" charset="0"/>
        </a:defRPr>
      </a:lvl4pPr>
      <a:lvl5pPr algn="l" rtl="0" eaLnBrk="0" fontAlgn="base" hangingPunct="0">
        <a:spcBef>
          <a:spcPct val="0"/>
        </a:spcBef>
        <a:spcAft>
          <a:spcPct val="0"/>
        </a:spcAft>
        <a:defRPr sz="3200">
          <a:solidFill>
            <a:srgbClr val="5378B3"/>
          </a:solidFill>
          <a:latin typeface="Arial" pitchFamily="34" charset="0"/>
          <a:cs typeface="Arial" charset="0"/>
        </a:defRPr>
      </a:lvl5pPr>
      <a:lvl6pPr marL="457200" algn="l" rtl="0" fontAlgn="base">
        <a:spcBef>
          <a:spcPct val="0"/>
        </a:spcBef>
        <a:spcAft>
          <a:spcPct val="0"/>
        </a:spcAft>
        <a:defRPr sz="4400">
          <a:solidFill>
            <a:schemeClr val="tx2"/>
          </a:solidFill>
          <a:latin typeface="Garamond" pitchFamily="18" charset="0"/>
          <a:cs typeface="Arial" charset="0"/>
        </a:defRPr>
      </a:lvl6pPr>
      <a:lvl7pPr marL="914400" algn="l" rtl="0" fontAlgn="base">
        <a:spcBef>
          <a:spcPct val="0"/>
        </a:spcBef>
        <a:spcAft>
          <a:spcPct val="0"/>
        </a:spcAft>
        <a:defRPr sz="4400">
          <a:solidFill>
            <a:schemeClr val="tx2"/>
          </a:solidFill>
          <a:latin typeface="Garamond" pitchFamily="18" charset="0"/>
          <a:cs typeface="Arial" charset="0"/>
        </a:defRPr>
      </a:lvl7pPr>
      <a:lvl8pPr marL="1371600" algn="l" rtl="0" fontAlgn="base">
        <a:spcBef>
          <a:spcPct val="0"/>
        </a:spcBef>
        <a:spcAft>
          <a:spcPct val="0"/>
        </a:spcAft>
        <a:defRPr sz="4400">
          <a:solidFill>
            <a:schemeClr val="tx2"/>
          </a:solidFill>
          <a:latin typeface="Garamond" pitchFamily="18" charset="0"/>
          <a:cs typeface="Arial" charset="0"/>
        </a:defRPr>
      </a:lvl8pPr>
      <a:lvl9pPr marL="1828800" algn="l" rtl="0" fontAlgn="base">
        <a:spcBef>
          <a:spcPct val="0"/>
        </a:spcBef>
        <a:spcAft>
          <a:spcPct val="0"/>
        </a:spcAft>
        <a:defRPr sz="4400">
          <a:solidFill>
            <a:schemeClr val="tx2"/>
          </a:solidFill>
          <a:latin typeface="Garamond" pitchFamily="18" charset="0"/>
          <a:cs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p"/>
        <a:defRPr sz="28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chemeClr val="tx2"/>
        </a:buClr>
        <a:buSzPct val="75000"/>
        <a:buFont typeface="Wingdings" pitchFamily="2" charset="2"/>
        <a:buChar char="n"/>
        <a:defRPr sz="2400">
          <a:solidFill>
            <a:schemeClr val="tx1"/>
          </a:solidFill>
          <a:latin typeface="Arial" pitchFamily="34" charset="0"/>
          <a:cs typeface="Arial" pitchFamily="34" charset="0"/>
        </a:defRPr>
      </a:lvl2pPr>
      <a:lvl3pPr marL="1143000" indent="-228600" algn="l" rtl="0" eaLnBrk="0" fontAlgn="base" hangingPunct="0">
        <a:spcBef>
          <a:spcPct val="20000"/>
        </a:spcBef>
        <a:spcAft>
          <a:spcPct val="0"/>
        </a:spcAft>
        <a:buClr>
          <a:schemeClr val="accent1"/>
        </a:buClr>
        <a:buSzPct val="65000"/>
        <a:buFont typeface="Wingdings" pitchFamily="2" charset="2"/>
        <a:buChar char="p"/>
        <a:defRPr sz="2000">
          <a:solidFill>
            <a:schemeClr val="tx1"/>
          </a:solidFill>
          <a:latin typeface="Arial" pitchFamily="34" charset="0"/>
          <a:cs typeface="Arial" pitchFamily="34" charset="0"/>
        </a:defRPr>
      </a:lvl3pPr>
      <a:lvl4pPr marL="1600200" indent="-228600" algn="l" rtl="0" eaLnBrk="0" fontAlgn="base" hangingPunct="0">
        <a:spcBef>
          <a:spcPct val="20000"/>
        </a:spcBef>
        <a:spcAft>
          <a:spcPct val="0"/>
        </a:spcAft>
        <a:buClr>
          <a:schemeClr val="bg2"/>
        </a:buClr>
        <a:buFont typeface="Wingdings" pitchFamily="2" charset="2"/>
        <a:buChar char="§"/>
        <a:defRPr>
          <a:solidFill>
            <a:schemeClr val="tx1"/>
          </a:solidFill>
          <a:latin typeface="Arial" pitchFamily="34" charset="0"/>
          <a:cs typeface="Arial" pitchFamily="34" charset="0"/>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pitchFamily="34" charset="0"/>
          <a:cs typeface="Arial" pitchFamily="34" charset="0"/>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
          <p:cNvPicPr>
            <a:picLocks noChangeAspect="1" noChangeArrowheads="1"/>
          </p:cNvPicPr>
          <p:nvPr/>
        </p:nvPicPr>
        <p:blipFill>
          <a:blip r:embed="rId14" cstate="print"/>
          <a:srcRect l="816" b="4683"/>
          <a:stretch>
            <a:fillRect/>
          </a:stretch>
        </p:blipFill>
        <p:spPr bwMode="auto">
          <a:xfrm>
            <a:off x="0" y="-31750"/>
            <a:ext cx="9148763" cy="1022350"/>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715963"/>
            <a:ext cx="8229600" cy="7318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add title</a:t>
            </a:r>
          </a:p>
        </p:txBody>
      </p:sp>
      <p:sp>
        <p:nvSpPr>
          <p:cNvPr id="1028"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3317" name="Rectangle 5"/>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000">
                <a:solidFill>
                  <a:srgbClr val="000000"/>
                </a:solidFill>
                <a:latin typeface="+mn-lt"/>
                <a:cs typeface="Arial" charset="0"/>
              </a:defRPr>
            </a:lvl1pPr>
          </a:lstStyle>
          <a:p>
            <a:pPr fontAlgn="base">
              <a:spcBef>
                <a:spcPct val="0"/>
              </a:spcBef>
              <a:spcAft>
                <a:spcPct val="0"/>
              </a:spcAft>
              <a:defRPr/>
            </a:pPr>
            <a:endParaRPr lang="en-US" dirty="0"/>
          </a:p>
        </p:txBody>
      </p:sp>
      <p:sp>
        <p:nvSpPr>
          <p:cNvPr id="13318" name="Rectangle 6"/>
          <p:cNvSpPr>
            <a:spLocks noGrp="1" noChangeArrowheads="1"/>
          </p:cNvSpPr>
          <p:nvPr>
            <p:ph type="sldNum" sz="quarter" idx="4"/>
          </p:nvPr>
        </p:nvSpPr>
        <p:spPr bwMode="auto">
          <a:xfrm>
            <a:off x="6858000" y="6248400"/>
            <a:ext cx="2133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000">
                <a:solidFill>
                  <a:srgbClr val="000000"/>
                </a:solidFill>
                <a:latin typeface="+mn-lt"/>
                <a:cs typeface="Arial" charset="0"/>
              </a:defRPr>
            </a:lvl1pPr>
          </a:lstStyle>
          <a:p>
            <a:pPr fontAlgn="base">
              <a:spcBef>
                <a:spcPct val="0"/>
              </a:spcBef>
              <a:spcAft>
                <a:spcPct val="0"/>
              </a:spcAft>
              <a:defRPr/>
            </a:pPr>
            <a:fld id="{9C5F5D68-17CF-4B59-9F40-8AEEEE1A7B08}" type="slidenum">
              <a:rPr lang="en-US"/>
              <a:pPr fontAlgn="base">
                <a:spcBef>
                  <a:spcPct val="0"/>
                </a:spcBef>
                <a:spcAft>
                  <a:spcPct val="0"/>
                </a:spcAft>
                <a:defRPr/>
              </a:pPr>
              <a:t>‹#›</a:t>
            </a:fld>
            <a:endParaRPr lang="en-US" dirty="0"/>
          </a:p>
        </p:txBody>
      </p:sp>
      <p:sp>
        <p:nvSpPr>
          <p:cNvPr id="1031" name="Line 8"/>
          <p:cNvSpPr>
            <a:spLocks noChangeShapeType="1"/>
          </p:cNvSpPr>
          <p:nvPr/>
        </p:nvSpPr>
        <p:spPr bwMode="auto">
          <a:xfrm>
            <a:off x="457200" y="1447800"/>
            <a:ext cx="8077200" cy="0"/>
          </a:xfrm>
          <a:prstGeom prst="line">
            <a:avLst/>
          </a:prstGeom>
          <a:noFill/>
          <a:ln w="19050">
            <a:solidFill>
              <a:schemeClr val="tx2"/>
            </a:solidFill>
            <a:round/>
            <a:headEnd/>
            <a:tailEnd/>
          </a:ln>
          <a:effectLst/>
          <a:extLst/>
        </p:spPr>
        <p:txBody>
          <a:bodyPr/>
          <a:lstStyle/>
          <a:p>
            <a:pPr fontAlgn="base">
              <a:spcBef>
                <a:spcPct val="0"/>
              </a:spcBef>
              <a:spcAft>
                <a:spcPct val="0"/>
              </a:spcAft>
              <a:defRPr/>
            </a:pPr>
            <a:endParaRPr lang="en-US" dirty="0">
              <a:solidFill>
                <a:srgbClr val="000000"/>
              </a:solidFill>
            </a:endParaRPr>
          </a:p>
        </p:txBody>
      </p:sp>
      <p:sp>
        <p:nvSpPr>
          <p:cNvPr id="1034" name="Text Box 13"/>
          <p:cNvSpPr txBox="1">
            <a:spLocks noChangeArrowheads="1"/>
          </p:cNvSpPr>
          <p:nvPr/>
        </p:nvSpPr>
        <p:spPr bwMode="auto">
          <a:xfrm>
            <a:off x="0" y="0"/>
            <a:ext cx="3962400" cy="338138"/>
          </a:xfrm>
          <a:prstGeom prst="rect">
            <a:avLst/>
          </a:prstGeom>
          <a:noFill/>
          <a:ln>
            <a:noFill/>
          </a:ln>
          <a:effectLs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50000"/>
              </a:spcBef>
              <a:spcAft>
                <a:spcPct val="0"/>
              </a:spcAft>
              <a:defRPr/>
            </a:pPr>
            <a:r>
              <a:rPr lang="en-US" sz="1600" b="1" dirty="0" smtClean="0">
                <a:solidFill>
                  <a:srgbClr val="FFFFFF"/>
                </a:solidFill>
                <a:latin typeface="Calibri" pitchFamily="34" charset="0"/>
              </a:rPr>
              <a:t>Mail Entry &amp; Payment Technology</a:t>
            </a:r>
          </a:p>
        </p:txBody>
      </p:sp>
      <p:grpSp>
        <p:nvGrpSpPr>
          <p:cNvPr id="9" name="Group 2"/>
          <p:cNvGrpSpPr>
            <a:grpSpLocks/>
          </p:cNvGrpSpPr>
          <p:nvPr userDrawn="1"/>
        </p:nvGrpSpPr>
        <p:grpSpPr bwMode="auto">
          <a:xfrm>
            <a:off x="-4763" y="0"/>
            <a:ext cx="9150351" cy="1004888"/>
            <a:chOff x="-3" y="0"/>
            <a:chExt cx="5764" cy="633"/>
          </a:xfrm>
        </p:grpSpPr>
        <p:sp>
          <p:nvSpPr>
            <p:cNvPr id="10" name="Rectangle 3"/>
            <p:cNvSpPr>
              <a:spLocks noChangeArrowheads="1"/>
            </p:cNvSpPr>
            <p:nvPr/>
          </p:nvSpPr>
          <p:spPr bwMode="auto">
            <a:xfrm>
              <a:off x="0" y="0"/>
              <a:ext cx="5760" cy="633"/>
            </a:xfrm>
            <a:prstGeom prst="rect">
              <a:avLst/>
            </a:prstGeom>
            <a:solidFill>
              <a:srgbClr val="60A1D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algn="ctr">
                <a:defRPr/>
              </a:pPr>
              <a:endParaRPr lang="en-US" altLang="en-US" sz="2400" dirty="0" smtClean="0">
                <a:solidFill>
                  <a:srgbClr val="000000"/>
                </a:solidFill>
              </a:endParaRPr>
            </a:p>
          </p:txBody>
        </p:sp>
        <p:sp>
          <p:nvSpPr>
            <p:cNvPr id="11" name="Line 4"/>
            <p:cNvSpPr>
              <a:spLocks noChangeShapeType="1"/>
            </p:cNvSpPr>
            <p:nvPr/>
          </p:nvSpPr>
          <p:spPr bwMode="auto">
            <a:xfrm>
              <a:off x="-3" y="633"/>
              <a:ext cx="5764" cy="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0000"/>
                </a:solidFill>
              </a:endParaRPr>
            </a:p>
          </p:txBody>
        </p:sp>
      </p:grpSp>
      <p:grpSp>
        <p:nvGrpSpPr>
          <p:cNvPr id="12" name="Group 7"/>
          <p:cNvGrpSpPr>
            <a:grpSpLocks/>
          </p:cNvGrpSpPr>
          <p:nvPr userDrawn="1"/>
        </p:nvGrpSpPr>
        <p:grpSpPr bwMode="auto">
          <a:xfrm>
            <a:off x="371475" y="263525"/>
            <a:ext cx="2278063" cy="436563"/>
            <a:chOff x="390" y="948"/>
            <a:chExt cx="1435" cy="275"/>
          </a:xfrm>
        </p:grpSpPr>
        <p:grpSp>
          <p:nvGrpSpPr>
            <p:cNvPr id="13" name="Group 8"/>
            <p:cNvGrpSpPr>
              <a:grpSpLocks/>
            </p:cNvGrpSpPr>
            <p:nvPr/>
          </p:nvGrpSpPr>
          <p:grpSpPr bwMode="auto">
            <a:xfrm>
              <a:off x="390" y="948"/>
              <a:ext cx="1296" cy="230"/>
              <a:chOff x="397" y="387"/>
              <a:chExt cx="1752" cy="303"/>
            </a:xfrm>
          </p:grpSpPr>
          <p:sp>
            <p:nvSpPr>
              <p:cNvPr id="16" name="Freeform 9"/>
              <p:cNvSpPr>
                <a:spLocks/>
              </p:cNvSpPr>
              <p:nvPr/>
            </p:nvSpPr>
            <p:spPr bwMode="auto">
              <a:xfrm>
                <a:off x="397" y="387"/>
                <a:ext cx="497" cy="303"/>
              </a:xfrm>
              <a:custGeom>
                <a:avLst/>
                <a:gdLst>
                  <a:gd name="T0" fmla="*/ 249 w 498"/>
                  <a:gd name="T1" fmla="*/ 302 h 303"/>
                  <a:gd name="T2" fmla="*/ 249 w 498"/>
                  <a:gd name="T3" fmla="*/ 0 h 303"/>
                  <a:gd name="T4" fmla="*/ 66 w 498"/>
                  <a:gd name="T5" fmla="*/ 0 h 303"/>
                  <a:gd name="T6" fmla="*/ 0 w 498"/>
                  <a:gd name="T7" fmla="*/ 302 h 303"/>
                  <a:gd name="T8" fmla="*/ 249 w 498"/>
                  <a:gd name="T9" fmla="*/ 302 h 3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8" h="303">
                    <a:moveTo>
                      <a:pt x="431" y="302"/>
                    </a:moveTo>
                    <a:lnTo>
                      <a:pt x="497" y="0"/>
                    </a:lnTo>
                    <a:lnTo>
                      <a:pt x="66" y="0"/>
                    </a:lnTo>
                    <a:lnTo>
                      <a:pt x="0" y="302"/>
                    </a:lnTo>
                    <a:lnTo>
                      <a:pt x="431" y="302"/>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17" name="Freeform 10"/>
              <p:cNvSpPr>
                <a:spLocks/>
              </p:cNvSpPr>
              <p:nvPr/>
            </p:nvSpPr>
            <p:spPr bwMode="auto">
              <a:xfrm>
                <a:off x="446" y="398"/>
                <a:ext cx="438" cy="283"/>
              </a:xfrm>
              <a:custGeom>
                <a:avLst/>
                <a:gdLst>
                  <a:gd name="T0" fmla="*/ 27 w 436"/>
                  <a:gd name="T1" fmla="*/ 2 h 283"/>
                  <a:gd name="T2" fmla="*/ 32 w 436"/>
                  <a:gd name="T3" fmla="*/ 3 h 283"/>
                  <a:gd name="T4" fmla="*/ 42 w 436"/>
                  <a:gd name="T5" fmla="*/ 4 h 283"/>
                  <a:gd name="T6" fmla="*/ 56 w 436"/>
                  <a:gd name="T7" fmla="*/ 7 h 283"/>
                  <a:gd name="T8" fmla="*/ 73 w 436"/>
                  <a:gd name="T9" fmla="*/ 10 h 283"/>
                  <a:gd name="T10" fmla="*/ 92 w 436"/>
                  <a:gd name="T11" fmla="*/ 15 h 283"/>
                  <a:gd name="T12" fmla="*/ 481 w 436"/>
                  <a:gd name="T13" fmla="*/ 19 h 283"/>
                  <a:gd name="T14" fmla="*/ 527 w 436"/>
                  <a:gd name="T15" fmla="*/ 23 h 283"/>
                  <a:gd name="T16" fmla="*/ 587 w 436"/>
                  <a:gd name="T17" fmla="*/ 28 h 283"/>
                  <a:gd name="T18" fmla="*/ 653 w 436"/>
                  <a:gd name="T19" fmla="*/ 32 h 283"/>
                  <a:gd name="T20" fmla="*/ 716 w 436"/>
                  <a:gd name="T21" fmla="*/ 36 h 283"/>
                  <a:gd name="T22" fmla="*/ 780 w 436"/>
                  <a:gd name="T23" fmla="*/ 41 h 283"/>
                  <a:gd name="T24" fmla="*/ 848 w 436"/>
                  <a:gd name="T25" fmla="*/ 44 h 283"/>
                  <a:gd name="T26" fmla="*/ 908 w 436"/>
                  <a:gd name="T27" fmla="*/ 47 h 283"/>
                  <a:gd name="T28" fmla="*/ 948 w 436"/>
                  <a:gd name="T29" fmla="*/ 49 h 283"/>
                  <a:gd name="T30" fmla="*/ 972 w 436"/>
                  <a:gd name="T31" fmla="*/ 50 h 283"/>
                  <a:gd name="T32" fmla="*/ 1024 w 436"/>
                  <a:gd name="T33" fmla="*/ 52 h 283"/>
                  <a:gd name="T34" fmla="*/ 1099 w 436"/>
                  <a:gd name="T35" fmla="*/ 56 h 283"/>
                  <a:gd name="T36" fmla="*/ 1159 w 436"/>
                  <a:gd name="T37" fmla="*/ 60 h 283"/>
                  <a:gd name="T38" fmla="*/ 1199 w 436"/>
                  <a:gd name="T39" fmla="*/ 63 h 283"/>
                  <a:gd name="T40" fmla="*/ 1229 w 436"/>
                  <a:gd name="T41" fmla="*/ 65 h 283"/>
                  <a:gd name="T42" fmla="*/ 1241 w 436"/>
                  <a:gd name="T43" fmla="*/ 68 h 283"/>
                  <a:gd name="T44" fmla="*/ 1247 w 436"/>
                  <a:gd name="T45" fmla="*/ 69 h 283"/>
                  <a:gd name="T46" fmla="*/ 1253 w 436"/>
                  <a:gd name="T47" fmla="*/ 70 h 283"/>
                  <a:gd name="T48" fmla="*/ 1297 w 436"/>
                  <a:gd name="T49" fmla="*/ 70 h 283"/>
                  <a:gd name="T50" fmla="*/ 1327 w 436"/>
                  <a:gd name="T51" fmla="*/ 71 h 283"/>
                  <a:gd name="T52" fmla="*/ 1351 w 436"/>
                  <a:gd name="T53" fmla="*/ 71 h 283"/>
                  <a:gd name="T54" fmla="*/ 1369 w 436"/>
                  <a:gd name="T55" fmla="*/ 71 h 283"/>
                  <a:gd name="T56" fmla="*/ 1381 w 436"/>
                  <a:gd name="T57" fmla="*/ 73 h 283"/>
                  <a:gd name="T58" fmla="*/ 1393 w 436"/>
                  <a:gd name="T59" fmla="*/ 74 h 283"/>
                  <a:gd name="T60" fmla="*/ 1403 w 436"/>
                  <a:gd name="T61" fmla="*/ 75 h 283"/>
                  <a:gd name="T62" fmla="*/ 1409 w 436"/>
                  <a:gd name="T63" fmla="*/ 77 h 283"/>
                  <a:gd name="T64" fmla="*/ 1424 w 436"/>
                  <a:gd name="T65" fmla="*/ 85 h 283"/>
                  <a:gd name="T66" fmla="*/ 1431 w 436"/>
                  <a:gd name="T67" fmla="*/ 95 h 283"/>
                  <a:gd name="T68" fmla="*/ 1424 w 436"/>
                  <a:gd name="T69" fmla="*/ 105 h 283"/>
                  <a:gd name="T70" fmla="*/ 1415 w 436"/>
                  <a:gd name="T71" fmla="*/ 116 h 283"/>
                  <a:gd name="T72" fmla="*/ 1399 w 436"/>
                  <a:gd name="T73" fmla="*/ 127 h 283"/>
                  <a:gd name="T74" fmla="*/ 1385 w 436"/>
                  <a:gd name="T75" fmla="*/ 135 h 283"/>
                  <a:gd name="T76" fmla="*/ 1375 w 436"/>
                  <a:gd name="T77" fmla="*/ 141 h 283"/>
                  <a:gd name="T78" fmla="*/ 1369 w 436"/>
                  <a:gd name="T79" fmla="*/ 143 h 283"/>
                  <a:gd name="T80" fmla="*/ 1357 w 436"/>
                  <a:gd name="T81" fmla="*/ 145 h 283"/>
                  <a:gd name="T82" fmla="*/ 1319 w 436"/>
                  <a:gd name="T83" fmla="*/ 150 h 283"/>
                  <a:gd name="T84" fmla="*/ 1265 w 436"/>
                  <a:gd name="T85" fmla="*/ 157 h 283"/>
                  <a:gd name="T86" fmla="*/ 1139 w 436"/>
                  <a:gd name="T87" fmla="*/ 166 h 283"/>
                  <a:gd name="T88" fmla="*/ 999 w 436"/>
                  <a:gd name="T89" fmla="*/ 177 h 283"/>
                  <a:gd name="T90" fmla="*/ 876 w 436"/>
                  <a:gd name="T91" fmla="*/ 188 h 283"/>
                  <a:gd name="T92" fmla="*/ 749 w 436"/>
                  <a:gd name="T93" fmla="*/ 201 h 283"/>
                  <a:gd name="T94" fmla="*/ 650 w 436"/>
                  <a:gd name="T95" fmla="*/ 213 h 283"/>
                  <a:gd name="T96" fmla="*/ 548 w 436"/>
                  <a:gd name="T97" fmla="*/ 226 h 283"/>
                  <a:gd name="T98" fmla="*/ 481 w 436"/>
                  <a:gd name="T99" fmla="*/ 239 h 283"/>
                  <a:gd name="T100" fmla="*/ 83 w 436"/>
                  <a:gd name="T101" fmla="*/ 250 h 283"/>
                  <a:gd name="T102" fmla="*/ 56 w 436"/>
                  <a:gd name="T103" fmla="*/ 261 h 283"/>
                  <a:gd name="T104" fmla="*/ 33 w 436"/>
                  <a:gd name="T105" fmla="*/ 269 h 283"/>
                  <a:gd name="T106" fmla="*/ 15 w 436"/>
                  <a:gd name="T107" fmla="*/ 276 h 283"/>
                  <a:gd name="T108" fmla="*/ 4 w 436"/>
                  <a:gd name="T109" fmla="*/ 280 h 283"/>
                  <a:gd name="T110" fmla="*/ 0 w 436"/>
                  <a:gd name="T111" fmla="*/ 282 h 283"/>
                  <a:gd name="T112" fmla="*/ 1617 w 436"/>
                  <a:gd name="T113" fmla="*/ 0 h 283"/>
                  <a:gd name="T114" fmla="*/ 26 w 436"/>
                  <a:gd name="T115" fmla="*/ 2 h 28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36" h="283">
                    <a:moveTo>
                      <a:pt x="26" y="2"/>
                    </a:moveTo>
                    <a:lnTo>
                      <a:pt x="27" y="2"/>
                    </a:lnTo>
                    <a:lnTo>
                      <a:pt x="29" y="2"/>
                    </a:lnTo>
                    <a:lnTo>
                      <a:pt x="32" y="3"/>
                    </a:lnTo>
                    <a:lnTo>
                      <a:pt x="37" y="3"/>
                    </a:lnTo>
                    <a:lnTo>
                      <a:pt x="42" y="4"/>
                    </a:lnTo>
                    <a:lnTo>
                      <a:pt x="48" y="6"/>
                    </a:lnTo>
                    <a:lnTo>
                      <a:pt x="56" y="7"/>
                    </a:lnTo>
                    <a:lnTo>
                      <a:pt x="64" y="9"/>
                    </a:lnTo>
                    <a:lnTo>
                      <a:pt x="73" y="10"/>
                    </a:lnTo>
                    <a:lnTo>
                      <a:pt x="82" y="13"/>
                    </a:lnTo>
                    <a:lnTo>
                      <a:pt x="92" y="15"/>
                    </a:lnTo>
                    <a:lnTo>
                      <a:pt x="102" y="17"/>
                    </a:lnTo>
                    <a:lnTo>
                      <a:pt x="113" y="19"/>
                    </a:lnTo>
                    <a:lnTo>
                      <a:pt x="125" y="21"/>
                    </a:lnTo>
                    <a:lnTo>
                      <a:pt x="136" y="23"/>
                    </a:lnTo>
                    <a:lnTo>
                      <a:pt x="147" y="25"/>
                    </a:lnTo>
                    <a:lnTo>
                      <a:pt x="159" y="28"/>
                    </a:lnTo>
                    <a:lnTo>
                      <a:pt x="170" y="30"/>
                    </a:lnTo>
                    <a:lnTo>
                      <a:pt x="181" y="32"/>
                    </a:lnTo>
                    <a:lnTo>
                      <a:pt x="192" y="35"/>
                    </a:lnTo>
                    <a:lnTo>
                      <a:pt x="202" y="36"/>
                    </a:lnTo>
                    <a:lnTo>
                      <a:pt x="212" y="39"/>
                    </a:lnTo>
                    <a:lnTo>
                      <a:pt x="222" y="41"/>
                    </a:lnTo>
                    <a:lnTo>
                      <a:pt x="231" y="43"/>
                    </a:lnTo>
                    <a:lnTo>
                      <a:pt x="239" y="44"/>
                    </a:lnTo>
                    <a:lnTo>
                      <a:pt x="247" y="46"/>
                    </a:lnTo>
                    <a:lnTo>
                      <a:pt x="254" y="47"/>
                    </a:lnTo>
                    <a:lnTo>
                      <a:pt x="259" y="48"/>
                    </a:lnTo>
                    <a:lnTo>
                      <a:pt x="264" y="49"/>
                    </a:lnTo>
                    <a:lnTo>
                      <a:pt x="268" y="50"/>
                    </a:lnTo>
                    <a:lnTo>
                      <a:pt x="270" y="50"/>
                    </a:lnTo>
                    <a:lnTo>
                      <a:pt x="271" y="50"/>
                    </a:lnTo>
                    <a:lnTo>
                      <a:pt x="281" y="52"/>
                    </a:lnTo>
                    <a:lnTo>
                      <a:pt x="289" y="54"/>
                    </a:lnTo>
                    <a:lnTo>
                      <a:pt x="296" y="56"/>
                    </a:lnTo>
                    <a:lnTo>
                      <a:pt x="303" y="58"/>
                    </a:lnTo>
                    <a:lnTo>
                      <a:pt x="308" y="60"/>
                    </a:lnTo>
                    <a:lnTo>
                      <a:pt x="312" y="61"/>
                    </a:lnTo>
                    <a:lnTo>
                      <a:pt x="316" y="63"/>
                    </a:lnTo>
                    <a:lnTo>
                      <a:pt x="319" y="64"/>
                    </a:lnTo>
                    <a:lnTo>
                      <a:pt x="321" y="65"/>
                    </a:lnTo>
                    <a:lnTo>
                      <a:pt x="322" y="67"/>
                    </a:lnTo>
                    <a:lnTo>
                      <a:pt x="323" y="68"/>
                    </a:lnTo>
                    <a:lnTo>
                      <a:pt x="324" y="69"/>
                    </a:lnTo>
                    <a:lnTo>
                      <a:pt x="325" y="70"/>
                    </a:lnTo>
                    <a:lnTo>
                      <a:pt x="332" y="70"/>
                    </a:lnTo>
                    <a:lnTo>
                      <a:pt x="338" y="70"/>
                    </a:lnTo>
                    <a:lnTo>
                      <a:pt x="343" y="70"/>
                    </a:lnTo>
                    <a:lnTo>
                      <a:pt x="348" y="71"/>
                    </a:lnTo>
                    <a:lnTo>
                      <a:pt x="352" y="71"/>
                    </a:lnTo>
                    <a:lnTo>
                      <a:pt x="356" y="71"/>
                    </a:lnTo>
                    <a:lnTo>
                      <a:pt x="359" y="71"/>
                    </a:lnTo>
                    <a:lnTo>
                      <a:pt x="362" y="71"/>
                    </a:lnTo>
                    <a:lnTo>
                      <a:pt x="364" y="72"/>
                    </a:lnTo>
                    <a:lnTo>
                      <a:pt x="366" y="73"/>
                    </a:lnTo>
                    <a:lnTo>
                      <a:pt x="368" y="73"/>
                    </a:lnTo>
                    <a:lnTo>
                      <a:pt x="370" y="74"/>
                    </a:lnTo>
                    <a:lnTo>
                      <a:pt x="371" y="75"/>
                    </a:lnTo>
                    <a:lnTo>
                      <a:pt x="373" y="75"/>
                    </a:lnTo>
                    <a:lnTo>
                      <a:pt x="374" y="76"/>
                    </a:lnTo>
                    <a:lnTo>
                      <a:pt x="375" y="77"/>
                    </a:lnTo>
                    <a:lnTo>
                      <a:pt x="378" y="81"/>
                    </a:lnTo>
                    <a:lnTo>
                      <a:pt x="380" y="85"/>
                    </a:lnTo>
                    <a:lnTo>
                      <a:pt x="381" y="90"/>
                    </a:lnTo>
                    <a:lnTo>
                      <a:pt x="382" y="95"/>
                    </a:lnTo>
                    <a:lnTo>
                      <a:pt x="381" y="100"/>
                    </a:lnTo>
                    <a:lnTo>
                      <a:pt x="380" y="105"/>
                    </a:lnTo>
                    <a:lnTo>
                      <a:pt x="379" y="111"/>
                    </a:lnTo>
                    <a:lnTo>
                      <a:pt x="377" y="116"/>
                    </a:lnTo>
                    <a:lnTo>
                      <a:pt x="374" y="122"/>
                    </a:lnTo>
                    <a:lnTo>
                      <a:pt x="372" y="127"/>
                    </a:lnTo>
                    <a:lnTo>
                      <a:pt x="370" y="131"/>
                    </a:lnTo>
                    <a:lnTo>
                      <a:pt x="367" y="135"/>
                    </a:lnTo>
                    <a:lnTo>
                      <a:pt x="365" y="139"/>
                    </a:lnTo>
                    <a:lnTo>
                      <a:pt x="364" y="141"/>
                    </a:lnTo>
                    <a:lnTo>
                      <a:pt x="363" y="142"/>
                    </a:lnTo>
                    <a:lnTo>
                      <a:pt x="362" y="143"/>
                    </a:lnTo>
                    <a:lnTo>
                      <a:pt x="361" y="144"/>
                    </a:lnTo>
                    <a:lnTo>
                      <a:pt x="358" y="145"/>
                    </a:lnTo>
                    <a:lnTo>
                      <a:pt x="352" y="147"/>
                    </a:lnTo>
                    <a:lnTo>
                      <a:pt x="345" y="150"/>
                    </a:lnTo>
                    <a:lnTo>
                      <a:pt x="337" y="153"/>
                    </a:lnTo>
                    <a:lnTo>
                      <a:pt x="327" y="157"/>
                    </a:lnTo>
                    <a:lnTo>
                      <a:pt x="316" y="161"/>
                    </a:lnTo>
                    <a:lnTo>
                      <a:pt x="304" y="166"/>
                    </a:lnTo>
                    <a:lnTo>
                      <a:pt x="290" y="171"/>
                    </a:lnTo>
                    <a:lnTo>
                      <a:pt x="276" y="177"/>
                    </a:lnTo>
                    <a:lnTo>
                      <a:pt x="261" y="182"/>
                    </a:lnTo>
                    <a:lnTo>
                      <a:pt x="246" y="188"/>
                    </a:lnTo>
                    <a:lnTo>
                      <a:pt x="230" y="195"/>
                    </a:lnTo>
                    <a:lnTo>
                      <a:pt x="213" y="201"/>
                    </a:lnTo>
                    <a:lnTo>
                      <a:pt x="196" y="207"/>
                    </a:lnTo>
                    <a:lnTo>
                      <a:pt x="180" y="213"/>
                    </a:lnTo>
                    <a:lnTo>
                      <a:pt x="163" y="220"/>
                    </a:lnTo>
                    <a:lnTo>
                      <a:pt x="146" y="226"/>
                    </a:lnTo>
                    <a:lnTo>
                      <a:pt x="130" y="233"/>
                    </a:lnTo>
                    <a:lnTo>
                      <a:pt x="113" y="239"/>
                    </a:lnTo>
                    <a:lnTo>
                      <a:pt x="98" y="245"/>
                    </a:lnTo>
                    <a:lnTo>
                      <a:pt x="83" y="250"/>
                    </a:lnTo>
                    <a:lnTo>
                      <a:pt x="69" y="256"/>
                    </a:lnTo>
                    <a:lnTo>
                      <a:pt x="56" y="261"/>
                    </a:lnTo>
                    <a:lnTo>
                      <a:pt x="44" y="265"/>
                    </a:lnTo>
                    <a:lnTo>
                      <a:pt x="33" y="269"/>
                    </a:lnTo>
                    <a:lnTo>
                      <a:pt x="24" y="273"/>
                    </a:lnTo>
                    <a:lnTo>
                      <a:pt x="15" y="276"/>
                    </a:lnTo>
                    <a:lnTo>
                      <a:pt x="9" y="279"/>
                    </a:lnTo>
                    <a:lnTo>
                      <a:pt x="4" y="280"/>
                    </a:lnTo>
                    <a:lnTo>
                      <a:pt x="1" y="282"/>
                    </a:lnTo>
                    <a:lnTo>
                      <a:pt x="0" y="282"/>
                    </a:lnTo>
                    <a:lnTo>
                      <a:pt x="374" y="282"/>
                    </a:lnTo>
                    <a:lnTo>
                      <a:pt x="435" y="0"/>
                    </a:lnTo>
                    <a:lnTo>
                      <a:pt x="26" y="0"/>
                    </a:lnTo>
                    <a:lnTo>
                      <a:pt x="26" y="2"/>
                    </a:lnTo>
                  </a:path>
                </a:pathLst>
              </a:custGeom>
              <a:solidFill>
                <a:srgbClr val="004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18" name="Freeform 11"/>
              <p:cNvSpPr>
                <a:spLocks/>
              </p:cNvSpPr>
              <p:nvPr/>
            </p:nvSpPr>
            <p:spPr bwMode="auto">
              <a:xfrm>
                <a:off x="717" y="484"/>
                <a:ext cx="93" cy="46"/>
              </a:xfrm>
              <a:custGeom>
                <a:avLst/>
                <a:gdLst>
                  <a:gd name="T0" fmla="*/ 32 w 93"/>
                  <a:gd name="T1" fmla="*/ 9 h 46"/>
                  <a:gd name="T2" fmla="*/ 25 w 93"/>
                  <a:gd name="T3" fmla="*/ 10 h 46"/>
                  <a:gd name="T4" fmla="*/ 18 w 93"/>
                  <a:gd name="T5" fmla="*/ 11 h 46"/>
                  <a:gd name="T6" fmla="*/ 11 w 93"/>
                  <a:gd name="T7" fmla="*/ 12 h 46"/>
                  <a:gd name="T8" fmla="*/ 4 w 93"/>
                  <a:gd name="T9" fmla="*/ 13 h 46"/>
                  <a:gd name="T10" fmla="*/ 1 w 93"/>
                  <a:gd name="T11" fmla="*/ 14 h 46"/>
                  <a:gd name="T12" fmla="*/ 0 w 93"/>
                  <a:gd name="T13" fmla="*/ 16 h 46"/>
                  <a:gd name="T14" fmla="*/ 1 w 93"/>
                  <a:gd name="T15" fmla="*/ 18 h 46"/>
                  <a:gd name="T16" fmla="*/ 3 w 93"/>
                  <a:gd name="T17" fmla="*/ 19 h 46"/>
                  <a:gd name="T18" fmla="*/ 7 w 93"/>
                  <a:gd name="T19" fmla="*/ 19 h 46"/>
                  <a:gd name="T20" fmla="*/ 14 w 93"/>
                  <a:gd name="T21" fmla="*/ 19 h 46"/>
                  <a:gd name="T22" fmla="*/ 23 w 93"/>
                  <a:gd name="T23" fmla="*/ 19 h 46"/>
                  <a:gd name="T24" fmla="*/ 33 w 93"/>
                  <a:gd name="T25" fmla="*/ 17 h 46"/>
                  <a:gd name="T26" fmla="*/ 43 w 93"/>
                  <a:gd name="T27" fmla="*/ 16 h 46"/>
                  <a:gd name="T28" fmla="*/ 53 w 93"/>
                  <a:gd name="T29" fmla="*/ 15 h 46"/>
                  <a:gd name="T30" fmla="*/ 62 w 93"/>
                  <a:gd name="T31" fmla="*/ 15 h 46"/>
                  <a:gd name="T32" fmla="*/ 70 w 93"/>
                  <a:gd name="T33" fmla="*/ 14 h 46"/>
                  <a:gd name="T34" fmla="*/ 76 w 93"/>
                  <a:gd name="T35" fmla="*/ 15 h 46"/>
                  <a:gd name="T36" fmla="*/ 81 w 93"/>
                  <a:gd name="T37" fmla="*/ 16 h 46"/>
                  <a:gd name="T38" fmla="*/ 82 w 93"/>
                  <a:gd name="T39" fmla="*/ 20 h 46"/>
                  <a:gd name="T40" fmla="*/ 80 w 93"/>
                  <a:gd name="T41" fmla="*/ 27 h 46"/>
                  <a:gd name="T42" fmla="*/ 77 w 93"/>
                  <a:gd name="T43" fmla="*/ 36 h 46"/>
                  <a:gd name="T44" fmla="*/ 75 w 93"/>
                  <a:gd name="T45" fmla="*/ 44 h 46"/>
                  <a:gd name="T46" fmla="*/ 77 w 93"/>
                  <a:gd name="T47" fmla="*/ 45 h 46"/>
                  <a:gd name="T48" fmla="*/ 80 w 93"/>
                  <a:gd name="T49" fmla="*/ 42 h 46"/>
                  <a:gd name="T50" fmla="*/ 84 w 93"/>
                  <a:gd name="T51" fmla="*/ 35 h 46"/>
                  <a:gd name="T52" fmla="*/ 88 w 93"/>
                  <a:gd name="T53" fmla="*/ 27 h 46"/>
                  <a:gd name="T54" fmla="*/ 91 w 93"/>
                  <a:gd name="T55" fmla="*/ 19 h 46"/>
                  <a:gd name="T56" fmla="*/ 92 w 93"/>
                  <a:gd name="T57" fmla="*/ 10 h 46"/>
                  <a:gd name="T58" fmla="*/ 89 w 93"/>
                  <a:gd name="T59" fmla="*/ 5 h 46"/>
                  <a:gd name="T60" fmla="*/ 82 w 93"/>
                  <a:gd name="T61" fmla="*/ 2 h 46"/>
                  <a:gd name="T62" fmla="*/ 73 w 93"/>
                  <a:gd name="T63" fmla="*/ 0 h 46"/>
                  <a:gd name="T64" fmla="*/ 44 w 93"/>
                  <a:gd name="T65" fmla="*/ 0 h 46"/>
                  <a:gd name="T66" fmla="*/ 41 w 93"/>
                  <a:gd name="T67" fmla="*/ 1 h 46"/>
                  <a:gd name="T68" fmla="*/ 39 w 93"/>
                  <a:gd name="T69" fmla="*/ 3 h 46"/>
                  <a:gd name="T70" fmla="*/ 37 w 93"/>
                  <a:gd name="T71" fmla="*/ 5 h 46"/>
                  <a:gd name="T72" fmla="*/ 34 w 93"/>
                  <a:gd name="T73" fmla="*/ 7 h 4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3" h="46">
                    <a:moveTo>
                      <a:pt x="34" y="7"/>
                    </a:moveTo>
                    <a:lnTo>
                      <a:pt x="32" y="9"/>
                    </a:lnTo>
                    <a:lnTo>
                      <a:pt x="28" y="10"/>
                    </a:lnTo>
                    <a:lnTo>
                      <a:pt x="25" y="10"/>
                    </a:lnTo>
                    <a:lnTo>
                      <a:pt x="21" y="10"/>
                    </a:lnTo>
                    <a:lnTo>
                      <a:pt x="18" y="11"/>
                    </a:lnTo>
                    <a:lnTo>
                      <a:pt x="14" y="12"/>
                    </a:lnTo>
                    <a:lnTo>
                      <a:pt x="11" y="12"/>
                    </a:lnTo>
                    <a:lnTo>
                      <a:pt x="8" y="12"/>
                    </a:lnTo>
                    <a:lnTo>
                      <a:pt x="4" y="13"/>
                    </a:lnTo>
                    <a:lnTo>
                      <a:pt x="2" y="13"/>
                    </a:lnTo>
                    <a:lnTo>
                      <a:pt x="1" y="14"/>
                    </a:lnTo>
                    <a:lnTo>
                      <a:pt x="0" y="16"/>
                    </a:lnTo>
                    <a:lnTo>
                      <a:pt x="0" y="17"/>
                    </a:lnTo>
                    <a:lnTo>
                      <a:pt x="1" y="18"/>
                    </a:lnTo>
                    <a:lnTo>
                      <a:pt x="2" y="18"/>
                    </a:lnTo>
                    <a:lnTo>
                      <a:pt x="3" y="19"/>
                    </a:lnTo>
                    <a:lnTo>
                      <a:pt x="5" y="19"/>
                    </a:lnTo>
                    <a:lnTo>
                      <a:pt x="7" y="19"/>
                    </a:lnTo>
                    <a:lnTo>
                      <a:pt x="10" y="19"/>
                    </a:lnTo>
                    <a:lnTo>
                      <a:pt x="14" y="19"/>
                    </a:lnTo>
                    <a:lnTo>
                      <a:pt x="18" y="19"/>
                    </a:lnTo>
                    <a:lnTo>
                      <a:pt x="23" y="19"/>
                    </a:lnTo>
                    <a:lnTo>
                      <a:pt x="28" y="18"/>
                    </a:lnTo>
                    <a:lnTo>
                      <a:pt x="33" y="17"/>
                    </a:lnTo>
                    <a:lnTo>
                      <a:pt x="38" y="17"/>
                    </a:lnTo>
                    <a:lnTo>
                      <a:pt x="43" y="16"/>
                    </a:lnTo>
                    <a:lnTo>
                      <a:pt x="48" y="16"/>
                    </a:lnTo>
                    <a:lnTo>
                      <a:pt x="53" y="15"/>
                    </a:lnTo>
                    <a:lnTo>
                      <a:pt x="58" y="15"/>
                    </a:lnTo>
                    <a:lnTo>
                      <a:pt x="62" y="15"/>
                    </a:lnTo>
                    <a:lnTo>
                      <a:pt x="66" y="14"/>
                    </a:lnTo>
                    <a:lnTo>
                      <a:pt x="70" y="14"/>
                    </a:lnTo>
                    <a:lnTo>
                      <a:pt x="73" y="14"/>
                    </a:lnTo>
                    <a:lnTo>
                      <a:pt x="76" y="15"/>
                    </a:lnTo>
                    <a:lnTo>
                      <a:pt x="79" y="15"/>
                    </a:lnTo>
                    <a:lnTo>
                      <a:pt x="81" y="16"/>
                    </a:lnTo>
                    <a:lnTo>
                      <a:pt x="81" y="18"/>
                    </a:lnTo>
                    <a:lnTo>
                      <a:pt x="82" y="20"/>
                    </a:lnTo>
                    <a:lnTo>
                      <a:pt x="81" y="24"/>
                    </a:lnTo>
                    <a:lnTo>
                      <a:pt x="80" y="27"/>
                    </a:lnTo>
                    <a:lnTo>
                      <a:pt x="79" y="31"/>
                    </a:lnTo>
                    <a:lnTo>
                      <a:pt x="77" y="36"/>
                    </a:lnTo>
                    <a:lnTo>
                      <a:pt x="75" y="41"/>
                    </a:lnTo>
                    <a:lnTo>
                      <a:pt x="75" y="44"/>
                    </a:lnTo>
                    <a:lnTo>
                      <a:pt x="76" y="45"/>
                    </a:lnTo>
                    <a:lnTo>
                      <a:pt x="77" y="45"/>
                    </a:lnTo>
                    <a:lnTo>
                      <a:pt x="79" y="44"/>
                    </a:lnTo>
                    <a:lnTo>
                      <a:pt x="80" y="42"/>
                    </a:lnTo>
                    <a:lnTo>
                      <a:pt x="82" y="39"/>
                    </a:lnTo>
                    <a:lnTo>
                      <a:pt x="84" y="35"/>
                    </a:lnTo>
                    <a:lnTo>
                      <a:pt x="86" y="32"/>
                    </a:lnTo>
                    <a:lnTo>
                      <a:pt x="88" y="27"/>
                    </a:lnTo>
                    <a:lnTo>
                      <a:pt x="90" y="23"/>
                    </a:lnTo>
                    <a:lnTo>
                      <a:pt x="91" y="19"/>
                    </a:lnTo>
                    <a:lnTo>
                      <a:pt x="92" y="15"/>
                    </a:lnTo>
                    <a:lnTo>
                      <a:pt x="92" y="10"/>
                    </a:lnTo>
                    <a:lnTo>
                      <a:pt x="91" y="7"/>
                    </a:lnTo>
                    <a:lnTo>
                      <a:pt x="89" y="5"/>
                    </a:lnTo>
                    <a:lnTo>
                      <a:pt x="86" y="3"/>
                    </a:lnTo>
                    <a:lnTo>
                      <a:pt x="82" y="2"/>
                    </a:lnTo>
                    <a:lnTo>
                      <a:pt x="78" y="1"/>
                    </a:lnTo>
                    <a:lnTo>
                      <a:pt x="73" y="0"/>
                    </a:lnTo>
                    <a:lnTo>
                      <a:pt x="67" y="0"/>
                    </a:lnTo>
                    <a:lnTo>
                      <a:pt x="44" y="0"/>
                    </a:lnTo>
                    <a:lnTo>
                      <a:pt x="43" y="0"/>
                    </a:lnTo>
                    <a:lnTo>
                      <a:pt x="41" y="1"/>
                    </a:lnTo>
                    <a:lnTo>
                      <a:pt x="41" y="2"/>
                    </a:lnTo>
                    <a:lnTo>
                      <a:pt x="39" y="3"/>
                    </a:lnTo>
                    <a:lnTo>
                      <a:pt x="39" y="4"/>
                    </a:lnTo>
                    <a:lnTo>
                      <a:pt x="37" y="5"/>
                    </a:lnTo>
                    <a:lnTo>
                      <a:pt x="36" y="6"/>
                    </a:lnTo>
                    <a:lnTo>
                      <a:pt x="34" y="7"/>
                    </a:lnTo>
                  </a:path>
                </a:pathLst>
              </a:custGeom>
              <a:solidFill>
                <a:srgbClr val="004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19" name="Freeform 12"/>
              <p:cNvSpPr>
                <a:spLocks/>
              </p:cNvSpPr>
              <p:nvPr/>
            </p:nvSpPr>
            <p:spPr bwMode="auto">
              <a:xfrm>
                <a:off x="412" y="463"/>
                <a:ext cx="373" cy="216"/>
              </a:xfrm>
              <a:custGeom>
                <a:avLst/>
                <a:gdLst>
                  <a:gd name="T0" fmla="*/ 0 w 373"/>
                  <a:gd name="T1" fmla="*/ 108 h 217"/>
                  <a:gd name="T2" fmla="*/ 6 w 373"/>
                  <a:gd name="T3" fmla="*/ 108 h 217"/>
                  <a:gd name="T4" fmla="*/ 23 w 373"/>
                  <a:gd name="T5" fmla="*/ 108 h 217"/>
                  <a:gd name="T6" fmla="*/ 46 w 373"/>
                  <a:gd name="T7" fmla="*/ 108 h 217"/>
                  <a:gd name="T8" fmla="*/ 74 w 373"/>
                  <a:gd name="T9" fmla="*/ 108 h 217"/>
                  <a:gd name="T10" fmla="*/ 102 w 373"/>
                  <a:gd name="T11" fmla="*/ 108 h 217"/>
                  <a:gd name="T12" fmla="*/ 128 w 373"/>
                  <a:gd name="T13" fmla="*/ 108 h 217"/>
                  <a:gd name="T14" fmla="*/ 149 w 373"/>
                  <a:gd name="T15" fmla="*/ 108 h 217"/>
                  <a:gd name="T16" fmla="*/ 161 w 373"/>
                  <a:gd name="T17" fmla="*/ 108 h 217"/>
                  <a:gd name="T18" fmla="*/ 175 w 373"/>
                  <a:gd name="T19" fmla="*/ 108 h 217"/>
                  <a:gd name="T20" fmla="*/ 190 w 373"/>
                  <a:gd name="T21" fmla="*/ 108 h 217"/>
                  <a:gd name="T22" fmla="*/ 206 w 373"/>
                  <a:gd name="T23" fmla="*/ 108 h 217"/>
                  <a:gd name="T24" fmla="*/ 223 w 373"/>
                  <a:gd name="T25" fmla="*/ 108 h 217"/>
                  <a:gd name="T26" fmla="*/ 240 w 373"/>
                  <a:gd name="T27" fmla="*/ 101 h 217"/>
                  <a:gd name="T28" fmla="*/ 257 w 373"/>
                  <a:gd name="T29" fmla="*/ 94 h 217"/>
                  <a:gd name="T30" fmla="*/ 275 w 373"/>
                  <a:gd name="T31" fmla="*/ 87 h 217"/>
                  <a:gd name="T32" fmla="*/ 292 w 373"/>
                  <a:gd name="T33" fmla="*/ 81 h 217"/>
                  <a:gd name="T34" fmla="*/ 297 w 373"/>
                  <a:gd name="T35" fmla="*/ 79 h 217"/>
                  <a:gd name="T36" fmla="*/ 304 w 373"/>
                  <a:gd name="T37" fmla="*/ 77 h 217"/>
                  <a:gd name="T38" fmla="*/ 312 w 373"/>
                  <a:gd name="T39" fmla="*/ 75 h 217"/>
                  <a:gd name="T40" fmla="*/ 321 w 373"/>
                  <a:gd name="T41" fmla="*/ 72 h 217"/>
                  <a:gd name="T42" fmla="*/ 331 w 373"/>
                  <a:gd name="T43" fmla="*/ 69 h 217"/>
                  <a:gd name="T44" fmla="*/ 341 w 373"/>
                  <a:gd name="T45" fmla="*/ 67 h 217"/>
                  <a:gd name="T46" fmla="*/ 351 w 373"/>
                  <a:gd name="T47" fmla="*/ 64 h 217"/>
                  <a:gd name="T48" fmla="*/ 360 w 373"/>
                  <a:gd name="T49" fmla="*/ 63 h 217"/>
                  <a:gd name="T50" fmla="*/ 365 w 373"/>
                  <a:gd name="T51" fmla="*/ 62 h 217"/>
                  <a:gd name="T52" fmla="*/ 369 w 373"/>
                  <a:gd name="T53" fmla="*/ 61 h 217"/>
                  <a:gd name="T54" fmla="*/ 371 w 373"/>
                  <a:gd name="T55" fmla="*/ 59 h 217"/>
                  <a:gd name="T56" fmla="*/ 372 w 373"/>
                  <a:gd name="T57" fmla="*/ 58 h 217"/>
                  <a:gd name="T58" fmla="*/ 370 w 373"/>
                  <a:gd name="T59" fmla="*/ 56 h 217"/>
                  <a:gd name="T60" fmla="*/ 365 w 373"/>
                  <a:gd name="T61" fmla="*/ 55 h 217"/>
                  <a:gd name="T62" fmla="*/ 358 w 373"/>
                  <a:gd name="T63" fmla="*/ 54 h 217"/>
                  <a:gd name="T64" fmla="*/ 349 w 373"/>
                  <a:gd name="T65" fmla="*/ 54 h 217"/>
                  <a:gd name="T66" fmla="*/ 330 w 373"/>
                  <a:gd name="T67" fmla="*/ 56 h 217"/>
                  <a:gd name="T68" fmla="*/ 310 w 373"/>
                  <a:gd name="T69" fmla="*/ 61 h 217"/>
                  <a:gd name="T70" fmla="*/ 288 w 373"/>
                  <a:gd name="T71" fmla="*/ 67 h 217"/>
                  <a:gd name="T72" fmla="*/ 266 w 373"/>
                  <a:gd name="T73" fmla="*/ 74 h 217"/>
                  <a:gd name="T74" fmla="*/ 244 w 373"/>
                  <a:gd name="T75" fmla="*/ 82 h 217"/>
                  <a:gd name="T76" fmla="*/ 224 w 373"/>
                  <a:gd name="T77" fmla="*/ 90 h 217"/>
                  <a:gd name="T78" fmla="*/ 208 w 373"/>
                  <a:gd name="T79" fmla="*/ 96 h 217"/>
                  <a:gd name="T80" fmla="*/ 197 w 373"/>
                  <a:gd name="T81" fmla="*/ 102 h 217"/>
                  <a:gd name="T82" fmla="*/ 344 w 373"/>
                  <a:gd name="T83" fmla="*/ 19 h 217"/>
                  <a:gd name="T84" fmla="*/ 342 w 373"/>
                  <a:gd name="T85" fmla="*/ 12 h 217"/>
                  <a:gd name="T86" fmla="*/ 331 w 373"/>
                  <a:gd name="T87" fmla="*/ 7 h 217"/>
                  <a:gd name="T88" fmla="*/ 314 w 373"/>
                  <a:gd name="T89" fmla="*/ 3 h 217"/>
                  <a:gd name="T90" fmla="*/ 295 w 373"/>
                  <a:gd name="T91" fmla="*/ 2 h 217"/>
                  <a:gd name="T92" fmla="*/ 275 w 373"/>
                  <a:gd name="T93" fmla="*/ 0 h 217"/>
                  <a:gd name="T94" fmla="*/ 256 w 373"/>
                  <a:gd name="T95" fmla="*/ 0 h 217"/>
                  <a:gd name="T96" fmla="*/ 243 w 373"/>
                  <a:gd name="T97" fmla="*/ 0 h 217"/>
                  <a:gd name="T98" fmla="*/ 237 w 373"/>
                  <a:gd name="T99" fmla="*/ 0 h 21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73" h="217">
                    <a:moveTo>
                      <a:pt x="47" y="0"/>
                    </a:moveTo>
                    <a:lnTo>
                      <a:pt x="0" y="216"/>
                    </a:lnTo>
                    <a:lnTo>
                      <a:pt x="2" y="215"/>
                    </a:lnTo>
                    <a:lnTo>
                      <a:pt x="6" y="213"/>
                    </a:lnTo>
                    <a:lnTo>
                      <a:pt x="14" y="209"/>
                    </a:lnTo>
                    <a:lnTo>
                      <a:pt x="23" y="205"/>
                    </a:lnTo>
                    <a:lnTo>
                      <a:pt x="34" y="200"/>
                    </a:lnTo>
                    <a:lnTo>
                      <a:pt x="46" y="194"/>
                    </a:lnTo>
                    <a:lnTo>
                      <a:pt x="60" y="187"/>
                    </a:lnTo>
                    <a:lnTo>
                      <a:pt x="74" y="180"/>
                    </a:lnTo>
                    <a:lnTo>
                      <a:pt x="88" y="173"/>
                    </a:lnTo>
                    <a:lnTo>
                      <a:pt x="102" y="167"/>
                    </a:lnTo>
                    <a:lnTo>
                      <a:pt x="116" y="160"/>
                    </a:lnTo>
                    <a:lnTo>
                      <a:pt x="128" y="154"/>
                    </a:lnTo>
                    <a:lnTo>
                      <a:pt x="140" y="148"/>
                    </a:lnTo>
                    <a:lnTo>
                      <a:pt x="149" y="144"/>
                    </a:lnTo>
                    <a:lnTo>
                      <a:pt x="156" y="140"/>
                    </a:lnTo>
                    <a:lnTo>
                      <a:pt x="161" y="138"/>
                    </a:lnTo>
                    <a:lnTo>
                      <a:pt x="168" y="135"/>
                    </a:lnTo>
                    <a:lnTo>
                      <a:pt x="175" y="131"/>
                    </a:lnTo>
                    <a:lnTo>
                      <a:pt x="182" y="127"/>
                    </a:lnTo>
                    <a:lnTo>
                      <a:pt x="190" y="124"/>
                    </a:lnTo>
                    <a:lnTo>
                      <a:pt x="198" y="120"/>
                    </a:lnTo>
                    <a:lnTo>
                      <a:pt x="206" y="116"/>
                    </a:lnTo>
                    <a:lnTo>
                      <a:pt x="214" y="112"/>
                    </a:lnTo>
                    <a:lnTo>
                      <a:pt x="223" y="109"/>
                    </a:lnTo>
                    <a:lnTo>
                      <a:pt x="231" y="105"/>
                    </a:lnTo>
                    <a:lnTo>
                      <a:pt x="240" y="101"/>
                    </a:lnTo>
                    <a:lnTo>
                      <a:pt x="248" y="97"/>
                    </a:lnTo>
                    <a:lnTo>
                      <a:pt x="257" y="94"/>
                    </a:lnTo>
                    <a:lnTo>
                      <a:pt x="266" y="90"/>
                    </a:lnTo>
                    <a:lnTo>
                      <a:pt x="275" y="87"/>
                    </a:lnTo>
                    <a:lnTo>
                      <a:pt x="284" y="84"/>
                    </a:lnTo>
                    <a:lnTo>
                      <a:pt x="292" y="81"/>
                    </a:lnTo>
                    <a:lnTo>
                      <a:pt x="294" y="80"/>
                    </a:lnTo>
                    <a:lnTo>
                      <a:pt x="297" y="79"/>
                    </a:lnTo>
                    <a:lnTo>
                      <a:pt x="300" y="79"/>
                    </a:lnTo>
                    <a:lnTo>
                      <a:pt x="304" y="77"/>
                    </a:lnTo>
                    <a:lnTo>
                      <a:pt x="308" y="76"/>
                    </a:lnTo>
                    <a:lnTo>
                      <a:pt x="312" y="75"/>
                    </a:lnTo>
                    <a:lnTo>
                      <a:pt x="316" y="74"/>
                    </a:lnTo>
                    <a:lnTo>
                      <a:pt x="321" y="72"/>
                    </a:lnTo>
                    <a:lnTo>
                      <a:pt x="326" y="71"/>
                    </a:lnTo>
                    <a:lnTo>
                      <a:pt x="331" y="69"/>
                    </a:lnTo>
                    <a:lnTo>
                      <a:pt x="336" y="68"/>
                    </a:lnTo>
                    <a:lnTo>
                      <a:pt x="341" y="67"/>
                    </a:lnTo>
                    <a:lnTo>
                      <a:pt x="346" y="66"/>
                    </a:lnTo>
                    <a:lnTo>
                      <a:pt x="351" y="64"/>
                    </a:lnTo>
                    <a:lnTo>
                      <a:pt x="356" y="64"/>
                    </a:lnTo>
                    <a:lnTo>
                      <a:pt x="360" y="63"/>
                    </a:lnTo>
                    <a:lnTo>
                      <a:pt x="363" y="62"/>
                    </a:lnTo>
                    <a:lnTo>
                      <a:pt x="365" y="62"/>
                    </a:lnTo>
                    <a:lnTo>
                      <a:pt x="368" y="61"/>
                    </a:lnTo>
                    <a:lnTo>
                      <a:pt x="369" y="61"/>
                    </a:lnTo>
                    <a:lnTo>
                      <a:pt x="371" y="60"/>
                    </a:lnTo>
                    <a:lnTo>
                      <a:pt x="371" y="59"/>
                    </a:lnTo>
                    <a:lnTo>
                      <a:pt x="372" y="59"/>
                    </a:lnTo>
                    <a:lnTo>
                      <a:pt x="372" y="58"/>
                    </a:lnTo>
                    <a:lnTo>
                      <a:pt x="371" y="57"/>
                    </a:lnTo>
                    <a:lnTo>
                      <a:pt x="370" y="56"/>
                    </a:lnTo>
                    <a:lnTo>
                      <a:pt x="368" y="55"/>
                    </a:lnTo>
                    <a:lnTo>
                      <a:pt x="365" y="55"/>
                    </a:lnTo>
                    <a:lnTo>
                      <a:pt x="362" y="54"/>
                    </a:lnTo>
                    <a:lnTo>
                      <a:pt x="358" y="54"/>
                    </a:lnTo>
                    <a:lnTo>
                      <a:pt x="354" y="54"/>
                    </a:lnTo>
                    <a:lnTo>
                      <a:pt x="349" y="54"/>
                    </a:lnTo>
                    <a:lnTo>
                      <a:pt x="340" y="55"/>
                    </a:lnTo>
                    <a:lnTo>
                      <a:pt x="330" y="56"/>
                    </a:lnTo>
                    <a:lnTo>
                      <a:pt x="321" y="58"/>
                    </a:lnTo>
                    <a:lnTo>
                      <a:pt x="310" y="61"/>
                    </a:lnTo>
                    <a:lnTo>
                      <a:pt x="299" y="64"/>
                    </a:lnTo>
                    <a:lnTo>
                      <a:pt x="288" y="67"/>
                    </a:lnTo>
                    <a:lnTo>
                      <a:pt x="276" y="70"/>
                    </a:lnTo>
                    <a:lnTo>
                      <a:pt x="266" y="74"/>
                    </a:lnTo>
                    <a:lnTo>
                      <a:pt x="254" y="78"/>
                    </a:lnTo>
                    <a:lnTo>
                      <a:pt x="244" y="82"/>
                    </a:lnTo>
                    <a:lnTo>
                      <a:pt x="234" y="86"/>
                    </a:lnTo>
                    <a:lnTo>
                      <a:pt x="224" y="90"/>
                    </a:lnTo>
                    <a:lnTo>
                      <a:pt x="216" y="93"/>
                    </a:lnTo>
                    <a:lnTo>
                      <a:pt x="208" y="96"/>
                    </a:lnTo>
                    <a:lnTo>
                      <a:pt x="202" y="99"/>
                    </a:lnTo>
                    <a:lnTo>
                      <a:pt x="197" y="102"/>
                    </a:lnTo>
                    <a:lnTo>
                      <a:pt x="169" y="19"/>
                    </a:lnTo>
                    <a:lnTo>
                      <a:pt x="344" y="19"/>
                    </a:lnTo>
                    <a:lnTo>
                      <a:pt x="344" y="15"/>
                    </a:lnTo>
                    <a:lnTo>
                      <a:pt x="342" y="12"/>
                    </a:lnTo>
                    <a:lnTo>
                      <a:pt x="337" y="9"/>
                    </a:lnTo>
                    <a:lnTo>
                      <a:pt x="331" y="7"/>
                    </a:lnTo>
                    <a:lnTo>
                      <a:pt x="323" y="5"/>
                    </a:lnTo>
                    <a:lnTo>
                      <a:pt x="314" y="3"/>
                    </a:lnTo>
                    <a:lnTo>
                      <a:pt x="305" y="3"/>
                    </a:lnTo>
                    <a:lnTo>
                      <a:pt x="295" y="2"/>
                    </a:lnTo>
                    <a:lnTo>
                      <a:pt x="285" y="1"/>
                    </a:lnTo>
                    <a:lnTo>
                      <a:pt x="275" y="0"/>
                    </a:lnTo>
                    <a:lnTo>
                      <a:pt x="265" y="0"/>
                    </a:lnTo>
                    <a:lnTo>
                      <a:pt x="256" y="0"/>
                    </a:lnTo>
                    <a:lnTo>
                      <a:pt x="249" y="0"/>
                    </a:lnTo>
                    <a:lnTo>
                      <a:pt x="243" y="0"/>
                    </a:lnTo>
                    <a:lnTo>
                      <a:pt x="239" y="0"/>
                    </a:lnTo>
                    <a:lnTo>
                      <a:pt x="237" y="0"/>
                    </a:lnTo>
                    <a:lnTo>
                      <a:pt x="47" y="0"/>
                    </a:lnTo>
                  </a:path>
                </a:pathLst>
              </a:custGeom>
              <a:solidFill>
                <a:srgbClr val="004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20" name="Freeform 13"/>
              <p:cNvSpPr>
                <a:spLocks/>
              </p:cNvSpPr>
              <p:nvPr/>
            </p:nvSpPr>
            <p:spPr bwMode="auto">
              <a:xfrm>
                <a:off x="945" y="398"/>
                <a:ext cx="112" cy="108"/>
              </a:xfrm>
              <a:custGeom>
                <a:avLst/>
                <a:gdLst>
                  <a:gd name="T0" fmla="*/ 31 w 113"/>
                  <a:gd name="T1" fmla="*/ 1471 h 107"/>
                  <a:gd name="T2" fmla="*/ 15 w 113"/>
                  <a:gd name="T3" fmla="*/ 1418 h 107"/>
                  <a:gd name="T4" fmla="*/ 4 w 113"/>
                  <a:gd name="T5" fmla="*/ 1304 h 107"/>
                  <a:gd name="T6" fmla="*/ 0 w 113"/>
                  <a:gd name="T7" fmla="*/ 1144 h 107"/>
                  <a:gd name="T8" fmla="*/ 3 w 113"/>
                  <a:gd name="T9" fmla="*/ 987 h 107"/>
                  <a:gd name="T10" fmla="*/ 6 w 113"/>
                  <a:gd name="T11" fmla="*/ 48 h 107"/>
                  <a:gd name="T12" fmla="*/ 9 w 113"/>
                  <a:gd name="T13" fmla="*/ 35 h 107"/>
                  <a:gd name="T14" fmla="*/ 11 w 113"/>
                  <a:gd name="T15" fmla="*/ 24 h 107"/>
                  <a:gd name="T16" fmla="*/ 13 w 113"/>
                  <a:gd name="T17" fmla="*/ 15 h 107"/>
                  <a:gd name="T18" fmla="*/ 15 w 113"/>
                  <a:gd name="T19" fmla="*/ 8 h 107"/>
                  <a:gd name="T20" fmla="*/ 16 w 113"/>
                  <a:gd name="T21" fmla="*/ 3 h 107"/>
                  <a:gd name="T22" fmla="*/ 17 w 113"/>
                  <a:gd name="T23" fmla="*/ 0 h 107"/>
                  <a:gd name="T24" fmla="*/ 40 w 113"/>
                  <a:gd name="T25" fmla="*/ 0 h 107"/>
                  <a:gd name="T26" fmla="*/ 40 w 113"/>
                  <a:gd name="T27" fmla="*/ 3 h 107"/>
                  <a:gd name="T28" fmla="*/ 38 w 113"/>
                  <a:gd name="T29" fmla="*/ 10 h 107"/>
                  <a:gd name="T30" fmla="*/ 36 w 113"/>
                  <a:gd name="T31" fmla="*/ 20 h 107"/>
                  <a:gd name="T32" fmla="*/ 33 w 113"/>
                  <a:gd name="T33" fmla="*/ 33 h 107"/>
                  <a:gd name="T34" fmla="*/ 30 w 113"/>
                  <a:gd name="T35" fmla="*/ 44 h 107"/>
                  <a:gd name="T36" fmla="*/ 28 w 113"/>
                  <a:gd name="T37" fmla="*/ 907 h 107"/>
                  <a:gd name="T38" fmla="*/ 27 w 113"/>
                  <a:gd name="T39" fmla="*/ 978 h 107"/>
                  <a:gd name="T40" fmla="*/ 26 w 113"/>
                  <a:gd name="T41" fmla="*/ 996 h 107"/>
                  <a:gd name="T42" fmla="*/ 25 w 113"/>
                  <a:gd name="T43" fmla="*/ 1093 h 107"/>
                  <a:gd name="T44" fmla="*/ 27 w 113"/>
                  <a:gd name="T45" fmla="*/ 1188 h 107"/>
                  <a:gd name="T46" fmla="*/ 34 w 113"/>
                  <a:gd name="T47" fmla="*/ 1244 h 107"/>
                  <a:gd name="T48" fmla="*/ 44 w 113"/>
                  <a:gd name="T49" fmla="*/ 1256 h 107"/>
                  <a:gd name="T50" fmla="*/ 56 w 113"/>
                  <a:gd name="T51" fmla="*/ 1244 h 107"/>
                  <a:gd name="T52" fmla="*/ 56 w 113"/>
                  <a:gd name="T53" fmla="*/ 1188 h 107"/>
                  <a:gd name="T54" fmla="*/ 56 w 113"/>
                  <a:gd name="T55" fmla="*/ 1093 h 107"/>
                  <a:gd name="T56" fmla="*/ 56 w 113"/>
                  <a:gd name="T57" fmla="*/ 996 h 107"/>
                  <a:gd name="T58" fmla="*/ 56 w 113"/>
                  <a:gd name="T59" fmla="*/ 942 h 107"/>
                  <a:gd name="T60" fmla="*/ 56 w 113"/>
                  <a:gd name="T61" fmla="*/ 50 h 107"/>
                  <a:gd name="T62" fmla="*/ 56 w 113"/>
                  <a:gd name="T63" fmla="*/ 39 h 107"/>
                  <a:gd name="T64" fmla="*/ 56 w 113"/>
                  <a:gd name="T65" fmla="*/ 28 h 107"/>
                  <a:gd name="T66" fmla="*/ 56 w 113"/>
                  <a:gd name="T67" fmla="*/ 18 h 107"/>
                  <a:gd name="T68" fmla="*/ 56 w 113"/>
                  <a:gd name="T69" fmla="*/ 9 h 107"/>
                  <a:gd name="T70" fmla="*/ 56 w 113"/>
                  <a:gd name="T71" fmla="*/ 2 h 107"/>
                  <a:gd name="T72" fmla="*/ 56 w 113"/>
                  <a:gd name="T73" fmla="*/ 0 h 107"/>
                  <a:gd name="T74" fmla="*/ 56 w 113"/>
                  <a:gd name="T75" fmla="*/ 12 h 107"/>
                  <a:gd name="T76" fmla="*/ 56 w 113"/>
                  <a:gd name="T77" fmla="*/ 27 h 107"/>
                  <a:gd name="T78" fmla="*/ 56 w 113"/>
                  <a:gd name="T79" fmla="*/ 33 h 107"/>
                  <a:gd name="T80" fmla="*/ 56 w 113"/>
                  <a:gd name="T81" fmla="*/ 35 h 107"/>
                  <a:gd name="T82" fmla="*/ 56 w 113"/>
                  <a:gd name="T83" fmla="*/ 37 h 107"/>
                  <a:gd name="T84" fmla="*/ 56 w 113"/>
                  <a:gd name="T85" fmla="*/ 44 h 107"/>
                  <a:gd name="T86" fmla="*/ 56 w 113"/>
                  <a:gd name="T87" fmla="*/ 951 h 107"/>
                  <a:gd name="T88" fmla="*/ 56 w 113"/>
                  <a:gd name="T89" fmla="*/ 1103 h 107"/>
                  <a:gd name="T90" fmla="*/ 56 w 113"/>
                  <a:gd name="T91" fmla="*/ 1188 h 107"/>
                  <a:gd name="T92" fmla="*/ 56 w 113"/>
                  <a:gd name="T93" fmla="*/ 1268 h 107"/>
                  <a:gd name="T94" fmla="*/ 56 w 113"/>
                  <a:gd name="T95" fmla="*/ 1328 h 107"/>
                  <a:gd name="T96" fmla="*/ 56 w 113"/>
                  <a:gd name="T97" fmla="*/ 1379 h 107"/>
                  <a:gd name="T98" fmla="*/ 56 w 113"/>
                  <a:gd name="T99" fmla="*/ 1431 h 107"/>
                  <a:gd name="T100" fmla="*/ 56 w 113"/>
                  <a:gd name="T101" fmla="*/ 1457 h 107"/>
                  <a:gd name="T102" fmla="*/ 46 w 113"/>
                  <a:gd name="T103" fmla="*/ 1471 h 10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 h="107">
                    <a:moveTo>
                      <a:pt x="41" y="106"/>
                    </a:moveTo>
                    <a:lnTo>
                      <a:pt x="31" y="106"/>
                    </a:lnTo>
                    <a:lnTo>
                      <a:pt x="22" y="104"/>
                    </a:lnTo>
                    <a:lnTo>
                      <a:pt x="15" y="102"/>
                    </a:lnTo>
                    <a:lnTo>
                      <a:pt x="8" y="98"/>
                    </a:lnTo>
                    <a:lnTo>
                      <a:pt x="4" y="93"/>
                    </a:lnTo>
                    <a:lnTo>
                      <a:pt x="1" y="87"/>
                    </a:lnTo>
                    <a:lnTo>
                      <a:pt x="0" y="79"/>
                    </a:lnTo>
                    <a:lnTo>
                      <a:pt x="1" y="70"/>
                    </a:lnTo>
                    <a:lnTo>
                      <a:pt x="3" y="63"/>
                    </a:lnTo>
                    <a:lnTo>
                      <a:pt x="5" y="55"/>
                    </a:lnTo>
                    <a:lnTo>
                      <a:pt x="6" y="48"/>
                    </a:lnTo>
                    <a:lnTo>
                      <a:pt x="7" y="42"/>
                    </a:lnTo>
                    <a:lnTo>
                      <a:pt x="9" y="35"/>
                    </a:lnTo>
                    <a:lnTo>
                      <a:pt x="10" y="30"/>
                    </a:lnTo>
                    <a:lnTo>
                      <a:pt x="11" y="24"/>
                    </a:lnTo>
                    <a:lnTo>
                      <a:pt x="12" y="19"/>
                    </a:lnTo>
                    <a:lnTo>
                      <a:pt x="13" y="15"/>
                    </a:lnTo>
                    <a:lnTo>
                      <a:pt x="14" y="11"/>
                    </a:lnTo>
                    <a:lnTo>
                      <a:pt x="15" y="8"/>
                    </a:lnTo>
                    <a:lnTo>
                      <a:pt x="16" y="5"/>
                    </a:lnTo>
                    <a:lnTo>
                      <a:pt x="16" y="3"/>
                    </a:lnTo>
                    <a:lnTo>
                      <a:pt x="17" y="2"/>
                    </a:lnTo>
                    <a:lnTo>
                      <a:pt x="17" y="0"/>
                    </a:lnTo>
                    <a:lnTo>
                      <a:pt x="40" y="0"/>
                    </a:lnTo>
                    <a:lnTo>
                      <a:pt x="40" y="1"/>
                    </a:lnTo>
                    <a:lnTo>
                      <a:pt x="40" y="3"/>
                    </a:lnTo>
                    <a:lnTo>
                      <a:pt x="39" y="6"/>
                    </a:lnTo>
                    <a:lnTo>
                      <a:pt x="38" y="10"/>
                    </a:lnTo>
                    <a:lnTo>
                      <a:pt x="37" y="15"/>
                    </a:lnTo>
                    <a:lnTo>
                      <a:pt x="36" y="20"/>
                    </a:lnTo>
                    <a:lnTo>
                      <a:pt x="35" y="27"/>
                    </a:lnTo>
                    <a:lnTo>
                      <a:pt x="33" y="33"/>
                    </a:lnTo>
                    <a:lnTo>
                      <a:pt x="32" y="38"/>
                    </a:lnTo>
                    <a:lnTo>
                      <a:pt x="30" y="44"/>
                    </a:lnTo>
                    <a:lnTo>
                      <a:pt x="29" y="50"/>
                    </a:lnTo>
                    <a:lnTo>
                      <a:pt x="28" y="54"/>
                    </a:lnTo>
                    <a:lnTo>
                      <a:pt x="27" y="58"/>
                    </a:lnTo>
                    <a:lnTo>
                      <a:pt x="27" y="62"/>
                    </a:lnTo>
                    <a:lnTo>
                      <a:pt x="26" y="63"/>
                    </a:lnTo>
                    <a:lnTo>
                      <a:pt x="26" y="64"/>
                    </a:lnTo>
                    <a:lnTo>
                      <a:pt x="25" y="69"/>
                    </a:lnTo>
                    <a:lnTo>
                      <a:pt x="25" y="74"/>
                    </a:lnTo>
                    <a:lnTo>
                      <a:pt x="26" y="79"/>
                    </a:lnTo>
                    <a:lnTo>
                      <a:pt x="27" y="83"/>
                    </a:lnTo>
                    <a:lnTo>
                      <a:pt x="30" y="86"/>
                    </a:lnTo>
                    <a:lnTo>
                      <a:pt x="34" y="88"/>
                    </a:lnTo>
                    <a:lnTo>
                      <a:pt x="38" y="89"/>
                    </a:lnTo>
                    <a:lnTo>
                      <a:pt x="44" y="89"/>
                    </a:lnTo>
                    <a:lnTo>
                      <a:pt x="51" y="89"/>
                    </a:lnTo>
                    <a:lnTo>
                      <a:pt x="56" y="88"/>
                    </a:lnTo>
                    <a:lnTo>
                      <a:pt x="61" y="86"/>
                    </a:lnTo>
                    <a:lnTo>
                      <a:pt x="65" y="83"/>
                    </a:lnTo>
                    <a:lnTo>
                      <a:pt x="68" y="79"/>
                    </a:lnTo>
                    <a:lnTo>
                      <a:pt x="71" y="74"/>
                    </a:lnTo>
                    <a:lnTo>
                      <a:pt x="73" y="69"/>
                    </a:lnTo>
                    <a:lnTo>
                      <a:pt x="74" y="64"/>
                    </a:lnTo>
                    <a:lnTo>
                      <a:pt x="75" y="62"/>
                    </a:lnTo>
                    <a:lnTo>
                      <a:pt x="76" y="58"/>
                    </a:lnTo>
                    <a:lnTo>
                      <a:pt x="76" y="54"/>
                    </a:lnTo>
                    <a:lnTo>
                      <a:pt x="78" y="50"/>
                    </a:lnTo>
                    <a:lnTo>
                      <a:pt x="78" y="45"/>
                    </a:lnTo>
                    <a:lnTo>
                      <a:pt x="80" y="39"/>
                    </a:lnTo>
                    <a:lnTo>
                      <a:pt x="81" y="34"/>
                    </a:lnTo>
                    <a:lnTo>
                      <a:pt x="82" y="28"/>
                    </a:lnTo>
                    <a:lnTo>
                      <a:pt x="83" y="23"/>
                    </a:lnTo>
                    <a:lnTo>
                      <a:pt x="84" y="18"/>
                    </a:lnTo>
                    <a:lnTo>
                      <a:pt x="86" y="13"/>
                    </a:lnTo>
                    <a:lnTo>
                      <a:pt x="87" y="9"/>
                    </a:lnTo>
                    <a:lnTo>
                      <a:pt x="87" y="5"/>
                    </a:lnTo>
                    <a:lnTo>
                      <a:pt x="88" y="2"/>
                    </a:lnTo>
                    <a:lnTo>
                      <a:pt x="89" y="0"/>
                    </a:lnTo>
                    <a:lnTo>
                      <a:pt x="112" y="0"/>
                    </a:lnTo>
                    <a:lnTo>
                      <a:pt x="109" y="12"/>
                    </a:lnTo>
                    <a:lnTo>
                      <a:pt x="107" y="20"/>
                    </a:lnTo>
                    <a:lnTo>
                      <a:pt x="106" y="27"/>
                    </a:lnTo>
                    <a:lnTo>
                      <a:pt x="105" y="31"/>
                    </a:lnTo>
                    <a:lnTo>
                      <a:pt x="105" y="33"/>
                    </a:lnTo>
                    <a:lnTo>
                      <a:pt x="104" y="35"/>
                    </a:lnTo>
                    <a:lnTo>
                      <a:pt x="104" y="36"/>
                    </a:lnTo>
                    <a:lnTo>
                      <a:pt x="104" y="37"/>
                    </a:lnTo>
                    <a:lnTo>
                      <a:pt x="103" y="40"/>
                    </a:lnTo>
                    <a:lnTo>
                      <a:pt x="102" y="44"/>
                    </a:lnTo>
                    <a:lnTo>
                      <a:pt x="101" y="50"/>
                    </a:lnTo>
                    <a:lnTo>
                      <a:pt x="99" y="59"/>
                    </a:lnTo>
                    <a:lnTo>
                      <a:pt x="97" y="70"/>
                    </a:lnTo>
                    <a:lnTo>
                      <a:pt x="95" y="75"/>
                    </a:lnTo>
                    <a:lnTo>
                      <a:pt x="94" y="79"/>
                    </a:lnTo>
                    <a:lnTo>
                      <a:pt x="92" y="83"/>
                    </a:lnTo>
                    <a:lnTo>
                      <a:pt x="90" y="87"/>
                    </a:lnTo>
                    <a:lnTo>
                      <a:pt x="87" y="90"/>
                    </a:lnTo>
                    <a:lnTo>
                      <a:pt x="84" y="93"/>
                    </a:lnTo>
                    <a:lnTo>
                      <a:pt x="81" y="95"/>
                    </a:lnTo>
                    <a:lnTo>
                      <a:pt x="77" y="98"/>
                    </a:lnTo>
                    <a:lnTo>
                      <a:pt x="74" y="99"/>
                    </a:lnTo>
                    <a:lnTo>
                      <a:pt x="70" y="102"/>
                    </a:lnTo>
                    <a:lnTo>
                      <a:pt x="65" y="103"/>
                    </a:lnTo>
                    <a:lnTo>
                      <a:pt x="61" y="104"/>
                    </a:lnTo>
                    <a:lnTo>
                      <a:pt x="56" y="105"/>
                    </a:lnTo>
                    <a:lnTo>
                      <a:pt x="52" y="106"/>
                    </a:lnTo>
                    <a:lnTo>
                      <a:pt x="46" y="106"/>
                    </a:lnTo>
                    <a:lnTo>
                      <a:pt x="41" y="106"/>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21" name="Freeform 14"/>
              <p:cNvSpPr>
                <a:spLocks/>
              </p:cNvSpPr>
              <p:nvPr/>
            </p:nvSpPr>
            <p:spPr bwMode="auto">
              <a:xfrm>
                <a:off x="1057" y="398"/>
                <a:ext cx="119" cy="108"/>
              </a:xfrm>
              <a:custGeom>
                <a:avLst/>
                <a:gdLst>
                  <a:gd name="T0" fmla="*/ 1046 w 118"/>
                  <a:gd name="T1" fmla="*/ 23782 h 106"/>
                  <a:gd name="T2" fmla="*/ 820 w 118"/>
                  <a:gd name="T3" fmla="*/ 23782 h 106"/>
                  <a:gd name="T4" fmla="*/ 38 w 118"/>
                  <a:gd name="T5" fmla="*/ 6942 h 106"/>
                  <a:gd name="T6" fmla="*/ 38 w 118"/>
                  <a:gd name="T7" fmla="*/ 6942 h 106"/>
                  <a:gd name="T8" fmla="*/ 21 w 118"/>
                  <a:gd name="T9" fmla="*/ 23782 h 106"/>
                  <a:gd name="T10" fmla="*/ 0 w 118"/>
                  <a:gd name="T11" fmla="*/ 23782 h 106"/>
                  <a:gd name="T12" fmla="*/ 23 w 118"/>
                  <a:gd name="T13" fmla="*/ 0 h 106"/>
                  <a:gd name="T14" fmla="*/ 53 w 118"/>
                  <a:gd name="T15" fmla="*/ 0 h 106"/>
                  <a:gd name="T16" fmla="*/ 922 w 118"/>
                  <a:gd name="T17" fmla="*/ 18348 h 106"/>
                  <a:gd name="T18" fmla="*/ 922 w 118"/>
                  <a:gd name="T19" fmla="*/ 18348 h 106"/>
                  <a:gd name="T20" fmla="*/ 1064 w 118"/>
                  <a:gd name="T21" fmla="*/ 0 h 106"/>
                  <a:gd name="T22" fmla="*/ 1269 w 118"/>
                  <a:gd name="T23" fmla="*/ 0 h 106"/>
                  <a:gd name="T24" fmla="*/ 1046 w 118"/>
                  <a:gd name="T25" fmla="*/ 23782 h 1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8" h="106">
                    <a:moveTo>
                      <a:pt x="94" y="105"/>
                    </a:moveTo>
                    <a:lnTo>
                      <a:pt x="65" y="105"/>
                    </a:lnTo>
                    <a:lnTo>
                      <a:pt x="38" y="27"/>
                    </a:lnTo>
                    <a:lnTo>
                      <a:pt x="21" y="105"/>
                    </a:lnTo>
                    <a:lnTo>
                      <a:pt x="0" y="105"/>
                    </a:lnTo>
                    <a:lnTo>
                      <a:pt x="23" y="0"/>
                    </a:lnTo>
                    <a:lnTo>
                      <a:pt x="53" y="0"/>
                    </a:lnTo>
                    <a:lnTo>
                      <a:pt x="79" y="79"/>
                    </a:lnTo>
                    <a:lnTo>
                      <a:pt x="96" y="0"/>
                    </a:lnTo>
                    <a:lnTo>
                      <a:pt x="117" y="0"/>
                    </a:lnTo>
                    <a:lnTo>
                      <a:pt x="94" y="105"/>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22" name="Freeform 15"/>
              <p:cNvSpPr>
                <a:spLocks/>
              </p:cNvSpPr>
              <p:nvPr/>
            </p:nvSpPr>
            <p:spPr bwMode="auto">
              <a:xfrm>
                <a:off x="1176" y="398"/>
                <a:ext cx="46" cy="108"/>
              </a:xfrm>
              <a:custGeom>
                <a:avLst/>
                <a:gdLst>
                  <a:gd name="T0" fmla="*/ 23 w 46"/>
                  <a:gd name="T1" fmla="*/ 23782 h 106"/>
                  <a:gd name="T2" fmla="*/ 0 w 46"/>
                  <a:gd name="T3" fmla="*/ 23782 h 106"/>
                  <a:gd name="T4" fmla="*/ 22 w 46"/>
                  <a:gd name="T5" fmla="*/ 0 h 106"/>
                  <a:gd name="T6" fmla="*/ 45 w 46"/>
                  <a:gd name="T7" fmla="*/ 0 h 106"/>
                  <a:gd name="T8" fmla="*/ 23 w 46"/>
                  <a:gd name="T9" fmla="*/ 23782 h 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106">
                    <a:moveTo>
                      <a:pt x="23" y="105"/>
                    </a:moveTo>
                    <a:lnTo>
                      <a:pt x="0" y="105"/>
                    </a:lnTo>
                    <a:lnTo>
                      <a:pt x="22" y="0"/>
                    </a:lnTo>
                    <a:lnTo>
                      <a:pt x="45" y="0"/>
                    </a:lnTo>
                    <a:lnTo>
                      <a:pt x="23" y="105"/>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23" name="Freeform 16"/>
              <p:cNvSpPr>
                <a:spLocks/>
              </p:cNvSpPr>
              <p:nvPr/>
            </p:nvSpPr>
            <p:spPr bwMode="auto">
              <a:xfrm>
                <a:off x="1235" y="398"/>
                <a:ext cx="91" cy="108"/>
              </a:xfrm>
              <a:custGeom>
                <a:avLst/>
                <a:gdLst>
                  <a:gd name="T0" fmla="*/ 87 w 91"/>
                  <a:gd name="T1" fmla="*/ 17 h 106"/>
                  <a:gd name="T2" fmla="*/ 54 w 91"/>
                  <a:gd name="T3" fmla="*/ 17 h 106"/>
                  <a:gd name="T4" fmla="*/ 36 w 91"/>
                  <a:gd name="T5" fmla="*/ 23782 h 106"/>
                  <a:gd name="T6" fmla="*/ 13 w 91"/>
                  <a:gd name="T7" fmla="*/ 23782 h 106"/>
                  <a:gd name="T8" fmla="*/ 32 w 91"/>
                  <a:gd name="T9" fmla="*/ 17 h 106"/>
                  <a:gd name="T10" fmla="*/ 0 w 91"/>
                  <a:gd name="T11" fmla="*/ 17 h 106"/>
                  <a:gd name="T12" fmla="*/ 4 w 91"/>
                  <a:gd name="T13" fmla="*/ 0 h 106"/>
                  <a:gd name="T14" fmla="*/ 90 w 91"/>
                  <a:gd name="T15" fmla="*/ 0 h 106"/>
                  <a:gd name="T16" fmla="*/ 87 w 91"/>
                  <a:gd name="T17" fmla="*/ 17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1" h="106">
                    <a:moveTo>
                      <a:pt x="87" y="17"/>
                    </a:moveTo>
                    <a:lnTo>
                      <a:pt x="54" y="17"/>
                    </a:lnTo>
                    <a:lnTo>
                      <a:pt x="36" y="105"/>
                    </a:lnTo>
                    <a:lnTo>
                      <a:pt x="13" y="105"/>
                    </a:lnTo>
                    <a:lnTo>
                      <a:pt x="32" y="17"/>
                    </a:lnTo>
                    <a:lnTo>
                      <a:pt x="0" y="17"/>
                    </a:lnTo>
                    <a:lnTo>
                      <a:pt x="4" y="0"/>
                    </a:lnTo>
                    <a:lnTo>
                      <a:pt x="90" y="0"/>
                    </a:lnTo>
                    <a:lnTo>
                      <a:pt x="87" y="1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24" name="Freeform 17"/>
              <p:cNvSpPr>
                <a:spLocks/>
              </p:cNvSpPr>
              <p:nvPr/>
            </p:nvSpPr>
            <p:spPr bwMode="auto">
              <a:xfrm>
                <a:off x="1322" y="398"/>
                <a:ext cx="101" cy="108"/>
              </a:xfrm>
              <a:custGeom>
                <a:avLst/>
                <a:gdLst>
                  <a:gd name="T0" fmla="*/ 51 w 102"/>
                  <a:gd name="T1" fmla="*/ 17 h 106"/>
                  <a:gd name="T2" fmla="*/ 43 w 102"/>
                  <a:gd name="T3" fmla="*/ 17 h 106"/>
                  <a:gd name="T4" fmla="*/ 37 w 102"/>
                  <a:gd name="T5" fmla="*/ 9539 h 106"/>
                  <a:gd name="T6" fmla="*/ 51 w 102"/>
                  <a:gd name="T7" fmla="*/ 9539 h 106"/>
                  <a:gd name="T8" fmla="*/ 51 w 102"/>
                  <a:gd name="T9" fmla="*/ 12625 h 106"/>
                  <a:gd name="T10" fmla="*/ 34 w 102"/>
                  <a:gd name="T11" fmla="*/ 12625 h 106"/>
                  <a:gd name="T12" fmla="*/ 27 w 102"/>
                  <a:gd name="T13" fmla="*/ 20145 h 106"/>
                  <a:gd name="T14" fmla="*/ 51 w 102"/>
                  <a:gd name="T15" fmla="*/ 20145 h 106"/>
                  <a:gd name="T16" fmla="*/ 51 w 102"/>
                  <a:gd name="T17" fmla="*/ 23782 h 106"/>
                  <a:gd name="T18" fmla="*/ 0 w 102"/>
                  <a:gd name="T19" fmla="*/ 23782 h 106"/>
                  <a:gd name="T20" fmla="*/ 23 w 102"/>
                  <a:gd name="T21" fmla="*/ 0 h 106"/>
                  <a:gd name="T22" fmla="*/ 51 w 102"/>
                  <a:gd name="T23" fmla="*/ 0 h 106"/>
                  <a:gd name="T24" fmla="*/ 51 w 102"/>
                  <a:gd name="T25" fmla="*/ 17 h 1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2" h="106">
                    <a:moveTo>
                      <a:pt x="97" y="17"/>
                    </a:moveTo>
                    <a:lnTo>
                      <a:pt x="43" y="17"/>
                    </a:lnTo>
                    <a:lnTo>
                      <a:pt x="37" y="44"/>
                    </a:lnTo>
                    <a:lnTo>
                      <a:pt x="84" y="44"/>
                    </a:lnTo>
                    <a:lnTo>
                      <a:pt x="81" y="59"/>
                    </a:lnTo>
                    <a:lnTo>
                      <a:pt x="34" y="59"/>
                    </a:lnTo>
                    <a:lnTo>
                      <a:pt x="27" y="88"/>
                    </a:lnTo>
                    <a:lnTo>
                      <a:pt x="81" y="88"/>
                    </a:lnTo>
                    <a:lnTo>
                      <a:pt x="78" y="105"/>
                    </a:lnTo>
                    <a:lnTo>
                      <a:pt x="0" y="105"/>
                    </a:lnTo>
                    <a:lnTo>
                      <a:pt x="23" y="0"/>
                    </a:lnTo>
                    <a:lnTo>
                      <a:pt x="101" y="0"/>
                    </a:lnTo>
                    <a:lnTo>
                      <a:pt x="97" y="1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25" name="Freeform 18"/>
              <p:cNvSpPr>
                <a:spLocks/>
              </p:cNvSpPr>
              <p:nvPr/>
            </p:nvSpPr>
            <p:spPr bwMode="auto">
              <a:xfrm>
                <a:off x="1428" y="398"/>
                <a:ext cx="103" cy="54"/>
              </a:xfrm>
              <a:custGeom>
                <a:avLst/>
                <a:gdLst>
                  <a:gd name="T0" fmla="*/ 0 w 103"/>
                  <a:gd name="T1" fmla="*/ 3004796 h 52"/>
                  <a:gd name="T2" fmla="*/ 11 w 103"/>
                  <a:gd name="T3" fmla="*/ 0 h 52"/>
                  <a:gd name="T4" fmla="*/ 63 w 103"/>
                  <a:gd name="T5" fmla="*/ 0 h 52"/>
                  <a:gd name="T6" fmla="*/ 69 w 103"/>
                  <a:gd name="T7" fmla="*/ 0 h 52"/>
                  <a:gd name="T8" fmla="*/ 74 w 103"/>
                  <a:gd name="T9" fmla="*/ 1 h 52"/>
                  <a:gd name="T10" fmla="*/ 78 w 103"/>
                  <a:gd name="T11" fmla="*/ 2 h 52"/>
                  <a:gd name="T12" fmla="*/ 83 w 103"/>
                  <a:gd name="T13" fmla="*/ 3 h 52"/>
                  <a:gd name="T14" fmla="*/ 87 w 103"/>
                  <a:gd name="T15" fmla="*/ 5 h 52"/>
                  <a:gd name="T16" fmla="*/ 90 w 103"/>
                  <a:gd name="T17" fmla="*/ 8 h 52"/>
                  <a:gd name="T18" fmla="*/ 93 w 103"/>
                  <a:gd name="T19" fmla="*/ 10 h 52"/>
                  <a:gd name="T20" fmla="*/ 96 w 103"/>
                  <a:gd name="T21" fmla="*/ 898094 h 52"/>
                  <a:gd name="T22" fmla="*/ 98 w 103"/>
                  <a:gd name="T23" fmla="*/ 1044440 h 52"/>
                  <a:gd name="T24" fmla="*/ 100 w 103"/>
                  <a:gd name="T25" fmla="*/ 1169647 h 52"/>
                  <a:gd name="T26" fmla="*/ 101 w 103"/>
                  <a:gd name="T27" fmla="*/ 1360242 h 52"/>
                  <a:gd name="T28" fmla="*/ 102 w 103"/>
                  <a:gd name="T29" fmla="*/ 1581896 h 52"/>
                  <a:gd name="T30" fmla="*/ 102 w 103"/>
                  <a:gd name="T31" fmla="*/ 1910424 h 52"/>
                  <a:gd name="T32" fmla="*/ 102 w 103"/>
                  <a:gd name="T33" fmla="*/ 2221731 h 52"/>
                  <a:gd name="T34" fmla="*/ 102 w 103"/>
                  <a:gd name="T35" fmla="*/ 2509990 h 52"/>
                  <a:gd name="T36" fmla="*/ 101 w 103"/>
                  <a:gd name="T37" fmla="*/ 2706779 h 52"/>
                  <a:gd name="T38" fmla="*/ 100 w 103"/>
                  <a:gd name="T39" fmla="*/ 3004796 h 52"/>
                  <a:gd name="T40" fmla="*/ 77 w 103"/>
                  <a:gd name="T41" fmla="*/ 3004796 h 52"/>
                  <a:gd name="T42" fmla="*/ 78 w 103"/>
                  <a:gd name="T43" fmla="*/ 2918997 h 52"/>
                  <a:gd name="T44" fmla="*/ 78 w 103"/>
                  <a:gd name="T45" fmla="*/ 2706779 h 52"/>
                  <a:gd name="T46" fmla="*/ 79 w 103"/>
                  <a:gd name="T47" fmla="*/ 2417027 h 52"/>
                  <a:gd name="T48" fmla="*/ 79 w 103"/>
                  <a:gd name="T49" fmla="*/ 2060206 h 52"/>
                  <a:gd name="T50" fmla="*/ 77 w 103"/>
                  <a:gd name="T51" fmla="*/ 1642738 h 52"/>
                  <a:gd name="T52" fmla="*/ 75 w 103"/>
                  <a:gd name="T53" fmla="*/ 1412559 h 52"/>
                  <a:gd name="T54" fmla="*/ 72 w 103"/>
                  <a:gd name="T55" fmla="*/ 1214633 h 52"/>
                  <a:gd name="T56" fmla="*/ 67 w 103"/>
                  <a:gd name="T57" fmla="*/ 1084611 h 52"/>
                  <a:gd name="T58" fmla="*/ 62 w 103"/>
                  <a:gd name="T59" fmla="*/ 1005757 h 52"/>
                  <a:gd name="T60" fmla="*/ 55 w 103"/>
                  <a:gd name="T61" fmla="*/ 1005757 h 52"/>
                  <a:gd name="T62" fmla="*/ 31 w 103"/>
                  <a:gd name="T63" fmla="*/ 1005757 h 52"/>
                  <a:gd name="T64" fmla="*/ 24 w 103"/>
                  <a:gd name="T65" fmla="*/ 3004796 h 52"/>
                  <a:gd name="T66" fmla="*/ 0 w 103"/>
                  <a:gd name="T67" fmla="*/ 3004796 h 5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3" h="52">
                    <a:moveTo>
                      <a:pt x="0" y="51"/>
                    </a:moveTo>
                    <a:lnTo>
                      <a:pt x="11" y="0"/>
                    </a:lnTo>
                    <a:lnTo>
                      <a:pt x="63" y="0"/>
                    </a:lnTo>
                    <a:lnTo>
                      <a:pt x="69" y="0"/>
                    </a:lnTo>
                    <a:lnTo>
                      <a:pt x="74" y="1"/>
                    </a:lnTo>
                    <a:lnTo>
                      <a:pt x="78" y="2"/>
                    </a:lnTo>
                    <a:lnTo>
                      <a:pt x="83" y="3"/>
                    </a:lnTo>
                    <a:lnTo>
                      <a:pt x="87" y="5"/>
                    </a:lnTo>
                    <a:lnTo>
                      <a:pt x="90" y="8"/>
                    </a:lnTo>
                    <a:lnTo>
                      <a:pt x="93" y="10"/>
                    </a:lnTo>
                    <a:lnTo>
                      <a:pt x="96" y="13"/>
                    </a:lnTo>
                    <a:lnTo>
                      <a:pt x="98" y="17"/>
                    </a:lnTo>
                    <a:lnTo>
                      <a:pt x="100" y="20"/>
                    </a:lnTo>
                    <a:lnTo>
                      <a:pt x="101" y="24"/>
                    </a:lnTo>
                    <a:lnTo>
                      <a:pt x="102" y="28"/>
                    </a:lnTo>
                    <a:lnTo>
                      <a:pt x="102" y="33"/>
                    </a:lnTo>
                    <a:lnTo>
                      <a:pt x="102" y="37"/>
                    </a:lnTo>
                    <a:lnTo>
                      <a:pt x="102" y="42"/>
                    </a:lnTo>
                    <a:lnTo>
                      <a:pt x="101" y="46"/>
                    </a:lnTo>
                    <a:lnTo>
                      <a:pt x="100" y="51"/>
                    </a:lnTo>
                    <a:lnTo>
                      <a:pt x="77" y="51"/>
                    </a:lnTo>
                    <a:lnTo>
                      <a:pt x="78" y="50"/>
                    </a:lnTo>
                    <a:lnTo>
                      <a:pt x="78" y="46"/>
                    </a:lnTo>
                    <a:lnTo>
                      <a:pt x="79" y="40"/>
                    </a:lnTo>
                    <a:lnTo>
                      <a:pt x="79" y="35"/>
                    </a:lnTo>
                    <a:lnTo>
                      <a:pt x="77" y="29"/>
                    </a:lnTo>
                    <a:lnTo>
                      <a:pt x="75" y="25"/>
                    </a:lnTo>
                    <a:lnTo>
                      <a:pt x="72" y="21"/>
                    </a:lnTo>
                    <a:lnTo>
                      <a:pt x="67" y="18"/>
                    </a:lnTo>
                    <a:lnTo>
                      <a:pt x="62" y="16"/>
                    </a:lnTo>
                    <a:lnTo>
                      <a:pt x="55" y="16"/>
                    </a:lnTo>
                    <a:lnTo>
                      <a:pt x="31" y="16"/>
                    </a:lnTo>
                    <a:lnTo>
                      <a:pt x="24" y="51"/>
                    </a:lnTo>
                    <a:lnTo>
                      <a:pt x="0" y="51"/>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26" name="Freeform 19"/>
              <p:cNvSpPr>
                <a:spLocks/>
              </p:cNvSpPr>
              <p:nvPr/>
            </p:nvSpPr>
            <p:spPr bwMode="auto">
              <a:xfrm>
                <a:off x="1418" y="452"/>
                <a:ext cx="111" cy="54"/>
              </a:xfrm>
              <a:custGeom>
                <a:avLst/>
                <a:gdLst>
                  <a:gd name="T0" fmla="*/ 11 w 111"/>
                  <a:gd name="T1" fmla="*/ 0 h 53"/>
                  <a:gd name="T2" fmla="*/ 0 w 111"/>
                  <a:gd name="T3" fmla="*/ 11077 h 53"/>
                  <a:gd name="T4" fmla="*/ 47 w 111"/>
                  <a:gd name="T5" fmla="*/ 11077 h 53"/>
                  <a:gd name="T6" fmla="*/ 53 w 111"/>
                  <a:gd name="T7" fmla="*/ 10872 h 53"/>
                  <a:gd name="T8" fmla="*/ 58 w 111"/>
                  <a:gd name="T9" fmla="*/ 10872 h 53"/>
                  <a:gd name="T10" fmla="*/ 63 w 111"/>
                  <a:gd name="T11" fmla="*/ 10671 h 53"/>
                  <a:gd name="T12" fmla="*/ 69 w 111"/>
                  <a:gd name="T13" fmla="*/ 10279 h 53"/>
                  <a:gd name="T14" fmla="*/ 74 w 111"/>
                  <a:gd name="T15" fmla="*/ 9902 h 53"/>
                  <a:gd name="T16" fmla="*/ 79 w 111"/>
                  <a:gd name="T17" fmla="*/ 9539 h 53"/>
                  <a:gd name="T18" fmla="*/ 83 w 111"/>
                  <a:gd name="T19" fmla="*/ 9019 h 53"/>
                  <a:gd name="T20" fmla="*/ 88 w 111"/>
                  <a:gd name="T21" fmla="*/ 8527 h 53"/>
                  <a:gd name="T22" fmla="*/ 92 w 111"/>
                  <a:gd name="T23" fmla="*/ 7913 h 53"/>
                  <a:gd name="T24" fmla="*/ 95 w 111"/>
                  <a:gd name="T25" fmla="*/ 7342 h 53"/>
                  <a:gd name="T26" fmla="*/ 99 w 111"/>
                  <a:gd name="T27" fmla="*/ 25 h 53"/>
                  <a:gd name="T28" fmla="*/ 102 w 111"/>
                  <a:gd name="T29" fmla="*/ 20 h 53"/>
                  <a:gd name="T30" fmla="*/ 105 w 111"/>
                  <a:gd name="T31" fmla="*/ 15 h 53"/>
                  <a:gd name="T32" fmla="*/ 107 w 111"/>
                  <a:gd name="T33" fmla="*/ 8 h 53"/>
                  <a:gd name="T34" fmla="*/ 110 w 111"/>
                  <a:gd name="T35" fmla="*/ 2 h 53"/>
                  <a:gd name="T36" fmla="*/ 110 w 111"/>
                  <a:gd name="T37" fmla="*/ 0 h 53"/>
                  <a:gd name="T38" fmla="*/ 87 w 111"/>
                  <a:gd name="T39" fmla="*/ 0 h 53"/>
                  <a:gd name="T40" fmla="*/ 86 w 111"/>
                  <a:gd name="T41" fmla="*/ 3 h 53"/>
                  <a:gd name="T42" fmla="*/ 85 w 111"/>
                  <a:gd name="T43" fmla="*/ 7 h 53"/>
                  <a:gd name="T44" fmla="*/ 83 w 111"/>
                  <a:gd name="T45" fmla="*/ 11 h 53"/>
                  <a:gd name="T46" fmla="*/ 82 w 111"/>
                  <a:gd name="T47" fmla="*/ 15 h 53"/>
                  <a:gd name="T48" fmla="*/ 79 w 111"/>
                  <a:gd name="T49" fmla="*/ 18 h 53"/>
                  <a:gd name="T50" fmla="*/ 77 w 111"/>
                  <a:gd name="T51" fmla="*/ 21 h 53"/>
                  <a:gd name="T52" fmla="*/ 74 w 111"/>
                  <a:gd name="T53" fmla="*/ 24 h 53"/>
                  <a:gd name="T54" fmla="*/ 71 w 111"/>
                  <a:gd name="T55" fmla="*/ 26 h 53"/>
                  <a:gd name="T56" fmla="*/ 68 w 111"/>
                  <a:gd name="T57" fmla="*/ 7073 h 53"/>
                  <a:gd name="T58" fmla="*/ 65 w 111"/>
                  <a:gd name="T59" fmla="*/ 7481 h 53"/>
                  <a:gd name="T60" fmla="*/ 61 w 111"/>
                  <a:gd name="T61" fmla="*/ 7622 h 53"/>
                  <a:gd name="T62" fmla="*/ 57 w 111"/>
                  <a:gd name="T63" fmla="*/ 7766 h 53"/>
                  <a:gd name="T64" fmla="*/ 52 w 111"/>
                  <a:gd name="T65" fmla="*/ 8062 h 53"/>
                  <a:gd name="T66" fmla="*/ 48 w 111"/>
                  <a:gd name="T67" fmla="*/ 8062 h 53"/>
                  <a:gd name="T68" fmla="*/ 43 w 111"/>
                  <a:gd name="T69" fmla="*/ 8062 h 53"/>
                  <a:gd name="T70" fmla="*/ 27 w 111"/>
                  <a:gd name="T71" fmla="*/ 8062 h 53"/>
                  <a:gd name="T72" fmla="*/ 34 w 111"/>
                  <a:gd name="T73" fmla="*/ 0 h 53"/>
                  <a:gd name="T74" fmla="*/ 11 w 111"/>
                  <a:gd name="T75" fmla="*/ 0 h 5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1" h="53">
                    <a:moveTo>
                      <a:pt x="11" y="0"/>
                    </a:moveTo>
                    <a:lnTo>
                      <a:pt x="0" y="52"/>
                    </a:lnTo>
                    <a:lnTo>
                      <a:pt x="47" y="52"/>
                    </a:lnTo>
                    <a:lnTo>
                      <a:pt x="53" y="51"/>
                    </a:lnTo>
                    <a:lnTo>
                      <a:pt x="58" y="51"/>
                    </a:lnTo>
                    <a:lnTo>
                      <a:pt x="63" y="50"/>
                    </a:lnTo>
                    <a:lnTo>
                      <a:pt x="69" y="48"/>
                    </a:lnTo>
                    <a:lnTo>
                      <a:pt x="74" y="46"/>
                    </a:lnTo>
                    <a:lnTo>
                      <a:pt x="79" y="44"/>
                    </a:lnTo>
                    <a:lnTo>
                      <a:pt x="83" y="41"/>
                    </a:lnTo>
                    <a:lnTo>
                      <a:pt x="88" y="38"/>
                    </a:lnTo>
                    <a:lnTo>
                      <a:pt x="92" y="34"/>
                    </a:lnTo>
                    <a:lnTo>
                      <a:pt x="95" y="30"/>
                    </a:lnTo>
                    <a:lnTo>
                      <a:pt x="99" y="25"/>
                    </a:lnTo>
                    <a:lnTo>
                      <a:pt x="102" y="20"/>
                    </a:lnTo>
                    <a:lnTo>
                      <a:pt x="105" y="15"/>
                    </a:lnTo>
                    <a:lnTo>
                      <a:pt x="107" y="8"/>
                    </a:lnTo>
                    <a:lnTo>
                      <a:pt x="110" y="2"/>
                    </a:lnTo>
                    <a:lnTo>
                      <a:pt x="110" y="0"/>
                    </a:lnTo>
                    <a:lnTo>
                      <a:pt x="87" y="0"/>
                    </a:lnTo>
                    <a:lnTo>
                      <a:pt x="86" y="3"/>
                    </a:lnTo>
                    <a:lnTo>
                      <a:pt x="85" y="7"/>
                    </a:lnTo>
                    <a:lnTo>
                      <a:pt x="83" y="11"/>
                    </a:lnTo>
                    <a:lnTo>
                      <a:pt x="82" y="15"/>
                    </a:lnTo>
                    <a:lnTo>
                      <a:pt x="79" y="18"/>
                    </a:lnTo>
                    <a:lnTo>
                      <a:pt x="77" y="21"/>
                    </a:lnTo>
                    <a:lnTo>
                      <a:pt x="74" y="24"/>
                    </a:lnTo>
                    <a:lnTo>
                      <a:pt x="71" y="26"/>
                    </a:lnTo>
                    <a:lnTo>
                      <a:pt x="68" y="28"/>
                    </a:lnTo>
                    <a:lnTo>
                      <a:pt x="65" y="31"/>
                    </a:lnTo>
                    <a:lnTo>
                      <a:pt x="61" y="32"/>
                    </a:lnTo>
                    <a:lnTo>
                      <a:pt x="57" y="33"/>
                    </a:lnTo>
                    <a:lnTo>
                      <a:pt x="52" y="35"/>
                    </a:lnTo>
                    <a:lnTo>
                      <a:pt x="48" y="35"/>
                    </a:lnTo>
                    <a:lnTo>
                      <a:pt x="43" y="35"/>
                    </a:lnTo>
                    <a:lnTo>
                      <a:pt x="27" y="35"/>
                    </a:lnTo>
                    <a:lnTo>
                      <a:pt x="34" y="0"/>
                    </a:lnTo>
                    <a:lnTo>
                      <a:pt x="11"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27" name="Freeform 20"/>
              <p:cNvSpPr>
                <a:spLocks/>
              </p:cNvSpPr>
              <p:nvPr/>
            </p:nvSpPr>
            <p:spPr bwMode="auto">
              <a:xfrm>
                <a:off x="1560" y="398"/>
                <a:ext cx="92" cy="108"/>
              </a:xfrm>
              <a:custGeom>
                <a:avLst/>
                <a:gdLst>
                  <a:gd name="T0" fmla="*/ 1905 w 91"/>
                  <a:gd name="T1" fmla="*/ 17 h 106"/>
                  <a:gd name="T2" fmla="*/ 1824 w 91"/>
                  <a:gd name="T3" fmla="*/ 17 h 106"/>
                  <a:gd name="T4" fmla="*/ 1671 w 91"/>
                  <a:gd name="T5" fmla="*/ 17 h 106"/>
                  <a:gd name="T6" fmla="*/ 1531 w 91"/>
                  <a:gd name="T7" fmla="*/ 17 h 106"/>
                  <a:gd name="T8" fmla="*/ 1403 w 91"/>
                  <a:gd name="T9" fmla="*/ 17 h 106"/>
                  <a:gd name="T10" fmla="*/ 1300 w 91"/>
                  <a:gd name="T11" fmla="*/ 18 h 106"/>
                  <a:gd name="T12" fmla="*/ 45 w 91"/>
                  <a:gd name="T13" fmla="*/ 19 h 106"/>
                  <a:gd name="T14" fmla="*/ 43 w 91"/>
                  <a:gd name="T15" fmla="*/ 23 h 106"/>
                  <a:gd name="T16" fmla="*/ 42 w 91"/>
                  <a:gd name="T17" fmla="*/ 6942 h 106"/>
                  <a:gd name="T18" fmla="*/ 45 w 91"/>
                  <a:gd name="T19" fmla="*/ 7913 h 106"/>
                  <a:gd name="T20" fmla="*/ 1300 w 91"/>
                  <a:gd name="T21" fmla="*/ 8688 h 106"/>
                  <a:gd name="T22" fmla="*/ 1403 w 91"/>
                  <a:gd name="T23" fmla="*/ 9719 h 106"/>
                  <a:gd name="T24" fmla="*/ 1531 w 91"/>
                  <a:gd name="T25" fmla="*/ 11077 h 106"/>
                  <a:gd name="T26" fmla="*/ 1653 w 91"/>
                  <a:gd name="T27" fmla="*/ 12625 h 106"/>
                  <a:gd name="T28" fmla="*/ 1765 w 91"/>
                  <a:gd name="T29" fmla="*/ 14662 h 106"/>
                  <a:gd name="T30" fmla="*/ 1804 w 91"/>
                  <a:gd name="T31" fmla="*/ 17027 h 106"/>
                  <a:gd name="T32" fmla="*/ 1765 w 91"/>
                  <a:gd name="T33" fmla="*/ 19729 h 106"/>
                  <a:gd name="T34" fmla="*/ 1653 w 91"/>
                  <a:gd name="T35" fmla="*/ 21307 h 106"/>
                  <a:gd name="T36" fmla="*/ 1482 w 91"/>
                  <a:gd name="T37" fmla="*/ 22910 h 106"/>
                  <a:gd name="T38" fmla="*/ 1244 w 91"/>
                  <a:gd name="T39" fmla="*/ 23394 h 106"/>
                  <a:gd name="T40" fmla="*/ 0 w 91"/>
                  <a:gd name="T41" fmla="*/ 23782 h 106"/>
                  <a:gd name="T42" fmla="*/ 32 w 91"/>
                  <a:gd name="T43" fmla="*/ 20145 h 106"/>
                  <a:gd name="T44" fmla="*/ 39 w 91"/>
                  <a:gd name="T45" fmla="*/ 20145 h 106"/>
                  <a:gd name="T46" fmla="*/ 1244 w 91"/>
                  <a:gd name="T47" fmla="*/ 20101 h 106"/>
                  <a:gd name="T48" fmla="*/ 1314 w 91"/>
                  <a:gd name="T49" fmla="*/ 19729 h 106"/>
                  <a:gd name="T50" fmla="*/ 1358 w 91"/>
                  <a:gd name="T51" fmla="*/ 18694 h 106"/>
                  <a:gd name="T52" fmla="*/ 1343 w 91"/>
                  <a:gd name="T53" fmla="*/ 16712 h 106"/>
                  <a:gd name="T54" fmla="*/ 1286 w 91"/>
                  <a:gd name="T55" fmla="*/ 15221 h 106"/>
                  <a:gd name="T56" fmla="*/ 42 w 91"/>
                  <a:gd name="T57" fmla="*/ 13353 h 106"/>
                  <a:gd name="T58" fmla="*/ 35 w 91"/>
                  <a:gd name="T59" fmla="*/ 11937 h 106"/>
                  <a:gd name="T60" fmla="*/ 27 w 91"/>
                  <a:gd name="T61" fmla="*/ 10473 h 106"/>
                  <a:gd name="T62" fmla="*/ 21 w 91"/>
                  <a:gd name="T63" fmla="*/ 9189 h 106"/>
                  <a:gd name="T64" fmla="*/ 17 w 91"/>
                  <a:gd name="T65" fmla="*/ 7913 h 106"/>
                  <a:gd name="T66" fmla="*/ 16 w 91"/>
                  <a:gd name="T67" fmla="*/ 25 h 106"/>
                  <a:gd name="T68" fmla="*/ 20 w 91"/>
                  <a:gd name="T69" fmla="*/ 14 h 106"/>
                  <a:gd name="T70" fmla="*/ 28 w 91"/>
                  <a:gd name="T71" fmla="*/ 7 h 106"/>
                  <a:gd name="T72" fmla="*/ 41 w 91"/>
                  <a:gd name="T73" fmla="*/ 2 h 106"/>
                  <a:gd name="T74" fmla="*/ 1434 w 91"/>
                  <a:gd name="T75" fmla="*/ 0 h 106"/>
                  <a:gd name="T76" fmla="*/ 1514 w 91"/>
                  <a:gd name="T77" fmla="*/ 0 h 106"/>
                  <a:gd name="T78" fmla="*/ 1689 w 91"/>
                  <a:gd name="T79" fmla="*/ 0 h 106"/>
                  <a:gd name="T80" fmla="*/ 1905 w 91"/>
                  <a:gd name="T81" fmla="*/ 0 h 106"/>
                  <a:gd name="T82" fmla="*/ 2012 w 91"/>
                  <a:gd name="T83" fmla="*/ 0 h 10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91" h="106">
                    <a:moveTo>
                      <a:pt x="86" y="17"/>
                    </a:moveTo>
                    <a:lnTo>
                      <a:pt x="85" y="17"/>
                    </a:lnTo>
                    <a:lnTo>
                      <a:pt x="83" y="17"/>
                    </a:lnTo>
                    <a:lnTo>
                      <a:pt x="81" y="17"/>
                    </a:lnTo>
                    <a:lnTo>
                      <a:pt x="77" y="17"/>
                    </a:lnTo>
                    <a:lnTo>
                      <a:pt x="73" y="17"/>
                    </a:lnTo>
                    <a:lnTo>
                      <a:pt x="69" y="17"/>
                    </a:lnTo>
                    <a:lnTo>
                      <a:pt x="65" y="17"/>
                    </a:lnTo>
                    <a:lnTo>
                      <a:pt x="62" y="17"/>
                    </a:lnTo>
                    <a:lnTo>
                      <a:pt x="57" y="17"/>
                    </a:lnTo>
                    <a:lnTo>
                      <a:pt x="53" y="17"/>
                    </a:lnTo>
                    <a:lnTo>
                      <a:pt x="50" y="18"/>
                    </a:lnTo>
                    <a:lnTo>
                      <a:pt x="47" y="19"/>
                    </a:lnTo>
                    <a:lnTo>
                      <a:pt x="45" y="19"/>
                    </a:lnTo>
                    <a:lnTo>
                      <a:pt x="44" y="21"/>
                    </a:lnTo>
                    <a:lnTo>
                      <a:pt x="43" y="23"/>
                    </a:lnTo>
                    <a:lnTo>
                      <a:pt x="42" y="24"/>
                    </a:lnTo>
                    <a:lnTo>
                      <a:pt x="42" y="27"/>
                    </a:lnTo>
                    <a:lnTo>
                      <a:pt x="43" y="30"/>
                    </a:lnTo>
                    <a:lnTo>
                      <a:pt x="45" y="34"/>
                    </a:lnTo>
                    <a:lnTo>
                      <a:pt x="47" y="36"/>
                    </a:lnTo>
                    <a:lnTo>
                      <a:pt x="50" y="39"/>
                    </a:lnTo>
                    <a:lnTo>
                      <a:pt x="53" y="42"/>
                    </a:lnTo>
                    <a:lnTo>
                      <a:pt x="57" y="45"/>
                    </a:lnTo>
                    <a:lnTo>
                      <a:pt x="61" y="49"/>
                    </a:lnTo>
                    <a:lnTo>
                      <a:pt x="65" y="52"/>
                    </a:lnTo>
                    <a:lnTo>
                      <a:pt x="69" y="55"/>
                    </a:lnTo>
                    <a:lnTo>
                      <a:pt x="72" y="59"/>
                    </a:lnTo>
                    <a:lnTo>
                      <a:pt x="75" y="63"/>
                    </a:lnTo>
                    <a:lnTo>
                      <a:pt x="78" y="67"/>
                    </a:lnTo>
                    <a:lnTo>
                      <a:pt x="79" y="71"/>
                    </a:lnTo>
                    <a:lnTo>
                      <a:pt x="80" y="75"/>
                    </a:lnTo>
                    <a:lnTo>
                      <a:pt x="80" y="80"/>
                    </a:lnTo>
                    <a:lnTo>
                      <a:pt x="78" y="85"/>
                    </a:lnTo>
                    <a:lnTo>
                      <a:pt x="76" y="90"/>
                    </a:lnTo>
                    <a:lnTo>
                      <a:pt x="72" y="94"/>
                    </a:lnTo>
                    <a:lnTo>
                      <a:pt x="68" y="98"/>
                    </a:lnTo>
                    <a:lnTo>
                      <a:pt x="62" y="101"/>
                    </a:lnTo>
                    <a:lnTo>
                      <a:pt x="54" y="103"/>
                    </a:lnTo>
                    <a:lnTo>
                      <a:pt x="46" y="104"/>
                    </a:lnTo>
                    <a:lnTo>
                      <a:pt x="36" y="105"/>
                    </a:lnTo>
                    <a:lnTo>
                      <a:pt x="0" y="105"/>
                    </a:lnTo>
                    <a:lnTo>
                      <a:pt x="3" y="88"/>
                    </a:lnTo>
                    <a:lnTo>
                      <a:pt x="32" y="88"/>
                    </a:lnTo>
                    <a:lnTo>
                      <a:pt x="36" y="88"/>
                    </a:lnTo>
                    <a:lnTo>
                      <a:pt x="39" y="88"/>
                    </a:lnTo>
                    <a:lnTo>
                      <a:pt x="42" y="88"/>
                    </a:lnTo>
                    <a:lnTo>
                      <a:pt x="46" y="87"/>
                    </a:lnTo>
                    <a:lnTo>
                      <a:pt x="49" y="86"/>
                    </a:lnTo>
                    <a:lnTo>
                      <a:pt x="51" y="85"/>
                    </a:lnTo>
                    <a:lnTo>
                      <a:pt x="53" y="82"/>
                    </a:lnTo>
                    <a:lnTo>
                      <a:pt x="54" y="80"/>
                    </a:lnTo>
                    <a:lnTo>
                      <a:pt x="54" y="77"/>
                    </a:lnTo>
                    <a:lnTo>
                      <a:pt x="53" y="74"/>
                    </a:lnTo>
                    <a:lnTo>
                      <a:pt x="51" y="71"/>
                    </a:lnTo>
                    <a:lnTo>
                      <a:pt x="49" y="69"/>
                    </a:lnTo>
                    <a:lnTo>
                      <a:pt x="46" y="65"/>
                    </a:lnTo>
                    <a:lnTo>
                      <a:pt x="42" y="62"/>
                    </a:lnTo>
                    <a:lnTo>
                      <a:pt x="38" y="59"/>
                    </a:lnTo>
                    <a:lnTo>
                      <a:pt x="35" y="56"/>
                    </a:lnTo>
                    <a:lnTo>
                      <a:pt x="31" y="53"/>
                    </a:lnTo>
                    <a:lnTo>
                      <a:pt x="27" y="49"/>
                    </a:lnTo>
                    <a:lnTo>
                      <a:pt x="24" y="45"/>
                    </a:lnTo>
                    <a:lnTo>
                      <a:pt x="21" y="42"/>
                    </a:lnTo>
                    <a:lnTo>
                      <a:pt x="18" y="38"/>
                    </a:lnTo>
                    <a:lnTo>
                      <a:pt x="17" y="34"/>
                    </a:lnTo>
                    <a:lnTo>
                      <a:pt x="16" y="29"/>
                    </a:lnTo>
                    <a:lnTo>
                      <a:pt x="16" y="25"/>
                    </a:lnTo>
                    <a:lnTo>
                      <a:pt x="17" y="19"/>
                    </a:lnTo>
                    <a:lnTo>
                      <a:pt x="20" y="14"/>
                    </a:lnTo>
                    <a:lnTo>
                      <a:pt x="23" y="10"/>
                    </a:lnTo>
                    <a:lnTo>
                      <a:pt x="28" y="7"/>
                    </a:lnTo>
                    <a:lnTo>
                      <a:pt x="34" y="4"/>
                    </a:lnTo>
                    <a:lnTo>
                      <a:pt x="41" y="2"/>
                    </a:lnTo>
                    <a:lnTo>
                      <a:pt x="49" y="0"/>
                    </a:lnTo>
                    <a:lnTo>
                      <a:pt x="59" y="0"/>
                    </a:lnTo>
                    <a:lnTo>
                      <a:pt x="60" y="0"/>
                    </a:lnTo>
                    <a:lnTo>
                      <a:pt x="64" y="0"/>
                    </a:lnTo>
                    <a:lnTo>
                      <a:pt x="69" y="0"/>
                    </a:lnTo>
                    <a:lnTo>
                      <a:pt x="74" y="0"/>
                    </a:lnTo>
                    <a:lnTo>
                      <a:pt x="80" y="0"/>
                    </a:lnTo>
                    <a:lnTo>
                      <a:pt x="85" y="0"/>
                    </a:lnTo>
                    <a:lnTo>
                      <a:pt x="89" y="0"/>
                    </a:lnTo>
                    <a:lnTo>
                      <a:pt x="90" y="0"/>
                    </a:lnTo>
                    <a:lnTo>
                      <a:pt x="86" y="1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28" name="Freeform 21"/>
              <p:cNvSpPr>
                <a:spLocks/>
              </p:cNvSpPr>
              <p:nvPr/>
            </p:nvSpPr>
            <p:spPr bwMode="auto">
              <a:xfrm>
                <a:off x="1660" y="398"/>
                <a:ext cx="93" cy="108"/>
              </a:xfrm>
              <a:custGeom>
                <a:avLst/>
                <a:gdLst>
                  <a:gd name="T0" fmla="*/ 88 w 93"/>
                  <a:gd name="T1" fmla="*/ 17 h 106"/>
                  <a:gd name="T2" fmla="*/ 56 w 93"/>
                  <a:gd name="T3" fmla="*/ 17 h 106"/>
                  <a:gd name="T4" fmla="*/ 37 w 93"/>
                  <a:gd name="T5" fmla="*/ 23782 h 106"/>
                  <a:gd name="T6" fmla="*/ 14 w 93"/>
                  <a:gd name="T7" fmla="*/ 23782 h 106"/>
                  <a:gd name="T8" fmla="*/ 33 w 93"/>
                  <a:gd name="T9" fmla="*/ 17 h 106"/>
                  <a:gd name="T10" fmla="*/ 0 w 93"/>
                  <a:gd name="T11" fmla="*/ 17 h 106"/>
                  <a:gd name="T12" fmla="*/ 4 w 93"/>
                  <a:gd name="T13" fmla="*/ 0 h 106"/>
                  <a:gd name="T14" fmla="*/ 92 w 93"/>
                  <a:gd name="T15" fmla="*/ 0 h 106"/>
                  <a:gd name="T16" fmla="*/ 88 w 93"/>
                  <a:gd name="T17" fmla="*/ 17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3" h="106">
                    <a:moveTo>
                      <a:pt x="88" y="17"/>
                    </a:moveTo>
                    <a:lnTo>
                      <a:pt x="56" y="17"/>
                    </a:lnTo>
                    <a:lnTo>
                      <a:pt x="37" y="105"/>
                    </a:lnTo>
                    <a:lnTo>
                      <a:pt x="14" y="105"/>
                    </a:lnTo>
                    <a:lnTo>
                      <a:pt x="33" y="17"/>
                    </a:lnTo>
                    <a:lnTo>
                      <a:pt x="0" y="17"/>
                    </a:lnTo>
                    <a:lnTo>
                      <a:pt x="4" y="0"/>
                    </a:lnTo>
                    <a:lnTo>
                      <a:pt x="92" y="0"/>
                    </a:lnTo>
                    <a:lnTo>
                      <a:pt x="88" y="1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29" name="Freeform 22"/>
              <p:cNvSpPr>
                <a:spLocks/>
              </p:cNvSpPr>
              <p:nvPr/>
            </p:nvSpPr>
            <p:spPr bwMode="auto">
              <a:xfrm>
                <a:off x="1716" y="398"/>
                <a:ext cx="108" cy="108"/>
              </a:xfrm>
              <a:custGeom>
                <a:avLst/>
                <a:gdLst>
                  <a:gd name="T0" fmla="*/ 37 w 108"/>
                  <a:gd name="T1" fmla="*/ 23782 h 106"/>
                  <a:gd name="T2" fmla="*/ 47 w 108"/>
                  <a:gd name="T3" fmla="*/ 20145 h 106"/>
                  <a:gd name="T4" fmla="*/ 81 w 108"/>
                  <a:gd name="T5" fmla="*/ 20145 h 106"/>
                  <a:gd name="T6" fmla="*/ 71 w 108"/>
                  <a:gd name="T7" fmla="*/ 20 h 106"/>
                  <a:gd name="T8" fmla="*/ 24 w 108"/>
                  <a:gd name="T9" fmla="*/ 23782 h 106"/>
                  <a:gd name="T10" fmla="*/ 0 w 108"/>
                  <a:gd name="T11" fmla="*/ 23782 h 106"/>
                  <a:gd name="T12" fmla="*/ 62 w 108"/>
                  <a:gd name="T13" fmla="*/ 0 h 106"/>
                  <a:gd name="T14" fmla="*/ 90 w 108"/>
                  <a:gd name="T15" fmla="*/ 0 h 106"/>
                  <a:gd name="T16" fmla="*/ 107 w 108"/>
                  <a:gd name="T17" fmla="*/ 23782 h 106"/>
                  <a:gd name="T18" fmla="*/ 37 w 108"/>
                  <a:gd name="T19" fmla="*/ 23782 h 1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8" h="106">
                    <a:moveTo>
                      <a:pt x="37" y="105"/>
                    </a:moveTo>
                    <a:lnTo>
                      <a:pt x="47" y="88"/>
                    </a:lnTo>
                    <a:lnTo>
                      <a:pt x="81" y="88"/>
                    </a:lnTo>
                    <a:lnTo>
                      <a:pt x="71" y="20"/>
                    </a:lnTo>
                    <a:lnTo>
                      <a:pt x="24" y="105"/>
                    </a:lnTo>
                    <a:lnTo>
                      <a:pt x="0" y="105"/>
                    </a:lnTo>
                    <a:lnTo>
                      <a:pt x="62" y="0"/>
                    </a:lnTo>
                    <a:lnTo>
                      <a:pt x="90" y="0"/>
                    </a:lnTo>
                    <a:lnTo>
                      <a:pt x="107" y="105"/>
                    </a:lnTo>
                    <a:lnTo>
                      <a:pt x="37" y="105"/>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30" name="Freeform 23"/>
              <p:cNvSpPr>
                <a:spLocks/>
              </p:cNvSpPr>
              <p:nvPr/>
            </p:nvSpPr>
            <p:spPr bwMode="auto">
              <a:xfrm>
                <a:off x="1831" y="398"/>
                <a:ext cx="93" cy="108"/>
              </a:xfrm>
              <a:custGeom>
                <a:avLst/>
                <a:gdLst>
                  <a:gd name="T0" fmla="*/ 47 w 94"/>
                  <a:gd name="T1" fmla="*/ 17 h 106"/>
                  <a:gd name="T2" fmla="*/ 47 w 94"/>
                  <a:gd name="T3" fmla="*/ 17 h 106"/>
                  <a:gd name="T4" fmla="*/ 38 w 94"/>
                  <a:gd name="T5" fmla="*/ 23782 h 106"/>
                  <a:gd name="T6" fmla="*/ 14 w 94"/>
                  <a:gd name="T7" fmla="*/ 23782 h 106"/>
                  <a:gd name="T8" fmla="*/ 33 w 94"/>
                  <a:gd name="T9" fmla="*/ 17 h 106"/>
                  <a:gd name="T10" fmla="*/ 0 w 94"/>
                  <a:gd name="T11" fmla="*/ 17 h 106"/>
                  <a:gd name="T12" fmla="*/ 4 w 94"/>
                  <a:gd name="T13" fmla="*/ 0 h 106"/>
                  <a:gd name="T14" fmla="*/ 47 w 94"/>
                  <a:gd name="T15" fmla="*/ 0 h 106"/>
                  <a:gd name="T16" fmla="*/ 47 w 94"/>
                  <a:gd name="T17" fmla="*/ 17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4" h="106">
                    <a:moveTo>
                      <a:pt x="89" y="17"/>
                    </a:moveTo>
                    <a:lnTo>
                      <a:pt x="56" y="17"/>
                    </a:lnTo>
                    <a:lnTo>
                      <a:pt x="38" y="105"/>
                    </a:lnTo>
                    <a:lnTo>
                      <a:pt x="14" y="105"/>
                    </a:lnTo>
                    <a:lnTo>
                      <a:pt x="33" y="17"/>
                    </a:lnTo>
                    <a:lnTo>
                      <a:pt x="0" y="17"/>
                    </a:lnTo>
                    <a:lnTo>
                      <a:pt x="4" y="0"/>
                    </a:lnTo>
                    <a:lnTo>
                      <a:pt x="93" y="0"/>
                    </a:lnTo>
                    <a:lnTo>
                      <a:pt x="89" y="1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31" name="Freeform 24"/>
              <p:cNvSpPr>
                <a:spLocks/>
              </p:cNvSpPr>
              <p:nvPr/>
            </p:nvSpPr>
            <p:spPr bwMode="auto">
              <a:xfrm>
                <a:off x="1918" y="398"/>
                <a:ext cx="101" cy="108"/>
              </a:xfrm>
              <a:custGeom>
                <a:avLst/>
                <a:gdLst>
                  <a:gd name="T0" fmla="*/ 97 w 101"/>
                  <a:gd name="T1" fmla="*/ 17 h 106"/>
                  <a:gd name="T2" fmla="*/ 43 w 101"/>
                  <a:gd name="T3" fmla="*/ 17 h 106"/>
                  <a:gd name="T4" fmla="*/ 37 w 101"/>
                  <a:gd name="T5" fmla="*/ 9539 h 106"/>
                  <a:gd name="T6" fmla="*/ 84 w 101"/>
                  <a:gd name="T7" fmla="*/ 9539 h 106"/>
                  <a:gd name="T8" fmla="*/ 80 w 101"/>
                  <a:gd name="T9" fmla="*/ 12625 h 106"/>
                  <a:gd name="T10" fmla="*/ 33 w 101"/>
                  <a:gd name="T11" fmla="*/ 12625 h 106"/>
                  <a:gd name="T12" fmla="*/ 27 w 101"/>
                  <a:gd name="T13" fmla="*/ 20145 h 106"/>
                  <a:gd name="T14" fmla="*/ 81 w 101"/>
                  <a:gd name="T15" fmla="*/ 20145 h 106"/>
                  <a:gd name="T16" fmla="*/ 78 w 101"/>
                  <a:gd name="T17" fmla="*/ 23782 h 106"/>
                  <a:gd name="T18" fmla="*/ 0 w 101"/>
                  <a:gd name="T19" fmla="*/ 23782 h 106"/>
                  <a:gd name="T20" fmla="*/ 23 w 101"/>
                  <a:gd name="T21" fmla="*/ 0 h 106"/>
                  <a:gd name="T22" fmla="*/ 100 w 101"/>
                  <a:gd name="T23" fmla="*/ 0 h 106"/>
                  <a:gd name="T24" fmla="*/ 97 w 101"/>
                  <a:gd name="T25" fmla="*/ 17 h 1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1" h="106">
                    <a:moveTo>
                      <a:pt x="97" y="17"/>
                    </a:moveTo>
                    <a:lnTo>
                      <a:pt x="43" y="17"/>
                    </a:lnTo>
                    <a:lnTo>
                      <a:pt x="37" y="44"/>
                    </a:lnTo>
                    <a:lnTo>
                      <a:pt x="84" y="44"/>
                    </a:lnTo>
                    <a:lnTo>
                      <a:pt x="80" y="59"/>
                    </a:lnTo>
                    <a:lnTo>
                      <a:pt x="33" y="59"/>
                    </a:lnTo>
                    <a:lnTo>
                      <a:pt x="27" y="88"/>
                    </a:lnTo>
                    <a:lnTo>
                      <a:pt x="81" y="88"/>
                    </a:lnTo>
                    <a:lnTo>
                      <a:pt x="78" y="105"/>
                    </a:lnTo>
                    <a:lnTo>
                      <a:pt x="0" y="105"/>
                    </a:lnTo>
                    <a:lnTo>
                      <a:pt x="23" y="0"/>
                    </a:lnTo>
                    <a:lnTo>
                      <a:pt x="100" y="0"/>
                    </a:lnTo>
                    <a:lnTo>
                      <a:pt x="97" y="1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32" name="Freeform 25"/>
              <p:cNvSpPr>
                <a:spLocks/>
              </p:cNvSpPr>
              <p:nvPr/>
            </p:nvSpPr>
            <p:spPr bwMode="auto">
              <a:xfrm>
                <a:off x="2012" y="398"/>
                <a:ext cx="88" cy="108"/>
              </a:xfrm>
              <a:custGeom>
                <a:avLst/>
                <a:gdLst>
                  <a:gd name="T0" fmla="*/ 22 w 90"/>
                  <a:gd name="T1" fmla="*/ 17 h 106"/>
                  <a:gd name="T2" fmla="*/ 22 w 90"/>
                  <a:gd name="T3" fmla="*/ 17 h 106"/>
                  <a:gd name="T4" fmla="*/ 22 w 90"/>
                  <a:gd name="T5" fmla="*/ 17 h 106"/>
                  <a:gd name="T6" fmla="*/ 22 w 90"/>
                  <a:gd name="T7" fmla="*/ 17 h 106"/>
                  <a:gd name="T8" fmla="*/ 22 w 90"/>
                  <a:gd name="T9" fmla="*/ 17 h 106"/>
                  <a:gd name="T10" fmla="*/ 22 w 90"/>
                  <a:gd name="T11" fmla="*/ 18 h 106"/>
                  <a:gd name="T12" fmla="*/ 22 w 90"/>
                  <a:gd name="T13" fmla="*/ 19 h 106"/>
                  <a:gd name="T14" fmla="*/ 22 w 90"/>
                  <a:gd name="T15" fmla="*/ 23 h 106"/>
                  <a:gd name="T16" fmla="*/ 22 w 90"/>
                  <a:gd name="T17" fmla="*/ 6942 h 106"/>
                  <a:gd name="T18" fmla="*/ 22 w 90"/>
                  <a:gd name="T19" fmla="*/ 7913 h 106"/>
                  <a:gd name="T20" fmla="*/ 22 w 90"/>
                  <a:gd name="T21" fmla="*/ 8688 h 106"/>
                  <a:gd name="T22" fmla="*/ 22 w 90"/>
                  <a:gd name="T23" fmla="*/ 9719 h 106"/>
                  <a:gd name="T24" fmla="*/ 22 w 90"/>
                  <a:gd name="T25" fmla="*/ 11077 h 106"/>
                  <a:gd name="T26" fmla="*/ 22 w 90"/>
                  <a:gd name="T27" fmla="*/ 12625 h 106"/>
                  <a:gd name="T28" fmla="*/ 22 w 90"/>
                  <a:gd name="T29" fmla="*/ 14662 h 106"/>
                  <a:gd name="T30" fmla="*/ 22 w 90"/>
                  <a:gd name="T31" fmla="*/ 17027 h 106"/>
                  <a:gd name="T32" fmla="*/ 22 w 90"/>
                  <a:gd name="T33" fmla="*/ 19729 h 106"/>
                  <a:gd name="T34" fmla="*/ 22 w 90"/>
                  <a:gd name="T35" fmla="*/ 21307 h 106"/>
                  <a:gd name="T36" fmla="*/ 22 w 90"/>
                  <a:gd name="T37" fmla="*/ 22910 h 106"/>
                  <a:gd name="T38" fmla="*/ 22 w 90"/>
                  <a:gd name="T39" fmla="*/ 23394 h 106"/>
                  <a:gd name="T40" fmla="*/ 0 w 90"/>
                  <a:gd name="T41" fmla="*/ 23782 h 106"/>
                  <a:gd name="T42" fmla="*/ 22 w 90"/>
                  <a:gd name="T43" fmla="*/ 20145 h 106"/>
                  <a:gd name="T44" fmla="*/ 22 w 90"/>
                  <a:gd name="T45" fmla="*/ 20145 h 106"/>
                  <a:gd name="T46" fmla="*/ 22 w 90"/>
                  <a:gd name="T47" fmla="*/ 20101 h 106"/>
                  <a:gd name="T48" fmla="*/ 22 w 90"/>
                  <a:gd name="T49" fmla="*/ 19729 h 106"/>
                  <a:gd name="T50" fmla="*/ 22 w 90"/>
                  <a:gd name="T51" fmla="*/ 18694 h 106"/>
                  <a:gd name="T52" fmla="*/ 22 w 90"/>
                  <a:gd name="T53" fmla="*/ 16712 h 106"/>
                  <a:gd name="T54" fmla="*/ 22 w 90"/>
                  <a:gd name="T55" fmla="*/ 15221 h 106"/>
                  <a:gd name="T56" fmla="*/ 22 w 90"/>
                  <a:gd name="T57" fmla="*/ 13353 h 106"/>
                  <a:gd name="T58" fmla="*/ 22 w 90"/>
                  <a:gd name="T59" fmla="*/ 11937 h 106"/>
                  <a:gd name="T60" fmla="*/ 22 w 90"/>
                  <a:gd name="T61" fmla="*/ 10473 h 106"/>
                  <a:gd name="T62" fmla="*/ 21 w 90"/>
                  <a:gd name="T63" fmla="*/ 9189 h 106"/>
                  <a:gd name="T64" fmla="*/ 16 w 90"/>
                  <a:gd name="T65" fmla="*/ 7913 h 106"/>
                  <a:gd name="T66" fmla="*/ 15 w 90"/>
                  <a:gd name="T67" fmla="*/ 25 h 106"/>
                  <a:gd name="T68" fmla="*/ 19 w 90"/>
                  <a:gd name="T69" fmla="*/ 14 h 106"/>
                  <a:gd name="T70" fmla="*/ 22 w 90"/>
                  <a:gd name="T71" fmla="*/ 7 h 106"/>
                  <a:gd name="T72" fmla="*/ 22 w 90"/>
                  <a:gd name="T73" fmla="*/ 2 h 106"/>
                  <a:gd name="T74" fmla="*/ 22 w 90"/>
                  <a:gd name="T75" fmla="*/ 0 h 106"/>
                  <a:gd name="T76" fmla="*/ 22 w 90"/>
                  <a:gd name="T77" fmla="*/ 0 h 106"/>
                  <a:gd name="T78" fmla="*/ 22 w 90"/>
                  <a:gd name="T79" fmla="*/ 0 h 106"/>
                  <a:gd name="T80" fmla="*/ 22 w 90"/>
                  <a:gd name="T81" fmla="*/ 0 h 106"/>
                  <a:gd name="T82" fmla="*/ 22 w 90"/>
                  <a:gd name="T83" fmla="*/ 0 h 10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90" h="106">
                    <a:moveTo>
                      <a:pt x="85" y="17"/>
                    </a:moveTo>
                    <a:lnTo>
                      <a:pt x="84" y="17"/>
                    </a:lnTo>
                    <a:lnTo>
                      <a:pt x="83" y="17"/>
                    </a:lnTo>
                    <a:lnTo>
                      <a:pt x="79" y="17"/>
                    </a:lnTo>
                    <a:lnTo>
                      <a:pt x="76" y="17"/>
                    </a:lnTo>
                    <a:lnTo>
                      <a:pt x="72" y="17"/>
                    </a:lnTo>
                    <a:lnTo>
                      <a:pt x="68" y="17"/>
                    </a:lnTo>
                    <a:lnTo>
                      <a:pt x="64" y="17"/>
                    </a:lnTo>
                    <a:lnTo>
                      <a:pt x="61" y="17"/>
                    </a:lnTo>
                    <a:lnTo>
                      <a:pt x="56" y="17"/>
                    </a:lnTo>
                    <a:lnTo>
                      <a:pt x="53" y="17"/>
                    </a:lnTo>
                    <a:lnTo>
                      <a:pt x="49" y="18"/>
                    </a:lnTo>
                    <a:lnTo>
                      <a:pt x="47" y="19"/>
                    </a:lnTo>
                    <a:lnTo>
                      <a:pt x="45" y="19"/>
                    </a:lnTo>
                    <a:lnTo>
                      <a:pt x="43" y="21"/>
                    </a:lnTo>
                    <a:lnTo>
                      <a:pt x="42" y="23"/>
                    </a:lnTo>
                    <a:lnTo>
                      <a:pt x="42" y="24"/>
                    </a:lnTo>
                    <a:lnTo>
                      <a:pt x="42" y="27"/>
                    </a:lnTo>
                    <a:lnTo>
                      <a:pt x="42" y="30"/>
                    </a:lnTo>
                    <a:lnTo>
                      <a:pt x="44" y="34"/>
                    </a:lnTo>
                    <a:lnTo>
                      <a:pt x="46" y="36"/>
                    </a:lnTo>
                    <a:lnTo>
                      <a:pt x="49" y="39"/>
                    </a:lnTo>
                    <a:lnTo>
                      <a:pt x="53" y="42"/>
                    </a:lnTo>
                    <a:lnTo>
                      <a:pt x="56" y="45"/>
                    </a:lnTo>
                    <a:lnTo>
                      <a:pt x="60" y="49"/>
                    </a:lnTo>
                    <a:lnTo>
                      <a:pt x="64" y="52"/>
                    </a:lnTo>
                    <a:lnTo>
                      <a:pt x="68" y="55"/>
                    </a:lnTo>
                    <a:lnTo>
                      <a:pt x="71" y="59"/>
                    </a:lnTo>
                    <a:lnTo>
                      <a:pt x="74" y="63"/>
                    </a:lnTo>
                    <a:lnTo>
                      <a:pt x="76" y="67"/>
                    </a:lnTo>
                    <a:lnTo>
                      <a:pt x="78" y="71"/>
                    </a:lnTo>
                    <a:lnTo>
                      <a:pt x="79" y="75"/>
                    </a:lnTo>
                    <a:lnTo>
                      <a:pt x="79" y="80"/>
                    </a:lnTo>
                    <a:lnTo>
                      <a:pt x="77" y="85"/>
                    </a:lnTo>
                    <a:lnTo>
                      <a:pt x="75" y="90"/>
                    </a:lnTo>
                    <a:lnTo>
                      <a:pt x="72" y="94"/>
                    </a:lnTo>
                    <a:lnTo>
                      <a:pt x="67" y="98"/>
                    </a:lnTo>
                    <a:lnTo>
                      <a:pt x="61" y="101"/>
                    </a:lnTo>
                    <a:lnTo>
                      <a:pt x="54" y="103"/>
                    </a:lnTo>
                    <a:lnTo>
                      <a:pt x="45" y="104"/>
                    </a:lnTo>
                    <a:lnTo>
                      <a:pt x="35" y="105"/>
                    </a:lnTo>
                    <a:lnTo>
                      <a:pt x="0" y="105"/>
                    </a:lnTo>
                    <a:lnTo>
                      <a:pt x="4" y="88"/>
                    </a:lnTo>
                    <a:lnTo>
                      <a:pt x="32" y="88"/>
                    </a:lnTo>
                    <a:lnTo>
                      <a:pt x="35" y="88"/>
                    </a:lnTo>
                    <a:lnTo>
                      <a:pt x="38" y="88"/>
                    </a:lnTo>
                    <a:lnTo>
                      <a:pt x="42" y="88"/>
                    </a:lnTo>
                    <a:lnTo>
                      <a:pt x="45" y="87"/>
                    </a:lnTo>
                    <a:lnTo>
                      <a:pt x="48" y="86"/>
                    </a:lnTo>
                    <a:lnTo>
                      <a:pt x="50" y="85"/>
                    </a:lnTo>
                    <a:lnTo>
                      <a:pt x="52" y="82"/>
                    </a:lnTo>
                    <a:lnTo>
                      <a:pt x="53" y="80"/>
                    </a:lnTo>
                    <a:lnTo>
                      <a:pt x="53" y="77"/>
                    </a:lnTo>
                    <a:lnTo>
                      <a:pt x="53" y="74"/>
                    </a:lnTo>
                    <a:lnTo>
                      <a:pt x="51" y="71"/>
                    </a:lnTo>
                    <a:lnTo>
                      <a:pt x="48" y="69"/>
                    </a:lnTo>
                    <a:lnTo>
                      <a:pt x="45" y="65"/>
                    </a:lnTo>
                    <a:lnTo>
                      <a:pt x="42" y="62"/>
                    </a:lnTo>
                    <a:lnTo>
                      <a:pt x="38" y="59"/>
                    </a:lnTo>
                    <a:lnTo>
                      <a:pt x="35" y="56"/>
                    </a:lnTo>
                    <a:lnTo>
                      <a:pt x="31" y="53"/>
                    </a:lnTo>
                    <a:lnTo>
                      <a:pt x="27" y="49"/>
                    </a:lnTo>
                    <a:lnTo>
                      <a:pt x="24" y="45"/>
                    </a:lnTo>
                    <a:lnTo>
                      <a:pt x="21" y="42"/>
                    </a:lnTo>
                    <a:lnTo>
                      <a:pt x="18" y="38"/>
                    </a:lnTo>
                    <a:lnTo>
                      <a:pt x="16" y="34"/>
                    </a:lnTo>
                    <a:lnTo>
                      <a:pt x="15" y="29"/>
                    </a:lnTo>
                    <a:lnTo>
                      <a:pt x="15" y="25"/>
                    </a:lnTo>
                    <a:lnTo>
                      <a:pt x="17" y="19"/>
                    </a:lnTo>
                    <a:lnTo>
                      <a:pt x="19" y="14"/>
                    </a:lnTo>
                    <a:lnTo>
                      <a:pt x="23" y="10"/>
                    </a:lnTo>
                    <a:lnTo>
                      <a:pt x="27" y="7"/>
                    </a:lnTo>
                    <a:lnTo>
                      <a:pt x="34" y="4"/>
                    </a:lnTo>
                    <a:lnTo>
                      <a:pt x="40" y="2"/>
                    </a:lnTo>
                    <a:lnTo>
                      <a:pt x="49" y="0"/>
                    </a:lnTo>
                    <a:lnTo>
                      <a:pt x="58" y="0"/>
                    </a:lnTo>
                    <a:lnTo>
                      <a:pt x="60" y="0"/>
                    </a:lnTo>
                    <a:lnTo>
                      <a:pt x="63" y="0"/>
                    </a:lnTo>
                    <a:lnTo>
                      <a:pt x="68" y="0"/>
                    </a:lnTo>
                    <a:lnTo>
                      <a:pt x="74" y="0"/>
                    </a:lnTo>
                    <a:lnTo>
                      <a:pt x="79" y="0"/>
                    </a:lnTo>
                    <a:lnTo>
                      <a:pt x="84" y="0"/>
                    </a:lnTo>
                    <a:lnTo>
                      <a:pt x="88" y="0"/>
                    </a:lnTo>
                    <a:lnTo>
                      <a:pt x="89" y="0"/>
                    </a:lnTo>
                    <a:lnTo>
                      <a:pt x="85" y="1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33" name="Freeform 26"/>
              <p:cNvSpPr>
                <a:spLocks/>
              </p:cNvSpPr>
              <p:nvPr/>
            </p:nvSpPr>
            <p:spPr bwMode="auto">
              <a:xfrm>
                <a:off x="899" y="575"/>
                <a:ext cx="100" cy="104"/>
              </a:xfrm>
              <a:custGeom>
                <a:avLst/>
                <a:gdLst>
                  <a:gd name="T0" fmla="*/ 1077 w 99"/>
                  <a:gd name="T1" fmla="*/ 52 h 105"/>
                  <a:gd name="T2" fmla="*/ 1055 w 99"/>
                  <a:gd name="T3" fmla="*/ 52 h 105"/>
                  <a:gd name="T4" fmla="*/ 1044 w 99"/>
                  <a:gd name="T5" fmla="*/ 52 h 105"/>
                  <a:gd name="T6" fmla="*/ 49 w 99"/>
                  <a:gd name="T7" fmla="*/ 52 h 105"/>
                  <a:gd name="T8" fmla="*/ 47 w 99"/>
                  <a:gd name="T9" fmla="*/ 52 h 105"/>
                  <a:gd name="T10" fmla="*/ 46 w 99"/>
                  <a:gd name="T11" fmla="*/ 52 h 105"/>
                  <a:gd name="T12" fmla="*/ 44 w 99"/>
                  <a:gd name="T13" fmla="*/ 52 h 105"/>
                  <a:gd name="T14" fmla="*/ 43 w 99"/>
                  <a:gd name="T15" fmla="*/ 52 h 105"/>
                  <a:gd name="T16" fmla="*/ 42 w 99"/>
                  <a:gd name="T17" fmla="*/ 52 h 105"/>
                  <a:gd name="T18" fmla="*/ 41 w 99"/>
                  <a:gd name="T19" fmla="*/ 48 h 105"/>
                  <a:gd name="T20" fmla="*/ 42 w 99"/>
                  <a:gd name="T21" fmla="*/ 48 h 105"/>
                  <a:gd name="T22" fmla="*/ 43 w 99"/>
                  <a:gd name="T23" fmla="*/ 49 h 105"/>
                  <a:gd name="T24" fmla="*/ 44 w 99"/>
                  <a:gd name="T25" fmla="*/ 49 h 105"/>
                  <a:gd name="T26" fmla="*/ 46 w 99"/>
                  <a:gd name="T27" fmla="*/ 49 h 105"/>
                  <a:gd name="T28" fmla="*/ 47 w 99"/>
                  <a:gd name="T29" fmla="*/ 49 h 105"/>
                  <a:gd name="T30" fmla="*/ 48 w 99"/>
                  <a:gd name="T31" fmla="*/ 49 h 105"/>
                  <a:gd name="T32" fmla="*/ 1044 w 99"/>
                  <a:gd name="T33" fmla="*/ 49 h 105"/>
                  <a:gd name="T34" fmla="*/ 1055 w 99"/>
                  <a:gd name="T35" fmla="*/ 49 h 105"/>
                  <a:gd name="T36" fmla="*/ 1110 w 99"/>
                  <a:gd name="T37" fmla="*/ 49 h 105"/>
                  <a:gd name="T38" fmla="*/ 1167 w 99"/>
                  <a:gd name="T39" fmla="*/ 47 h 105"/>
                  <a:gd name="T40" fmla="*/ 1215 w 99"/>
                  <a:gd name="T41" fmla="*/ 45 h 105"/>
                  <a:gd name="T42" fmla="*/ 1252 w 99"/>
                  <a:gd name="T43" fmla="*/ 43 h 105"/>
                  <a:gd name="T44" fmla="*/ 1291 w 99"/>
                  <a:gd name="T45" fmla="*/ 40 h 105"/>
                  <a:gd name="T46" fmla="*/ 1304 w 99"/>
                  <a:gd name="T47" fmla="*/ 37 h 105"/>
                  <a:gd name="T48" fmla="*/ 1317 w 99"/>
                  <a:gd name="T49" fmla="*/ 35 h 105"/>
                  <a:gd name="T50" fmla="*/ 1330 w 99"/>
                  <a:gd name="T51" fmla="*/ 32 h 105"/>
                  <a:gd name="T52" fmla="*/ 1343 w 99"/>
                  <a:gd name="T53" fmla="*/ 28 h 105"/>
                  <a:gd name="T54" fmla="*/ 1330 w 99"/>
                  <a:gd name="T55" fmla="*/ 25 h 105"/>
                  <a:gd name="T56" fmla="*/ 1330 w 99"/>
                  <a:gd name="T57" fmla="*/ 22 h 105"/>
                  <a:gd name="T58" fmla="*/ 1304 w 99"/>
                  <a:gd name="T59" fmla="*/ 20 h 105"/>
                  <a:gd name="T60" fmla="*/ 1291 w 99"/>
                  <a:gd name="T61" fmla="*/ 19 h 105"/>
                  <a:gd name="T62" fmla="*/ 1252 w 99"/>
                  <a:gd name="T63" fmla="*/ 17 h 105"/>
                  <a:gd name="T64" fmla="*/ 1215 w 99"/>
                  <a:gd name="T65" fmla="*/ 17 h 105"/>
                  <a:gd name="T66" fmla="*/ 1179 w 99"/>
                  <a:gd name="T67" fmla="*/ 17 h 105"/>
                  <a:gd name="T68" fmla="*/ 43 w 99"/>
                  <a:gd name="T69" fmla="*/ 17 h 105"/>
                  <a:gd name="T70" fmla="*/ 24 w 99"/>
                  <a:gd name="T71" fmla="*/ 52 h 105"/>
                  <a:gd name="T72" fmla="*/ 0 w 99"/>
                  <a:gd name="T73" fmla="*/ 52 h 105"/>
                  <a:gd name="T74" fmla="*/ 23 w 99"/>
                  <a:gd name="T75" fmla="*/ 0 h 105"/>
                  <a:gd name="T76" fmla="*/ 1330 w 99"/>
                  <a:gd name="T77" fmla="*/ 0 h 105"/>
                  <a:gd name="T78" fmla="*/ 1441 w 99"/>
                  <a:gd name="T79" fmla="*/ 1 h 105"/>
                  <a:gd name="T80" fmla="*/ 1531 w 99"/>
                  <a:gd name="T81" fmla="*/ 3 h 105"/>
                  <a:gd name="T82" fmla="*/ 1594 w 99"/>
                  <a:gd name="T83" fmla="*/ 7 h 105"/>
                  <a:gd name="T84" fmla="*/ 1659 w 99"/>
                  <a:gd name="T85" fmla="*/ 11 h 105"/>
                  <a:gd name="T86" fmla="*/ 1676 w 99"/>
                  <a:gd name="T87" fmla="*/ 17 h 105"/>
                  <a:gd name="T88" fmla="*/ 1693 w 99"/>
                  <a:gd name="T89" fmla="*/ 22 h 105"/>
                  <a:gd name="T90" fmla="*/ 1693 w 99"/>
                  <a:gd name="T91" fmla="*/ 27 h 105"/>
                  <a:gd name="T92" fmla="*/ 1676 w 99"/>
                  <a:gd name="T93" fmla="*/ 32 h 105"/>
                  <a:gd name="T94" fmla="*/ 1642 w 99"/>
                  <a:gd name="T95" fmla="*/ 40 h 105"/>
                  <a:gd name="T96" fmla="*/ 1578 w 99"/>
                  <a:gd name="T97" fmla="*/ 46 h 105"/>
                  <a:gd name="T98" fmla="*/ 1516 w 99"/>
                  <a:gd name="T99" fmla="*/ 51 h 105"/>
                  <a:gd name="T100" fmla="*/ 1427 w 99"/>
                  <a:gd name="T101" fmla="*/ 52 h 105"/>
                  <a:gd name="T102" fmla="*/ 1343 w 99"/>
                  <a:gd name="T103" fmla="*/ 52 h 105"/>
                  <a:gd name="T104" fmla="*/ 1252 w 99"/>
                  <a:gd name="T105" fmla="*/ 52 h 105"/>
                  <a:gd name="T106" fmla="*/ 1167 w 99"/>
                  <a:gd name="T107" fmla="*/ 52 h 105"/>
                  <a:gd name="T108" fmla="*/ 1077 w 99"/>
                  <a:gd name="T109" fmla="*/ 52 h 10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99" h="105">
                    <a:moveTo>
                      <a:pt x="53" y="64"/>
                    </a:moveTo>
                    <a:lnTo>
                      <a:pt x="51" y="64"/>
                    </a:lnTo>
                    <a:lnTo>
                      <a:pt x="50" y="64"/>
                    </a:lnTo>
                    <a:lnTo>
                      <a:pt x="49" y="64"/>
                    </a:lnTo>
                    <a:lnTo>
                      <a:pt x="47" y="64"/>
                    </a:lnTo>
                    <a:lnTo>
                      <a:pt x="46" y="64"/>
                    </a:lnTo>
                    <a:lnTo>
                      <a:pt x="44" y="64"/>
                    </a:lnTo>
                    <a:lnTo>
                      <a:pt x="43" y="64"/>
                    </a:lnTo>
                    <a:lnTo>
                      <a:pt x="42" y="63"/>
                    </a:lnTo>
                    <a:lnTo>
                      <a:pt x="41" y="48"/>
                    </a:lnTo>
                    <a:lnTo>
                      <a:pt x="42" y="48"/>
                    </a:lnTo>
                    <a:lnTo>
                      <a:pt x="43" y="49"/>
                    </a:lnTo>
                    <a:lnTo>
                      <a:pt x="44" y="49"/>
                    </a:lnTo>
                    <a:lnTo>
                      <a:pt x="46" y="49"/>
                    </a:lnTo>
                    <a:lnTo>
                      <a:pt x="47" y="49"/>
                    </a:lnTo>
                    <a:lnTo>
                      <a:pt x="48" y="49"/>
                    </a:lnTo>
                    <a:lnTo>
                      <a:pt x="50" y="49"/>
                    </a:lnTo>
                    <a:lnTo>
                      <a:pt x="51" y="49"/>
                    </a:lnTo>
                    <a:lnTo>
                      <a:pt x="56" y="49"/>
                    </a:lnTo>
                    <a:lnTo>
                      <a:pt x="61" y="47"/>
                    </a:lnTo>
                    <a:lnTo>
                      <a:pt x="65" y="45"/>
                    </a:lnTo>
                    <a:lnTo>
                      <a:pt x="68" y="43"/>
                    </a:lnTo>
                    <a:lnTo>
                      <a:pt x="71" y="40"/>
                    </a:lnTo>
                    <a:lnTo>
                      <a:pt x="72" y="37"/>
                    </a:lnTo>
                    <a:lnTo>
                      <a:pt x="73" y="35"/>
                    </a:lnTo>
                    <a:lnTo>
                      <a:pt x="74" y="32"/>
                    </a:lnTo>
                    <a:lnTo>
                      <a:pt x="75" y="28"/>
                    </a:lnTo>
                    <a:lnTo>
                      <a:pt x="74" y="25"/>
                    </a:lnTo>
                    <a:lnTo>
                      <a:pt x="74" y="22"/>
                    </a:lnTo>
                    <a:lnTo>
                      <a:pt x="72" y="20"/>
                    </a:lnTo>
                    <a:lnTo>
                      <a:pt x="71" y="19"/>
                    </a:lnTo>
                    <a:lnTo>
                      <a:pt x="68" y="17"/>
                    </a:lnTo>
                    <a:lnTo>
                      <a:pt x="65" y="17"/>
                    </a:lnTo>
                    <a:lnTo>
                      <a:pt x="62" y="17"/>
                    </a:lnTo>
                    <a:lnTo>
                      <a:pt x="43" y="17"/>
                    </a:lnTo>
                    <a:lnTo>
                      <a:pt x="24" y="104"/>
                    </a:lnTo>
                    <a:lnTo>
                      <a:pt x="0" y="104"/>
                    </a:lnTo>
                    <a:lnTo>
                      <a:pt x="23" y="0"/>
                    </a:lnTo>
                    <a:lnTo>
                      <a:pt x="74" y="0"/>
                    </a:lnTo>
                    <a:lnTo>
                      <a:pt x="82" y="1"/>
                    </a:lnTo>
                    <a:lnTo>
                      <a:pt x="88" y="3"/>
                    </a:lnTo>
                    <a:lnTo>
                      <a:pt x="92" y="7"/>
                    </a:lnTo>
                    <a:lnTo>
                      <a:pt x="96" y="11"/>
                    </a:lnTo>
                    <a:lnTo>
                      <a:pt x="97" y="17"/>
                    </a:lnTo>
                    <a:lnTo>
                      <a:pt x="98" y="22"/>
                    </a:lnTo>
                    <a:lnTo>
                      <a:pt x="98" y="27"/>
                    </a:lnTo>
                    <a:lnTo>
                      <a:pt x="97" y="32"/>
                    </a:lnTo>
                    <a:lnTo>
                      <a:pt x="95" y="40"/>
                    </a:lnTo>
                    <a:lnTo>
                      <a:pt x="91" y="46"/>
                    </a:lnTo>
                    <a:lnTo>
                      <a:pt x="87" y="51"/>
                    </a:lnTo>
                    <a:lnTo>
                      <a:pt x="81" y="56"/>
                    </a:lnTo>
                    <a:lnTo>
                      <a:pt x="75" y="59"/>
                    </a:lnTo>
                    <a:lnTo>
                      <a:pt x="68" y="62"/>
                    </a:lnTo>
                    <a:lnTo>
                      <a:pt x="61" y="64"/>
                    </a:lnTo>
                    <a:lnTo>
                      <a:pt x="53" y="6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34" name="Freeform 27"/>
              <p:cNvSpPr>
                <a:spLocks/>
              </p:cNvSpPr>
              <p:nvPr/>
            </p:nvSpPr>
            <p:spPr bwMode="auto">
              <a:xfrm>
                <a:off x="1005" y="574"/>
                <a:ext cx="115" cy="55"/>
              </a:xfrm>
              <a:custGeom>
                <a:avLst/>
                <a:gdLst>
                  <a:gd name="T0" fmla="*/ 0 w 115"/>
                  <a:gd name="T1" fmla="*/ 54 h 55"/>
                  <a:gd name="T2" fmla="*/ 0 w 115"/>
                  <a:gd name="T3" fmla="*/ 54 h 55"/>
                  <a:gd name="T4" fmla="*/ 2 w 115"/>
                  <a:gd name="T5" fmla="*/ 47 h 55"/>
                  <a:gd name="T6" fmla="*/ 4 w 115"/>
                  <a:gd name="T7" fmla="*/ 41 h 55"/>
                  <a:gd name="T8" fmla="*/ 7 w 115"/>
                  <a:gd name="T9" fmla="*/ 35 h 55"/>
                  <a:gd name="T10" fmla="*/ 10 w 115"/>
                  <a:gd name="T11" fmla="*/ 30 h 55"/>
                  <a:gd name="T12" fmla="*/ 13 w 115"/>
                  <a:gd name="T13" fmla="*/ 25 h 55"/>
                  <a:gd name="T14" fmla="*/ 16 w 115"/>
                  <a:gd name="T15" fmla="*/ 21 h 55"/>
                  <a:gd name="T16" fmla="*/ 20 w 115"/>
                  <a:gd name="T17" fmla="*/ 17 h 55"/>
                  <a:gd name="T18" fmla="*/ 25 w 115"/>
                  <a:gd name="T19" fmla="*/ 13 h 55"/>
                  <a:gd name="T20" fmla="*/ 29 w 115"/>
                  <a:gd name="T21" fmla="*/ 10 h 55"/>
                  <a:gd name="T22" fmla="*/ 34 w 115"/>
                  <a:gd name="T23" fmla="*/ 7 h 55"/>
                  <a:gd name="T24" fmla="*/ 39 w 115"/>
                  <a:gd name="T25" fmla="*/ 5 h 55"/>
                  <a:gd name="T26" fmla="*/ 45 w 115"/>
                  <a:gd name="T27" fmla="*/ 3 h 55"/>
                  <a:gd name="T28" fmla="*/ 50 w 115"/>
                  <a:gd name="T29" fmla="*/ 2 h 55"/>
                  <a:gd name="T30" fmla="*/ 56 w 115"/>
                  <a:gd name="T31" fmla="*/ 1 h 55"/>
                  <a:gd name="T32" fmla="*/ 62 w 115"/>
                  <a:gd name="T33" fmla="*/ 0 h 55"/>
                  <a:gd name="T34" fmla="*/ 68 w 115"/>
                  <a:gd name="T35" fmla="*/ 0 h 55"/>
                  <a:gd name="T36" fmla="*/ 74 w 115"/>
                  <a:gd name="T37" fmla="*/ 0 h 55"/>
                  <a:gd name="T38" fmla="*/ 80 w 115"/>
                  <a:gd name="T39" fmla="*/ 1 h 55"/>
                  <a:gd name="T40" fmla="*/ 85 w 115"/>
                  <a:gd name="T41" fmla="*/ 2 h 55"/>
                  <a:gd name="T42" fmla="*/ 89 w 115"/>
                  <a:gd name="T43" fmla="*/ 4 h 55"/>
                  <a:gd name="T44" fmla="*/ 94 w 115"/>
                  <a:gd name="T45" fmla="*/ 6 h 55"/>
                  <a:gd name="T46" fmla="*/ 98 w 115"/>
                  <a:gd name="T47" fmla="*/ 9 h 55"/>
                  <a:gd name="T48" fmla="*/ 102 w 115"/>
                  <a:gd name="T49" fmla="*/ 12 h 55"/>
                  <a:gd name="T50" fmla="*/ 105 w 115"/>
                  <a:gd name="T51" fmla="*/ 15 h 55"/>
                  <a:gd name="T52" fmla="*/ 107 w 115"/>
                  <a:gd name="T53" fmla="*/ 19 h 55"/>
                  <a:gd name="T54" fmla="*/ 110 w 115"/>
                  <a:gd name="T55" fmla="*/ 23 h 55"/>
                  <a:gd name="T56" fmla="*/ 111 w 115"/>
                  <a:gd name="T57" fmla="*/ 28 h 55"/>
                  <a:gd name="T58" fmla="*/ 113 w 115"/>
                  <a:gd name="T59" fmla="*/ 32 h 55"/>
                  <a:gd name="T60" fmla="*/ 114 w 115"/>
                  <a:gd name="T61" fmla="*/ 37 h 55"/>
                  <a:gd name="T62" fmla="*/ 114 w 115"/>
                  <a:gd name="T63" fmla="*/ 43 h 55"/>
                  <a:gd name="T64" fmla="*/ 113 w 115"/>
                  <a:gd name="T65" fmla="*/ 48 h 55"/>
                  <a:gd name="T66" fmla="*/ 112 w 115"/>
                  <a:gd name="T67" fmla="*/ 54 h 55"/>
                  <a:gd name="T68" fmla="*/ 112 w 115"/>
                  <a:gd name="T69" fmla="*/ 54 h 55"/>
                  <a:gd name="T70" fmla="*/ 88 w 115"/>
                  <a:gd name="T71" fmla="*/ 54 h 55"/>
                  <a:gd name="T72" fmla="*/ 88 w 115"/>
                  <a:gd name="T73" fmla="*/ 54 h 55"/>
                  <a:gd name="T74" fmla="*/ 89 w 115"/>
                  <a:gd name="T75" fmla="*/ 46 h 55"/>
                  <a:gd name="T76" fmla="*/ 90 w 115"/>
                  <a:gd name="T77" fmla="*/ 39 h 55"/>
                  <a:gd name="T78" fmla="*/ 88 w 115"/>
                  <a:gd name="T79" fmla="*/ 33 h 55"/>
                  <a:gd name="T80" fmla="*/ 86 w 115"/>
                  <a:gd name="T81" fmla="*/ 27 h 55"/>
                  <a:gd name="T82" fmla="*/ 83 w 115"/>
                  <a:gd name="T83" fmla="*/ 23 h 55"/>
                  <a:gd name="T84" fmla="*/ 78 w 115"/>
                  <a:gd name="T85" fmla="*/ 19 h 55"/>
                  <a:gd name="T86" fmla="*/ 72 w 115"/>
                  <a:gd name="T87" fmla="*/ 17 h 55"/>
                  <a:gd name="T88" fmla="*/ 65 w 115"/>
                  <a:gd name="T89" fmla="*/ 17 h 55"/>
                  <a:gd name="T90" fmla="*/ 57 w 115"/>
                  <a:gd name="T91" fmla="*/ 17 h 55"/>
                  <a:gd name="T92" fmla="*/ 50 w 115"/>
                  <a:gd name="T93" fmla="*/ 19 h 55"/>
                  <a:gd name="T94" fmla="*/ 44 w 115"/>
                  <a:gd name="T95" fmla="*/ 22 h 55"/>
                  <a:gd name="T96" fmla="*/ 38 w 115"/>
                  <a:gd name="T97" fmla="*/ 27 h 55"/>
                  <a:gd name="T98" fmla="*/ 33 w 115"/>
                  <a:gd name="T99" fmla="*/ 32 h 55"/>
                  <a:gd name="T100" fmla="*/ 29 w 115"/>
                  <a:gd name="T101" fmla="*/ 38 h 55"/>
                  <a:gd name="T102" fmla="*/ 27 w 115"/>
                  <a:gd name="T103" fmla="*/ 46 h 55"/>
                  <a:gd name="T104" fmla="*/ 24 w 115"/>
                  <a:gd name="T105" fmla="*/ 54 h 55"/>
                  <a:gd name="T106" fmla="*/ 24 w 115"/>
                  <a:gd name="T107" fmla="*/ 54 h 55"/>
                  <a:gd name="T108" fmla="*/ 0 w 115"/>
                  <a:gd name="T109" fmla="*/ 54 h 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15" h="55">
                    <a:moveTo>
                      <a:pt x="0" y="54"/>
                    </a:moveTo>
                    <a:lnTo>
                      <a:pt x="0" y="54"/>
                    </a:lnTo>
                    <a:lnTo>
                      <a:pt x="2" y="47"/>
                    </a:lnTo>
                    <a:lnTo>
                      <a:pt x="4" y="41"/>
                    </a:lnTo>
                    <a:lnTo>
                      <a:pt x="7" y="35"/>
                    </a:lnTo>
                    <a:lnTo>
                      <a:pt x="10" y="30"/>
                    </a:lnTo>
                    <a:lnTo>
                      <a:pt x="13" y="25"/>
                    </a:lnTo>
                    <a:lnTo>
                      <a:pt x="16" y="21"/>
                    </a:lnTo>
                    <a:lnTo>
                      <a:pt x="20" y="17"/>
                    </a:lnTo>
                    <a:lnTo>
                      <a:pt x="25" y="13"/>
                    </a:lnTo>
                    <a:lnTo>
                      <a:pt x="29" y="10"/>
                    </a:lnTo>
                    <a:lnTo>
                      <a:pt x="34" y="7"/>
                    </a:lnTo>
                    <a:lnTo>
                      <a:pt x="39" y="5"/>
                    </a:lnTo>
                    <a:lnTo>
                      <a:pt x="45" y="3"/>
                    </a:lnTo>
                    <a:lnTo>
                      <a:pt x="50" y="2"/>
                    </a:lnTo>
                    <a:lnTo>
                      <a:pt x="56" y="1"/>
                    </a:lnTo>
                    <a:lnTo>
                      <a:pt x="62" y="0"/>
                    </a:lnTo>
                    <a:lnTo>
                      <a:pt x="68" y="0"/>
                    </a:lnTo>
                    <a:lnTo>
                      <a:pt x="74" y="0"/>
                    </a:lnTo>
                    <a:lnTo>
                      <a:pt x="80" y="1"/>
                    </a:lnTo>
                    <a:lnTo>
                      <a:pt x="85" y="2"/>
                    </a:lnTo>
                    <a:lnTo>
                      <a:pt x="89" y="4"/>
                    </a:lnTo>
                    <a:lnTo>
                      <a:pt x="94" y="6"/>
                    </a:lnTo>
                    <a:lnTo>
                      <a:pt x="98" y="9"/>
                    </a:lnTo>
                    <a:lnTo>
                      <a:pt x="102" y="12"/>
                    </a:lnTo>
                    <a:lnTo>
                      <a:pt x="105" y="15"/>
                    </a:lnTo>
                    <a:lnTo>
                      <a:pt x="107" y="19"/>
                    </a:lnTo>
                    <a:lnTo>
                      <a:pt x="110" y="23"/>
                    </a:lnTo>
                    <a:lnTo>
                      <a:pt x="111" y="28"/>
                    </a:lnTo>
                    <a:lnTo>
                      <a:pt x="113" y="32"/>
                    </a:lnTo>
                    <a:lnTo>
                      <a:pt x="114" y="37"/>
                    </a:lnTo>
                    <a:lnTo>
                      <a:pt x="114" y="43"/>
                    </a:lnTo>
                    <a:lnTo>
                      <a:pt x="113" y="48"/>
                    </a:lnTo>
                    <a:lnTo>
                      <a:pt x="112" y="54"/>
                    </a:lnTo>
                    <a:lnTo>
                      <a:pt x="88" y="54"/>
                    </a:lnTo>
                    <a:lnTo>
                      <a:pt x="89" y="46"/>
                    </a:lnTo>
                    <a:lnTo>
                      <a:pt x="90" y="39"/>
                    </a:lnTo>
                    <a:lnTo>
                      <a:pt x="88" y="33"/>
                    </a:lnTo>
                    <a:lnTo>
                      <a:pt x="86" y="27"/>
                    </a:lnTo>
                    <a:lnTo>
                      <a:pt x="83" y="23"/>
                    </a:lnTo>
                    <a:lnTo>
                      <a:pt x="78" y="19"/>
                    </a:lnTo>
                    <a:lnTo>
                      <a:pt x="72" y="17"/>
                    </a:lnTo>
                    <a:lnTo>
                      <a:pt x="65" y="17"/>
                    </a:lnTo>
                    <a:lnTo>
                      <a:pt x="57" y="17"/>
                    </a:lnTo>
                    <a:lnTo>
                      <a:pt x="50" y="19"/>
                    </a:lnTo>
                    <a:lnTo>
                      <a:pt x="44" y="22"/>
                    </a:lnTo>
                    <a:lnTo>
                      <a:pt x="38" y="27"/>
                    </a:lnTo>
                    <a:lnTo>
                      <a:pt x="33" y="32"/>
                    </a:lnTo>
                    <a:lnTo>
                      <a:pt x="29" y="38"/>
                    </a:lnTo>
                    <a:lnTo>
                      <a:pt x="27" y="46"/>
                    </a:lnTo>
                    <a:lnTo>
                      <a:pt x="24" y="54"/>
                    </a:lnTo>
                    <a:lnTo>
                      <a:pt x="0" y="5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35" name="Freeform 28"/>
              <p:cNvSpPr>
                <a:spLocks/>
              </p:cNvSpPr>
              <p:nvPr/>
            </p:nvSpPr>
            <p:spPr bwMode="auto">
              <a:xfrm>
                <a:off x="1003" y="629"/>
                <a:ext cx="116" cy="54"/>
              </a:xfrm>
              <a:custGeom>
                <a:avLst/>
                <a:gdLst>
                  <a:gd name="T0" fmla="*/ 1 w 116"/>
                  <a:gd name="T1" fmla="*/ 0 h 54"/>
                  <a:gd name="T2" fmla="*/ 1 w 116"/>
                  <a:gd name="T3" fmla="*/ 5 h 54"/>
                  <a:gd name="T4" fmla="*/ 0 w 116"/>
                  <a:gd name="T5" fmla="*/ 10 h 54"/>
                  <a:gd name="T6" fmla="*/ 0 w 116"/>
                  <a:gd name="T7" fmla="*/ 16 h 54"/>
                  <a:gd name="T8" fmla="*/ 1 w 116"/>
                  <a:gd name="T9" fmla="*/ 21 h 54"/>
                  <a:gd name="T10" fmla="*/ 2 w 116"/>
                  <a:gd name="T11" fmla="*/ 25 h 54"/>
                  <a:gd name="T12" fmla="*/ 4 w 116"/>
                  <a:gd name="T13" fmla="*/ 29 h 54"/>
                  <a:gd name="T14" fmla="*/ 6 w 116"/>
                  <a:gd name="T15" fmla="*/ 33 h 54"/>
                  <a:gd name="T16" fmla="*/ 9 w 116"/>
                  <a:gd name="T17" fmla="*/ 37 h 54"/>
                  <a:gd name="T18" fmla="*/ 12 w 116"/>
                  <a:gd name="T19" fmla="*/ 41 h 54"/>
                  <a:gd name="T20" fmla="*/ 16 w 116"/>
                  <a:gd name="T21" fmla="*/ 44 h 54"/>
                  <a:gd name="T22" fmla="*/ 20 w 116"/>
                  <a:gd name="T23" fmla="*/ 47 h 54"/>
                  <a:gd name="T24" fmla="*/ 24 w 116"/>
                  <a:gd name="T25" fmla="*/ 49 h 54"/>
                  <a:gd name="T26" fmla="*/ 29 w 116"/>
                  <a:gd name="T27" fmla="*/ 51 h 54"/>
                  <a:gd name="T28" fmla="*/ 35 w 116"/>
                  <a:gd name="T29" fmla="*/ 52 h 54"/>
                  <a:gd name="T30" fmla="*/ 40 w 116"/>
                  <a:gd name="T31" fmla="*/ 53 h 54"/>
                  <a:gd name="T32" fmla="*/ 47 w 116"/>
                  <a:gd name="T33" fmla="*/ 53 h 54"/>
                  <a:gd name="T34" fmla="*/ 53 w 116"/>
                  <a:gd name="T35" fmla="*/ 53 h 54"/>
                  <a:gd name="T36" fmla="*/ 59 w 116"/>
                  <a:gd name="T37" fmla="*/ 52 h 54"/>
                  <a:gd name="T38" fmla="*/ 65 w 116"/>
                  <a:gd name="T39" fmla="*/ 51 h 54"/>
                  <a:gd name="T40" fmla="*/ 70 w 116"/>
                  <a:gd name="T41" fmla="*/ 50 h 54"/>
                  <a:gd name="T42" fmla="*/ 76 w 116"/>
                  <a:gd name="T43" fmla="*/ 48 h 54"/>
                  <a:gd name="T44" fmla="*/ 81 w 116"/>
                  <a:gd name="T45" fmla="*/ 46 h 54"/>
                  <a:gd name="T46" fmla="*/ 86 w 116"/>
                  <a:gd name="T47" fmla="*/ 44 h 54"/>
                  <a:gd name="T48" fmla="*/ 90 w 116"/>
                  <a:gd name="T49" fmla="*/ 40 h 54"/>
                  <a:gd name="T50" fmla="*/ 94 w 116"/>
                  <a:gd name="T51" fmla="*/ 37 h 54"/>
                  <a:gd name="T52" fmla="*/ 98 w 116"/>
                  <a:gd name="T53" fmla="*/ 33 h 54"/>
                  <a:gd name="T54" fmla="*/ 102 w 116"/>
                  <a:gd name="T55" fmla="*/ 29 h 54"/>
                  <a:gd name="T56" fmla="*/ 105 w 116"/>
                  <a:gd name="T57" fmla="*/ 24 h 54"/>
                  <a:gd name="T58" fmla="*/ 108 w 116"/>
                  <a:gd name="T59" fmla="*/ 19 h 54"/>
                  <a:gd name="T60" fmla="*/ 111 w 116"/>
                  <a:gd name="T61" fmla="*/ 13 h 54"/>
                  <a:gd name="T62" fmla="*/ 113 w 116"/>
                  <a:gd name="T63" fmla="*/ 7 h 54"/>
                  <a:gd name="T64" fmla="*/ 115 w 116"/>
                  <a:gd name="T65" fmla="*/ 0 h 54"/>
                  <a:gd name="T66" fmla="*/ 91 w 116"/>
                  <a:gd name="T67" fmla="*/ 0 h 54"/>
                  <a:gd name="T68" fmla="*/ 88 w 116"/>
                  <a:gd name="T69" fmla="*/ 8 h 54"/>
                  <a:gd name="T70" fmla="*/ 85 w 116"/>
                  <a:gd name="T71" fmla="*/ 15 h 54"/>
                  <a:gd name="T72" fmla="*/ 82 w 116"/>
                  <a:gd name="T73" fmla="*/ 22 h 54"/>
                  <a:gd name="T74" fmla="*/ 77 w 116"/>
                  <a:gd name="T75" fmla="*/ 27 h 54"/>
                  <a:gd name="T76" fmla="*/ 71 w 116"/>
                  <a:gd name="T77" fmla="*/ 31 h 54"/>
                  <a:gd name="T78" fmla="*/ 65 w 116"/>
                  <a:gd name="T79" fmla="*/ 34 h 54"/>
                  <a:gd name="T80" fmla="*/ 58 w 116"/>
                  <a:gd name="T81" fmla="*/ 36 h 54"/>
                  <a:gd name="T82" fmla="*/ 50 w 116"/>
                  <a:gd name="T83" fmla="*/ 37 h 54"/>
                  <a:gd name="T84" fmla="*/ 42 w 116"/>
                  <a:gd name="T85" fmla="*/ 36 h 54"/>
                  <a:gd name="T86" fmla="*/ 36 w 116"/>
                  <a:gd name="T87" fmla="*/ 33 h 54"/>
                  <a:gd name="T88" fmla="*/ 31 w 116"/>
                  <a:gd name="T89" fmla="*/ 30 h 54"/>
                  <a:gd name="T90" fmla="*/ 28 w 116"/>
                  <a:gd name="T91" fmla="*/ 26 h 54"/>
                  <a:gd name="T92" fmla="*/ 25 w 116"/>
                  <a:gd name="T93" fmla="*/ 20 h 54"/>
                  <a:gd name="T94" fmla="*/ 24 w 116"/>
                  <a:gd name="T95" fmla="*/ 14 h 54"/>
                  <a:gd name="T96" fmla="*/ 24 w 116"/>
                  <a:gd name="T97" fmla="*/ 7 h 54"/>
                  <a:gd name="T98" fmla="*/ 25 w 116"/>
                  <a:gd name="T99" fmla="*/ 0 h 54"/>
                  <a:gd name="T100" fmla="*/ 1 w 116"/>
                  <a:gd name="T101" fmla="*/ 0 h 5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16" h="54">
                    <a:moveTo>
                      <a:pt x="1" y="0"/>
                    </a:moveTo>
                    <a:lnTo>
                      <a:pt x="1" y="5"/>
                    </a:lnTo>
                    <a:lnTo>
                      <a:pt x="0" y="10"/>
                    </a:lnTo>
                    <a:lnTo>
                      <a:pt x="0" y="16"/>
                    </a:lnTo>
                    <a:lnTo>
                      <a:pt x="1" y="21"/>
                    </a:lnTo>
                    <a:lnTo>
                      <a:pt x="2" y="25"/>
                    </a:lnTo>
                    <a:lnTo>
                      <a:pt x="4" y="29"/>
                    </a:lnTo>
                    <a:lnTo>
                      <a:pt x="6" y="33"/>
                    </a:lnTo>
                    <a:lnTo>
                      <a:pt x="9" y="37"/>
                    </a:lnTo>
                    <a:lnTo>
                      <a:pt x="12" y="41"/>
                    </a:lnTo>
                    <a:lnTo>
                      <a:pt x="16" y="44"/>
                    </a:lnTo>
                    <a:lnTo>
                      <a:pt x="20" y="47"/>
                    </a:lnTo>
                    <a:lnTo>
                      <a:pt x="24" y="49"/>
                    </a:lnTo>
                    <a:lnTo>
                      <a:pt x="29" y="51"/>
                    </a:lnTo>
                    <a:lnTo>
                      <a:pt x="35" y="52"/>
                    </a:lnTo>
                    <a:lnTo>
                      <a:pt x="40" y="53"/>
                    </a:lnTo>
                    <a:lnTo>
                      <a:pt x="47" y="53"/>
                    </a:lnTo>
                    <a:lnTo>
                      <a:pt x="53" y="53"/>
                    </a:lnTo>
                    <a:lnTo>
                      <a:pt x="59" y="52"/>
                    </a:lnTo>
                    <a:lnTo>
                      <a:pt x="65" y="51"/>
                    </a:lnTo>
                    <a:lnTo>
                      <a:pt x="70" y="50"/>
                    </a:lnTo>
                    <a:lnTo>
                      <a:pt x="76" y="48"/>
                    </a:lnTo>
                    <a:lnTo>
                      <a:pt x="81" y="46"/>
                    </a:lnTo>
                    <a:lnTo>
                      <a:pt x="86" y="44"/>
                    </a:lnTo>
                    <a:lnTo>
                      <a:pt x="90" y="40"/>
                    </a:lnTo>
                    <a:lnTo>
                      <a:pt x="94" y="37"/>
                    </a:lnTo>
                    <a:lnTo>
                      <a:pt x="98" y="33"/>
                    </a:lnTo>
                    <a:lnTo>
                      <a:pt x="102" y="29"/>
                    </a:lnTo>
                    <a:lnTo>
                      <a:pt x="105" y="24"/>
                    </a:lnTo>
                    <a:lnTo>
                      <a:pt x="108" y="19"/>
                    </a:lnTo>
                    <a:lnTo>
                      <a:pt x="111" y="13"/>
                    </a:lnTo>
                    <a:lnTo>
                      <a:pt x="113" y="7"/>
                    </a:lnTo>
                    <a:lnTo>
                      <a:pt x="115" y="0"/>
                    </a:lnTo>
                    <a:lnTo>
                      <a:pt x="91" y="0"/>
                    </a:lnTo>
                    <a:lnTo>
                      <a:pt x="88" y="8"/>
                    </a:lnTo>
                    <a:lnTo>
                      <a:pt x="85" y="15"/>
                    </a:lnTo>
                    <a:lnTo>
                      <a:pt x="82" y="22"/>
                    </a:lnTo>
                    <a:lnTo>
                      <a:pt x="77" y="27"/>
                    </a:lnTo>
                    <a:lnTo>
                      <a:pt x="71" y="31"/>
                    </a:lnTo>
                    <a:lnTo>
                      <a:pt x="65" y="34"/>
                    </a:lnTo>
                    <a:lnTo>
                      <a:pt x="58" y="36"/>
                    </a:lnTo>
                    <a:lnTo>
                      <a:pt x="50" y="37"/>
                    </a:lnTo>
                    <a:lnTo>
                      <a:pt x="42" y="36"/>
                    </a:lnTo>
                    <a:lnTo>
                      <a:pt x="36" y="33"/>
                    </a:lnTo>
                    <a:lnTo>
                      <a:pt x="31" y="30"/>
                    </a:lnTo>
                    <a:lnTo>
                      <a:pt x="28" y="26"/>
                    </a:lnTo>
                    <a:lnTo>
                      <a:pt x="25" y="20"/>
                    </a:lnTo>
                    <a:lnTo>
                      <a:pt x="24" y="14"/>
                    </a:lnTo>
                    <a:lnTo>
                      <a:pt x="24" y="7"/>
                    </a:lnTo>
                    <a:lnTo>
                      <a:pt x="25" y="0"/>
                    </a:lnTo>
                    <a:lnTo>
                      <a:pt x="1"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36" name="Freeform 29"/>
              <p:cNvSpPr>
                <a:spLocks/>
              </p:cNvSpPr>
              <p:nvPr/>
            </p:nvSpPr>
            <p:spPr bwMode="auto">
              <a:xfrm>
                <a:off x="1118" y="575"/>
                <a:ext cx="92" cy="104"/>
              </a:xfrm>
              <a:custGeom>
                <a:avLst/>
                <a:gdLst>
                  <a:gd name="T0" fmla="*/ 46 w 93"/>
                  <a:gd name="T1" fmla="*/ 17 h 105"/>
                  <a:gd name="T2" fmla="*/ 46 w 93"/>
                  <a:gd name="T3" fmla="*/ 17 h 105"/>
                  <a:gd name="T4" fmla="*/ 46 w 93"/>
                  <a:gd name="T5" fmla="*/ 17 h 105"/>
                  <a:gd name="T6" fmla="*/ 46 w 93"/>
                  <a:gd name="T7" fmla="*/ 17 h 105"/>
                  <a:gd name="T8" fmla="*/ 46 w 93"/>
                  <a:gd name="T9" fmla="*/ 17 h 105"/>
                  <a:gd name="T10" fmla="*/ 46 w 93"/>
                  <a:gd name="T11" fmla="*/ 18 h 105"/>
                  <a:gd name="T12" fmla="*/ 46 w 93"/>
                  <a:gd name="T13" fmla="*/ 20 h 105"/>
                  <a:gd name="T14" fmla="*/ 44 w 93"/>
                  <a:gd name="T15" fmla="*/ 22 h 105"/>
                  <a:gd name="T16" fmla="*/ 43 w 93"/>
                  <a:gd name="T17" fmla="*/ 27 h 105"/>
                  <a:gd name="T18" fmla="*/ 46 w 93"/>
                  <a:gd name="T19" fmla="*/ 33 h 105"/>
                  <a:gd name="T20" fmla="*/ 46 w 93"/>
                  <a:gd name="T21" fmla="*/ 39 h 105"/>
                  <a:gd name="T22" fmla="*/ 46 w 93"/>
                  <a:gd name="T23" fmla="*/ 45 h 105"/>
                  <a:gd name="T24" fmla="*/ 46 w 93"/>
                  <a:gd name="T25" fmla="*/ 51 h 105"/>
                  <a:gd name="T26" fmla="*/ 46 w 93"/>
                  <a:gd name="T27" fmla="*/ 52 h 105"/>
                  <a:gd name="T28" fmla="*/ 46 w 93"/>
                  <a:gd name="T29" fmla="*/ 52 h 105"/>
                  <a:gd name="T30" fmla="*/ 46 w 93"/>
                  <a:gd name="T31" fmla="*/ 52 h 105"/>
                  <a:gd name="T32" fmla="*/ 46 w 93"/>
                  <a:gd name="T33" fmla="*/ 52 h 105"/>
                  <a:gd name="T34" fmla="*/ 46 w 93"/>
                  <a:gd name="T35" fmla="*/ 52 h 105"/>
                  <a:gd name="T36" fmla="*/ 46 w 93"/>
                  <a:gd name="T37" fmla="*/ 52 h 105"/>
                  <a:gd name="T38" fmla="*/ 46 w 93"/>
                  <a:gd name="T39" fmla="*/ 52 h 105"/>
                  <a:gd name="T40" fmla="*/ 0 w 93"/>
                  <a:gd name="T41" fmla="*/ 52 h 105"/>
                  <a:gd name="T42" fmla="*/ 33 w 93"/>
                  <a:gd name="T43" fmla="*/ 52 h 105"/>
                  <a:gd name="T44" fmla="*/ 40 w 93"/>
                  <a:gd name="T45" fmla="*/ 52 h 105"/>
                  <a:gd name="T46" fmla="*/ 46 w 93"/>
                  <a:gd name="T47" fmla="*/ 52 h 105"/>
                  <a:gd name="T48" fmla="*/ 46 w 93"/>
                  <a:gd name="T49" fmla="*/ 52 h 105"/>
                  <a:gd name="T50" fmla="*/ 46 w 93"/>
                  <a:gd name="T51" fmla="*/ 52 h 105"/>
                  <a:gd name="T52" fmla="*/ 46 w 93"/>
                  <a:gd name="T53" fmla="*/ 52 h 105"/>
                  <a:gd name="T54" fmla="*/ 46 w 93"/>
                  <a:gd name="T55" fmla="*/ 52 h 105"/>
                  <a:gd name="T56" fmla="*/ 43 w 93"/>
                  <a:gd name="T57" fmla="*/ 52 h 105"/>
                  <a:gd name="T58" fmla="*/ 36 w 93"/>
                  <a:gd name="T59" fmla="*/ 52 h 105"/>
                  <a:gd name="T60" fmla="*/ 28 w 93"/>
                  <a:gd name="T61" fmla="*/ 49 h 105"/>
                  <a:gd name="T62" fmla="*/ 22 w 93"/>
                  <a:gd name="T63" fmla="*/ 41 h 105"/>
                  <a:gd name="T64" fmla="*/ 17 w 93"/>
                  <a:gd name="T65" fmla="*/ 33 h 105"/>
                  <a:gd name="T66" fmla="*/ 17 w 93"/>
                  <a:gd name="T67" fmla="*/ 25 h 105"/>
                  <a:gd name="T68" fmla="*/ 20 w 93"/>
                  <a:gd name="T69" fmla="*/ 14 h 105"/>
                  <a:gd name="T70" fmla="*/ 29 w 93"/>
                  <a:gd name="T71" fmla="*/ 7 h 105"/>
                  <a:gd name="T72" fmla="*/ 42 w 93"/>
                  <a:gd name="T73" fmla="*/ 2 h 105"/>
                  <a:gd name="T74" fmla="*/ 46 w 93"/>
                  <a:gd name="T75" fmla="*/ 0 h 105"/>
                  <a:gd name="T76" fmla="*/ 46 w 93"/>
                  <a:gd name="T77" fmla="*/ 0 h 105"/>
                  <a:gd name="T78" fmla="*/ 46 w 93"/>
                  <a:gd name="T79" fmla="*/ 0 h 105"/>
                  <a:gd name="T80" fmla="*/ 46 w 93"/>
                  <a:gd name="T81" fmla="*/ 0 h 105"/>
                  <a:gd name="T82" fmla="*/ 46 w 93"/>
                  <a:gd name="T83" fmla="*/ 0 h 10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93" h="105">
                    <a:moveTo>
                      <a:pt x="88" y="17"/>
                    </a:moveTo>
                    <a:lnTo>
                      <a:pt x="87" y="17"/>
                    </a:lnTo>
                    <a:lnTo>
                      <a:pt x="85" y="17"/>
                    </a:lnTo>
                    <a:lnTo>
                      <a:pt x="82" y="17"/>
                    </a:lnTo>
                    <a:lnTo>
                      <a:pt x="79" y="17"/>
                    </a:lnTo>
                    <a:lnTo>
                      <a:pt x="74" y="17"/>
                    </a:lnTo>
                    <a:lnTo>
                      <a:pt x="70" y="17"/>
                    </a:lnTo>
                    <a:lnTo>
                      <a:pt x="66" y="17"/>
                    </a:lnTo>
                    <a:lnTo>
                      <a:pt x="63" y="17"/>
                    </a:lnTo>
                    <a:lnTo>
                      <a:pt x="58" y="17"/>
                    </a:lnTo>
                    <a:lnTo>
                      <a:pt x="54" y="17"/>
                    </a:lnTo>
                    <a:lnTo>
                      <a:pt x="51" y="18"/>
                    </a:lnTo>
                    <a:lnTo>
                      <a:pt x="48" y="19"/>
                    </a:lnTo>
                    <a:lnTo>
                      <a:pt x="46" y="20"/>
                    </a:lnTo>
                    <a:lnTo>
                      <a:pt x="45" y="21"/>
                    </a:lnTo>
                    <a:lnTo>
                      <a:pt x="44" y="22"/>
                    </a:lnTo>
                    <a:lnTo>
                      <a:pt x="43" y="24"/>
                    </a:lnTo>
                    <a:lnTo>
                      <a:pt x="43" y="27"/>
                    </a:lnTo>
                    <a:lnTo>
                      <a:pt x="44" y="30"/>
                    </a:lnTo>
                    <a:lnTo>
                      <a:pt x="46" y="33"/>
                    </a:lnTo>
                    <a:lnTo>
                      <a:pt x="48" y="36"/>
                    </a:lnTo>
                    <a:lnTo>
                      <a:pt x="51" y="39"/>
                    </a:lnTo>
                    <a:lnTo>
                      <a:pt x="54" y="42"/>
                    </a:lnTo>
                    <a:lnTo>
                      <a:pt x="58" y="45"/>
                    </a:lnTo>
                    <a:lnTo>
                      <a:pt x="62" y="49"/>
                    </a:lnTo>
                    <a:lnTo>
                      <a:pt x="66" y="51"/>
                    </a:lnTo>
                    <a:lnTo>
                      <a:pt x="70" y="55"/>
                    </a:lnTo>
                    <a:lnTo>
                      <a:pt x="74" y="59"/>
                    </a:lnTo>
                    <a:lnTo>
                      <a:pt x="77" y="62"/>
                    </a:lnTo>
                    <a:lnTo>
                      <a:pt x="79" y="66"/>
                    </a:lnTo>
                    <a:lnTo>
                      <a:pt x="81" y="70"/>
                    </a:lnTo>
                    <a:lnTo>
                      <a:pt x="81" y="75"/>
                    </a:lnTo>
                    <a:lnTo>
                      <a:pt x="81" y="79"/>
                    </a:lnTo>
                    <a:lnTo>
                      <a:pt x="80" y="84"/>
                    </a:lnTo>
                    <a:lnTo>
                      <a:pt x="78" y="89"/>
                    </a:lnTo>
                    <a:lnTo>
                      <a:pt x="74" y="93"/>
                    </a:lnTo>
                    <a:lnTo>
                      <a:pt x="69" y="97"/>
                    </a:lnTo>
                    <a:lnTo>
                      <a:pt x="63" y="100"/>
                    </a:lnTo>
                    <a:lnTo>
                      <a:pt x="55" y="102"/>
                    </a:lnTo>
                    <a:lnTo>
                      <a:pt x="46" y="103"/>
                    </a:lnTo>
                    <a:lnTo>
                      <a:pt x="36" y="104"/>
                    </a:lnTo>
                    <a:lnTo>
                      <a:pt x="0" y="104"/>
                    </a:lnTo>
                    <a:lnTo>
                      <a:pt x="4" y="87"/>
                    </a:lnTo>
                    <a:lnTo>
                      <a:pt x="33" y="87"/>
                    </a:lnTo>
                    <a:lnTo>
                      <a:pt x="36" y="87"/>
                    </a:lnTo>
                    <a:lnTo>
                      <a:pt x="40" y="87"/>
                    </a:lnTo>
                    <a:lnTo>
                      <a:pt x="43" y="87"/>
                    </a:lnTo>
                    <a:lnTo>
                      <a:pt x="46" y="86"/>
                    </a:lnTo>
                    <a:lnTo>
                      <a:pt x="49" y="86"/>
                    </a:lnTo>
                    <a:lnTo>
                      <a:pt x="51" y="84"/>
                    </a:lnTo>
                    <a:lnTo>
                      <a:pt x="53" y="82"/>
                    </a:lnTo>
                    <a:lnTo>
                      <a:pt x="55" y="79"/>
                    </a:lnTo>
                    <a:lnTo>
                      <a:pt x="55" y="76"/>
                    </a:lnTo>
                    <a:lnTo>
                      <a:pt x="54" y="73"/>
                    </a:lnTo>
                    <a:lnTo>
                      <a:pt x="52" y="71"/>
                    </a:lnTo>
                    <a:lnTo>
                      <a:pt x="50" y="68"/>
                    </a:lnTo>
                    <a:lnTo>
                      <a:pt x="47" y="65"/>
                    </a:lnTo>
                    <a:lnTo>
                      <a:pt x="43" y="62"/>
                    </a:lnTo>
                    <a:lnTo>
                      <a:pt x="40" y="59"/>
                    </a:lnTo>
                    <a:lnTo>
                      <a:pt x="36" y="55"/>
                    </a:lnTo>
                    <a:lnTo>
                      <a:pt x="32" y="52"/>
                    </a:lnTo>
                    <a:lnTo>
                      <a:pt x="28" y="49"/>
                    </a:lnTo>
                    <a:lnTo>
                      <a:pt x="25" y="45"/>
                    </a:lnTo>
                    <a:lnTo>
                      <a:pt x="22" y="41"/>
                    </a:lnTo>
                    <a:lnTo>
                      <a:pt x="19" y="37"/>
                    </a:lnTo>
                    <a:lnTo>
                      <a:pt x="17" y="33"/>
                    </a:lnTo>
                    <a:lnTo>
                      <a:pt x="16" y="29"/>
                    </a:lnTo>
                    <a:lnTo>
                      <a:pt x="17" y="25"/>
                    </a:lnTo>
                    <a:lnTo>
                      <a:pt x="18" y="19"/>
                    </a:lnTo>
                    <a:lnTo>
                      <a:pt x="20" y="14"/>
                    </a:lnTo>
                    <a:lnTo>
                      <a:pt x="24" y="10"/>
                    </a:lnTo>
                    <a:lnTo>
                      <a:pt x="29" y="7"/>
                    </a:lnTo>
                    <a:lnTo>
                      <a:pt x="35" y="4"/>
                    </a:lnTo>
                    <a:lnTo>
                      <a:pt x="42" y="2"/>
                    </a:lnTo>
                    <a:lnTo>
                      <a:pt x="50" y="1"/>
                    </a:lnTo>
                    <a:lnTo>
                      <a:pt x="60" y="0"/>
                    </a:lnTo>
                    <a:lnTo>
                      <a:pt x="61" y="0"/>
                    </a:lnTo>
                    <a:lnTo>
                      <a:pt x="65" y="0"/>
                    </a:lnTo>
                    <a:lnTo>
                      <a:pt x="70" y="0"/>
                    </a:lnTo>
                    <a:lnTo>
                      <a:pt x="76" y="0"/>
                    </a:lnTo>
                    <a:lnTo>
                      <a:pt x="82" y="0"/>
                    </a:lnTo>
                    <a:lnTo>
                      <a:pt x="87" y="0"/>
                    </a:lnTo>
                    <a:lnTo>
                      <a:pt x="91" y="0"/>
                    </a:lnTo>
                    <a:lnTo>
                      <a:pt x="92" y="0"/>
                    </a:lnTo>
                    <a:lnTo>
                      <a:pt x="88" y="1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37" name="Freeform 30"/>
              <p:cNvSpPr>
                <a:spLocks/>
              </p:cNvSpPr>
              <p:nvPr/>
            </p:nvSpPr>
            <p:spPr bwMode="auto">
              <a:xfrm>
                <a:off x="1219" y="575"/>
                <a:ext cx="92" cy="104"/>
              </a:xfrm>
              <a:custGeom>
                <a:avLst/>
                <a:gdLst>
                  <a:gd name="T0" fmla="*/ 87 w 92"/>
                  <a:gd name="T1" fmla="*/ 17 h 105"/>
                  <a:gd name="T2" fmla="*/ 55 w 92"/>
                  <a:gd name="T3" fmla="*/ 17 h 105"/>
                  <a:gd name="T4" fmla="*/ 37 w 92"/>
                  <a:gd name="T5" fmla="*/ 52 h 105"/>
                  <a:gd name="T6" fmla="*/ 14 w 92"/>
                  <a:gd name="T7" fmla="*/ 52 h 105"/>
                  <a:gd name="T8" fmla="*/ 32 w 92"/>
                  <a:gd name="T9" fmla="*/ 17 h 105"/>
                  <a:gd name="T10" fmla="*/ 0 w 92"/>
                  <a:gd name="T11" fmla="*/ 17 h 105"/>
                  <a:gd name="T12" fmla="*/ 4 w 92"/>
                  <a:gd name="T13" fmla="*/ 0 h 105"/>
                  <a:gd name="T14" fmla="*/ 91 w 92"/>
                  <a:gd name="T15" fmla="*/ 0 h 105"/>
                  <a:gd name="T16" fmla="*/ 87 w 92"/>
                  <a:gd name="T17" fmla="*/ 17 h 1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2" h="105">
                    <a:moveTo>
                      <a:pt x="87" y="17"/>
                    </a:moveTo>
                    <a:lnTo>
                      <a:pt x="55" y="17"/>
                    </a:lnTo>
                    <a:lnTo>
                      <a:pt x="37" y="104"/>
                    </a:lnTo>
                    <a:lnTo>
                      <a:pt x="14" y="104"/>
                    </a:lnTo>
                    <a:lnTo>
                      <a:pt x="32" y="17"/>
                    </a:lnTo>
                    <a:lnTo>
                      <a:pt x="0" y="17"/>
                    </a:lnTo>
                    <a:lnTo>
                      <a:pt x="4" y="0"/>
                    </a:lnTo>
                    <a:lnTo>
                      <a:pt x="91" y="0"/>
                    </a:lnTo>
                    <a:lnTo>
                      <a:pt x="87" y="1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38" name="Freeform 31"/>
              <p:cNvSpPr>
                <a:spLocks/>
              </p:cNvSpPr>
              <p:nvPr/>
            </p:nvSpPr>
            <p:spPr bwMode="auto">
              <a:xfrm>
                <a:off x="1276" y="575"/>
                <a:ext cx="107" cy="104"/>
              </a:xfrm>
              <a:custGeom>
                <a:avLst/>
                <a:gdLst>
                  <a:gd name="T0" fmla="*/ 37 w 107"/>
                  <a:gd name="T1" fmla="*/ 52 h 105"/>
                  <a:gd name="T2" fmla="*/ 46 w 107"/>
                  <a:gd name="T3" fmla="*/ 52 h 105"/>
                  <a:gd name="T4" fmla="*/ 80 w 107"/>
                  <a:gd name="T5" fmla="*/ 52 h 105"/>
                  <a:gd name="T6" fmla="*/ 70 w 107"/>
                  <a:gd name="T7" fmla="*/ 21 h 105"/>
                  <a:gd name="T8" fmla="*/ 24 w 107"/>
                  <a:gd name="T9" fmla="*/ 52 h 105"/>
                  <a:gd name="T10" fmla="*/ 0 w 107"/>
                  <a:gd name="T11" fmla="*/ 52 h 105"/>
                  <a:gd name="T12" fmla="*/ 61 w 107"/>
                  <a:gd name="T13" fmla="*/ 0 h 105"/>
                  <a:gd name="T14" fmla="*/ 89 w 107"/>
                  <a:gd name="T15" fmla="*/ 0 h 105"/>
                  <a:gd name="T16" fmla="*/ 106 w 107"/>
                  <a:gd name="T17" fmla="*/ 52 h 105"/>
                  <a:gd name="T18" fmla="*/ 37 w 107"/>
                  <a:gd name="T19" fmla="*/ 52 h 1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7" h="105">
                    <a:moveTo>
                      <a:pt x="37" y="104"/>
                    </a:moveTo>
                    <a:lnTo>
                      <a:pt x="46" y="87"/>
                    </a:lnTo>
                    <a:lnTo>
                      <a:pt x="80" y="87"/>
                    </a:lnTo>
                    <a:lnTo>
                      <a:pt x="70" y="21"/>
                    </a:lnTo>
                    <a:lnTo>
                      <a:pt x="24" y="104"/>
                    </a:lnTo>
                    <a:lnTo>
                      <a:pt x="0" y="104"/>
                    </a:lnTo>
                    <a:lnTo>
                      <a:pt x="61" y="0"/>
                    </a:lnTo>
                    <a:lnTo>
                      <a:pt x="89" y="0"/>
                    </a:lnTo>
                    <a:lnTo>
                      <a:pt x="106" y="104"/>
                    </a:lnTo>
                    <a:lnTo>
                      <a:pt x="37" y="10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39" name="Freeform 32"/>
              <p:cNvSpPr>
                <a:spLocks/>
              </p:cNvSpPr>
              <p:nvPr/>
            </p:nvSpPr>
            <p:spPr bwMode="auto">
              <a:xfrm>
                <a:off x="1396" y="575"/>
                <a:ext cx="76" cy="104"/>
              </a:xfrm>
              <a:custGeom>
                <a:avLst/>
                <a:gdLst>
                  <a:gd name="T0" fmla="*/ 71 w 76"/>
                  <a:gd name="T1" fmla="*/ 52 h 105"/>
                  <a:gd name="T2" fmla="*/ 0 w 76"/>
                  <a:gd name="T3" fmla="*/ 52 h 105"/>
                  <a:gd name="T4" fmla="*/ 22 w 76"/>
                  <a:gd name="T5" fmla="*/ 0 h 105"/>
                  <a:gd name="T6" fmla="*/ 46 w 76"/>
                  <a:gd name="T7" fmla="*/ 0 h 105"/>
                  <a:gd name="T8" fmla="*/ 27 w 76"/>
                  <a:gd name="T9" fmla="*/ 52 h 105"/>
                  <a:gd name="T10" fmla="*/ 75 w 76"/>
                  <a:gd name="T11" fmla="*/ 52 h 105"/>
                  <a:gd name="T12" fmla="*/ 71 w 76"/>
                  <a:gd name="T13" fmla="*/ 52 h 10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6" h="105">
                    <a:moveTo>
                      <a:pt x="71" y="104"/>
                    </a:moveTo>
                    <a:lnTo>
                      <a:pt x="0" y="104"/>
                    </a:lnTo>
                    <a:lnTo>
                      <a:pt x="22" y="0"/>
                    </a:lnTo>
                    <a:lnTo>
                      <a:pt x="46" y="0"/>
                    </a:lnTo>
                    <a:lnTo>
                      <a:pt x="27" y="87"/>
                    </a:lnTo>
                    <a:lnTo>
                      <a:pt x="75" y="87"/>
                    </a:lnTo>
                    <a:lnTo>
                      <a:pt x="71" y="10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40" name="Freeform 33"/>
              <p:cNvSpPr>
                <a:spLocks/>
              </p:cNvSpPr>
              <p:nvPr/>
            </p:nvSpPr>
            <p:spPr bwMode="auto">
              <a:xfrm>
                <a:off x="1510" y="575"/>
                <a:ext cx="92" cy="104"/>
              </a:xfrm>
              <a:custGeom>
                <a:avLst/>
                <a:gdLst>
                  <a:gd name="T0" fmla="*/ 46 w 93"/>
                  <a:gd name="T1" fmla="*/ 17 h 105"/>
                  <a:gd name="T2" fmla="*/ 46 w 93"/>
                  <a:gd name="T3" fmla="*/ 17 h 105"/>
                  <a:gd name="T4" fmla="*/ 46 w 93"/>
                  <a:gd name="T5" fmla="*/ 17 h 105"/>
                  <a:gd name="T6" fmla="*/ 46 w 93"/>
                  <a:gd name="T7" fmla="*/ 17 h 105"/>
                  <a:gd name="T8" fmla="*/ 46 w 93"/>
                  <a:gd name="T9" fmla="*/ 17 h 105"/>
                  <a:gd name="T10" fmla="*/ 46 w 93"/>
                  <a:gd name="T11" fmla="*/ 18 h 105"/>
                  <a:gd name="T12" fmla="*/ 46 w 93"/>
                  <a:gd name="T13" fmla="*/ 20 h 105"/>
                  <a:gd name="T14" fmla="*/ 44 w 93"/>
                  <a:gd name="T15" fmla="*/ 22 h 105"/>
                  <a:gd name="T16" fmla="*/ 43 w 93"/>
                  <a:gd name="T17" fmla="*/ 27 h 105"/>
                  <a:gd name="T18" fmla="*/ 45 w 93"/>
                  <a:gd name="T19" fmla="*/ 33 h 105"/>
                  <a:gd name="T20" fmla="*/ 46 w 93"/>
                  <a:gd name="T21" fmla="*/ 39 h 105"/>
                  <a:gd name="T22" fmla="*/ 46 w 93"/>
                  <a:gd name="T23" fmla="*/ 45 h 105"/>
                  <a:gd name="T24" fmla="*/ 46 w 93"/>
                  <a:gd name="T25" fmla="*/ 51 h 105"/>
                  <a:gd name="T26" fmla="*/ 46 w 93"/>
                  <a:gd name="T27" fmla="*/ 52 h 105"/>
                  <a:gd name="T28" fmla="*/ 46 w 93"/>
                  <a:gd name="T29" fmla="*/ 52 h 105"/>
                  <a:gd name="T30" fmla="*/ 46 w 93"/>
                  <a:gd name="T31" fmla="*/ 52 h 105"/>
                  <a:gd name="T32" fmla="*/ 46 w 93"/>
                  <a:gd name="T33" fmla="*/ 52 h 105"/>
                  <a:gd name="T34" fmla="*/ 46 w 93"/>
                  <a:gd name="T35" fmla="*/ 52 h 105"/>
                  <a:gd name="T36" fmla="*/ 46 w 93"/>
                  <a:gd name="T37" fmla="*/ 52 h 105"/>
                  <a:gd name="T38" fmla="*/ 46 w 93"/>
                  <a:gd name="T39" fmla="*/ 52 h 105"/>
                  <a:gd name="T40" fmla="*/ 0 w 93"/>
                  <a:gd name="T41" fmla="*/ 52 h 105"/>
                  <a:gd name="T42" fmla="*/ 33 w 93"/>
                  <a:gd name="T43" fmla="*/ 52 h 105"/>
                  <a:gd name="T44" fmla="*/ 40 w 93"/>
                  <a:gd name="T45" fmla="*/ 52 h 105"/>
                  <a:gd name="T46" fmla="*/ 46 w 93"/>
                  <a:gd name="T47" fmla="*/ 52 h 105"/>
                  <a:gd name="T48" fmla="*/ 46 w 93"/>
                  <a:gd name="T49" fmla="*/ 52 h 105"/>
                  <a:gd name="T50" fmla="*/ 46 w 93"/>
                  <a:gd name="T51" fmla="*/ 52 h 105"/>
                  <a:gd name="T52" fmla="*/ 46 w 93"/>
                  <a:gd name="T53" fmla="*/ 52 h 105"/>
                  <a:gd name="T54" fmla="*/ 46 w 93"/>
                  <a:gd name="T55" fmla="*/ 52 h 105"/>
                  <a:gd name="T56" fmla="*/ 43 w 93"/>
                  <a:gd name="T57" fmla="*/ 52 h 105"/>
                  <a:gd name="T58" fmla="*/ 36 w 93"/>
                  <a:gd name="T59" fmla="*/ 52 h 105"/>
                  <a:gd name="T60" fmla="*/ 28 w 93"/>
                  <a:gd name="T61" fmla="*/ 49 h 105"/>
                  <a:gd name="T62" fmla="*/ 22 w 93"/>
                  <a:gd name="T63" fmla="*/ 41 h 105"/>
                  <a:gd name="T64" fmla="*/ 17 w 93"/>
                  <a:gd name="T65" fmla="*/ 33 h 105"/>
                  <a:gd name="T66" fmla="*/ 16 w 93"/>
                  <a:gd name="T67" fmla="*/ 25 h 105"/>
                  <a:gd name="T68" fmla="*/ 20 w 93"/>
                  <a:gd name="T69" fmla="*/ 14 h 105"/>
                  <a:gd name="T70" fmla="*/ 28 w 93"/>
                  <a:gd name="T71" fmla="*/ 7 h 105"/>
                  <a:gd name="T72" fmla="*/ 42 w 93"/>
                  <a:gd name="T73" fmla="*/ 2 h 105"/>
                  <a:gd name="T74" fmla="*/ 46 w 93"/>
                  <a:gd name="T75" fmla="*/ 0 h 105"/>
                  <a:gd name="T76" fmla="*/ 46 w 93"/>
                  <a:gd name="T77" fmla="*/ 0 h 105"/>
                  <a:gd name="T78" fmla="*/ 46 w 93"/>
                  <a:gd name="T79" fmla="*/ 0 h 105"/>
                  <a:gd name="T80" fmla="*/ 46 w 93"/>
                  <a:gd name="T81" fmla="*/ 0 h 105"/>
                  <a:gd name="T82" fmla="*/ 46 w 93"/>
                  <a:gd name="T83" fmla="*/ 0 h 10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93" h="105">
                    <a:moveTo>
                      <a:pt x="88" y="17"/>
                    </a:moveTo>
                    <a:lnTo>
                      <a:pt x="87" y="17"/>
                    </a:lnTo>
                    <a:lnTo>
                      <a:pt x="85" y="17"/>
                    </a:lnTo>
                    <a:lnTo>
                      <a:pt x="82" y="17"/>
                    </a:lnTo>
                    <a:lnTo>
                      <a:pt x="79" y="17"/>
                    </a:lnTo>
                    <a:lnTo>
                      <a:pt x="75" y="17"/>
                    </a:lnTo>
                    <a:lnTo>
                      <a:pt x="70" y="17"/>
                    </a:lnTo>
                    <a:lnTo>
                      <a:pt x="66" y="17"/>
                    </a:lnTo>
                    <a:lnTo>
                      <a:pt x="63" y="17"/>
                    </a:lnTo>
                    <a:lnTo>
                      <a:pt x="58" y="17"/>
                    </a:lnTo>
                    <a:lnTo>
                      <a:pt x="54" y="17"/>
                    </a:lnTo>
                    <a:lnTo>
                      <a:pt x="51" y="18"/>
                    </a:lnTo>
                    <a:lnTo>
                      <a:pt x="49" y="19"/>
                    </a:lnTo>
                    <a:lnTo>
                      <a:pt x="46" y="20"/>
                    </a:lnTo>
                    <a:lnTo>
                      <a:pt x="45" y="21"/>
                    </a:lnTo>
                    <a:lnTo>
                      <a:pt x="44" y="22"/>
                    </a:lnTo>
                    <a:lnTo>
                      <a:pt x="43" y="24"/>
                    </a:lnTo>
                    <a:lnTo>
                      <a:pt x="43" y="27"/>
                    </a:lnTo>
                    <a:lnTo>
                      <a:pt x="44" y="30"/>
                    </a:lnTo>
                    <a:lnTo>
                      <a:pt x="45" y="33"/>
                    </a:lnTo>
                    <a:lnTo>
                      <a:pt x="48" y="36"/>
                    </a:lnTo>
                    <a:lnTo>
                      <a:pt x="51" y="39"/>
                    </a:lnTo>
                    <a:lnTo>
                      <a:pt x="54" y="42"/>
                    </a:lnTo>
                    <a:lnTo>
                      <a:pt x="58" y="45"/>
                    </a:lnTo>
                    <a:lnTo>
                      <a:pt x="62" y="49"/>
                    </a:lnTo>
                    <a:lnTo>
                      <a:pt x="66" y="51"/>
                    </a:lnTo>
                    <a:lnTo>
                      <a:pt x="70" y="55"/>
                    </a:lnTo>
                    <a:lnTo>
                      <a:pt x="74" y="59"/>
                    </a:lnTo>
                    <a:lnTo>
                      <a:pt x="77" y="62"/>
                    </a:lnTo>
                    <a:lnTo>
                      <a:pt x="79" y="66"/>
                    </a:lnTo>
                    <a:lnTo>
                      <a:pt x="81" y="70"/>
                    </a:lnTo>
                    <a:lnTo>
                      <a:pt x="82" y="75"/>
                    </a:lnTo>
                    <a:lnTo>
                      <a:pt x="81" y="79"/>
                    </a:lnTo>
                    <a:lnTo>
                      <a:pt x="80" y="84"/>
                    </a:lnTo>
                    <a:lnTo>
                      <a:pt x="78" y="89"/>
                    </a:lnTo>
                    <a:lnTo>
                      <a:pt x="74" y="93"/>
                    </a:lnTo>
                    <a:lnTo>
                      <a:pt x="69" y="97"/>
                    </a:lnTo>
                    <a:lnTo>
                      <a:pt x="63" y="100"/>
                    </a:lnTo>
                    <a:lnTo>
                      <a:pt x="56" y="102"/>
                    </a:lnTo>
                    <a:lnTo>
                      <a:pt x="47" y="103"/>
                    </a:lnTo>
                    <a:lnTo>
                      <a:pt x="36" y="104"/>
                    </a:lnTo>
                    <a:lnTo>
                      <a:pt x="0" y="104"/>
                    </a:lnTo>
                    <a:lnTo>
                      <a:pt x="4" y="87"/>
                    </a:lnTo>
                    <a:lnTo>
                      <a:pt x="33" y="87"/>
                    </a:lnTo>
                    <a:lnTo>
                      <a:pt x="36" y="87"/>
                    </a:lnTo>
                    <a:lnTo>
                      <a:pt x="40" y="87"/>
                    </a:lnTo>
                    <a:lnTo>
                      <a:pt x="43" y="87"/>
                    </a:lnTo>
                    <a:lnTo>
                      <a:pt x="47" y="86"/>
                    </a:lnTo>
                    <a:lnTo>
                      <a:pt x="49" y="86"/>
                    </a:lnTo>
                    <a:lnTo>
                      <a:pt x="52" y="84"/>
                    </a:lnTo>
                    <a:lnTo>
                      <a:pt x="54" y="82"/>
                    </a:lnTo>
                    <a:lnTo>
                      <a:pt x="55" y="79"/>
                    </a:lnTo>
                    <a:lnTo>
                      <a:pt x="55" y="76"/>
                    </a:lnTo>
                    <a:lnTo>
                      <a:pt x="54" y="73"/>
                    </a:lnTo>
                    <a:lnTo>
                      <a:pt x="52" y="71"/>
                    </a:lnTo>
                    <a:lnTo>
                      <a:pt x="50" y="68"/>
                    </a:lnTo>
                    <a:lnTo>
                      <a:pt x="47" y="65"/>
                    </a:lnTo>
                    <a:lnTo>
                      <a:pt x="43" y="62"/>
                    </a:lnTo>
                    <a:lnTo>
                      <a:pt x="40" y="59"/>
                    </a:lnTo>
                    <a:lnTo>
                      <a:pt x="36" y="55"/>
                    </a:lnTo>
                    <a:lnTo>
                      <a:pt x="32" y="52"/>
                    </a:lnTo>
                    <a:lnTo>
                      <a:pt x="28" y="49"/>
                    </a:lnTo>
                    <a:lnTo>
                      <a:pt x="24" y="45"/>
                    </a:lnTo>
                    <a:lnTo>
                      <a:pt x="22" y="41"/>
                    </a:lnTo>
                    <a:lnTo>
                      <a:pt x="19" y="37"/>
                    </a:lnTo>
                    <a:lnTo>
                      <a:pt x="17" y="33"/>
                    </a:lnTo>
                    <a:lnTo>
                      <a:pt x="16" y="29"/>
                    </a:lnTo>
                    <a:lnTo>
                      <a:pt x="16" y="25"/>
                    </a:lnTo>
                    <a:lnTo>
                      <a:pt x="18" y="19"/>
                    </a:lnTo>
                    <a:lnTo>
                      <a:pt x="20" y="14"/>
                    </a:lnTo>
                    <a:lnTo>
                      <a:pt x="24" y="10"/>
                    </a:lnTo>
                    <a:lnTo>
                      <a:pt x="28" y="7"/>
                    </a:lnTo>
                    <a:lnTo>
                      <a:pt x="34" y="4"/>
                    </a:lnTo>
                    <a:lnTo>
                      <a:pt x="42" y="2"/>
                    </a:lnTo>
                    <a:lnTo>
                      <a:pt x="50" y="1"/>
                    </a:lnTo>
                    <a:lnTo>
                      <a:pt x="60" y="0"/>
                    </a:lnTo>
                    <a:lnTo>
                      <a:pt x="62" y="0"/>
                    </a:lnTo>
                    <a:lnTo>
                      <a:pt x="65" y="0"/>
                    </a:lnTo>
                    <a:lnTo>
                      <a:pt x="70" y="0"/>
                    </a:lnTo>
                    <a:lnTo>
                      <a:pt x="76" y="0"/>
                    </a:lnTo>
                    <a:lnTo>
                      <a:pt x="82" y="0"/>
                    </a:lnTo>
                    <a:lnTo>
                      <a:pt x="87" y="0"/>
                    </a:lnTo>
                    <a:lnTo>
                      <a:pt x="91" y="0"/>
                    </a:lnTo>
                    <a:lnTo>
                      <a:pt x="92" y="0"/>
                    </a:lnTo>
                    <a:lnTo>
                      <a:pt x="88" y="1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41" name="Freeform 34"/>
              <p:cNvSpPr>
                <a:spLocks/>
              </p:cNvSpPr>
              <p:nvPr/>
            </p:nvSpPr>
            <p:spPr bwMode="auto">
              <a:xfrm>
                <a:off x="1600" y="575"/>
                <a:ext cx="100" cy="104"/>
              </a:xfrm>
              <a:custGeom>
                <a:avLst/>
                <a:gdLst>
                  <a:gd name="T0" fmla="*/ 96 w 100"/>
                  <a:gd name="T1" fmla="*/ 17 h 105"/>
                  <a:gd name="T2" fmla="*/ 42 w 100"/>
                  <a:gd name="T3" fmla="*/ 17 h 105"/>
                  <a:gd name="T4" fmla="*/ 37 w 100"/>
                  <a:gd name="T5" fmla="*/ 44 h 105"/>
                  <a:gd name="T6" fmla="*/ 83 w 100"/>
                  <a:gd name="T7" fmla="*/ 44 h 105"/>
                  <a:gd name="T8" fmla="*/ 80 w 100"/>
                  <a:gd name="T9" fmla="*/ 52 h 105"/>
                  <a:gd name="T10" fmla="*/ 33 w 100"/>
                  <a:gd name="T11" fmla="*/ 52 h 105"/>
                  <a:gd name="T12" fmla="*/ 27 w 100"/>
                  <a:gd name="T13" fmla="*/ 52 h 105"/>
                  <a:gd name="T14" fmla="*/ 80 w 100"/>
                  <a:gd name="T15" fmla="*/ 52 h 105"/>
                  <a:gd name="T16" fmla="*/ 77 w 100"/>
                  <a:gd name="T17" fmla="*/ 52 h 105"/>
                  <a:gd name="T18" fmla="*/ 0 w 100"/>
                  <a:gd name="T19" fmla="*/ 52 h 105"/>
                  <a:gd name="T20" fmla="*/ 23 w 100"/>
                  <a:gd name="T21" fmla="*/ 0 h 105"/>
                  <a:gd name="T22" fmla="*/ 99 w 100"/>
                  <a:gd name="T23" fmla="*/ 0 h 105"/>
                  <a:gd name="T24" fmla="*/ 96 w 100"/>
                  <a:gd name="T25" fmla="*/ 17 h 1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0" h="105">
                    <a:moveTo>
                      <a:pt x="96" y="17"/>
                    </a:moveTo>
                    <a:lnTo>
                      <a:pt x="42" y="17"/>
                    </a:lnTo>
                    <a:lnTo>
                      <a:pt x="37" y="44"/>
                    </a:lnTo>
                    <a:lnTo>
                      <a:pt x="83" y="44"/>
                    </a:lnTo>
                    <a:lnTo>
                      <a:pt x="80" y="59"/>
                    </a:lnTo>
                    <a:lnTo>
                      <a:pt x="33" y="59"/>
                    </a:lnTo>
                    <a:lnTo>
                      <a:pt x="27" y="87"/>
                    </a:lnTo>
                    <a:lnTo>
                      <a:pt x="80" y="87"/>
                    </a:lnTo>
                    <a:lnTo>
                      <a:pt x="77" y="104"/>
                    </a:lnTo>
                    <a:lnTo>
                      <a:pt x="0" y="104"/>
                    </a:lnTo>
                    <a:lnTo>
                      <a:pt x="23" y="0"/>
                    </a:lnTo>
                    <a:lnTo>
                      <a:pt x="99" y="0"/>
                    </a:lnTo>
                    <a:lnTo>
                      <a:pt x="96" y="1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42" name="Freeform 35"/>
              <p:cNvSpPr>
                <a:spLocks/>
              </p:cNvSpPr>
              <p:nvPr/>
            </p:nvSpPr>
            <p:spPr bwMode="auto">
              <a:xfrm>
                <a:off x="1696" y="575"/>
                <a:ext cx="100" cy="104"/>
              </a:xfrm>
              <a:custGeom>
                <a:avLst/>
                <a:gdLst>
                  <a:gd name="T0" fmla="*/ 69 w 100"/>
                  <a:gd name="T1" fmla="*/ 52 h 105"/>
                  <a:gd name="T2" fmla="*/ 86 w 100"/>
                  <a:gd name="T3" fmla="*/ 52 h 105"/>
                  <a:gd name="T4" fmla="*/ 61 w 100"/>
                  <a:gd name="T5" fmla="*/ 52 h 105"/>
                  <a:gd name="T6" fmla="*/ 41 w 100"/>
                  <a:gd name="T7" fmla="*/ 47 h 105"/>
                  <a:gd name="T8" fmla="*/ 43 w 100"/>
                  <a:gd name="T9" fmla="*/ 47 h 105"/>
                  <a:gd name="T10" fmla="*/ 44 w 100"/>
                  <a:gd name="T11" fmla="*/ 47 h 105"/>
                  <a:gd name="T12" fmla="*/ 45 w 100"/>
                  <a:gd name="T13" fmla="*/ 47 h 105"/>
                  <a:gd name="T14" fmla="*/ 46 w 100"/>
                  <a:gd name="T15" fmla="*/ 47 h 105"/>
                  <a:gd name="T16" fmla="*/ 47 w 100"/>
                  <a:gd name="T17" fmla="*/ 47 h 105"/>
                  <a:gd name="T18" fmla="*/ 48 w 100"/>
                  <a:gd name="T19" fmla="*/ 47 h 105"/>
                  <a:gd name="T20" fmla="*/ 50 w 100"/>
                  <a:gd name="T21" fmla="*/ 47 h 105"/>
                  <a:gd name="T22" fmla="*/ 50 w 100"/>
                  <a:gd name="T23" fmla="*/ 47 h 105"/>
                  <a:gd name="T24" fmla="*/ 55 w 100"/>
                  <a:gd name="T25" fmla="*/ 47 h 105"/>
                  <a:gd name="T26" fmla="*/ 59 w 100"/>
                  <a:gd name="T27" fmla="*/ 46 h 105"/>
                  <a:gd name="T28" fmla="*/ 63 w 100"/>
                  <a:gd name="T29" fmla="*/ 45 h 105"/>
                  <a:gd name="T30" fmla="*/ 66 w 100"/>
                  <a:gd name="T31" fmla="*/ 43 h 105"/>
                  <a:gd name="T32" fmla="*/ 70 w 100"/>
                  <a:gd name="T33" fmla="*/ 41 h 105"/>
                  <a:gd name="T34" fmla="*/ 72 w 100"/>
                  <a:gd name="T35" fmla="*/ 38 h 105"/>
                  <a:gd name="T36" fmla="*/ 74 w 100"/>
                  <a:gd name="T37" fmla="*/ 34 h 105"/>
                  <a:gd name="T38" fmla="*/ 75 w 100"/>
                  <a:gd name="T39" fmla="*/ 30 h 105"/>
                  <a:gd name="T40" fmla="*/ 76 w 100"/>
                  <a:gd name="T41" fmla="*/ 27 h 105"/>
                  <a:gd name="T42" fmla="*/ 76 w 100"/>
                  <a:gd name="T43" fmla="*/ 25 h 105"/>
                  <a:gd name="T44" fmla="*/ 75 w 100"/>
                  <a:gd name="T45" fmla="*/ 23 h 105"/>
                  <a:gd name="T46" fmla="*/ 75 w 100"/>
                  <a:gd name="T47" fmla="*/ 21 h 105"/>
                  <a:gd name="T48" fmla="*/ 73 w 100"/>
                  <a:gd name="T49" fmla="*/ 19 h 105"/>
                  <a:gd name="T50" fmla="*/ 71 w 100"/>
                  <a:gd name="T51" fmla="*/ 17 h 105"/>
                  <a:gd name="T52" fmla="*/ 67 w 100"/>
                  <a:gd name="T53" fmla="*/ 17 h 105"/>
                  <a:gd name="T54" fmla="*/ 63 w 100"/>
                  <a:gd name="T55" fmla="*/ 16 h 105"/>
                  <a:gd name="T56" fmla="*/ 42 w 100"/>
                  <a:gd name="T57" fmla="*/ 16 h 105"/>
                  <a:gd name="T58" fmla="*/ 23 w 100"/>
                  <a:gd name="T59" fmla="*/ 52 h 105"/>
                  <a:gd name="T60" fmla="*/ 0 w 100"/>
                  <a:gd name="T61" fmla="*/ 52 h 105"/>
                  <a:gd name="T62" fmla="*/ 22 w 100"/>
                  <a:gd name="T63" fmla="*/ 0 h 105"/>
                  <a:gd name="T64" fmla="*/ 71 w 100"/>
                  <a:gd name="T65" fmla="*/ 0 h 105"/>
                  <a:gd name="T66" fmla="*/ 78 w 100"/>
                  <a:gd name="T67" fmla="*/ 1 h 105"/>
                  <a:gd name="T68" fmla="*/ 85 w 100"/>
                  <a:gd name="T69" fmla="*/ 2 h 105"/>
                  <a:gd name="T70" fmla="*/ 90 w 100"/>
                  <a:gd name="T71" fmla="*/ 4 h 105"/>
                  <a:gd name="T72" fmla="*/ 93 w 100"/>
                  <a:gd name="T73" fmla="*/ 7 h 105"/>
                  <a:gd name="T74" fmla="*/ 96 w 100"/>
                  <a:gd name="T75" fmla="*/ 11 h 105"/>
                  <a:gd name="T76" fmla="*/ 98 w 100"/>
                  <a:gd name="T77" fmla="*/ 15 h 105"/>
                  <a:gd name="T78" fmla="*/ 99 w 100"/>
                  <a:gd name="T79" fmla="*/ 21 h 105"/>
                  <a:gd name="T80" fmla="*/ 99 w 100"/>
                  <a:gd name="T81" fmla="*/ 26 h 105"/>
                  <a:gd name="T82" fmla="*/ 98 w 100"/>
                  <a:gd name="T83" fmla="*/ 34 h 105"/>
                  <a:gd name="T84" fmla="*/ 95 w 100"/>
                  <a:gd name="T85" fmla="*/ 40 h 105"/>
                  <a:gd name="T86" fmla="*/ 93 w 100"/>
                  <a:gd name="T87" fmla="*/ 45 h 105"/>
                  <a:gd name="T88" fmla="*/ 89 w 100"/>
                  <a:gd name="T89" fmla="*/ 49 h 105"/>
                  <a:gd name="T90" fmla="*/ 85 w 100"/>
                  <a:gd name="T91" fmla="*/ 52 h 105"/>
                  <a:gd name="T92" fmla="*/ 79 w 100"/>
                  <a:gd name="T93" fmla="*/ 52 h 105"/>
                  <a:gd name="T94" fmla="*/ 74 w 100"/>
                  <a:gd name="T95" fmla="*/ 52 h 105"/>
                  <a:gd name="T96" fmla="*/ 69 w 100"/>
                  <a:gd name="T97" fmla="*/ 52 h 10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0" h="105">
                    <a:moveTo>
                      <a:pt x="69" y="59"/>
                    </a:moveTo>
                    <a:lnTo>
                      <a:pt x="86" y="104"/>
                    </a:lnTo>
                    <a:lnTo>
                      <a:pt x="61" y="104"/>
                    </a:lnTo>
                    <a:lnTo>
                      <a:pt x="41" y="47"/>
                    </a:lnTo>
                    <a:lnTo>
                      <a:pt x="43" y="47"/>
                    </a:lnTo>
                    <a:lnTo>
                      <a:pt x="44" y="47"/>
                    </a:lnTo>
                    <a:lnTo>
                      <a:pt x="45" y="47"/>
                    </a:lnTo>
                    <a:lnTo>
                      <a:pt x="46" y="47"/>
                    </a:lnTo>
                    <a:lnTo>
                      <a:pt x="47" y="47"/>
                    </a:lnTo>
                    <a:lnTo>
                      <a:pt x="48" y="47"/>
                    </a:lnTo>
                    <a:lnTo>
                      <a:pt x="50" y="47"/>
                    </a:lnTo>
                    <a:lnTo>
                      <a:pt x="55" y="47"/>
                    </a:lnTo>
                    <a:lnTo>
                      <a:pt x="59" y="46"/>
                    </a:lnTo>
                    <a:lnTo>
                      <a:pt x="63" y="45"/>
                    </a:lnTo>
                    <a:lnTo>
                      <a:pt x="66" y="43"/>
                    </a:lnTo>
                    <a:lnTo>
                      <a:pt x="70" y="41"/>
                    </a:lnTo>
                    <a:lnTo>
                      <a:pt x="72" y="38"/>
                    </a:lnTo>
                    <a:lnTo>
                      <a:pt x="74" y="34"/>
                    </a:lnTo>
                    <a:lnTo>
                      <a:pt x="75" y="30"/>
                    </a:lnTo>
                    <a:lnTo>
                      <a:pt x="76" y="27"/>
                    </a:lnTo>
                    <a:lnTo>
                      <a:pt x="76" y="25"/>
                    </a:lnTo>
                    <a:lnTo>
                      <a:pt x="75" y="23"/>
                    </a:lnTo>
                    <a:lnTo>
                      <a:pt x="75" y="21"/>
                    </a:lnTo>
                    <a:lnTo>
                      <a:pt x="73" y="19"/>
                    </a:lnTo>
                    <a:lnTo>
                      <a:pt x="71" y="17"/>
                    </a:lnTo>
                    <a:lnTo>
                      <a:pt x="67" y="17"/>
                    </a:lnTo>
                    <a:lnTo>
                      <a:pt x="63" y="16"/>
                    </a:lnTo>
                    <a:lnTo>
                      <a:pt x="42" y="16"/>
                    </a:lnTo>
                    <a:lnTo>
                      <a:pt x="23" y="104"/>
                    </a:lnTo>
                    <a:lnTo>
                      <a:pt x="0" y="104"/>
                    </a:lnTo>
                    <a:lnTo>
                      <a:pt x="22" y="0"/>
                    </a:lnTo>
                    <a:lnTo>
                      <a:pt x="71" y="0"/>
                    </a:lnTo>
                    <a:lnTo>
                      <a:pt x="78" y="1"/>
                    </a:lnTo>
                    <a:lnTo>
                      <a:pt x="85" y="2"/>
                    </a:lnTo>
                    <a:lnTo>
                      <a:pt x="90" y="4"/>
                    </a:lnTo>
                    <a:lnTo>
                      <a:pt x="93" y="7"/>
                    </a:lnTo>
                    <a:lnTo>
                      <a:pt x="96" y="11"/>
                    </a:lnTo>
                    <a:lnTo>
                      <a:pt x="98" y="15"/>
                    </a:lnTo>
                    <a:lnTo>
                      <a:pt x="99" y="21"/>
                    </a:lnTo>
                    <a:lnTo>
                      <a:pt x="99" y="26"/>
                    </a:lnTo>
                    <a:lnTo>
                      <a:pt x="98" y="34"/>
                    </a:lnTo>
                    <a:lnTo>
                      <a:pt x="95" y="40"/>
                    </a:lnTo>
                    <a:lnTo>
                      <a:pt x="93" y="45"/>
                    </a:lnTo>
                    <a:lnTo>
                      <a:pt x="89" y="49"/>
                    </a:lnTo>
                    <a:lnTo>
                      <a:pt x="85" y="53"/>
                    </a:lnTo>
                    <a:lnTo>
                      <a:pt x="79" y="56"/>
                    </a:lnTo>
                    <a:lnTo>
                      <a:pt x="74" y="58"/>
                    </a:lnTo>
                    <a:lnTo>
                      <a:pt x="69" y="59"/>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43" name="Freeform 36"/>
              <p:cNvSpPr>
                <a:spLocks/>
              </p:cNvSpPr>
              <p:nvPr/>
            </p:nvSpPr>
            <p:spPr bwMode="auto">
              <a:xfrm>
                <a:off x="1810" y="575"/>
                <a:ext cx="104" cy="104"/>
              </a:xfrm>
              <a:custGeom>
                <a:avLst/>
                <a:gdLst>
                  <a:gd name="T0" fmla="*/ 44 w 104"/>
                  <a:gd name="T1" fmla="*/ 52 h 105"/>
                  <a:gd name="T2" fmla="*/ 16 w 104"/>
                  <a:gd name="T3" fmla="*/ 52 h 105"/>
                  <a:gd name="T4" fmla="*/ 0 w 104"/>
                  <a:gd name="T5" fmla="*/ 0 h 105"/>
                  <a:gd name="T6" fmla="*/ 23 w 104"/>
                  <a:gd name="T7" fmla="*/ 0 h 105"/>
                  <a:gd name="T8" fmla="*/ 34 w 104"/>
                  <a:gd name="T9" fmla="*/ 52 h 105"/>
                  <a:gd name="T10" fmla="*/ 80 w 104"/>
                  <a:gd name="T11" fmla="*/ 0 h 105"/>
                  <a:gd name="T12" fmla="*/ 103 w 104"/>
                  <a:gd name="T13" fmla="*/ 0 h 105"/>
                  <a:gd name="T14" fmla="*/ 44 w 104"/>
                  <a:gd name="T15" fmla="*/ 52 h 10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 h="105">
                    <a:moveTo>
                      <a:pt x="44" y="104"/>
                    </a:moveTo>
                    <a:lnTo>
                      <a:pt x="16" y="104"/>
                    </a:lnTo>
                    <a:lnTo>
                      <a:pt x="0" y="0"/>
                    </a:lnTo>
                    <a:lnTo>
                      <a:pt x="23" y="0"/>
                    </a:lnTo>
                    <a:lnTo>
                      <a:pt x="34" y="83"/>
                    </a:lnTo>
                    <a:lnTo>
                      <a:pt x="80" y="0"/>
                    </a:lnTo>
                    <a:lnTo>
                      <a:pt x="103" y="0"/>
                    </a:lnTo>
                    <a:lnTo>
                      <a:pt x="44" y="10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44" name="Freeform 37"/>
              <p:cNvSpPr>
                <a:spLocks/>
              </p:cNvSpPr>
              <p:nvPr/>
            </p:nvSpPr>
            <p:spPr bwMode="auto">
              <a:xfrm>
                <a:off x="1907" y="575"/>
                <a:ext cx="46" cy="104"/>
              </a:xfrm>
              <a:custGeom>
                <a:avLst/>
                <a:gdLst>
                  <a:gd name="T0" fmla="*/ 23 w 46"/>
                  <a:gd name="T1" fmla="*/ 52 h 105"/>
                  <a:gd name="T2" fmla="*/ 0 w 46"/>
                  <a:gd name="T3" fmla="*/ 52 h 105"/>
                  <a:gd name="T4" fmla="*/ 22 w 46"/>
                  <a:gd name="T5" fmla="*/ 0 h 105"/>
                  <a:gd name="T6" fmla="*/ 45 w 46"/>
                  <a:gd name="T7" fmla="*/ 0 h 105"/>
                  <a:gd name="T8" fmla="*/ 23 w 46"/>
                  <a:gd name="T9" fmla="*/ 52 h 1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105">
                    <a:moveTo>
                      <a:pt x="23" y="104"/>
                    </a:moveTo>
                    <a:lnTo>
                      <a:pt x="0" y="104"/>
                    </a:lnTo>
                    <a:lnTo>
                      <a:pt x="22" y="0"/>
                    </a:lnTo>
                    <a:lnTo>
                      <a:pt x="45" y="0"/>
                    </a:lnTo>
                    <a:lnTo>
                      <a:pt x="23" y="10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45" name="Freeform 38"/>
              <p:cNvSpPr>
                <a:spLocks/>
              </p:cNvSpPr>
              <p:nvPr/>
            </p:nvSpPr>
            <p:spPr bwMode="auto">
              <a:xfrm>
                <a:off x="1953" y="574"/>
                <a:ext cx="99" cy="109"/>
              </a:xfrm>
              <a:custGeom>
                <a:avLst/>
                <a:gdLst>
                  <a:gd name="T0" fmla="*/ 1652 w 98"/>
                  <a:gd name="T1" fmla="*/ 19 h 110"/>
                  <a:gd name="T2" fmla="*/ 1555 w 98"/>
                  <a:gd name="T3" fmla="*/ 18 h 110"/>
                  <a:gd name="T4" fmla="*/ 1462 w 98"/>
                  <a:gd name="T5" fmla="*/ 17 h 110"/>
                  <a:gd name="T6" fmla="*/ 1363 w 98"/>
                  <a:gd name="T7" fmla="*/ 17 h 110"/>
                  <a:gd name="T8" fmla="*/ 1206 w 98"/>
                  <a:gd name="T9" fmla="*/ 17 h 110"/>
                  <a:gd name="T10" fmla="*/ 48 w 98"/>
                  <a:gd name="T11" fmla="*/ 22 h 110"/>
                  <a:gd name="T12" fmla="*/ 36 w 98"/>
                  <a:gd name="T13" fmla="*/ 32 h 110"/>
                  <a:gd name="T14" fmla="*/ 28 w 98"/>
                  <a:gd name="T15" fmla="*/ 46 h 110"/>
                  <a:gd name="T16" fmla="*/ 25 w 98"/>
                  <a:gd name="T17" fmla="*/ 55 h 110"/>
                  <a:gd name="T18" fmla="*/ 27 w 98"/>
                  <a:gd name="T19" fmla="*/ 55 h 110"/>
                  <a:gd name="T20" fmla="*/ 34 w 98"/>
                  <a:gd name="T21" fmla="*/ 55 h 110"/>
                  <a:gd name="T22" fmla="*/ 46 w 98"/>
                  <a:gd name="T23" fmla="*/ 55 h 110"/>
                  <a:gd name="T24" fmla="*/ 1158 w 98"/>
                  <a:gd name="T25" fmla="*/ 55 h 110"/>
                  <a:gd name="T26" fmla="*/ 1243 w 98"/>
                  <a:gd name="T27" fmla="*/ 55 h 110"/>
                  <a:gd name="T28" fmla="*/ 1347 w 98"/>
                  <a:gd name="T29" fmla="*/ 55 h 110"/>
                  <a:gd name="T30" fmla="*/ 1432 w 98"/>
                  <a:gd name="T31" fmla="*/ 55 h 110"/>
                  <a:gd name="T32" fmla="*/ 1414 w 98"/>
                  <a:gd name="T33" fmla="*/ 55 h 110"/>
                  <a:gd name="T34" fmla="*/ 1320 w 98"/>
                  <a:gd name="T35" fmla="*/ 55 h 110"/>
                  <a:gd name="T36" fmla="*/ 1218 w 98"/>
                  <a:gd name="T37" fmla="*/ 55 h 110"/>
                  <a:gd name="T38" fmla="*/ 1146 w 98"/>
                  <a:gd name="T39" fmla="*/ 55 h 110"/>
                  <a:gd name="T40" fmla="*/ 1068 w 98"/>
                  <a:gd name="T41" fmla="*/ 55 h 110"/>
                  <a:gd name="T42" fmla="*/ 38 w 98"/>
                  <a:gd name="T43" fmla="*/ 55 h 110"/>
                  <a:gd name="T44" fmla="*/ 28 w 98"/>
                  <a:gd name="T45" fmla="*/ 55 h 110"/>
                  <a:gd name="T46" fmla="*/ 18 w 98"/>
                  <a:gd name="T47" fmla="*/ 55 h 110"/>
                  <a:gd name="T48" fmla="*/ 11 w 98"/>
                  <a:gd name="T49" fmla="*/ 55 h 110"/>
                  <a:gd name="T50" fmla="*/ 5 w 98"/>
                  <a:gd name="T51" fmla="*/ 55 h 110"/>
                  <a:gd name="T52" fmla="*/ 1 w 98"/>
                  <a:gd name="T53" fmla="*/ 55 h 110"/>
                  <a:gd name="T54" fmla="*/ 0 w 98"/>
                  <a:gd name="T55" fmla="*/ 55 h 110"/>
                  <a:gd name="T56" fmla="*/ 2 w 98"/>
                  <a:gd name="T57" fmla="*/ 54 h 110"/>
                  <a:gd name="T58" fmla="*/ 6 w 98"/>
                  <a:gd name="T59" fmla="*/ 41 h 110"/>
                  <a:gd name="T60" fmla="*/ 12 w 98"/>
                  <a:gd name="T61" fmla="*/ 30 h 110"/>
                  <a:gd name="T62" fmla="*/ 19 w 98"/>
                  <a:gd name="T63" fmla="*/ 21 h 110"/>
                  <a:gd name="T64" fmla="*/ 29 w 98"/>
                  <a:gd name="T65" fmla="*/ 13 h 110"/>
                  <a:gd name="T66" fmla="*/ 39 w 98"/>
                  <a:gd name="T67" fmla="*/ 7 h 110"/>
                  <a:gd name="T68" fmla="*/ 1068 w 98"/>
                  <a:gd name="T69" fmla="*/ 3 h 110"/>
                  <a:gd name="T70" fmla="*/ 1194 w 98"/>
                  <a:gd name="T71" fmla="*/ 1 h 110"/>
                  <a:gd name="T72" fmla="*/ 1363 w 98"/>
                  <a:gd name="T73" fmla="*/ 0 h 110"/>
                  <a:gd name="T74" fmla="*/ 1448 w 98"/>
                  <a:gd name="T75" fmla="*/ 0 h 110"/>
                  <a:gd name="T76" fmla="*/ 1524 w 98"/>
                  <a:gd name="T77" fmla="*/ 1 h 110"/>
                  <a:gd name="T78" fmla="*/ 1619 w 98"/>
                  <a:gd name="T79" fmla="*/ 1 h 110"/>
                  <a:gd name="T80" fmla="*/ 1729 w 98"/>
                  <a:gd name="T81" fmla="*/ 3 h 11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98" h="110">
                    <a:moveTo>
                      <a:pt x="95" y="20"/>
                    </a:moveTo>
                    <a:lnTo>
                      <a:pt x="93" y="19"/>
                    </a:lnTo>
                    <a:lnTo>
                      <a:pt x="89" y="19"/>
                    </a:lnTo>
                    <a:lnTo>
                      <a:pt x="87" y="18"/>
                    </a:lnTo>
                    <a:lnTo>
                      <a:pt x="84" y="18"/>
                    </a:lnTo>
                    <a:lnTo>
                      <a:pt x="81" y="17"/>
                    </a:lnTo>
                    <a:lnTo>
                      <a:pt x="78" y="17"/>
                    </a:lnTo>
                    <a:lnTo>
                      <a:pt x="74" y="17"/>
                    </a:lnTo>
                    <a:lnTo>
                      <a:pt x="70" y="17"/>
                    </a:lnTo>
                    <a:lnTo>
                      <a:pt x="62" y="17"/>
                    </a:lnTo>
                    <a:lnTo>
                      <a:pt x="55" y="19"/>
                    </a:lnTo>
                    <a:lnTo>
                      <a:pt x="48" y="22"/>
                    </a:lnTo>
                    <a:lnTo>
                      <a:pt x="42" y="27"/>
                    </a:lnTo>
                    <a:lnTo>
                      <a:pt x="36" y="32"/>
                    </a:lnTo>
                    <a:lnTo>
                      <a:pt x="32" y="38"/>
                    </a:lnTo>
                    <a:lnTo>
                      <a:pt x="28" y="46"/>
                    </a:lnTo>
                    <a:lnTo>
                      <a:pt x="26" y="54"/>
                    </a:lnTo>
                    <a:lnTo>
                      <a:pt x="25" y="63"/>
                    </a:lnTo>
                    <a:lnTo>
                      <a:pt x="25" y="70"/>
                    </a:lnTo>
                    <a:lnTo>
                      <a:pt x="27" y="77"/>
                    </a:lnTo>
                    <a:lnTo>
                      <a:pt x="30" y="82"/>
                    </a:lnTo>
                    <a:lnTo>
                      <a:pt x="34" y="87"/>
                    </a:lnTo>
                    <a:lnTo>
                      <a:pt x="40" y="89"/>
                    </a:lnTo>
                    <a:lnTo>
                      <a:pt x="46" y="92"/>
                    </a:lnTo>
                    <a:lnTo>
                      <a:pt x="54" y="92"/>
                    </a:lnTo>
                    <a:lnTo>
                      <a:pt x="58" y="92"/>
                    </a:lnTo>
                    <a:lnTo>
                      <a:pt x="62" y="92"/>
                    </a:lnTo>
                    <a:lnTo>
                      <a:pt x="65" y="92"/>
                    </a:lnTo>
                    <a:lnTo>
                      <a:pt x="69" y="91"/>
                    </a:lnTo>
                    <a:lnTo>
                      <a:pt x="72" y="90"/>
                    </a:lnTo>
                    <a:lnTo>
                      <a:pt x="76" y="90"/>
                    </a:lnTo>
                    <a:lnTo>
                      <a:pt x="79" y="89"/>
                    </a:lnTo>
                    <a:lnTo>
                      <a:pt x="82" y="89"/>
                    </a:lnTo>
                    <a:lnTo>
                      <a:pt x="77" y="106"/>
                    </a:lnTo>
                    <a:lnTo>
                      <a:pt x="73" y="107"/>
                    </a:lnTo>
                    <a:lnTo>
                      <a:pt x="70" y="108"/>
                    </a:lnTo>
                    <a:lnTo>
                      <a:pt x="66" y="108"/>
                    </a:lnTo>
                    <a:lnTo>
                      <a:pt x="63" y="108"/>
                    </a:lnTo>
                    <a:lnTo>
                      <a:pt x="60" y="108"/>
                    </a:lnTo>
                    <a:lnTo>
                      <a:pt x="57" y="109"/>
                    </a:lnTo>
                    <a:lnTo>
                      <a:pt x="54" y="109"/>
                    </a:lnTo>
                    <a:lnTo>
                      <a:pt x="50" y="109"/>
                    </a:lnTo>
                    <a:lnTo>
                      <a:pt x="44" y="109"/>
                    </a:lnTo>
                    <a:lnTo>
                      <a:pt x="38" y="108"/>
                    </a:lnTo>
                    <a:lnTo>
                      <a:pt x="33" y="107"/>
                    </a:lnTo>
                    <a:lnTo>
                      <a:pt x="28" y="106"/>
                    </a:lnTo>
                    <a:lnTo>
                      <a:pt x="23" y="104"/>
                    </a:lnTo>
                    <a:lnTo>
                      <a:pt x="18" y="102"/>
                    </a:lnTo>
                    <a:lnTo>
                      <a:pt x="14" y="99"/>
                    </a:lnTo>
                    <a:lnTo>
                      <a:pt x="11" y="96"/>
                    </a:lnTo>
                    <a:lnTo>
                      <a:pt x="8" y="92"/>
                    </a:lnTo>
                    <a:lnTo>
                      <a:pt x="5" y="88"/>
                    </a:lnTo>
                    <a:lnTo>
                      <a:pt x="3" y="84"/>
                    </a:lnTo>
                    <a:lnTo>
                      <a:pt x="1" y="78"/>
                    </a:lnTo>
                    <a:lnTo>
                      <a:pt x="0" y="73"/>
                    </a:lnTo>
                    <a:lnTo>
                      <a:pt x="0" y="67"/>
                    </a:lnTo>
                    <a:lnTo>
                      <a:pt x="1" y="61"/>
                    </a:lnTo>
                    <a:lnTo>
                      <a:pt x="2" y="54"/>
                    </a:lnTo>
                    <a:lnTo>
                      <a:pt x="4" y="48"/>
                    </a:lnTo>
                    <a:lnTo>
                      <a:pt x="6" y="41"/>
                    </a:lnTo>
                    <a:lnTo>
                      <a:pt x="9" y="35"/>
                    </a:lnTo>
                    <a:lnTo>
                      <a:pt x="12" y="30"/>
                    </a:lnTo>
                    <a:lnTo>
                      <a:pt x="15" y="25"/>
                    </a:lnTo>
                    <a:lnTo>
                      <a:pt x="19" y="21"/>
                    </a:lnTo>
                    <a:lnTo>
                      <a:pt x="24" y="16"/>
                    </a:lnTo>
                    <a:lnTo>
                      <a:pt x="29" y="13"/>
                    </a:lnTo>
                    <a:lnTo>
                      <a:pt x="34" y="10"/>
                    </a:lnTo>
                    <a:lnTo>
                      <a:pt x="39" y="7"/>
                    </a:lnTo>
                    <a:lnTo>
                      <a:pt x="44" y="5"/>
                    </a:lnTo>
                    <a:lnTo>
                      <a:pt x="50" y="3"/>
                    </a:lnTo>
                    <a:lnTo>
                      <a:pt x="56" y="2"/>
                    </a:lnTo>
                    <a:lnTo>
                      <a:pt x="61" y="1"/>
                    </a:lnTo>
                    <a:lnTo>
                      <a:pt x="68" y="0"/>
                    </a:lnTo>
                    <a:lnTo>
                      <a:pt x="74" y="0"/>
                    </a:lnTo>
                    <a:lnTo>
                      <a:pt x="77" y="0"/>
                    </a:lnTo>
                    <a:lnTo>
                      <a:pt x="80" y="0"/>
                    </a:lnTo>
                    <a:lnTo>
                      <a:pt x="83" y="1"/>
                    </a:lnTo>
                    <a:lnTo>
                      <a:pt x="85" y="1"/>
                    </a:lnTo>
                    <a:lnTo>
                      <a:pt x="88" y="1"/>
                    </a:lnTo>
                    <a:lnTo>
                      <a:pt x="91" y="1"/>
                    </a:lnTo>
                    <a:lnTo>
                      <a:pt x="94" y="2"/>
                    </a:lnTo>
                    <a:lnTo>
                      <a:pt x="97" y="3"/>
                    </a:lnTo>
                    <a:lnTo>
                      <a:pt x="95" y="2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46" name="Freeform 39"/>
              <p:cNvSpPr>
                <a:spLocks/>
              </p:cNvSpPr>
              <p:nvPr/>
            </p:nvSpPr>
            <p:spPr bwMode="auto">
              <a:xfrm>
                <a:off x="2050" y="575"/>
                <a:ext cx="99" cy="104"/>
              </a:xfrm>
              <a:custGeom>
                <a:avLst/>
                <a:gdLst>
                  <a:gd name="T0" fmla="*/ 95 w 99"/>
                  <a:gd name="T1" fmla="*/ 17 h 105"/>
                  <a:gd name="T2" fmla="*/ 42 w 99"/>
                  <a:gd name="T3" fmla="*/ 17 h 105"/>
                  <a:gd name="T4" fmla="*/ 36 w 99"/>
                  <a:gd name="T5" fmla="*/ 44 h 105"/>
                  <a:gd name="T6" fmla="*/ 82 w 99"/>
                  <a:gd name="T7" fmla="*/ 44 h 105"/>
                  <a:gd name="T8" fmla="*/ 79 w 99"/>
                  <a:gd name="T9" fmla="*/ 52 h 105"/>
                  <a:gd name="T10" fmla="*/ 33 w 99"/>
                  <a:gd name="T11" fmla="*/ 52 h 105"/>
                  <a:gd name="T12" fmla="*/ 27 w 99"/>
                  <a:gd name="T13" fmla="*/ 52 h 105"/>
                  <a:gd name="T14" fmla="*/ 79 w 99"/>
                  <a:gd name="T15" fmla="*/ 52 h 105"/>
                  <a:gd name="T16" fmla="*/ 76 w 99"/>
                  <a:gd name="T17" fmla="*/ 52 h 105"/>
                  <a:gd name="T18" fmla="*/ 0 w 99"/>
                  <a:gd name="T19" fmla="*/ 52 h 105"/>
                  <a:gd name="T20" fmla="*/ 22 w 99"/>
                  <a:gd name="T21" fmla="*/ 0 h 105"/>
                  <a:gd name="T22" fmla="*/ 98 w 99"/>
                  <a:gd name="T23" fmla="*/ 0 h 105"/>
                  <a:gd name="T24" fmla="*/ 95 w 99"/>
                  <a:gd name="T25" fmla="*/ 17 h 1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9" h="105">
                    <a:moveTo>
                      <a:pt x="95" y="17"/>
                    </a:moveTo>
                    <a:lnTo>
                      <a:pt x="42" y="17"/>
                    </a:lnTo>
                    <a:lnTo>
                      <a:pt x="36" y="44"/>
                    </a:lnTo>
                    <a:lnTo>
                      <a:pt x="82" y="44"/>
                    </a:lnTo>
                    <a:lnTo>
                      <a:pt x="79" y="59"/>
                    </a:lnTo>
                    <a:lnTo>
                      <a:pt x="33" y="59"/>
                    </a:lnTo>
                    <a:lnTo>
                      <a:pt x="27" y="87"/>
                    </a:lnTo>
                    <a:lnTo>
                      <a:pt x="79" y="87"/>
                    </a:lnTo>
                    <a:lnTo>
                      <a:pt x="76" y="104"/>
                    </a:lnTo>
                    <a:lnTo>
                      <a:pt x="0" y="104"/>
                    </a:lnTo>
                    <a:lnTo>
                      <a:pt x="22" y="0"/>
                    </a:lnTo>
                    <a:lnTo>
                      <a:pt x="98" y="0"/>
                    </a:lnTo>
                    <a:lnTo>
                      <a:pt x="95" y="1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grpSp>
        <p:sp>
          <p:nvSpPr>
            <p:cNvPr id="14" name="Rectangle 40"/>
            <p:cNvSpPr>
              <a:spLocks noChangeArrowheads="1"/>
            </p:cNvSpPr>
            <p:nvPr/>
          </p:nvSpPr>
          <p:spPr bwMode="auto">
            <a:xfrm>
              <a:off x="782" y="1062"/>
              <a:ext cx="904" cy="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eaLnBrk="1" hangingPunct="1">
                <a:spcBef>
                  <a:spcPct val="100000"/>
                </a:spcBef>
                <a:defRPr/>
              </a:pPr>
              <a:endParaRPr lang="en-US" altLang="en-US" sz="1200" b="1" u="sng" dirty="0" smtClean="0">
                <a:solidFill>
                  <a:srgbClr val="F8F8F8"/>
                </a:solidFill>
              </a:endParaRPr>
            </a:p>
          </p:txBody>
        </p:sp>
        <p:sp>
          <p:nvSpPr>
            <p:cNvPr id="15" name="Text Box 41"/>
            <p:cNvSpPr txBox="1">
              <a:spLocks noChangeArrowheads="1"/>
            </p:cNvSpPr>
            <p:nvPr/>
          </p:nvSpPr>
          <p:spPr bwMode="auto">
            <a:xfrm>
              <a:off x="1638" y="1050"/>
              <a:ext cx="187" cy="173"/>
            </a:xfrm>
            <a:prstGeom prst="rect">
              <a:avLst/>
            </a:prstGeom>
            <a:noFill/>
            <a:ln>
              <a:noFill/>
            </a:ln>
            <a:extLst/>
          </p:spPr>
          <p:txBody>
            <a:bodyPr wrap="none">
              <a:spAutoFit/>
            </a:bodyP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a:defRPr/>
              </a:pPr>
              <a:r>
                <a:rPr lang="en-US" sz="1200" b="1" dirty="0" smtClean="0">
                  <a:solidFill>
                    <a:srgbClr val="F8F8F8"/>
                  </a:solidFill>
                </a:rPr>
                <a:t>®</a:t>
              </a:r>
            </a:p>
          </p:txBody>
        </p:sp>
      </p:grpSp>
    </p:spTree>
    <p:extLst>
      <p:ext uri="{BB962C8B-B14F-4D97-AF65-F5344CB8AC3E}">
        <p14:creationId xmlns:p14="http://schemas.microsoft.com/office/powerpoint/2010/main" val="39297076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iming>
    <p:tnLst>
      <p:par>
        <p:cTn id="1" dur="indefinite" restart="never" nodeType="tmRoot"/>
      </p:par>
    </p:tnLst>
  </p:timing>
  <p:hf hdr="0" ftr="0" dt="0"/>
  <p:txStyles>
    <p:titleStyle>
      <a:lvl1pPr algn="l" rtl="0" eaLnBrk="0" fontAlgn="base" hangingPunct="0">
        <a:spcBef>
          <a:spcPct val="0"/>
        </a:spcBef>
        <a:spcAft>
          <a:spcPct val="0"/>
        </a:spcAft>
        <a:defRPr lang="en-US" sz="3200" kern="1200" dirty="0">
          <a:solidFill>
            <a:srgbClr val="5378B3"/>
          </a:solidFill>
          <a:latin typeface="Arial" charset="0"/>
          <a:ea typeface="+mj-ea"/>
          <a:cs typeface="Arial" charset="0"/>
        </a:defRPr>
      </a:lvl1pPr>
      <a:lvl2pPr algn="l" rtl="0" eaLnBrk="0" fontAlgn="base" hangingPunct="0">
        <a:spcBef>
          <a:spcPct val="0"/>
        </a:spcBef>
        <a:spcAft>
          <a:spcPct val="0"/>
        </a:spcAft>
        <a:defRPr sz="3200">
          <a:solidFill>
            <a:srgbClr val="5378B3"/>
          </a:solidFill>
          <a:latin typeface="Arial" pitchFamily="34" charset="0"/>
          <a:cs typeface="Arial" charset="0"/>
        </a:defRPr>
      </a:lvl2pPr>
      <a:lvl3pPr algn="l" rtl="0" eaLnBrk="0" fontAlgn="base" hangingPunct="0">
        <a:spcBef>
          <a:spcPct val="0"/>
        </a:spcBef>
        <a:spcAft>
          <a:spcPct val="0"/>
        </a:spcAft>
        <a:defRPr sz="3200">
          <a:solidFill>
            <a:srgbClr val="5378B3"/>
          </a:solidFill>
          <a:latin typeface="Arial" pitchFamily="34" charset="0"/>
          <a:cs typeface="Arial" charset="0"/>
        </a:defRPr>
      </a:lvl3pPr>
      <a:lvl4pPr algn="l" rtl="0" eaLnBrk="0" fontAlgn="base" hangingPunct="0">
        <a:spcBef>
          <a:spcPct val="0"/>
        </a:spcBef>
        <a:spcAft>
          <a:spcPct val="0"/>
        </a:spcAft>
        <a:defRPr sz="3200">
          <a:solidFill>
            <a:srgbClr val="5378B3"/>
          </a:solidFill>
          <a:latin typeface="Arial" pitchFamily="34" charset="0"/>
          <a:cs typeface="Arial" charset="0"/>
        </a:defRPr>
      </a:lvl4pPr>
      <a:lvl5pPr algn="l" rtl="0" eaLnBrk="0" fontAlgn="base" hangingPunct="0">
        <a:spcBef>
          <a:spcPct val="0"/>
        </a:spcBef>
        <a:spcAft>
          <a:spcPct val="0"/>
        </a:spcAft>
        <a:defRPr sz="3200">
          <a:solidFill>
            <a:srgbClr val="5378B3"/>
          </a:solidFill>
          <a:latin typeface="Arial" pitchFamily="34" charset="0"/>
          <a:cs typeface="Arial" charset="0"/>
        </a:defRPr>
      </a:lvl5pPr>
      <a:lvl6pPr marL="457200" algn="l" rtl="0" fontAlgn="base">
        <a:spcBef>
          <a:spcPct val="0"/>
        </a:spcBef>
        <a:spcAft>
          <a:spcPct val="0"/>
        </a:spcAft>
        <a:defRPr sz="4400">
          <a:solidFill>
            <a:schemeClr val="tx2"/>
          </a:solidFill>
          <a:latin typeface="Garamond" pitchFamily="18" charset="0"/>
          <a:cs typeface="Arial" charset="0"/>
        </a:defRPr>
      </a:lvl6pPr>
      <a:lvl7pPr marL="914400" algn="l" rtl="0" fontAlgn="base">
        <a:spcBef>
          <a:spcPct val="0"/>
        </a:spcBef>
        <a:spcAft>
          <a:spcPct val="0"/>
        </a:spcAft>
        <a:defRPr sz="4400">
          <a:solidFill>
            <a:schemeClr val="tx2"/>
          </a:solidFill>
          <a:latin typeface="Garamond" pitchFamily="18" charset="0"/>
          <a:cs typeface="Arial" charset="0"/>
        </a:defRPr>
      </a:lvl7pPr>
      <a:lvl8pPr marL="1371600" algn="l" rtl="0" fontAlgn="base">
        <a:spcBef>
          <a:spcPct val="0"/>
        </a:spcBef>
        <a:spcAft>
          <a:spcPct val="0"/>
        </a:spcAft>
        <a:defRPr sz="4400">
          <a:solidFill>
            <a:schemeClr val="tx2"/>
          </a:solidFill>
          <a:latin typeface="Garamond" pitchFamily="18" charset="0"/>
          <a:cs typeface="Arial" charset="0"/>
        </a:defRPr>
      </a:lvl8pPr>
      <a:lvl9pPr marL="1828800" algn="l" rtl="0" fontAlgn="base">
        <a:spcBef>
          <a:spcPct val="0"/>
        </a:spcBef>
        <a:spcAft>
          <a:spcPct val="0"/>
        </a:spcAft>
        <a:defRPr sz="4400">
          <a:solidFill>
            <a:schemeClr val="tx2"/>
          </a:solidFill>
          <a:latin typeface="Garamond" pitchFamily="18" charset="0"/>
          <a:cs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p"/>
        <a:defRPr sz="28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chemeClr val="tx2"/>
        </a:buClr>
        <a:buSzPct val="75000"/>
        <a:buFont typeface="Wingdings" pitchFamily="2" charset="2"/>
        <a:buChar char="n"/>
        <a:defRPr sz="2400">
          <a:solidFill>
            <a:schemeClr val="tx1"/>
          </a:solidFill>
          <a:latin typeface="Arial" pitchFamily="34" charset="0"/>
          <a:cs typeface="Arial" pitchFamily="34" charset="0"/>
        </a:defRPr>
      </a:lvl2pPr>
      <a:lvl3pPr marL="1143000" indent="-228600" algn="l" rtl="0" eaLnBrk="0" fontAlgn="base" hangingPunct="0">
        <a:spcBef>
          <a:spcPct val="20000"/>
        </a:spcBef>
        <a:spcAft>
          <a:spcPct val="0"/>
        </a:spcAft>
        <a:buClr>
          <a:schemeClr val="accent1"/>
        </a:buClr>
        <a:buSzPct val="65000"/>
        <a:buFont typeface="Wingdings" pitchFamily="2" charset="2"/>
        <a:buChar char="p"/>
        <a:defRPr sz="2000">
          <a:solidFill>
            <a:schemeClr val="tx1"/>
          </a:solidFill>
          <a:latin typeface="Arial" pitchFamily="34" charset="0"/>
          <a:cs typeface="Arial" pitchFamily="34" charset="0"/>
        </a:defRPr>
      </a:lvl3pPr>
      <a:lvl4pPr marL="1600200" indent="-228600" algn="l" rtl="0" eaLnBrk="0" fontAlgn="base" hangingPunct="0">
        <a:spcBef>
          <a:spcPct val="20000"/>
        </a:spcBef>
        <a:spcAft>
          <a:spcPct val="0"/>
        </a:spcAft>
        <a:buClr>
          <a:schemeClr val="bg2"/>
        </a:buClr>
        <a:buFont typeface="Wingdings" pitchFamily="2" charset="2"/>
        <a:buChar char="§"/>
        <a:defRPr>
          <a:solidFill>
            <a:schemeClr val="tx1"/>
          </a:solidFill>
          <a:latin typeface="Arial" pitchFamily="34" charset="0"/>
          <a:cs typeface="Arial" pitchFamily="34" charset="0"/>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pitchFamily="34" charset="0"/>
          <a:cs typeface="Arial" pitchFamily="34" charset="0"/>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4763" y="0"/>
            <a:ext cx="9150351" cy="1004888"/>
            <a:chOff x="-3" y="0"/>
            <a:chExt cx="5764" cy="633"/>
          </a:xfrm>
        </p:grpSpPr>
        <p:sp>
          <p:nvSpPr>
            <p:cNvPr id="4137" name="Rectangle 3"/>
            <p:cNvSpPr>
              <a:spLocks noChangeArrowheads="1"/>
            </p:cNvSpPr>
            <p:nvPr/>
          </p:nvSpPr>
          <p:spPr bwMode="auto">
            <a:xfrm>
              <a:off x="0" y="0"/>
              <a:ext cx="5760" cy="633"/>
            </a:xfrm>
            <a:prstGeom prst="rect">
              <a:avLst/>
            </a:prstGeom>
            <a:solidFill>
              <a:srgbClr val="60A1D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algn="ctr">
                <a:defRPr/>
              </a:pPr>
              <a:endParaRPr lang="en-US" altLang="en-US" sz="2400" dirty="0" smtClean="0">
                <a:solidFill>
                  <a:srgbClr val="000000"/>
                </a:solidFill>
              </a:endParaRPr>
            </a:p>
          </p:txBody>
        </p:sp>
        <p:sp>
          <p:nvSpPr>
            <p:cNvPr id="4138" name="Line 4"/>
            <p:cNvSpPr>
              <a:spLocks noChangeShapeType="1"/>
            </p:cNvSpPr>
            <p:nvPr/>
          </p:nvSpPr>
          <p:spPr bwMode="auto">
            <a:xfrm>
              <a:off x="-3" y="633"/>
              <a:ext cx="5764" cy="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0000"/>
                </a:solidFill>
              </a:endParaRPr>
            </a:p>
          </p:txBody>
        </p:sp>
      </p:grpSp>
      <p:sp>
        <p:nvSpPr>
          <p:cNvPr id="4099" name="Rectangle 5"/>
          <p:cNvSpPr>
            <a:spLocks noGrp="1" noChangeArrowheads="1"/>
          </p:cNvSpPr>
          <p:nvPr>
            <p:ph type="title"/>
          </p:nvPr>
        </p:nvSpPr>
        <p:spPr bwMode="auto">
          <a:xfrm>
            <a:off x="2649538" y="228600"/>
            <a:ext cx="64944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100" name="Rectangle 6"/>
          <p:cNvSpPr>
            <a:spLocks noGrp="1" noChangeArrowheads="1"/>
          </p:cNvSpPr>
          <p:nvPr>
            <p:ph type="body" idx="1"/>
          </p:nvPr>
        </p:nvSpPr>
        <p:spPr bwMode="auto">
          <a:xfrm>
            <a:off x="371475" y="1295400"/>
            <a:ext cx="8239125" cy="495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4101" name="Group 7"/>
          <p:cNvGrpSpPr>
            <a:grpSpLocks/>
          </p:cNvGrpSpPr>
          <p:nvPr/>
        </p:nvGrpSpPr>
        <p:grpSpPr bwMode="auto">
          <a:xfrm>
            <a:off x="371475" y="263525"/>
            <a:ext cx="2278063" cy="436563"/>
            <a:chOff x="390" y="948"/>
            <a:chExt cx="1435" cy="275"/>
          </a:xfrm>
        </p:grpSpPr>
        <p:grpSp>
          <p:nvGrpSpPr>
            <p:cNvPr id="4103" name="Group 8"/>
            <p:cNvGrpSpPr>
              <a:grpSpLocks/>
            </p:cNvGrpSpPr>
            <p:nvPr/>
          </p:nvGrpSpPr>
          <p:grpSpPr bwMode="auto">
            <a:xfrm>
              <a:off x="390" y="948"/>
              <a:ext cx="1296" cy="230"/>
              <a:chOff x="397" y="387"/>
              <a:chExt cx="1752" cy="303"/>
            </a:xfrm>
          </p:grpSpPr>
          <p:sp>
            <p:nvSpPr>
              <p:cNvPr id="4106" name="Freeform 9"/>
              <p:cNvSpPr>
                <a:spLocks/>
              </p:cNvSpPr>
              <p:nvPr/>
            </p:nvSpPr>
            <p:spPr bwMode="auto">
              <a:xfrm>
                <a:off x="397" y="387"/>
                <a:ext cx="497" cy="303"/>
              </a:xfrm>
              <a:custGeom>
                <a:avLst/>
                <a:gdLst>
                  <a:gd name="T0" fmla="*/ 249 w 498"/>
                  <a:gd name="T1" fmla="*/ 302 h 303"/>
                  <a:gd name="T2" fmla="*/ 249 w 498"/>
                  <a:gd name="T3" fmla="*/ 0 h 303"/>
                  <a:gd name="T4" fmla="*/ 66 w 498"/>
                  <a:gd name="T5" fmla="*/ 0 h 303"/>
                  <a:gd name="T6" fmla="*/ 0 w 498"/>
                  <a:gd name="T7" fmla="*/ 302 h 303"/>
                  <a:gd name="T8" fmla="*/ 249 w 498"/>
                  <a:gd name="T9" fmla="*/ 302 h 3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8" h="303">
                    <a:moveTo>
                      <a:pt x="431" y="302"/>
                    </a:moveTo>
                    <a:lnTo>
                      <a:pt x="497" y="0"/>
                    </a:lnTo>
                    <a:lnTo>
                      <a:pt x="66" y="0"/>
                    </a:lnTo>
                    <a:lnTo>
                      <a:pt x="0" y="302"/>
                    </a:lnTo>
                    <a:lnTo>
                      <a:pt x="431" y="302"/>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4107" name="Freeform 10"/>
              <p:cNvSpPr>
                <a:spLocks/>
              </p:cNvSpPr>
              <p:nvPr/>
            </p:nvSpPr>
            <p:spPr bwMode="auto">
              <a:xfrm>
                <a:off x="446" y="398"/>
                <a:ext cx="438" cy="283"/>
              </a:xfrm>
              <a:custGeom>
                <a:avLst/>
                <a:gdLst>
                  <a:gd name="T0" fmla="*/ 27 w 436"/>
                  <a:gd name="T1" fmla="*/ 2 h 283"/>
                  <a:gd name="T2" fmla="*/ 32 w 436"/>
                  <a:gd name="T3" fmla="*/ 3 h 283"/>
                  <a:gd name="T4" fmla="*/ 42 w 436"/>
                  <a:gd name="T5" fmla="*/ 4 h 283"/>
                  <a:gd name="T6" fmla="*/ 56 w 436"/>
                  <a:gd name="T7" fmla="*/ 7 h 283"/>
                  <a:gd name="T8" fmla="*/ 73 w 436"/>
                  <a:gd name="T9" fmla="*/ 10 h 283"/>
                  <a:gd name="T10" fmla="*/ 92 w 436"/>
                  <a:gd name="T11" fmla="*/ 15 h 283"/>
                  <a:gd name="T12" fmla="*/ 481 w 436"/>
                  <a:gd name="T13" fmla="*/ 19 h 283"/>
                  <a:gd name="T14" fmla="*/ 527 w 436"/>
                  <a:gd name="T15" fmla="*/ 23 h 283"/>
                  <a:gd name="T16" fmla="*/ 587 w 436"/>
                  <a:gd name="T17" fmla="*/ 28 h 283"/>
                  <a:gd name="T18" fmla="*/ 653 w 436"/>
                  <a:gd name="T19" fmla="*/ 32 h 283"/>
                  <a:gd name="T20" fmla="*/ 716 w 436"/>
                  <a:gd name="T21" fmla="*/ 36 h 283"/>
                  <a:gd name="T22" fmla="*/ 780 w 436"/>
                  <a:gd name="T23" fmla="*/ 41 h 283"/>
                  <a:gd name="T24" fmla="*/ 848 w 436"/>
                  <a:gd name="T25" fmla="*/ 44 h 283"/>
                  <a:gd name="T26" fmla="*/ 908 w 436"/>
                  <a:gd name="T27" fmla="*/ 47 h 283"/>
                  <a:gd name="T28" fmla="*/ 948 w 436"/>
                  <a:gd name="T29" fmla="*/ 49 h 283"/>
                  <a:gd name="T30" fmla="*/ 972 w 436"/>
                  <a:gd name="T31" fmla="*/ 50 h 283"/>
                  <a:gd name="T32" fmla="*/ 1024 w 436"/>
                  <a:gd name="T33" fmla="*/ 52 h 283"/>
                  <a:gd name="T34" fmla="*/ 1099 w 436"/>
                  <a:gd name="T35" fmla="*/ 56 h 283"/>
                  <a:gd name="T36" fmla="*/ 1159 w 436"/>
                  <a:gd name="T37" fmla="*/ 60 h 283"/>
                  <a:gd name="T38" fmla="*/ 1199 w 436"/>
                  <a:gd name="T39" fmla="*/ 63 h 283"/>
                  <a:gd name="T40" fmla="*/ 1229 w 436"/>
                  <a:gd name="T41" fmla="*/ 65 h 283"/>
                  <a:gd name="T42" fmla="*/ 1241 w 436"/>
                  <a:gd name="T43" fmla="*/ 68 h 283"/>
                  <a:gd name="T44" fmla="*/ 1247 w 436"/>
                  <a:gd name="T45" fmla="*/ 69 h 283"/>
                  <a:gd name="T46" fmla="*/ 1253 w 436"/>
                  <a:gd name="T47" fmla="*/ 70 h 283"/>
                  <a:gd name="T48" fmla="*/ 1297 w 436"/>
                  <a:gd name="T49" fmla="*/ 70 h 283"/>
                  <a:gd name="T50" fmla="*/ 1327 w 436"/>
                  <a:gd name="T51" fmla="*/ 71 h 283"/>
                  <a:gd name="T52" fmla="*/ 1351 w 436"/>
                  <a:gd name="T53" fmla="*/ 71 h 283"/>
                  <a:gd name="T54" fmla="*/ 1369 w 436"/>
                  <a:gd name="T55" fmla="*/ 71 h 283"/>
                  <a:gd name="T56" fmla="*/ 1381 w 436"/>
                  <a:gd name="T57" fmla="*/ 73 h 283"/>
                  <a:gd name="T58" fmla="*/ 1393 w 436"/>
                  <a:gd name="T59" fmla="*/ 74 h 283"/>
                  <a:gd name="T60" fmla="*/ 1403 w 436"/>
                  <a:gd name="T61" fmla="*/ 75 h 283"/>
                  <a:gd name="T62" fmla="*/ 1409 w 436"/>
                  <a:gd name="T63" fmla="*/ 77 h 283"/>
                  <a:gd name="T64" fmla="*/ 1424 w 436"/>
                  <a:gd name="T65" fmla="*/ 85 h 283"/>
                  <a:gd name="T66" fmla="*/ 1431 w 436"/>
                  <a:gd name="T67" fmla="*/ 95 h 283"/>
                  <a:gd name="T68" fmla="*/ 1424 w 436"/>
                  <a:gd name="T69" fmla="*/ 105 h 283"/>
                  <a:gd name="T70" fmla="*/ 1415 w 436"/>
                  <a:gd name="T71" fmla="*/ 116 h 283"/>
                  <a:gd name="T72" fmla="*/ 1399 w 436"/>
                  <a:gd name="T73" fmla="*/ 127 h 283"/>
                  <a:gd name="T74" fmla="*/ 1385 w 436"/>
                  <a:gd name="T75" fmla="*/ 135 h 283"/>
                  <a:gd name="T76" fmla="*/ 1375 w 436"/>
                  <a:gd name="T77" fmla="*/ 141 h 283"/>
                  <a:gd name="T78" fmla="*/ 1369 w 436"/>
                  <a:gd name="T79" fmla="*/ 143 h 283"/>
                  <a:gd name="T80" fmla="*/ 1357 w 436"/>
                  <a:gd name="T81" fmla="*/ 145 h 283"/>
                  <a:gd name="T82" fmla="*/ 1319 w 436"/>
                  <a:gd name="T83" fmla="*/ 150 h 283"/>
                  <a:gd name="T84" fmla="*/ 1265 w 436"/>
                  <a:gd name="T85" fmla="*/ 157 h 283"/>
                  <a:gd name="T86" fmla="*/ 1139 w 436"/>
                  <a:gd name="T87" fmla="*/ 166 h 283"/>
                  <a:gd name="T88" fmla="*/ 999 w 436"/>
                  <a:gd name="T89" fmla="*/ 177 h 283"/>
                  <a:gd name="T90" fmla="*/ 876 w 436"/>
                  <a:gd name="T91" fmla="*/ 188 h 283"/>
                  <a:gd name="T92" fmla="*/ 749 w 436"/>
                  <a:gd name="T93" fmla="*/ 201 h 283"/>
                  <a:gd name="T94" fmla="*/ 650 w 436"/>
                  <a:gd name="T95" fmla="*/ 213 h 283"/>
                  <a:gd name="T96" fmla="*/ 548 w 436"/>
                  <a:gd name="T97" fmla="*/ 226 h 283"/>
                  <a:gd name="T98" fmla="*/ 481 w 436"/>
                  <a:gd name="T99" fmla="*/ 239 h 283"/>
                  <a:gd name="T100" fmla="*/ 83 w 436"/>
                  <a:gd name="T101" fmla="*/ 250 h 283"/>
                  <a:gd name="T102" fmla="*/ 56 w 436"/>
                  <a:gd name="T103" fmla="*/ 261 h 283"/>
                  <a:gd name="T104" fmla="*/ 33 w 436"/>
                  <a:gd name="T105" fmla="*/ 269 h 283"/>
                  <a:gd name="T106" fmla="*/ 15 w 436"/>
                  <a:gd name="T107" fmla="*/ 276 h 283"/>
                  <a:gd name="T108" fmla="*/ 4 w 436"/>
                  <a:gd name="T109" fmla="*/ 280 h 283"/>
                  <a:gd name="T110" fmla="*/ 0 w 436"/>
                  <a:gd name="T111" fmla="*/ 282 h 283"/>
                  <a:gd name="T112" fmla="*/ 1617 w 436"/>
                  <a:gd name="T113" fmla="*/ 0 h 283"/>
                  <a:gd name="T114" fmla="*/ 26 w 436"/>
                  <a:gd name="T115" fmla="*/ 2 h 28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36" h="283">
                    <a:moveTo>
                      <a:pt x="26" y="2"/>
                    </a:moveTo>
                    <a:lnTo>
                      <a:pt x="27" y="2"/>
                    </a:lnTo>
                    <a:lnTo>
                      <a:pt x="29" y="2"/>
                    </a:lnTo>
                    <a:lnTo>
                      <a:pt x="32" y="3"/>
                    </a:lnTo>
                    <a:lnTo>
                      <a:pt x="37" y="3"/>
                    </a:lnTo>
                    <a:lnTo>
                      <a:pt x="42" y="4"/>
                    </a:lnTo>
                    <a:lnTo>
                      <a:pt x="48" y="6"/>
                    </a:lnTo>
                    <a:lnTo>
                      <a:pt x="56" y="7"/>
                    </a:lnTo>
                    <a:lnTo>
                      <a:pt x="64" y="9"/>
                    </a:lnTo>
                    <a:lnTo>
                      <a:pt x="73" y="10"/>
                    </a:lnTo>
                    <a:lnTo>
                      <a:pt x="82" y="13"/>
                    </a:lnTo>
                    <a:lnTo>
                      <a:pt x="92" y="15"/>
                    </a:lnTo>
                    <a:lnTo>
                      <a:pt x="102" y="17"/>
                    </a:lnTo>
                    <a:lnTo>
                      <a:pt x="113" y="19"/>
                    </a:lnTo>
                    <a:lnTo>
                      <a:pt x="125" y="21"/>
                    </a:lnTo>
                    <a:lnTo>
                      <a:pt x="136" y="23"/>
                    </a:lnTo>
                    <a:lnTo>
                      <a:pt x="147" y="25"/>
                    </a:lnTo>
                    <a:lnTo>
                      <a:pt x="159" y="28"/>
                    </a:lnTo>
                    <a:lnTo>
                      <a:pt x="170" y="30"/>
                    </a:lnTo>
                    <a:lnTo>
                      <a:pt x="181" y="32"/>
                    </a:lnTo>
                    <a:lnTo>
                      <a:pt x="192" y="35"/>
                    </a:lnTo>
                    <a:lnTo>
                      <a:pt x="202" y="36"/>
                    </a:lnTo>
                    <a:lnTo>
                      <a:pt x="212" y="39"/>
                    </a:lnTo>
                    <a:lnTo>
                      <a:pt x="222" y="41"/>
                    </a:lnTo>
                    <a:lnTo>
                      <a:pt x="231" y="43"/>
                    </a:lnTo>
                    <a:lnTo>
                      <a:pt x="239" y="44"/>
                    </a:lnTo>
                    <a:lnTo>
                      <a:pt x="247" y="46"/>
                    </a:lnTo>
                    <a:lnTo>
                      <a:pt x="254" y="47"/>
                    </a:lnTo>
                    <a:lnTo>
                      <a:pt x="259" y="48"/>
                    </a:lnTo>
                    <a:lnTo>
                      <a:pt x="264" y="49"/>
                    </a:lnTo>
                    <a:lnTo>
                      <a:pt x="268" y="50"/>
                    </a:lnTo>
                    <a:lnTo>
                      <a:pt x="270" y="50"/>
                    </a:lnTo>
                    <a:lnTo>
                      <a:pt x="271" y="50"/>
                    </a:lnTo>
                    <a:lnTo>
                      <a:pt x="281" y="52"/>
                    </a:lnTo>
                    <a:lnTo>
                      <a:pt x="289" y="54"/>
                    </a:lnTo>
                    <a:lnTo>
                      <a:pt x="296" y="56"/>
                    </a:lnTo>
                    <a:lnTo>
                      <a:pt x="303" y="58"/>
                    </a:lnTo>
                    <a:lnTo>
                      <a:pt x="308" y="60"/>
                    </a:lnTo>
                    <a:lnTo>
                      <a:pt x="312" y="61"/>
                    </a:lnTo>
                    <a:lnTo>
                      <a:pt x="316" y="63"/>
                    </a:lnTo>
                    <a:lnTo>
                      <a:pt x="319" y="64"/>
                    </a:lnTo>
                    <a:lnTo>
                      <a:pt x="321" y="65"/>
                    </a:lnTo>
                    <a:lnTo>
                      <a:pt x="322" y="67"/>
                    </a:lnTo>
                    <a:lnTo>
                      <a:pt x="323" y="68"/>
                    </a:lnTo>
                    <a:lnTo>
                      <a:pt x="324" y="69"/>
                    </a:lnTo>
                    <a:lnTo>
                      <a:pt x="325" y="70"/>
                    </a:lnTo>
                    <a:lnTo>
                      <a:pt x="332" y="70"/>
                    </a:lnTo>
                    <a:lnTo>
                      <a:pt x="338" y="70"/>
                    </a:lnTo>
                    <a:lnTo>
                      <a:pt x="343" y="70"/>
                    </a:lnTo>
                    <a:lnTo>
                      <a:pt x="348" y="71"/>
                    </a:lnTo>
                    <a:lnTo>
                      <a:pt x="352" y="71"/>
                    </a:lnTo>
                    <a:lnTo>
                      <a:pt x="356" y="71"/>
                    </a:lnTo>
                    <a:lnTo>
                      <a:pt x="359" y="71"/>
                    </a:lnTo>
                    <a:lnTo>
                      <a:pt x="362" y="71"/>
                    </a:lnTo>
                    <a:lnTo>
                      <a:pt x="364" y="72"/>
                    </a:lnTo>
                    <a:lnTo>
                      <a:pt x="366" y="73"/>
                    </a:lnTo>
                    <a:lnTo>
                      <a:pt x="368" y="73"/>
                    </a:lnTo>
                    <a:lnTo>
                      <a:pt x="370" y="74"/>
                    </a:lnTo>
                    <a:lnTo>
                      <a:pt x="371" y="75"/>
                    </a:lnTo>
                    <a:lnTo>
                      <a:pt x="373" y="75"/>
                    </a:lnTo>
                    <a:lnTo>
                      <a:pt x="374" y="76"/>
                    </a:lnTo>
                    <a:lnTo>
                      <a:pt x="375" y="77"/>
                    </a:lnTo>
                    <a:lnTo>
                      <a:pt x="378" y="81"/>
                    </a:lnTo>
                    <a:lnTo>
                      <a:pt x="380" y="85"/>
                    </a:lnTo>
                    <a:lnTo>
                      <a:pt x="381" y="90"/>
                    </a:lnTo>
                    <a:lnTo>
                      <a:pt x="382" y="95"/>
                    </a:lnTo>
                    <a:lnTo>
                      <a:pt x="381" y="100"/>
                    </a:lnTo>
                    <a:lnTo>
                      <a:pt x="380" y="105"/>
                    </a:lnTo>
                    <a:lnTo>
                      <a:pt x="379" y="111"/>
                    </a:lnTo>
                    <a:lnTo>
                      <a:pt x="377" y="116"/>
                    </a:lnTo>
                    <a:lnTo>
                      <a:pt x="374" y="122"/>
                    </a:lnTo>
                    <a:lnTo>
                      <a:pt x="372" y="127"/>
                    </a:lnTo>
                    <a:lnTo>
                      <a:pt x="370" y="131"/>
                    </a:lnTo>
                    <a:lnTo>
                      <a:pt x="367" y="135"/>
                    </a:lnTo>
                    <a:lnTo>
                      <a:pt x="365" y="139"/>
                    </a:lnTo>
                    <a:lnTo>
                      <a:pt x="364" y="141"/>
                    </a:lnTo>
                    <a:lnTo>
                      <a:pt x="363" y="142"/>
                    </a:lnTo>
                    <a:lnTo>
                      <a:pt x="362" y="143"/>
                    </a:lnTo>
                    <a:lnTo>
                      <a:pt x="361" y="144"/>
                    </a:lnTo>
                    <a:lnTo>
                      <a:pt x="358" y="145"/>
                    </a:lnTo>
                    <a:lnTo>
                      <a:pt x="352" y="147"/>
                    </a:lnTo>
                    <a:lnTo>
                      <a:pt x="345" y="150"/>
                    </a:lnTo>
                    <a:lnTo>
                      <a:pt x="337" y="153"/>
                    </a:lnTo>
                    <a:lnTo>
                      <a:pt x="327" y="157"/>
                    </a:lnTo>
                    <a:lnTo>
                      <a:pt x="316" y="161"/>
                    </a:lnTo>
                    <a:lnTo>
                      <a:pt x="304" y="166"/>
                    </a:lnTo>
                    <a:lnTo>
                      <a:pt x="290" y="171"/>
                    </a:lnTo>
                    <a:lnTo>
                      <a:pt x="276" y="177"/>
                    </a:lnTo>
                    <a:lnTo>
                      <a:pt x="261" y="182"/>
                    </a:lnTo>
                    <a:lnTo>
                      <a:pt x="246" y="188"/>
                    </a:lnTo>
                    <a:lnTo>
                      <a:pt x="230" y="195"/>
                    </a:lnTo>
                    <a:lnTo>
                      <a:pt x="213" y="201"/>
                    </a:lnTo>
                    <a:lnTo>
                      <a:pt x="196" y="207"/>
                    </a:lnTo>
                    <a:lnTo>
                      <a:pt x="180" y="213"/>
                    </a:lnTo>
                    <a:lnTo>
                      <a:pt x="163" y="220"/>
                    </a:lnTo>
                    <a:lnTo>
                      <a:pt x="146" y="226"/>
                    </a:lnTo>
                    <a:lnTo>
                      <a:pt x="130" y="233"/>
                    </a:lnTo>
                    <a:lnTo>
                      <a:pt x="113" y="239"/>
                    </a:lnTo>
                    <a:lnTo>
                      <a:pt x="98" y="245"/>
                    </a:lnTo>
                    <a:lnTo>
                      <a:pt x="83" y="250"/>
                    </a:lnTo>
                    <a:lnTo>
                      <a:pt x="69" y="256"/>
                    </a:lnTo>
                    <a:lnTo>
                      <a:pt x="56" y="261"/>
                    </a:lnTo>
                    <a:lnTo>
                      <a:pt x="44" y="265"/>
                    </a:lnTo>
                    <a:lnTo>
                      <a:pt x="33" y="269"/>
                    </a:lnTo>
                    <a:lnTo>
                      <a:pt x="24" y="273"/>
                    </a:lnTo>
                    <a:lnTo>
                      <a:pt x="15" y="276"/>
                    </a:lnTo>
                    <a:lnTo>
                      <a:pt x="9" y="279"/>
                    </a:lnTo>
                    <a:lnTo>
                      <a:pt x="4" y="280"/>
                    </a:lnTo>
                    <a:lnTo>
                      <a:pt x="1" y="282"/>
                    </a:lnTo>
                    <a:lnTo>
                      <a:pt x="0" y="282"/>
                    </a:lnTo>
                    <a:lnTo>
                      <a:pt x="374" y="282"/>
                    </a:lnTo>
                    <a:lnTo>
                      <a:pt x="435" y="0"/>
                    </a:lnTo>
                    <a:lnTo>
                      <a:pt x="26" y="0"/>
                    </a:lnTo>
                    <a:lnTo>
                      <a:pt x="26" y="2"/>
                    </a:lnTo>
                  </a:path>
                </a:pathLst>
              </a:custGeom>
              <a:solidFill>
                <a:srgbClr val="004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4108" name="Freeform 11"/>
              <p:cNvSpPr>
                <a:spLocks/>
              </p:cNvSpPr>
              <p:nvPr/>
            </p:nvSpPr>
            <p:spPr bwMode="auto">
              <a:xfrm>
                <a:off x="717" y="484"/>
                <a:ext cx="93" cy="46"/>
              </a:xfrm>
              <a:custGeom>
                <a:avLst/>
                <a:gdLst>
                  <a:gd name="T0" fmla="*/ 32 w 93"/>
                  <a:gd name="T1" fmla="*/ 9 h 46"/>
                  <a:gd name="T2" fmla="*/ 25 w 93"/>
                  <a:gd name="T3" fmla="*/ 10 h 46"/>
                  <a:gd name="T4" fmla="*/ 18 w 93"/>
                  <a:gd name="T5" fmla="*/ 11 h 46"/>
                  <a:gd name="T6" fmla="*/ 11 w 93"/>
                  <a:gd name="T7" fmla="*/ 12 h 46"/>
                  <a:gd name="T8" fmla="*/ 4 w 93"/>
                  <a:gd name="T9" fmla="*/ 13 h 46"/>
                  <a:gd name="T10" fmla="*/ 1 w 93"/>
                  <a:gd name="T11" fmla="*/ 14 h 46"/>
                  <a:gd name="T12" fmla="*/ 0 w 93"/>
                  <a:gd name="T13" fmla="*/ 16 h 46"/>
                  <a:gd name="T14" fmla="*/ 1 w 93"/>
                  <a:gd name="T15" fmla="*/ 18 h 46"/>
                  <a:gd name="T16" fmla="*/ 3 w 93"/>
                  <a:gd name="T17" fmla="*/ 19 h 46"/>
                  <a:gd name="T18" fmla="*/ 7 w 93"/>
                  <a:gd name="T19" fmla="*/ 19 h 46"/>
                  <a:gd name="T20" fmla="*/ 14 w 93"/>
                  <a:gd name="T21" fmla="*/ 19 h 46"/>
                  <a:gd name="T22" fmla="*/ 23 w 93"/>
                  <a:gd name="T23" fmla="*/ 19 h 46"/>
                  <a:gd name="T24" fmla="*/ 33 w 93"/>
                  <a:gd name="T25" fmla="*/ 17 h 46"/>
                  <a:gd name="T26" fmla="*/ 43 w 93"/>
                  <a:gd name="T27" fmla="*/ 16 h 46"/>
                  <a:gd name="T28" fmla="*/ 53 w 93"/>
                  <a:gd name="T29" fmla="*/ 15 h 46"/>
                  <a:gd name="T30" fmla="*/ 62 w 93"/>
                  <a:gd name="T31" fmla="*/ 15 h 46"/>
                  <a:gd name="T32" fmla="*/ 70 w 93"/>
                  <a:gd name="T33" fmla="*/ 14 h 46"/>
                  <a:gd name="T34" fmla="*/ 76 w 93"/>
                  <a:gd name="T35" fmla="*/ 15 h 46"/>
                  <a:gd name="T36" fmla="*/ 81 w 93"/>
                  <a:gd name="T37" fmla="*/ 16 h 46"/>
                  <a:gd name="T38" fmla="*/ 82 w 93"/>
                  <a:gd name="T39" fmla="*/ 20 h 46"/>
                  <a:gd name="T40" fmla="*/ 80 w 93"/>
                  <a:gd name="T41" fmla="*/ 27 h 46"/>
                  <a:gd name="T42" fmla="*/ 77 w 93"/>
                  <a:gd name="T43" fmla="*/ 36 h 46"/>
                  <a:gd name="T44" fmla="*/ 75 w 93"/>
                  <a:gd name="T45" fmla="*/ 44 h 46"/>
                  <a:gd name="T46" fmla="*/ 77 w 93"/>
                  <a:gd name="T47" fmla="*/ 45 h 46"/>
                  <a:gd name="T48" fmla="*/ 80 w 93"/>
                  <a:gd name="T49" fmla="*/ 42 h 46"/>
                  <a:gd name="T50" fmla="*/ 84 w 93"/>
                  <a:gd name="T51" fmla="*/ 35 h 46"/>
                  <a:gd name="T52" fmla="*/ 88 w 93"/>
                  <a:gd name="T53" fmla="*/ 27 h 46"/>
                  <a:gd name="T54" fmla="*/ 91 w 93"/>
                  <a:gd name="T55" fmla="*/ 19 h 46"/>
                  <a:gd name="T56" fmla="*/ 92 w 93"/>
                  <a:gd name="T57" fmla="*/ 10 h 46"/>
                  <a:gd name="T58" fmla="*/ 89 w 93"/>
                  <a:gd name="T59" fmla="*/ 5 h 46"/>
                  <a:gd name="T60" fmla="*/ 82 w 93"/>
                  <a:gd name="T61" fmla="*/ 2 h 46"/>
                  <a:gd name="T62" fmla="*/ 73 w 93"/>
                  <a:gd name="T63" fmla="*/ 0 h 46"/>
                  <a:gd name="T64" fmla="*/ 44 w 93"/>
                  <a:gd name="T65" fmla="*/ 0 h 46"/>
                  <a:gd name="T66" fmla="*/ 41 w 93"/>
                  <a:gd name="T67" fmla="*/ 1 h 46"/>
                  <a:gd name="T68" fmla="*/ 39 w 93"/>
                  <a:gd name="T69" fmla="*/ 3 h 46"/>
                  <a:gd name="T70" fmla="*/ 37 w 93"/>
                  <a:gd name="T71" fmla="*/ 5 h 46"/>
                  <a:gd name="T72" fmla="*/ 34 w 93"/>
                  <a:gd name="T73" fmla="*/ 7 h 4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3" h="46">
                    <a:moveTo>
                      <a:pt x="34" y="7"/>
                    </a:moveTo>
                    <a:lnTo>
                      <a:pt x="32" y="9"/>
                    </a:lnTo>
                    <a:lnTo>
                      <a:pt x="28" y="10"/>
                    </a:lnTo>
                    <a:lnTo>
                      <a:pt x="25" y="10"/>
                    </a:lnTo>
                    <a:lnTo>
                      <a:pt x="21" y="10"/>
                    </a:lnTo>
                    <a:lnTo>
                      <a:pt x="18" y="11"/>
                    </a:lnTo>
                    <a:lnTo>
                      <a:pt x="14" y="12"/>
                    </a:lnTo>
                    <a:lnTo>
                      <a:pt x="11" y="12"/>
                    </a:lnTo>
                    <a:lnTo>
                      <a:pt x="8" y="12"/>
                    </a:lnTo>
                    <a:lnTo>
                      <a:pt x="4" y="13"/>
                    </a:lnTo>
                    <a:lnTo>
                      <a:pt x="2" y="13"/>
                    </a:lnTo>
                    <a:lnTo>
                      <a:pt x="1" y="14"/>
                    </a:lnTo>
                    <a:lnTo>
                      <a:pt x="0" y="16"/>
                    </a:lnTo>
                    <a:lnTo>
                      <a:pt x="0" y="17"/>
                    </a:lnTo>
                    <a:lnTo>
                      <a:pt x="1" y="18"/>
                    </a:lnTo>
                    <a:lnTo>
                      <a:pt x="2" y="18"/>
                    </a:lnTo>
                    <a:lnTo>
                      <a:pt x="3" y="19"/>
                    </a:lnTo>
                    <a:lnTo>
                      <a:pt x="5" y="19"/>
                    </a:lnTo>
                    <a:lnTo>
                      <a:pt x="7" y="19"/>
                    </a:lnTo>
                    <a:lnTo>
                      <a:pt x="10" y="19"/>
                    </a:lnTo>
                    <a:lnTo>
                      <a:pt x="14" y="19"/>
                    </a:lnTo>
                    <a:lnTo>
                      <a:pt x="18" y="19"/>
                    </a:lnTo>
                    <a:lnTo>
                      <a:pt x="23" y="19"/>
                    </a:lnTo>
                    <a:lnTo>
                      <a:pt x="28" y="18"/>
                    </a:lnTo>
                    <a:lnTo>
                      <a:pt x="33" y="17"/>
                    </a:lnTo>
                    <a:lnTo>
                      <a:pt x="38" y="17"/>
                    </a:lnTo>
                    <a:lnTo>
                      <a:pt x="43" y="16"/>
                    </a:lnTo>
                    <a:lnTo>
                      <a:pt x="48" y="16"/>
                    </a:lnTo>
                    <a:lnTo>
                      <a:pt x="53" y="15"/>
                    </a:lnTo>
                    <a:lnTo>
                      <a:pt x="58" y="15"/>
                    </a:lnTo>
                    <a:lnTo>
                      <a:pt x="62" y="15"/>
                    </a:lnTo>
                    <a:lnTo>
                      <a:pt x="66" y="14"/>
                    </a:lnTo>
                    <a:lnTo>
                      <a:pt x="70" y="14"/>
                    </a:lnTo>
                    <a:lnTo>
                      <a:pt x="73" y="14"/>
                    </a:lnTo>
                    <a:lnTo>
                      <a:pt x="76" y="15"/>
                    </a:lnTo>
                    <a:lnTo>
                      <a:pt x="79" y="15"/>
                    </a:lnTo>
                    <a:lnTo>
                      <a:pt x="81" y="16"/>
                    </a:lnTo>
                    <a:lnTo>
                      <a:pt x="81" y="18"/>
                    </a:lnTo>
                    <a:lnTo>
                      <a:pt x="82" y="20"/>
                    </a:lnTo>
                    <a:lnTo>
                      <a:pt x="81" y="24"/>
                    </a:lnTo>
                    <a:lnTo>
                      <a:pt x="80" y="27"/>
                    </a:lnTo>
                    <a:lnTo>
                      <a:pt x="79" y="31"/>
                    </a:lnTo>
                    <a:lnTo>
                      <a:pt x="77" y="36"/>
                    </a:lnTo>
                    <a:lnTo>
                      <a:pt x="75" y="41"/>
                    </a:lnTo>
                    <a:lnTo>
                      <a:pt x="75" y="44"/>
                    </a:lnTo>
                    <a:lnTo>
                      <a:pt x="76" y="45"/>
                    </a:lnTo>
                    <a:lnTo>
                      <a:pt x="77" y="45"/>
                    </a:lnTo>
                    <a:lnTo>
                      <a:pt x="79" y="44"/>
                    </a:lnTo>
                    <a:lnTo>
                      <a:pt x="80" y="42"/>
                    </a:lnTo>
                    <a:lnTo>
                      <a:pt x="82" y="39"/>
                    </a:lnTo>
                    <a:lnTo>
                      <a:pt x="84" y="35"/>
                    </a:lnTo>
                    <a:lnTo>
                      <a:pt x="86" y="32"/>
                    </a:lnTo>
                    <a:lnTo>
                      <a:pt x="88" y="27"/>
                    </a:lnTo>
                    <a:lnTo>
                      <a:pt x="90" y="23"/>
                    </a:lnTo>
                    <a:lnTo>
                      <a:pt x="91" y="19"/>
                    </a:lnTo>
                    <a:lnTo>
                      <a:pt x="92" y="15"/>
                    </a:lnTo>
                    <a:lnTo>
                      <a:pt x="92" y="10"/>
                    </a:lnTo>
                    <a:lnTo>
                      <a:pt x="91" y="7"/>
                    </a:lnTo>
                    <a:lnTo>
                      <a:pt x="89" y="5"/>
                    </a:lnTo>
                    <a:lnTo>
                      <a:pt x="86" y="3"/>
                    </a:lnTo>
                    <a:lnTo>
                      <a:pt x="82" y="2"/>
                    </a:lnTo>
                    <a:lnTo>
                      <a:pt x="78" y="1"/>
                    </a:lnTo>
                    <a:lnTo>
                      <a:pt x="73" y="0"/>
                    </a:lnTo>
                    <a:lnTo>
                      <a:pt x="67" y="0"/>
                    </a:lnTo>
                    <a:lnTo>
                      <a:pt x="44" y="0"/>
                    </a:lnTo>
                    <a:lnTo>
                      <a:pt x="43" y="0"/>
                    </a:lnTo>
                    <a:lnTo>
                      <a:pt x="41" y="1"/>
                    </a:lnTo>
                    <a:lnTo>
                      <a:pt x="41" y="2"/>
                    </a:lnTo>
                    <a:lnTo>
                      <a:pt x="39" y="3"/>
                    </a:lnTo>
                    <a:lnTo>
                      <a:pt x="39" y="4"/>
                    </a:lnTo>
                    <a:lnTo>
                      <a:pt x="37" y="5"/>
                    </a:lnTo>
                    <a:lnTo>
                      <a:pt x="36" y="6"/>
                    </a:lnTo>
                    <a:lnTo>
                      <a:pt x="34" y="7"/>
                    </a:lnTo>
                  </a:path>
                </a:pathLst>
              </a:custGeom>
              <a:solidFill>
                <a:srgbClr val="004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4109" name="Freeform 12"/>
              <p:cNvSpPr>
                <a:spLocks/>
              </p:cNvSpPr>
              <p:nvPr/>
            </p:nvSpPr>
            <p:spPr bwMode="auto">
              <a:xfrm>
                <a:off x="412" y="463"/>
                <a:ext cx="373" cy="216"/>
              </a:xfrm>
              <a:custGeom>
                <a:avLst/>
                <a:gdLst>
                  <a:gd name="T0" fmla="*/ 0 w 373"/>
                  <a:gd name="T1" fmla="*/ 108 h 217"/>
                  <a:gd name="T2" fmla="*/ 6 w 373"/>
                  <a:gd name="T3" fmla="*/ 108 h 217"/>
                  <a:gd name="T4" fmla="*/ 23 w 373"/>
                  <a:gd name="T5" fmla="*/ 108 h 217"/>
                  <a:gd name="T6" fmla="*/ 46 w 373"/>
                  <a:gd name="T7" fmla="*/ 108 h 217"/>
                  <a:gd name="T8" fmla="*/ 74 w 373"/>
                  <a:gd name="T9" fmla="*/ 108 h 217"/>
                  <a:gd name="T10" fmla="*/ 102 w 373"/>
                  <a:gd name="T11" fmla="*/ 108 h 217"/>
                  <a:gd name="T12" fmla="*/ 128 w 373"/>
                  <a:gd name="T13" fmla="*/ 108 h 217"/>
                  <a:gd name="T14" fmla="*/ 149 w 373"/>
                  <a:gd name="T15" fmla="*/ 108 h 217"/>
                  <a:gd name="T16" fmla="*/ 161 w 373"/>
                  <a:gd name="T17" fmla="*/ 108 h 217"/>
                  <a:gd name="T18" fmla="*/ 175 w 373"/>
                  <a:gd name="T19" fmla="*/ 108 h 217"/>
                  <a:gd name="T20" fmla="*/ 190 w 373"/>
                  <a:gd name="T21" fmla="*/ 108 h 217"/>
                  <a:gd name="T22" fmla="*/ 206 w 373"/>
                  <a:gd name="T23" fmla="*/ 108 h 217"/>
                  <a:gd name="T24" fmla="*/ 223 w 373"/>
                  <a:gd name="T25" fmla="*/ 108 h 217"/>
                  <a:gd name="T26" fmla="*/ 240 w 373"/>
                  <a:gd name="T27" fmla="*/ 101 h 217"/>
                  <a:gd name="T28" fmla="*/ 257 w 373"/>
                  <a:gd name="T29" fmla="*/ 94 h 217"/>
                  <a:gd name="T30" fmla="*/ 275 w 373"/>
                  <a:gd name="T31" fmla="*/ 87 h 217"/>
                  <a:gd name="T32" fmla="*/ 292 w 373"/>
                  <a:gd name="T33" fmla="*/ 81 h 217"/>
                  <a:gd name="T34" fmla="*/ 297 w 373"/>
                  <a:gd name="T35" fmla="*/ 79 h 217"/>
                  <a:gd name="T36" fmla="*/ 304 w 373"/>
                  <a:gd name="T37" fmla="*/ 77 h 217"/>
                  <a:gd name="T38" fmla="*/ 312 w 373"/>
                  <a:gd name="T39" fmla="*/ 75 h 217"/>
                  <a:gd name="T40" fmla="*/ 321 w 373"/>
                  <a:gd name="T41" fmla="*/ 72 h 217"/>
                  <a:gd name="T42" fmla="*/ 331 w 373"/>
                  <a:gd name="T43" fmla="*/ 69 h 217"/>
                  <a:gd name="T44" fmla="*/ 341 w 373"/>
                  <a:gd name="T45" fmla="*/ 67 h 217"/>
                  <a:gd name="T46" fmla="*/ 351 w 373"/>
                  <a:gd name="T47" fmla="*/ 64 h 217"/>
                  <a:gd name="T48" fmla="*/ 360 w 373"/>
                  <a:gd name="T49" fmla="*/ 63 h 217"/>
                  <a:gd name="T50" fmla="*/ 365 w 373"/>
                  <a:gd name="T51" fmla="*/ 62 h 217"/>
                  <a:gd name="T52" fmla="*/ 369 w 373"/>
                  <a:gd name="T53" fmla="*/ 61 h 217"/>
                  <a:gd name="T54" fmla="*/ 371 w 373"/>
                  <a:gd name="T55" fmla="*/ 59 h 217"/>
                  <a:gd name="T56" fmla="*/ 372 w 373"/>
                  <a:gd name="T57" fmla="*/ 58 h 217"/>
                  <a:gd name="T58" fmla="*/ 370 w 373"/>
                  <a:gd name="T59" fmla="*/ 56 h 217"/>
                  <a:gd name="T60" fmla="*/ 365 w 373"/>
                  <a:gd name="T61" fmla="*/ 55 h 217"/>
                  <a:gd name="T62" fmla="*/ 358 w 373"/>
                  <a:gd name="T63" fmla="*/ 54 h 217"/>
                  <a:gd name="T64" fmla="*/ 349 w 373"/>
                  <a:gd name="T65" fmla="*/ 54 h 217"/>
                  <a:gd name="T66" fmla="*/ 330 w 373"/>
                  <a:gd name="T67" fmla="*/ 56 h 217"/>
                  <a:gd name="T68" fmla="*/ 310 w 373"/>
                  <a:gd name="T69" fmla="*/ 61 h 217"/>
                  <a:gd name="T70" fmla="*/ 288 w 373"/>
                  <a:gd name="T71" fmla="*/ 67 h 217"/>
                  <a:gd name="T72" fmla="*/ 266 w 373"/>
                  <a:gd name="T73" fmla="*/ 74 h 217"/>
                  <a:gd name="T74" fmla="*/ 244 w 373"/>
                  <a:gd name="T75" fmla="*/ 82 h 217"/>
                  <a:gd name="T76" fmla="*/ 224 w 373"/>
                  <a:gd name="T77" fmla="*/ 90 h 217"/>
                  <a:gd name="T78" fmla="*/ 208 w 373"/>
                  <a:gd name="T79" fmla="*/ 96 h 217"/>
                  <a:gd name="T80" fmla="*/ 197 w 373"/>
                  <a:gd name="T81" fmla="*/ 102 h 217"/>
                  <a:gd name="T82" fmla="*/ 344 w 373"/>
                  <a:gd name="T83" fmla="*/ 19 h 217"/>
                  <a:gd name="T84" fmla="*/ 342 w 373"/>
                  <a:gd name="T85" fmla="*/ 12 h 217"/>
                  <a:gd name="T86" fmla="*/ 331 w 373"/>
                  <a:gd name="T87" fmla="*/ 7 h 217"/>
                  <a:gd name="T88" fmla="*/ 314 w 373"/>
                  <a:gd name="T89" fmla="*/ 3 h 217"/>
                  <a:gd name="T90" fmla="*/ 295 w 373"/>
                  <a:gd name="T91" fmla="*/ 2 h 217"/>
                  <a:gd name="T92" fmla="*/ 275 w 373"/>
                  <a:gd name="T93" fmla="*/ 0 h 217"/>
                  <a:gd name="T94" fmla="*/ 256 w 373"/>
                  <a:gd name="T95" fmla="*/ 0 h 217"/>
                  <a:gd name="T96" fmla="*/ 243 w 373"/>
                  <a:gd name="T97" fmla="*/ 0 h 217"/>
                  <a:gd name="T98" fmla="*/ 237 w 373"/>
                  <a:gd name="T99" fmla="*/ 0 h 21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73" h="217">
                    <a:moveTo>
                      <a:pt x="47" y="0"/>
                    </a:moveTo>
                    <a:lnTo>
                      <a:pt x="0" y="216"/>
                    </a:lnTo>
                    <a:lnTo>
                      <a:pt x="2" y="215"/>
                    </a:lnTo>
                    <a:lnTo>
                      <a:pt x="6" y="213"/>
                    </a:lnTo>
                    <a:lnTo>
                      <a:pt x="14" y="209"/>
                    </a:lnTo>
                    <a:lnTo>
                      <a:pt x="23" y="205"/>
                    </a:lnTo>
                    <a:lnTo>
                      <a:pt x="34" y="200"/>
                    </a:lnTo>
                    <a:lnTo>
                      <a:pt x="46" y="194"/>
                    </a:lnTo>
                    <a:lnTo>
                      <a:pt x="60" y="187"/>
                    </a:lnTo>
                    <a:lnTo>
                      <a:pt x="74" y="180"/>
                    </a:lnTo>
                    <a:lnTo>
                      <a:pt x="88" y="173"/>
                    </a:lnTo>
                    <a:lnTo>
                      <a:pt x="102" y="167"/>
                    </a:lnTo>
                    <a:lnTo>
                      <a:pt x="116" y="160"/>
                    </a:lnTo>
                    <a:lnTo>
                      <a:pt x="128" y="154"/>
                    </a:lnTo>
                    <a:lnTo>
                      <a:pt x="140" y="148"/>
                    </a:lnTo>
                    <a:lnTo>
                      <a:pt x="149" y="144"/>
                    </a:lnTo>
                    <a:lnTo>
                      <a:pt x="156" y="140"/>
                    </a:lnTo>
                    <a:lnTo>
                      <a:pt x="161" y="138"/>
                    </a:lnTo>
                    <a:lnTo>
                      <a:pt x="168" y="135"/>
                    </a:lnTo>
                    <a:lnTo>
                      <a:pt x="175" y="131"/>
                    </a:lnTo>
                    <a:lnTo>
                      <a:pt x="182" y="127"/>
                    </a:lnTo>
                    <a:lnTo>
                      <a:pt x="190" y="124"/>
                    </a:lnTo>
                    <a:lnTo>
                      <a:pt x="198" y="120"/>
                    </a:lnTo>
                    <a:lnTo>
                      <a:pt x="206" y="116"/>
                    </a:lnTo>
                    <a:lnTo>
                      <a:pt x="214" y="112"/>
                    </a:lnTo>
                    <a:lnTo>
                      <a:pt x="223" y="109"/>
                    </a:lnTo>
                    <a:lnTo>
                      <a:pt x="231" y="105"/>
                    </a:lnTo>
                    <a:lnTo>
                      <a:pt x="240" y="101"/>
                    </a:lnTo>
                    <a:lnTo>
                      <a:pt x="248" y="97"/>
                    </a:lnTo>
                    <a:lnTo>
                      <a:pt x="257" y="94"/>
                    </a:lnTo>
                    <a:lnTo>
                      <a:pt x="266" y="90"/>
                    </a:lnTo>
                    <a:lnTo>
                      <a:pt x="275" y="87"/>
                    </a:lnTo>
                    <a:lnTo>
                      <a:pt x="284" y="84"/>
                    </a:lnTo>
                    <a:lnTo>
                      <a:pt x="292" y="81"/>
                    </a:lnTo>
                    <a:lnTo>
                      <a:pt x="294" y="80"/>
                    </a:lnTo>
                    <a:lnTo>
                      <a:pt x="297" y="79"/>
                    </a:lnTo>
                    <a:lnTo>
                      <a:pt x="300" y="79"/>
                    </a:lnTo>
                    <a:lnTo>
                      <a:pt x="304" y="77"/>
                    </a:lnTo>
                    <a:lnTo>
                      <a:pt x="308" y="76"/>
                    </a:lnTo>
                    <a:lnTo>
                      <a:pt x="312" y="75"/>
                    </a:lnTo>
                    <a:lnTo>
                      <a:pt x="316" y="74"/>
                    </a:lnTo>
                    <a:lnTo>
                      <a:pt x="321" y="72"/>
                    </a:lnTo>
                    <a:lnTo>
                      <a:pt x="326" y="71"/>
                    </a:lnTo>
                    <a:lnTo>
                      <a:pt x="331" y="69"/>
                    </a:lnTo>
                    <a:lnTo>
                      <a:pt x="336" y="68"/>
                    </a:lnTo>
                    <a:lnTo>
                      <a:pt x="341" y="67"/>
                    </a:lnTo>
                    <a:lnTo>
                      <a:pt x="346" y="66"/>
                    </a:lnTo>
                    <a:lnTo>
                      <a:pt x="351" y="64"/>
                    </a:lnTo>
                    <a:lnTo>
                      <a:pt x="356" y="64"/>
                    </a:lnTo>
                    <a:lnTo>
                      <a:pt x="360" y="63"/>
                    </a:lnTo>
                    <a:lnTo>
                      <a:pt x="363" y="62"/>
                    </a:lnTo>
                    <a:lnTo>
                      <a:pt x="365" y="62"/>
                    </a:lnTo>
                    <a:lnTo>
                      <a:pt x="368" y="61"/>
                    </a:lnTo>
                    <a:lnTo>
                      <a:pt x="369" y="61"/>
                    </a:lnTo>
                    <a:lnTo>
                      <a:pt x="371" y="60"/>
                    </a:lnTo>
                    <a:lnTo>
                      <a:pt x="371" y="59"/>
                    </a:lnTo>
                    <a:lnTo>
                      <a:pt x="372" y="59"/>
                    </a:lnTo>
                    <a:lnTo>
                      <a:pt x="372" y="58"/>
                    </a:lnTo>
                    <a:lnTo>
                      <a:pt x="371" y="57"/>
                    </a:lnTo>
                    <a:lnTo>
                      <a:pt x="370" y="56"/>
                    </a:lnTo>
                    <a:lnTo>
                      <a:pt x="368" y="55"/>
                    </a:lnTo>
                    <a:lnTo>
                      <a:pt x="365" y="55"/>
                    </a:lnTo>
                    <a:lnTo>
                      <a:pt x="362" y="54"/>
                    </a:lnTo>
                    <a:lnTo>
                      <a:pt x="358" y="54"/>
                    </a:lnTo>
                    <a:lnTo>
                      <a:pt x="354" y="54"/>
                    </a:lnTo>
                    <a:lnTo>
                      <a:pt x="349" y="54"/>
                    </a:lnTo>
                    <a:lnTo>
                      <a:pt x="340" y="55"/>
                    </a:lnTo>
                    <a:lnTo>
                      <a:pt x="330" y="56"/>
                    </a:lnTo>
                    <a:lnTo>
                      <a:pt x="321" y="58"/>
                    </a:lnTo>
                    <a:lnTo>
                      <a:pt x="310" y="61"/>
                    </a:lnTo>
                    <a:lnTo>
                      <a:pt x="299" y="64"/>
                    </a:lnTo>
                    <a:lnTo>
                      <a:pt x="288" y="67"/>
                    </a:lnTo>
                    <a:lnTo>
                      <a:pt x="276" y="70"/>
                    </a:lnTo>
                    <a:lnTo>
                      <a:pt x="266" y="74"/>
                    </a:lnTo>
                    <a:lnTo>
                      <a:pt x="254" y="78"/>
                    </a:lnTo>
                    <a:lnTo>
                      <a:pt x="244" y="82"/>
                    </a:lnTo>
                    <a:lnTo>
                      <a:pt x="234" y="86"/>
                    </a:lnTo>
                    <a:lnTo>
                      <a:pt x="224" y="90"/>
                    </a:lnTo>
                    <a:lnTo>
                      <a:pt x="216" y="93"/>
                    </a:lnTo>
                    <a:lnTo>
                      <a:pt x="208" y="96"/>
                    </a:lnTo>
                    <a:lnTo>
                      <a:pt x="202" y="99"/>
                    </a:lnTo>
                    <a:lnTo>
                      <a:pt x="197" y="102"/>
                    </a:lnTo>
                    <a:lnTo>
                      <a:pt x="169" y="19"/>
                    </a:lnTo>
                    <a:lnTo>
                      <a:pt x="344" y="19"/>
                    </a:lnTo>
                    <a:lnTo>
                      <a:pt x="344" y="15"/>
                    </a:lnTo>
                    <a:lnTo>
                      <a:pt x="342" y="12"/>
                    </a:lnTo>
                    <a:lnTo>
                      <a:pt x="337" y="9"/>
                    </a:lnTo>
                    <a:lnTo>
                      <a:pt x="331" y="7"/>
                    </a:lnTo>
                    <a:lnTo>
                      <a:pt x="323" y="5"/>
                    </a:lnTo>
                    <a:lnTo>
                      <a:pt x="314" y="3"/>
                    </a:lnTo>
                    <a:lnTo>
                      <a:pt x="305" y="3"/>
                    </a:lnTo>
                    <a:lnTo>
                      <a:pt x="295" y="2"/>
                    </a:lnTo>
                    <a:lnTo>
                      <a:pt x="285" y="1"/>
                    </a:lnTo>
                    <a:lnTo>
                      <a:pt x="275" y="0"/>
                    </a:lnTo>
                    <a:lnTo>
                      <a:pt x="265" y="0"/>
                    </a:lnTo>
                    <a:lnTo>
                      <a:pt x="256" y="0"/>
                    </a:lnTo>
                    <a:lnTo>
                      <a:pt x="249" y="0"/>
                    </a:lnTo>
                    <a:lnTo>
                      <a:pt x="243" y="0"/>
                    </a:lnTo>
                    <a:lnTo>
                      <a:pt x="239" y="0"/>
                    </a:lnTo>
                    <a:lnTo>
                      <a:pt x="237" y="0"/>
                    </a:lnTo>
                    <a:lnTo>
                      <a:pt x="47" y="0"/>
                    </a:lnTo>
                  </a:path>
                </a:pathLst>
              </a:custGeom>
              <a:solidFill>
                <a:srgbClr val="004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4110" name="Freeform 13"/>
              <p:cNvSpPr>
                <a:spLocks/>
              </p:cNvSpPr>
              <p:nvPr/>
            </p:nvSpPr>
            <p:spPr bwMode="auto">
              <a:xfrm>
                <a:off x="945" y="398"/>
                <a:ext cx="112" cy="108"/>
              </a:xfrm>
              <a:custGeom>
                <a:avLst/>
                <a:gdLst>
                  <a:gd name="T0" fmla="*/ 31 w 113"/>
                  <a:gd name="T1" fmla="*/ 1471 h 107"/>
                  <a:gd name="T2" fmla="*/ 15 w 113"/>
                  <a:gd name="T3" fmla="*/ 1418 h 107"/>
                  <a:gd name="T4" fmla="*/ 4 w 113"/>
                  <a:gd name="T5" fmla="*/ 1304 h 107"/>
                  <a:gd name="T6" fmla="*/ 0 w 113"/>
                  <a:gd name="T7" fmla="*/ 1144 h 107"/>
                  <a:gd name="T8" fmla="*/ 3 w 113"/>
                  <a:gd name="T9" fmla="*/ 987 h 107"/>
                  <a:gd name="T10" fmla="*/ 6 w 113"/>
                  <a:gd name="T11" fmla="*/ 48 h 107"/>
                  <a:gd name="T12" fmla="*/ 9 w 113"/>
                  <a:gd name="T13" fmla="*/ 35 h 107"/>
                  <a:gd name="T14" fmla="*/ 11 w 113"/>
                  <a:gd name="T15" fmla="*/ 24 h 107"/>
                  <a:gd name="T16" fmla="*/ 13 w 113"/>
                  <a:gd name="T17" fmla="*/ 15 h 107"/>
                  <a:gd name="T18" fmla="*/ 15 w 113"/>
                  <a:gd name="T19" fmla="*/ 8 h 107"/>
                  <a:gd name="T20" fmla="*/ 16 w 113"/>
                  <a:gd name="T21" fmla="*/ 3 h 107"/>
                  <a:gd name="T22" fmla="*/ 17 w 113"/>
                  <a:gd name="T23" fmla="*/ 0 h 107"/>
                  <a:gd name="T24" fmla="*/ 40 w 113"/>
                  <a:gd name="T25" fmla="*/ 0 h 107"/>
                  <a:gd name="T26" fmla="*/ 40 w 113"/>
                  <a:gd name="T27" fmla="*/ 3 h 107"/>
                  <a:gd name="T28" fmla="*/ 38 w 113"/>
                  <a:gd name="T29" fmla="*/ 10 h 107"/>
                  <a:gd name="T30" fmla="*/ 36 w 113"/>
                  <a:gd name="T31" fmla="*/ 20 h 107"/>
                  <a:gd name="T32" fmla="*/ 33 w 113"/>
                  <a:gd name="T33" fmla="*/ 33 h 107"/>
                  <a:gd name="T34" fmla="*/ 30 w 113"/>
                  <a:gd name="T35" fmla="*/ 44 h 107"/>
                  <a:gd name="T36" fmla="*/ 28 w 113"/>
                  <a:gd name="T37" fmla="*/ 907 h 107"/>
                  <a:gd name="T38" fmla="*/ 27 w 113"/>
                  <a:gd name="T39" fmla="*/ 978 h 107"/>
                  <a:gd name="T40" fmla="*/ 26 w 113"/>
                  <a:gd name="T41" fmla="*/ 996 h 107"/>
                  <a:gd name="T42" fmla="*/ 25 w 113"/>
                  <a:gd name="T43" fmla="*/ 1093 h 107"/>
                  <a:gd name="T44" fmla="*/ 27 w 113"/>
                  <a:gd name="T45" fmla="*/ 1188 h 107"/>
                  <a:gd name="T46" fmla="*/ 34 w 113"/>
                  <a:gd name="T47" fmla="*/ 1244 h 107"/>
                  <a:gd name="T48" fmla="*/ 44 w 113"/>
                  <a:gd name="T49" fmla="*/ 1256 h 107"/>
                  <a:gd name="T50" fmla="*/ 56 w 113"/>
                  <a:gd name="T51" fmla="*/ 1244 h 107"/>
                  <a:gd name="T52" fmla="*/ 56 w 113"/>
                  <a:gd name="T53" fmla="*/ 1188 h 107"/>
                  <a:gd name="T54" fmla="*/ 56 w 113"/>
                  <a:gd name="T55" fmla="*/ 1093 h 107"/>
                  <a:gd name="T56" fmla="*/ 56 w 113"/>
                  <a:gd name="T57" fmla="*/ 996 h 107"/>
                  <a:gd name="T58" fmla="*/ 56 w 113"/>
                  <a:gd name="T59" fmla="*/ 942 h 107"/>
                  <a:gd name="T60" fmla="*/ 56 w 113"/>
                  <a:gd name="T61" fmla="*/ 50 h 107"/>
                  <a:gd name="T62" fmla="*/ 56 w 113"/>
                  <a:gd name="T63" fmla="*/ 39 h 107"/>
                  <a:gd name="T64" fmla="*/ 56 w 113"/>
                  <a:gd name="T65" fmla="*/ 28 h 107"/>
                  <a:gd name="T66" fmla="*/ 56 w 113"/>
                  <a:gd name="T67" fmla="*/ 18 h 107"/>
                  <a:gd name="T68" fmla="*/ 56 w 113"/>
                  <a:gd name="T69" fmla="*/ 9 h 107"/>
                  <a:gd name="T70" fmla="*/ 56 w 113"/>
                  <a:gd name="T71" fmla="*/ 2 h 107"/>
                  <a:gd name="T72" fmla="*/ 56 w 113"/>
                  <a:gd name="T73" fmla="*/ 0 h 107"/>
                  <a:gd name="T74" fmla="*/ 56 w 113"/>
                  <a:gd name="T75" fmla="*/ 12 h 107"/>
                  <a:gd name="T76" fmla="*/ 56 w 113"/>
                  <a:gd name="T77" fmla="*/ 27 h 107"/>
                  <a:gd name="T78" fmla="*/ 56 w 113"/>
                  <a:gd name="T79" fmla="*/ 33 h 107"/>
                  <a:gd name="T80" fmla="*/ 56 w 113"/>
                  <a:gd name="T81" fmla="*/ 35 h 107"/>
                  <a:gd name="T82" fmla="*/ 56 w 113"/>
                  <a:gd name="T83" fmla="*/ 37 h 107"/>
                  <a:gd name="T84" fmla="*/ 56 w 113"/>
                  <a:gd name="T85" fmla="*/ 44 h 107"/>
                  <a:gd name="T86" fmla="*/ 56 w 113"/>
                  <a:gd name="T87" fmla="*/ 951 h 107"/>
                  <a:gd name="T88" fmla="*/ 56 w 113"/>
                  <a:gd name="T89" fmla="*/ 1103 h 107"/>
                  <a:gd name="T90" fmla="*/ 56 w 113"/>
                  <a:gd name="T91" fmla="*/ 1188 h 107"/>
                  <a:gd name="T92" fmla="*/ 56 w 113"/>
                  <a:gd name="T93" fmla="*/ 1268 h 107"/>
                  <a:gd name="T94" fmla="*/ 56 w 113"/>
                  <a:gd name="T95" fmla="*/ 1328 h 107"/>
                  <a:gd name="T96" fmla="*/ 56 w 113"/>
                  <a:gd name="T97" fmla="*/ 1379 h 107"/>
                  <a:gd name="T98" fmla="*/ 56 w 113"/>
                  <a:gd name="T99" fmla="*/ 1431 h 107"/>
                  <a:gd name="T100" fmla="*/ 56 w 113"/>
                  <a:gd name="T101" fmla="*/ 1457 h 107"/>
                  <a:gd name="T102" fmla="*/ 46 w 113"/>
                  <a:gd name="T103" fmla="*/ 1471 h 10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 h="107">
                    <a:moveTo>
                      <a:pt x="41" y="106"/>
                    </a:moveTo>
                    <a:lnTo>
                      <a:pt x="31" y="106"/>
                    </a:lnTo>
                    <a:lnTo>
                      <a:pt x="22" y="104"/>
                    </a:lnTo>
                    <a:lnTo>
                      <a:pt x="15" y="102"/>
                    </a:lnTo>
                    <a:lnTo>
                      <a:pt x="8" y="98"/>
                    </a:lnTo>
                    <a:lnTo>
                      <a:pt x="4" y="93"/>
                    </a:lnTo>
                    <a:lnTo>
                      <a:pt x="1" y="87"/>
                    </a:lnTo>
                    <a:lnTo>
                      <a:pt x="0" y="79"/>
                    </a:lnTo>
                    <a:lnTo>
                      <a:pt x="1" y="70"/>
                    </a:lnTo>
                    <a:lnTo>
                      <a:pt x="3" y="63"/>
                    </a:lnTo>
                    <a:lnTo>
                      <a:pt x="5" y="55"/>
                    </a:lnTo>
                    <a:lnTo>
                      <a:pt x="6" y="48"/>
                    </a:lnTo>
                    <a:lnTo>
                      <a:pt x="7" y="42"/>
                    </a:lnTo>
                    <a:lnTo>
                      <a:pt x="9" y="35"/>
                    </a:lnTo>
                    <a:lnTo>
                      <a:pt x="10" y="30"/>
                    </a:lnTo>
                    <a:lnTo>
                      <a:pt x="11" y="24"/>
                    </a:lnTo>
                    <a:lnTo>
                      <a:pt x="12" y="19"/>
                    </a:lnTo>
                    <a:lnTo>
                      <a:pt x="13" y="15"/>
                    </a:lnTo>
                    <a:lnTo>
                      <a:pt x="14" y="11"/>
                    </a:lnTo>
                    <a:lnTo>
                      <a:pt x="15" y="8"/>
                    </a:lnTo>
                    <a:lnTo>
                      <a:pt x="16" y="5"/>
                    </a:lnTo>
                    <a:lnTo>
                      <a:pt x="16" y="3"/>
                    </a:lnTo>
                    <a:lnTo>
                      <a:pt x="17" y="2"/>
                    </a:lnTo>
                    <a:lnTo>
                      <a:pt x="17" y="0"/>
                    </a:lnTo>
                    <a:lnTo>
                      <a:pt x="40" y="0"/>
                    </a:lnTo>
                    <a:lnTo>
                      <a:pt x="40" y="1"/>
                    </a:lnTo>
                    <a:lnTo>
                      <a:pt x="40" y="3"/>
                    </a:lnTo>
                    <a:lnTo>
                      <a:pt x="39" y="6"/>
                    </a:lnTo>
                    <a:lnTo>
                      <a:pt x="38" y="10"/>
                    </a:lnTo>
                    <a:lnTo>
                      <a:pt x="37" y="15"/>
                    </a:lnTo>
                    <a:lnTo>
                      <a:pt x="36" y="20"/>
                    </a:lnTo>
                    <a:lnTo>
                      <a:pt x="35" y="27"/>
                    </a:lnTo>
                    <a:lnTo>
                      <a:pt x="33" y="33"/>
                    </a:lnTo>
                    <a:lnTo>
                      <a:pt x="32" y="38"/>
                    </a:lnTo>
                    <a:lnTo>
                      <a:pt x="30" y="44"/>
                    </a:lnTo>
                    <a:lnTo>
                      <a:pt x="29" y="50"/>
                    </a:lnTo>
                    <a:lnTo>
                      <a:pt x="28" y="54"/>
                    </a:lnTo>
                    <a:lnTo>
                      <a:pt x="27" y="58"/>
                    </a:lnTo>
                    <a:lnTo>
                      <a:pt x="27" y="62"/>
                    </a:lnTo>
                    <a:lnTo>
                      <a:pt x="26" y="63"/>
                    </a:lnTo>
                    <a:lnTo>
                      <a:pt x="26" y="64"/>
                    </a:lnTo>
                    <a:lnTo>
                      <a:pt x="25" y="69"/>
                    </a:lnTo>
                    <a:lnTo>
                      <a:pt x="25" y="74"/>
                    </a:lnTo>
                    <a:lnTo>
                      <a:pt x="26" y="79"/>
                    </a:lnTo>
                    <a:lnTo>
                      <a:pt x="27" y="83"/>
                    </a:lnTo>
                    <a:lnTo>
                      <a:pt x="30" y="86"/>
                    </a:lnTo>
                    <a:lnTo>
                      <a:pt x="34" y="88"/>
                    </a:lnTo>
                    <a:lnTo>
                      <a:pt x="38" y="89"/>
                    </a:lnTo>
                    <a:lnTo>
                      <a:pt x="44" y="89"/>
                    </a:lnTo>
                    <a:lnTo>
                      <a:pt x="51" y="89"/>
                    </a:lnTo>
                    <a:lnTo>
                      <a:pt x="56" y="88"/>
                    </a:lnTo>
                    <a:lnTo>
                      <a:pt x="61" y="86"/>
                    </a:lnTo>
                    <a:lnTo>
                      <a:pt x="65" y="83"/>
                    </a:lnTo>
                    <a:lnTo>
                      <a:pt x="68" y="79"/>
                    </a:lnTo>
                    <a:lnTo>
                      <a:pt x="71" y="74"/>
                    </a:lnTo>
                    <a:lnTo>
                      <a:pt x="73" y="69"/>
                    </a:lnTo>
                    <a:lnTo>
                      <a:pt x="74" y="64"/>
                    </a:lnTo>
                    <a:lnTo>
                      <a:pt x="75" y="62"/>
                    </a:lnTo>
                    <a:lnTo>
                      <a:pt x="76" y="58"/>
                    </a:lnTo>
                    <a:lnTo>
                      <a:pt x="76" y="54"/>
                    </a:lnTo>
                    <a:lnTo>
                      <a:pt x="78" y="50"/>
                    </a:lnTo>
                    <a:lnTo>
                      <a:pt x="78" y="45"/>
                    </a:lnTo>
                    <a:lnTo>
                      <a:pt x="80" y="39"/>
                    </a:lnTo>
                    <a:lnTo>
                      <a:pt x="81" y="34"/>
                    </a:lnTo>
                    <a:lnTo>
                      <a:pt x="82" y="28"/>
                    </a:lnTo>
                    <a:lnTo>
                      <a:pt x="83" y="23"/>
                    </a:lnTo>
                    <a:lnTo>
                      <a:pt x="84" y="18"/>
                    </a:lnTo>
                    <a:lnTo>
                      <a:pt x="86" y="13"/>
                    </a:lnTo>
                    <a:lnTo>
                      <a:pt x="87" y="9"/>
                    </a:lnTo>
                    <a:lnTo>
                      <a:pt x="87" y="5"/>
                    </a:lnTo>
                    <a:lnTo>
                      <a:pt x="88" y="2"/>
                    </a:lnTo>
                    <a:lnTo>
                      <a:pt x="89" y="0"/>
                    </a:lnTo>
                    <a:lnTo>
                      <a:pt x="112" y="0"/>
                    </a:lnTo>
                    <a:lnTo>
                      <a:pt x="109" y="12"/>
                    </a:lnTo>
                    <a:lnTo>
                      <a:pt x="107" y="20"/>
                    </a:lnTo>
                    <a:lnTo>
                      <a:pt x="106" y="27"/>
                    </a:lnTo>
                    <a:lnTo>
                      <a:pt x="105" y="31"/>
                    </a:lnTo>
                    <a:lnTo>
                      <a:pt x="105" y="33"/>
                    </a:lnTo>
                    <a:lnTo>
                      <a:pt x="104" y="35"/>
                    </a:lnTo>
                    <a:lnTo>
                      <a:pt x="104" y="36"/>
                    </a:lnTo>
                    <a:lnTo>
                      <a:pt x="104" y="37"/>
                    </a:lnTo>
                    <a:lnTo>
                      <a:pt x="103" y="40"/>
                    </a:lnTo>
                    <a:lnTo>
                      <a:pt x="102" y="44"/>
                    </a:lnTo>
                    <a:lnTo>
                      <a:pt x="101" y="50"/>
                    </a:lnTo>
                    <a:lnTo>
                      <a:pt x="99" y="59"/>
                    </a:lnTo>
                    <a:lnTo>
                      <a:pt x="97" y="70"/>
                    </a:lnTo>
                    <a:lnTo>
                      <a:pt x="95" y="75"/>
                    </a:lnTo>
                    <a:lnTo>
                      <a:pt x="94" y="79"/>
                    </a:lnTo>
                    <a:lnTo>
                      <a:pt x="92" y="83"/>
                    </a:lnTo>
                    <a:lnTo>
                      <a:pt x="90" y="87"/>
                    </a:lnTo>
                    <a:lnTo>
                      <a:pt x="87" y="90"/>
                    </a:lnTo>
                    <a:lnTo>
                      <a:pt x="84" y="93"/>
                    </a:lnTo>
                    <a:lnTo>
                      <a:pt x="81" y="95"/>
                    </a:lnTo>
                    <a:lnTo>
                      <a:pt x="77" y="98"/>
                    </a:lnTo>
                    <a:lnTo>
                      <a:pt x="74" y="99"/>
                    </a:lnTo>
                    <a:lnTo>
                      <a:pt x="70" y="102"/>
                    </a:lnTo>
                    <a:lnTo>
                      <a:pt x="65" y="103"/>
                    </a:lnTo>
                    <a:lnTo>
                      <a:pt x="61" y="104"/>
                    </a:lnTo>
                    <a:lnTo>
                      <a:pt x="56" y="105"/>
                    </a:lnTo>
                    <a:lnTo>
                      <a:pt x="52" y="106"/>
                    </a:lnTo>
                    <a:lnTo>
                      <a:pt x="46" y="106"/>
                    </a:lnTo>
                    <a:lnTo>
                      <a:pt x="41" y="106"/>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4111" name="Freeform 14"/>
              <p:cNvSpPr>
                <a:spLocks/>
              </p:cNvSpPr>
              <p:nvPr/>
            </p:nvSpPr>
            <p:spPr bwMode="auto">
              <a:xfrm>
                <a:off x="1057" y="398"/>
                <a:ext cx="119" cy="108"/>
              </a:xfrm>
              <a:custGeom>
                <a:avLst/>
                <a:gdLst>
                  <a:gd name="T0" fmla="*/ 1046 w 118"/>
                  <a:gd name="T1" fmla="*/ 23782 h 106"/>
                  <a:gd name="T2" fmla="*/ 820 w 118"/>
                  <a:gd name="T3" fmla="*/ 23782 h 106"/>
                  <a:gd name="T4" fmla="*/ 38 w 118"/>
                  <a:gd name="T5" fmla="*/ 6942 h 106"/>
                  <a:gd name="T6" fmla="*/ 38 w 118"/>
                  <a:gd name="T7" fmla="*/ 6942 h 106"/>
                  <a:gd name="T8" fmla="*/ 21 w 118"/>
                  <a:gd name="T9" fmla="*/ 23782 h 106"/>
                  <a:gd name="T10" fmla="*/ 0 w 118"/>
                  <a:gd name="T11" fmla="*/ 23782 h 106"/>
                  <a:gd name="T12" fmla="*/ 23 w 118"/>
                  <a:gd name="T13" fmla="*/ 0 h 106"/>
                  <a:gd name="T14" fmla="*/ 53 w 118"/>
                  <a:gd name="T15" fmla="*/ 0 h 106"/>
                  <a:gd name="T16" fmla="*/ 922 w 118"/>
                  <a:gd name="T17" fmla="*/ 18348 h 106"/>
                  <a:gd name="T18" fmla="*/ 922 w 118"/>
                  <a:gd name="T19" fmla="*/ 18348 h 106"/>
                  <a:gd name="T20" fmla="*/ 1064 w 118"/>
                  <a:gd name="T21" fmla="*/ 0 h 106"/>
                  <a:gd name="T22" fmla="*/ 1269 w 118"/>
                  <a:gd name="T23" fmla="*/ 0 h 106"/>
                  <a:gd name="T24" fmla="*/ 1046 w 118"/>
                  <a:gd name="T25" fmla="*/ 23782 h 1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8" h="106">
                    <a:moveTo>
                      <a:pt x="94" y="105"/>
                    </a:moveTo>
                    <a:lnTo>
                      <a:pt x="65" y="105"/>
                    </a:lnTo>
                    <a:lnTo>
                      <a:pt x="38" y="27"/>
                    </a:lnTo>
                    <a:lnTo>
                      <a:pt x="21" y="105"/>
                    </a:lnTo>
                    <a:lnTo>
                      <a:pt x="0" y="105"/>
                    </a:lnTo>
                    <a:lnTo>
                      <a:pt x="23" y="0"/>
                    </a:lnTo>
                    <a:lnTo>
                      <a:pt x="53" y="0"/>
                    </a:lnTo>
                    <a:lnTo>
                      <a:pt x="79" y="79"/>
                    </a:lnTo>
                    <a:lnTo>
                      <a:pt x="96" y="0"/>
                    </a:lnTo>
                    <a:lnTo>
                      <a:pt x="117" y="0"/>
                    </a:lnTo>
                    <a:lnTo>
                      <a:pt x="94" y="105"/>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4112" name="Freeform 15"/>
              <p:cNvSpPr>
                <a:spLocks/>
              </p:cNvSpPr>
              <p:nvPr/>
            </p:nvSpPr>
            <p:spPr bwMode="auto">
              <a:xfrm>
                <a:off x="1176" y="398"/>
                <a:ext cx="46" cy="108"/>
              </a:xfrm>
              <a:custGeom>
                <a:avLst/>
                <a:gdLst>
                  <a:gd name="T0" fmla="*/ 23 w 46"/>
                  <a:gd name="T1" fmla="*/ 23782 h 106"/>
                  <a:gd name="T2" fmla="*/ 0 w 46"/>
                  <a:gd name="T3" fmla="*/ 23782 h 106"/>
                  <a:gd name="T4" fmla="*/ 22 w 46"/>
                  <a:gd name="T5" fmla="*/ 0 h 106"/>
                  <a:gd name="T6" fmla="*/ 45 w 46"/>
                  <a:gd name="T7" fmla="*/ 0 h 106"/>
                  <a:gd name="T8" fmla="*/ 23 w 46"/>
                  <a:gd name="T9" fmla="*/ 23782 h 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106">
                    <a:moveTo>
                      <a:pt x="23" y="105"/>
                    </a:moveTo>
                    <a:lnTo>
                      <a:pt x="0" y="105"/>
                    </a:lnTo>
                    <a:lnTo>
                      <a:pt x="22" y="0"/>
                    </a:lnTo>
                    <a:lnTo>
                      <a:pt x="45" y="0"/>
                    </a:lnTo>
                    <a:lnTo>
                      <a:pt x="23" y="105"/>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4113" name="Freeform 16"/>
              <p:cNvSpPr>
                <a:spLocks/>
              </p:cNvSpPr>
              <p:nvPr/>
            </p:nvSpPr>
            <p:spPr bwMode="auto">
              <a:xfrm>
                <a:off x="1235" y="398"/>
                <a:ext cx="91" cy="108"/>
              </a:xfrm>
              <a:custGeom>
                <a:avLst/>
                <a:gdLst>
                  <a:gd name="T0" fmla="*/ 87 w 91"/>
                  <a:gd name="T1" fmla="*/ 17 h 106"/>
                  <a:gd name="T2" fmla="*/ 54 w 91"/>
                  <a:gd name="T3" fmla="*/ 17 h 106"/>
                  <a:gd name="T4" fmla="*/ 36 w 91"/>
                  <a:gd name="T5" fmla="*/ 23782 h 106"/>
                  <a:gd name="T6" fmla="*/ 13 w 91"/>
                  <a:gd name="T7" fmla="*/ 23782 h 106"/>
                  <a:gd name="T8" fmla="*/ 32 w 91"/>
                  <a:gd name="T9" fmla="*/ 17 h 106"/>
                  <a:gd name="T10" fmla="*/ 0 w 91"/>
                  <a:gd name="T11" fmla="*/ 17 h 106"/>
                  <a:gd name="T12" fmla="*/ 4 w 91"/>
                  <a:gd name="T13" fmla="*/ 0 h 106"/>
                  <a:gd name="T14" fmla="*/ 90 w 91"/>
                  <a:gd name="T15" fmla="*/ 0 h 106"/>
                  <a:gd name="T16" fmla="*/ 87 w 91"/>
                  <a:gd name="T17" fmla="*/ 17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1" h="106">
                    <a:moveTo>
                      <a:pt x="87" y="17"/>
                    </a:moveTo>
                    <a:lnTo>
                      <a:pt x="54" y="17"/>
                    </a:lnTo>
                    <a:lnTo>
                      <a:pt x="36" y="105"/>
                    </a:lnTo>
                    <a:lnTo>
                      <a:pt x="13" y="105"/>
                    </a:lnTo>
                    <a:lnTo>
                      <a:pt x="32" y="17"/>
                    </a:lnTo>
                    <a:lnTo>
                      <a:pt x="0" y="17"/>
                    </a:lnTo>
                    <a:lnTo>
                      <a:pt x="4" y="0"/>
                    </a:lnTo>
                    <a:lnTo>
                      <a:pt x="90" y="0"/>
                    </a:lnTo>
                    <a:lnTo>
                      <a:pt x="87" y="1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4114" name="Freeform 17"/>
              <p:cNvSpPr>
                <a:spLocks/>
              </p:cNvSpPr>
              <p:nvPr/>
            </p:nvSpPr>
            <p:spPr bwMode="auto">
              <a:xfrm>
                <a:off x="1322" y="398"/>
                <a:ext cx="101" cy="108"/>
              </a:xfrm>
              <a:custGeom>
                <a:avLst/>
                <a:gdLst>
                  <a:gd name="T0" fmla="*/ 51 w 102"/>
                  <a:gd name="T1" fmla="*/ 17 h 106"/>
                  <a:gd name="T2" fmla="*/ 43 w 102"/>
                  <a:gd name="T3" fmla="*/ 17 h 106"/>
                  <a:gd name="T4" fmla="*/ 37 w 102"/>
                  <a:gd name="T5" fmla="*/ 9539 h 106"/>
                  <a:gd name="T6" fmla="*/ 51 w 102"/>
                  <a:gd name="T7" fmla="*/ 9539 h 106"/>
                  <a:gd name="T8" fmla="*/ 51 w 102"/>
                  <a:gd name="T9" fmla="*/ 12625 h 106"/>
                  <a:gd name="T10" fmla="*/ 34 w 102"/>
                  <a:gd name="T11" fmla="*/ 12625 h 106"/>
                  <a:gd name="T12" fmla="*/ 27 w 102"/>
                  <a:gd name="T13" fmla="*/ 20145 h 106"/>
                  <a:gd name="T14" fmla="*/ 51 w 102"/>
                  <a:gd name="T15" fmla="*/ 20145 h 106"/>
                  <a:gd name="T16" fmla="*/ 51 w 102"/>
                  <a:gd name="T17" fmla="*/ 23782 h 106"/>
                  <a:gd name="T18" fmla="*/ 0 w 102"/>
                  <a:gd name="T19" fmla="*/ 23782 h 106"/>
                  <a:gd name="T20" fmla="*/ 23 w 102"/>
                  <a:gd name="T21" fmla="*/ 0 h 106"/>
                  <a:gd name="T22" fmla="*/ 51 w 102"/>
                  <a:gd name="T23" fmla="*/ 0 h 106"/>
                  <a:gd name="T24" fmla="*/ 51 w 102"/>
                  <a:gd name="T25" fmla="*/ 17 h 1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2" h="106">
                    <a:moveTo>
                      <a:pt x="97" y="17"/>
                    </a:moveTo>
                    <a:lnTo>
                      <a:pt x="43" y="17"/>
                    </a:lnTo>
                    <a:lnTo>
                      <a:pt x="37" y="44"/>
                    </a:lnTo>
                    <a:lnTo>
                      <a:pt x="84" y="44"/>
                    </a:lnTo>
                    <a:lnTo>
                      <a:pt x="81" y="59"/>
                    </a:lnTo>
                    <a:lnTo>
                      <a:pt x="34" y="59"/>
                    </a:lnTo>
                    <a:lnTo>
                      <a:pt x="27" y="88"/>
                    </a:lnTo>
                    <a:lnTo>
                      <a:pt x="81" y="88"/>
                    </a:lnTo>
                    <a:lnTo>
                      <a:pt x="78" y="105"/>
                    </a:lnTo>
                    <a:lnTo>
                      <a:pt x="0" y="105"/>
                    </a:lnTo>
                    <a:lnTo>
                      <a:pt x="23" y="0"/>
                    </a:lnTo>
                    <a:lnTo>
                      <a:pt x="101" y="0"/>
                    </a:lnTo>
                    <a:lnTo>
                      <a:pt x="97" y="1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4115" name="Freeform 18"/>
              <p:cNvSpPr>
                <a:spLocks/>
              </p:cNvSpPr>
              <p:nvPr/>
            </p:nvSpPr>
            <p:spPr bwMode="auto">
              <a:xfrm>
                <a:off x="1428" y="398"/>
                <a:ext cx="103" cy="54"/>
              </a:xfrm>
              <a:custGeom>
                <a:avLst/>
                <a:gdLst>
                  <a:gd name="T0" fmla="*/ 0 w 103"/>
                  <a:gd name="T1" fmla="*/ 3004796 h 52"/>
                  <a:gd name="T2" fmla="*/ 11 w 103"/>
                  <a:gd name="T3" fmla="*/ 0 h 52"/>
                  <a:gd name="T4" fmla="*/ 63 w 103"/>
                  <a:gd name="T5" fmla="*/ 0 h 52"/>
                  <a:gd name="T6" fmla="*/ 69 w 103"/>
                  <a:gd name="T7" fmla="*/ 0 h 52"/>
                  <a:gd name="T8" fmla="*/ 74 w 103"/>
                  <a:gd name="T9" fmla="*/ 1 h 52"/>
                  <a:gd name="T10" fmla="*/ 78 w 103"/>
                  <a:gd name="T11" fmla="*/ 2 h 52"/>
                  <a:gd name="T12" fmla="*/ 83 w 103"/>
                  <a:gd name="T13" fmla="*/ 3 h 52"/>
                  <a:gd name="T14" fmla="*/ 87 w 103"/>
                  <a:gd name="T15" fmla="*/ 5 h 52"/>
                  <a:gd name="T16" fmla="*/ 90 w 103"/>
                  <a:gd name="T17" fmla="*/ 8 h 52"/>
                  <a:gd name="T18" fmla="*/ 93 w 103"/>
                  <a:gd name="T19" fmla="*/ 10 h 52"/>
                  <a:gd name="T20" fmla="*/ 96 w 103"/>
                  <a:gd name="T21" fmla="*/ 898094 h 52"/>
                  <a:gd name="T22" fmla="*/ 98 w 103"/>
                  <a:gd name="T23" fmla="*/ 1044440 h 52"/>
                  <a:gd name="T24" fmla="*/ 100 w 103"/>
                  <a:gd name="T25" fmla="*/ 1169647 h 52"/>
                  <a:gd name="T26" fmla="*/ 101 w 103"/>
                  <a:gd name="T27" fmla="*/ 1360242 h 52"/>
                  <a:gd name="T28" fmla="*/ 102 w 103"/>
                  <a:gd name="T29" fmla="*/ 1581896 h 52"/>
                  <a:gd name="T30" fmla="*/ 102 w 103"/>
                  <a:gd name="T31" fmla="*/ 1910424 h 52"/>
                  <a:gd name="T32" fmla="*/ 102 w 103"/>
                  <a:gd name="T33" fmla="*/ 2221731 h 52"/>
                  <a:gd name="T34" fmla="*/ 102 w 103"/>
                  <a:gd name="T35" fmla="*/ 2509990 h 52"/>
                  <a:gd name="T36" fmla="*/ 101 w 103"/>
                  <a:gd name="T37" fmla="*/ 2706779 h 52"/>
                  <a:gd name="T38" fmla="*/ 100 w 103"/>
                  <a:gd name="T39" fmla="*/ 3004796 h 52"/>
                  <a:gd name="T40" fmla="*/ 77 w 103"/>
                  <a:gd name="T41" fmla="*/ 3004796 h 52"/>
                  <a:gd name="T42" fmla="*/ 78 w 103"/>
                  <a:gd name="T43" fmla="*/ 2918997 h 52"/>
                  <a:gd name="T44" fmla="*/ 78 w 103"/>
                  <a:gd name="T45" fmla="*/ 2706779 h 52"/>
                  <a:gd name="T46" fmla="*/ 79 w 103"/>
                  <a:gd name="T47" fmla="*/ 2417027 h 52"/>
                  <a:gd name="T48" fmla="*/ 79 w 103"/>
                  <a:gd name="T49" fmla="*/ 2060206 h 52"/>
                  <a:gd name="T50" fmla="*/ 77 w 103"/>
                  <a:gd name="T51" fmla="*/ 1642738 h 52"/>
                  <a:gd name="T52" fmla="*/ 75 w 103"/>
                  <a:gd name="T53" fmla="*/ 1412559 h 52"/>
                  <a:gd name="T54" fmla="*/ 72 w 103"/>
                  <a:gd name="T55" fmla="*/ 1214633 h 52"/>
                  <a:gd name="T56" fmla="*/ 67 w 103"/>
                  <a:gd name="T57" fmla="*/ 1084611 h 52"/>
                  <a:gd name="T58" fmla="*/ 62 w 103"/>
                  <a:gd name="T59" fmla="*/ 1005757 h 52"/>
                  <a:gd name="T60" fmla="*/ 55 w 103"/>
                  <a:gd name="T61" fmla="*/ 1005757 h 52"/>
                  <a:gd name="T62" fmla="*/ 31 w 103"/>
                  <a:gd name="T63" fmla="*/ 1005757 h 52"/>
                  <a:gd name="T64" fmla="*/ 24 w 103"/>
                  <a:gd name="T65" fmla="*/ 3004796 h 52"/>
                  <a:gd name="T66" fmla="*/ 0 w 103"/>
                  <a:gd name="T67" fmla="*/ 3004796 h 5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3" h="52">
                    <a:moveTo>
                      <a:pt x="0" y="51"/>
                    </a:moveTo>
                    <a:lnTo>
                      <a:pt x="11" y="0"/>
                    </a:lnTo>
                    <a:lnTo>
                      <a:pt x="63" y="0"/>
                    </a:lnTo>
                    <a:lnTo>
                      <a:pt x="69" y="0"/>
                    </a:lnTo>
                    <a:lnTo>
                      <a:pt x="74" y="1"/>
                    </a:lnTo>
                    <a:lnTo>
                      <a:pt x="78" y="2"/>
                    </a:lnTo>
                    <a:lnTo>
                      <a:pt x="83" y="3"/>
                    </a:lnTo>
                    <a:lnTo>
                      <a:pt x="87" y="5"/>
                    </a:lnTo>
                    <a:lnTo>
                      <a:pt x="90" y="8"/>
                    </a:lnTo>
                    <a:lnTo>
                      <a:pt x="93" y="10"/>
                    </a:lnTo>
                    <a:lnTo>
                      <a:pt x="96" y="13"/>
                    </a:lnTo>
                    <a:lnTo>
                      <a:pt x="98" y="17"/>
                    </a:lnTo>
                    <a:lnTo>
                      <a:pt x="100" y="20"/>
                    </a:lnTo>
                    <a:lnTo>
                      <a:pt x="101" y="24"/>
                    </a:lnTo>
                    <a:lnTo>
                      <a:pt x="102" y="28"/>
                    </a:lnTo>
                    <a:lnTo>
                      <a:pt x="102" y="33"/>
                    </a:lnTo>
                    <a:lnTo>
                      <a:pt x="102" y="37"/>
                    </a:lnTo>
                    <a:lnTo>
                      <a:pt x="102" y="42"/>
                    </a:lnTo>
                    <a:lnTo>
                      <a:pt x="101" y="46"/>
                    </a:lnTo>
                    <a:lnTo>
                      <a:pt x="100" y="51"/>
                    </a:lnTo>
                    <a:lnTo>
                      <a:pt x="77" y="51"/>
                    </a:lnTo>
                    <a:lnTo>
                      <a:pt x="78" y="50"/>
                    </a:lnTo>
                    <a:lnTo>
                      <a:pt x="78" y="46"/>
                    </a:lnTo>
                    <a:lnTo>
                      <a:pt x="79" y="40"/>
                    </a:lnTo>
                    <a:lnTo>
                      <a:pt x="79" y="35"/>
                    </a:lnTo>
                    <a:lnTo>
                      <a:pt x="77" y="29"/>
                    </a:lnTo>
                    <a:lnTo>
                      <a:pt x="75" y="25"/>
                    </a:lnTo>
                    <a:lnTo>
                      <a:pt x="72" y="21"/>
                    </a:lnTo>
                    <a:lnTo>
                      <a:pt x="67" y="18"/>
                    </a:lnTo>
                    <a:lnTo>
                      <a:pt x="62" y="16"/>
                    </a:lnTo>
                    <a:lnTo>
                      <a:pt x="55" y="16"/>
                    </a:lnTo>
                    <a:lnTo>
                      <a:pt x="31" y="16"/>
                    </a:lnTo>
                    <a:lnTo>
                      <a:pt x="24" y="51"/>
                    </a:lnTo>
                    <a:lnTo>
                      <a:pt x="0" y="51"/>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4116" name="Freeform 19"/>
              <p:cNvSpPr>
                <a:spLocks/>
              </p:cNvSpPr>
              <p:nvPr/>
            </p:nvSpPr>
            <p:spPr bwMode="auto">
              <a:xfrm>
                <a:off x="1418" y="452"/>
                <a:ext cx="111" cy="54"/>
              </a:xfrm>
              <a:custGeom>
                <a:avLst/>
                <a:gdLst>
                  <a:gd name="T0" fmla="*/ 11 w 111"/>
                  <a:gd name="T1" fmla="*/ 0 h 53"/>
                  <a:gd name="T2" fmla="*/ 0 w 111"/>
                  <a:gd name="T3" fmla="*/ 11077 h 53"/>
                  <a:gd name="T4" fmla="*/ 47 w 111"/>
                  <a:gd name="T5" fmla="*/ 11077 h 53"/>
                  <a:gd name="T6" fmla="*/ 53 w 111"/>
                  <a:gd name="T7" fmla="*/ 10872 h 53"/>
                  <a:gd name="T8" fmla="*/ 58 w 111"/>
                  <a:gd name="T9" fmla="*/ 10872 h 53"/>
                  <a:gd name="T10" fmla="*/ 63 w 111"/>
                  <a:gd name="T11" fmla="*/ 10671 h 53"/>
                  <a:gd name="T12" fmla="*/ 69 w 111"/>
                  <a:gd name="T13" fmla="*/ 10279 h 53"/>
                  <a:gd name="T14" fmla="*/ 74 w 111"/>
                  <a:gd name="T15" fmla="*/ 9902 h 53"/>
                  <a:gd name="T16" fmla="*/ 79 w 111"/>
                  <a:gd name="T17" fmla="*/ 9539 h 53"/>
                  <a:gd name="T18" fmla="*/ 83 w 111"/>
                  <a:gd name="T19" fmla="*/ 9019 h 53"/>
                  <a:gd name="T20" fmla="*/ 88 w 111"/>
                  <a:gd name="T21" fmla="*/ 8527 h 53"/>
                  <a:gd name="T22" fmla="*/ 92 w 111"/>
                  <a:gd name="T23" fmla="*/ 7913 h 53"/>
                  <a:gd name="T24" fmla="*/ 95 w 111"/>
                  <a:gd name="T25" fmla="*/ 7342 h 53"/>
                  <a:gd name="T26" fmla="*/ 99 w 111"/>
                  <a:gd name="T27" fmla="*/ 25 h 53"/>
                  <a:gd name="T28" fmla="*/ 102 w 111"/>
                  <a:gd name="T29" fmla="*/ 20 h 53"/>
                  <a:gd name="T30" fmla="*/ 105 w 111"/>
                  <a:gd name="T31" fmla="*/ 15 h 53"/>
                  <a:gd name="T32" fmla="*/ 107 w 111"/>
                  <a:gd name="T33" fmla="*/ 8 h 53"/>
                  <a:gd name="T34" fmla="*/ 110 w 111"/>
                  <a:gd name="T35" fmla="*/ 2 h 53"/>
                  <a:gd name="T36" fmla="*/ 110 w 111"/>
                  <a:gd name="T37" fmla="*/ 0 h 53"/>
                  <a:gd name="T38" fmla="*/ 87 w 111"/>
                  <a:gd name="T39" fmla="*/ 0 h 53"/>
                  <a:gd name="T40" fmla="*/ 86 w 111"/>
                  <a:gd name="T41" fmla="*/ 3 h 53"/>
                  <a:gd name="T42" fmla="*/ 85 w 111"/>
                  <a:gd name="T43" fmla="*/ 7 h 53"/>
                  <a:gd name="T44" fmla="*/ 83 w 111"/>
                  <a:gd name="T45" fmla="*/ 11 h 53"/>
                  <a:gd name="T46" fmla="*/ 82 w 111"/>
                  <a:gd name="T47" fmla="*/ 15 h 53"/>
                  <a:gd name="T48" fmla="*/ 79 w 111"/>
                  <a:gd name="T49" fmla="*/ 18 h 53"/>
                  <a:gd name="T50" fmla="*/ 77 w 111"/>
                  <a:gd name="T51" fmla="*/ 21 h 53"/>
                  <a:gd name="T52" fmla="*/ 74 w 111"/>
                  <a:gd name="T53" fmla="*/ 24 h 53"/>
                  <a:gd name="T54" fmla="*/ 71 w 111"/>
                  <a:gd name="T55" fmla="*/ 26 h 53"/>
                  <a:gd name="T56" fmla="*/ 68 w 111"/>
                  <a:gd name="T57" fmla="*/ 7073 h 53"/>
                  <a:gd name="T58" fmla="*/ 65 w 111"/>
                  <a:gd name="T59" fmla="*/ 7481 h 53"/>
                  <a:gd name="T60" fmla="*/ 61 w 111"/>
                  <a:gd name="T61" fmla="*/ 7622 h 53"/>
                  <a:gd name="T62" fmla="*/ 57 w 111"/>
                  <a:gd name="T63" fmla="*/ 7766 h 53"/>
                  <a:gd name="T64" fmla="*/ 52 w 111"/>
                  <a:gd name="T65" fmla="*/ 8062 h 53"/>
                  <a:gd name="T66" fmla="*/ 48 w 111"/>
                  <a:gd name="T67" fmla="*/ 8062 h 53"/>
                  <a:gd name="T68" fmla="*/ 43 w 111"/>
                  <a:gd name="T69" fmla="*/ 8062 h 53"/>
                  <a:gd name="T70" fmla="*/ 27 w 111"/>
                  <a:gd name="T71" fmla="*/ 8062 h 53"/>
                  <a:gd name="T72" fmla="*/ 34 w 111"/>
                  <a:gd name="T73" fmla="*/ 0 h 53"/>
                  <a:gd name="T74" fmla="*/ 11 w 111"/>
                  <a:gd name="T75" fmla="*/ 0 h 5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1" h="53">
                    <a:moveTo>
                      <a:pt x="11" y="0"/>
                    </a:moveTo>
                    <a:lnTo>
                      <a:pt x="0" y="52"/>
                    </a:lnTo>
                    <a:lnTo>
                      <a:pt x="47" y="52"/>
                    </a:lnTo>
                    <a:lnTo>
                      <a:pt x="53" y="51"/>
                    </a:lnTo>
                    <a:lnTo>
                      <a:pt x="58" y="51"/>
                    </a:lnTo>
                    <a:lnTo>
                      <a:pt x="63" y="50"/>
                    </a:lnTo>
                    <a:lnTo>
                      <a:pt x="69" y="48"/>
                    </a:lnTo>
                    <a:lnTo>
                      <a:pt x="74" y="46"/>
                    </a:lnTo>
                    <a:lnTo>
                      <a:pt x="79" y="44"/>
                    </a:lnTo>
                    <a:lnTo>
                      <a:pt x="83" y="41"/>
                    </a:lnTo>
                    <a:lnTo>
                      <a:pt x="88" y="38"/>
                    </a:lnTo>
                    <a:lnTo>
                      <a:pt x="92" y="34"/>
                    </a:lnTo>
                    <a:lnTo>
                      <a:pt x="95" y="30"/>
                    </a:lnTo>
                    <a:lnTo>
                      <a:pt x="99" y="25"/>
                    </a:lnTo>
                    <a:lnTo>
                      <a:pt x="102" y="20"/>
                    </a:lnTo>
                    <a:lnTo>
                      <a:pt x="105" y="15"/>
                    </a:lnTo>
                    <a:lnTo>
                      <a:pt x="107" y="8"/>
                    </a:lnTo>
                    <a:lnTo>
                      <a:pt x="110" y="2"/>
                    </a:lnTo>
                    <a:lnTo>
                      <a:pt x="110" y="0"/>
                    </a:lnTo>
                    <a:lnTo>
                      <a:pt x="87" y="0"/>
                    </a:lnTo>
                    <a:lnTo>
                      <a:pt x="86" y="3"/>
                    </a:lnTo>
                    <a:lnTo>
                      <a:pt x="85" y="7"/>
                    </a:lnTo>
                    <a:lnTo>
                      <a:pt x="83" y="11"/>
                    </a:lnTo>
                    <a:lnTo>
                      <a:pt x="82" y="15"/>
                    </a:lnTo>
                    <a:lnTo>
                      <a:pt x="79" y="18"/>
                    </a:lnTo>
                    <a:lnTo>
                      <a:pt x="77" y="21"/>
                    </a:lnTo>
                    <a:lnTo>
                      <a:pt x="74" y="24"/>
                    </a:lnTo>
                    <a:lnTo>
                      <a:pt x="71" y="26"/>
                    </a:lnTo>
                    <a:lnTo>
                      <a:pt x="68" y="28"/>
                    </a:lnTo>
                    <a:lnTo>
                      <a:pt x="65" y="31"/>
                    </a:lnTo>
                    <a:lnTo>
                      <a:pt x="61" y="32"/>
                    </a:lnTo>
                    <a:lnTo>
                      <a:pt x="57" y="33"/>
                    </a:lnTo>
                    <a:lnTo>
                      <a:pt x="52" y="35"/>
                    </a:lnTo>
                    <a:lnTo>
                      <a:pt x="48" y="35"/>
                    </a:lnTo>
                    <a:lnTo>
                      <a:pt x="43" y="35"/>
                    </a:lnTo>
                    <a:lnTo>
                      <a:pt x="27" y="35"/>
                    </a:lnTo>
                    <a:lnTo>
                      <a:pt x="34" y="0"/>
                    </a:lnTo>
                    <a:lnTo>
                      <a:pt x="11"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4117" name="Freeform 20"/>
              <p:cNvSpPr>
                <a:spLocks/>
              </p:cNvSpPr>
              <p:nvPr/>
            </p:nvSpPr>
            <p:spPr bwMode="auto">
              <a:xfrm>
                <a:off x="1560" y="398"/>
                <a:ext cx="92" cy="108"/>
              </a:xfrm>
              <a:custGeom>
                <a:avLst/>
                <a:gdLst>
                  <a:gd name="T0" fmla="*/ 1905 w 91"/>
                  <a:gd name="T1" fmla="*/ 17 h 106"/>
                  <a:gd name="T2" fmla="*/ 1824 w 91"/>
                  <a:gd name="T3" fmla="*/ 17 h 106"/>
                  <a:gd name="T4" fmla="*/ 1671 w 91"/>
                  <a:gd name="T5" fmla="*/ 17 h 106"/>
                  <a:gd name="T6" fmla="*/ 1531 w 91"/>
                  <a:gd name="T7" fmla="*/ 17 h 106"/>
                  <a:gd name="T8" fmla="*/ 1403 w 91"/>
                  <a:gd name="T9" fmla="*/ 17 h 106"/>
                  <a:gd name="T10" fmla="*/ 1300 w 91"/>
                  <a:gd name="T11" fmla="*/ 18 h 106"/>
                  <a:gd name="T12" fmla="*/ 45 w 91"/>
                  <a:gd name="T13" fmla="*/ 19 h 106"/>
                  <a:gd name="T14" fmla="*/ 43 w 91"/>
                  <a:gd name="T15" fmla="*/ 23 h 106"/>
                  <a:gd name="T16" fmla="*/ 42 w 91"/>
                  <a:gd name="T17" fmla="*/ 6942 h 106"/>
                  <a:gd name="T18" fmla="*/ 45 w 91"/>
                  <a:gd name="T19" fmla="*/ 7913 h 106"/>
                  <a:gd name="T20" fmla="*/ 1300 w 91"/>
                  <a:gd name="T21" fmla="*/ 8688 h 106"/>
                  <a:gd name="T22" fmla="*/ 1403 w 91"/>
                  <a:gd name="T23" fmla="*/ 9719 h 106"/>
                  <a:gd name="T24" fmla="*/ 1531 w 91"/>
                  <a:gd name="T25" fmla="*/ 11077 h 106"/>
                  <a:gd name="T26" fmla="*/ 1653 w 91"/>
                  <a:gd name="T27" fmla="*/ 12625 h 106"/>
                  <a:gd name="T28" fmla="*/ 1765 w 91"/>
                  <a:gd name="T29" fmla="*/ 14662 h 106"/>
                  <a:gd name="T30" fmla="*/ 1804 w 91"/>
                  <a:gd name="T31" fmla="*/ 17027 h 106"/>
                  <a:gd name="T32" fmla="*/ 1765 w 91"/>
                  <a:gd name="T33" fmla="*/ 19729 h 106"/>
                  <a:gd name="T34" fmla="*/ 1653 w 91"/>
                  <a:gd name="T35" fmla="*/ 21307 h 106"/>
                  <a:gd name="T36" fmla="*/ 1482 w 91"/>
                  <a:gd name="T37" fmla="*/ 22910 h 106"/>
                  <a:gd name="T38" fmla="*/ 1244 w 91"/>
                  <a:gd name="T39" fmla="*/ 23394 h 106"/>
                  <a:gd name="T40" fmla="*/ 0 w 91"/>
                  <a:gd name="T41" fmla="*/ 23782 h 106"/>
                  <a:gd name="T42" fmla="*/ 32 w 91"/>
                  <a:gd name="T43" fmla="*/ 20145 h 106"/>
                  <a:gd name="T44" fmla="*/ 39 w 91"/>
                  <a:gd name="T45" fmla="*/ 20145 h 106"/>
                  <a:gd name="T46" fmla="*/ 1244 w 91"/>
                  <a:gd name="T47" fmla="*/ 20101 h 106"/>
                  <a:gd name="T48" fmla="*/ 1314 w 91"/>
                  <a:gd name="T49" fmla="*/ 19729 h 106"/>
                  <a:gd name="T50" fmla="*/ 1358 w 91"/>
                  <a:gd name="T51" fmla="*/ 18694 h 106"/>
                  <a:gd name="T52" fmla="*/ 1343 w 91"/>
                  <a:gd name="T53" fmla="*/ 16712 h 106"/>
                  <a:gd name="T54" fmla="*/ 1286 w 91"/>
                  <a:gd name="T55" fmla="*/ 15221 h 106"/>
                  <a:gd name="T56" fmla="*/ 42 w 91"/>
                  <a:gd name="T57" fmla="*/ 13353 h 106"/>
                  <a:gd name="T58" fmla="*/ 35 w 91"/>
                  <a:gd name="T59" fmla="*/ 11937 h 106"/>
                  <a:gd name="T60" fmla="*/ 27 w 91"/>
                  <a:gd name="T61" fmla="*/ 10473 h 106"/>
                  <a:gd name="T62" fmla="*/ 21 w 91"/>
                  <a:gd name="T63" fmla="*/ 9189 h 106"/>
                  <a:gd name="T64" fmla="*/ 17 w 91"/>
                  <a:gd name="T65" fmla="*/ 7913 h 106"/>
                  <a:gd name="T66" fmla="*/ 16 w 91"/>
                  <a:gd name="T67" fmla="*/ 25 h 106"/>
                  <a:gd name="T68" fmla="*/ 20 w 91"/>
                  <a:gd name="T69" fmla="*/ 14 h 106"/>
                  <a:gd name="T70" fmla="*/ 28 w 91"/>
                  <a:gd name="T71" fmla="*/ 7 h 106"/>
                  <a:gd name="T72" fmla="*/ 41 w 91"/>
                  <a:gd name="T73" fmla="*/ 2 h 106"/>
                  <a:gd name="T74" fmla="*/ 1434 w 91"/>
                  <a:gd name="T75" fmla="*/ 0 h 106"/>
                  <a:gd name="T76" fmla="*/ 1514 w 91"/>
                  <a:gd name="T77" fmla="*/ 0 h 106"/>
                  <a:gd name="T78" fmla="*/ 1689 w 91"/>
                  <a:gd name="T79" fmla="*/ 0 h 106"/>
                  <a:gd name="T80" fmla="*/ 1905 w 91"/>
                  <a:gd name="T81" fmla="*/ 0 h 106"/>
                  <a:gd name="T82" fmla="*/ 2012 w 91"/>
                  <a:gd name="T83" fmla="*/ 0 h 10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91" h="106">
                    <a:moveTo>
                      <a:pt x="86" y="17"/>
                    </a:moveTo>
                    <a:lnTo>
                      <a:pt x="85" y="17"/>
                    </a:lnTo>
                    <a:lnTo>
                      <a:pt x="83" y="17"/>
                    </a:lnTo>
                    <a:lnTo>
                      <a:pt x="81" y="17"/>
                    </a:lnTo>
                    <a:lnTo>
                      <a:pt x="77" y="17"/>
                    </a:lnTo>
                    <a:lnTo>
                      <a:pt x="73" y="17"/>
                    </a:lnTo>
                    <a:lnTo>
                      <a:pt x="69" y="17"/>
                    </a:lnTo>
                    <a:lnTo>
                      <a:pt x="65" y="17"/>
                    </a:lnTo>
                    <a:lnTo>
                      <a:pt x="62" y="17"/>
                    </a:lnTo>
                    <a:lnTo>
                      <a:pt x="57" y="17"/>
                    </a:lnTo>
                    <a:lnTo>
                      <a:pt x="53" y="17"/>
                    </a:lnTo>
                    <a:lnTo>
                      <a:pt x="50" y="18"/>
                    </a:lnTo>
                    <a:lnTo>
                      <a:pt x="47" y="19"/>
                    </a:lnTo>
                    <a:lnTo>
                      <a:pt x="45" y="19"/>
                    </a:lnTo>
                    <a:lnTo>
                      <a:pt x="44" y="21"/>
                    </a:lnTo>
                    <a:lnTo>
                      <a:pt x="43" y="23"/>
                    </a:lnTo>
                    <a:lnTo>
                      <a:pt x="42" y="24"/>
                    </a:lnTo>
                    <a:lnTo>
                      <a:pt x="42" y="27"/>
                    </a:lnTo>
                    <a:lnTo>
                      <a:pt x="43" y="30"/>
                    </a:lnTo>
                    <a:lnTo>
                      <a:pt x="45" y="34"/>
                    </a:lnTo>
                    <a:lnTo>
                      <a:pt x="47" y="36"/>
                    </a:lnTo>
                    <a:lnTo>
                      <a:pt x="50" y="39"/>
                    </a:lnTo>
                    <a:lnTo>
                      <a:pt x="53" y="42"/>
                    </a:lnTo>
                    <a:lnTo>
                      <a:pt x="57" y="45"/>
                    </a:lnTo>
                    <a:lnTo>
                      <a:pt x="61" y="49"/>
                    </a:lnTo>
                    <a:lnTo>
                      <a:pt x="65" y="52"/>
                    </a:lnTo>
                    <a:lnTo>
                      <a:pt x="69" y="55"/>
                    </a:lnTo>
                    <a:lnTo>
                      <a:pt x="72" y="59"/>
                    </a:lnTo>
                    <a:lnTo>
                      <a:pt x="75" y="63"/>
                    </a:lnTo>
                    <a:lnTo>
                      <a:pt x="78" y="67"/>
                    </a:lnTo>
                    <a:lnTo>
                      <a:pt x="79" y="71"/>
                    </a:lnTo>
                    <a:lnTo>
                      <a:pt x="80" y="75"/>
                    </a:lnTo>
                    <a:lnTo>
                      <a:pt x="80" y="80"/>
                    </a:lnTo>
                    <a:lnTo>
                      <a:pt x="78" y="85"/>
                    </a:lnTo>
                    <a:lnTo>
                      <a:pt x="76" y="90"/>
                    </a:lnTo>
                    <a:lnTo>
                      <a:pt x="72" y="94"/>
                    </a:lnTo>
                    <a:lnTo>
                      <a:pt x="68" y="98"/>
                    </a:lnTo>
                    <a:lnTo>
                      <a:pt x="62" y="101"/>
                    </a:lnTo>
                    <a:lnTo>
                      <a:pt x="54" y="103"/>
                    </a:lnTo>
                    <a:lnTo>
                      <a:pt x="46" y="104"/>
                    </a:lnTo>
                    <a:lnTo>
                      <a:pt x="36" y="105"/>
                    </a:lnTo>
                    <a:lnTo>
                      <a:pt x="0" y="105"/>
                    </a:lnTo>
                    <a:lnTo>
                      <a:pt x="3" y="88"/>
                    </a:lnTo>
                    <a:lnTo>
                      <a:pt x="32" y="88"/>
                    </a:lnTo>
                    <a:lnTo>
                      <a:pt x="36" y="88"/>
                    </a:lnTo>
                    <a:lnTo>
                      <a:pt x="39" y="88"/>
                    </a:lnTo>
                    <a:lnTo>
                      <a:pt x="42" y="88"/>
                    </a:lnTo>
                    <a:lnTo>
                      <a:pt x="46" y="87"/>
                    </a:lnTo>
                    <a:lnTo>
                      <a:pt x="49" y="86"/>
                    </a:lnTo>
                    <a:lnTo>
                      <a:pt x="51" y="85"/>
                    </a:lnTo>
                    <a:lnTo>
                      <a:pt x="53" y="82"/>
                    </a:lnTo>
                    <a:lnTo>
                      <a:pt x="54" y="80"/>
                    </a:lnTo>
                    <a:lnTo>
                      <a:pt x="54" y="77"/>
                    </a:lnTo>
                    <a:lnTo>
                      <a:pt x="53" y="74"/>
                    </a:lnTo>
                    <a:lnTo>
                      <a:pt x="51" y="71"/>
                    </a:lnTo>
                    <a:lnTo>
                      <a:pt x="49" y="69"/>
                    </a:lnTo>
                    <a:lnTo>
                      <a:pt x="46" y="65"/>
                    </a:lnTo>
                    <a:lnTo>
                      <a:pt x="42" y="62"/>
                    </a:lnTo>
                    <a:lnTo>
                      <a:pt x="38" y="59"/>
                    </a:lnTo>
                    <a:lnTo>
                      <a:pt x="35" y="56"/>
                    </a:lnTo>
                    <a:lnTo>
                      <a:pt x="31" y="53"/>
                    </a:lnTo>
                    <a:lnTo>
                      <a:pt x="27" y="49"/>
                    </a:lnTo>
                    <a:lnTo>
                      <a:pt x="24" y="45"/>
                    </a:lnTo>
                    <a:lnTo>
                      <a:pt x="21" y="42"/>
                    </a:lnTo>
                    <a:lnTo>
                      <a:pt x="18" y="38"/>
                    </a:lnTo>
                    <a:lnTo>
                      <a:pt x="17" y="34"/>
                    </a:lnTo>
                    <a:lnTo>
                      <a:pt x="16" y="29"/>
                    </a:lnTo>
                    <a:lnTo>
                      <a:pt x="16" y="25"/>
                    </a:lnTo>
                    <a:lnTo>
                      <a:pt x="17" y="19"/>
                    </a:lnTo>
                    <a:lnTo>
                      <a:pt x="20" y="14"/>
                    </a:lnTo>
                    <a:lnTo>
                      <a:pt x="23" y="10"/>
                    </a:lnTo>
                    <a:lnTo>
                      <a:pt x="28" y="7"/>
                    </a:lnTo>
                    <a:lnTo>
                      <a:pt x="34" y="4"/>
                    </a:lnTo>
                    <a:lnTo>
                      <a:pt x="41" y="2"/>
                    </a:lnTo>
                    <a:lnTo>
                      <a:pt x="49" y="0"/>
                    </a:lnTo>
                    <a:lnTo>
                      <a:pt x="59" y="0"/>
                    </a:lnTo>
                    <a:lnTo>
                      <a:pt x="60" y="0"/>
                    </a:lnTo>
                    <a:lnTo>
                      <a:pt x="64" y="0"/>
                    </a:lnTo>
                    <a:lnTo>
                      <a:pt x="69" y="0"/>
                    </a:lnTo>
                    <a:lnTo>
                      <a:pt x="74" y="0"/>
                    </a:lnTo>
                    <a:lnTo>
                      <a:pt x="80" y="0"/>
                    </a:lnTo>
                    <a:lnTo>
                      <a:pt x="85" y="0"/>
                    </a:lnTo>
                    <a:lnTo>
                      <a:pt x="89" y="0"/>
                    </a:lnTo>
                    <a:lnTo>
                      <a:pt x="90" y="0"/>
                    </a:lnTo>
                    <a:lnTo>
                      <a:pt x="86" y="1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4118" name="Freeform 21"/>
              <p:cNvSpPr>
                <a:spLocks/>
              </p:cNvSpPr>
              <p:nvPr/>
            </p:nvSpPr>
            <p:spPr bwMode="auto">
              <a:xfrm>
                <a:off x="1660" y="398"/>
                <a:ext cx="93" cy="108"/>
              </a:xfrm>
              <a:custGeom>
                <a:avLst/>
                <a:gdLst>
                  <a:gd name="T0" fmla="*/ 88 w 93"/>
                  <a:gd name="T1" fmla="*/ 17 h 106"/>
                  <a:gd name="T2" fmla="*/ 56 w 93"/>
                  <a:gd name="T3" fmla="*/ 17 h 106"/>
                  <a:gd name="T4" fmla="*/ 37 w 93"/>
                  <a:gd name="T5" fmla="*/ 23782 h 106"/>
                  <a:gd name="T6" fmla="*/ 14 w 93"/>
                  <a:gd name="T7" fmla="*/ 23782 h 106"/>
                  <a:gd name="T8" fmla="*/ 33 w 93"/>
                  <a:gd name="T9" fmla="*/ 17 h 106"/>
                  <a:gd name="T10" fmla="*/ 0 w 93"/>
                  <a:gd name="T11" fmla="*/ 17 h 106"/>
                  <a:gd name="T12" fmla="*/ 4 w 93"/>
                  <a:gd name="T13" fmla="*/ 0 h 106"/>
                  <a:gd name="T14" fmla="*/ 92 w 93"/>
                  <a:gd name="T15" fmla="*/ 0 h 106"/>
                  <a:gd name="T16" fmla="*/ 88 w 93"/>
                  <a:gd name="T17" fmla="*/ 17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3" h="106">
                    <a:moveTo>
                      <a:pt x="88" y="17"/>
                    </a:moveTo>
                    <a:lnTo>
                      <a:pt x="56" y="17"/>
                    </a:lnTo>
                    <a:lnTo>
                      <a:pt x="37" y="105"/>
                    </a:lnTo>
                    <a:lnTo>
                      <a:pt x="14" y="105"/>
                    </a:lnTo>
                    <a:lnTo>
                      <a:pt x="33" y="17"/>
                    </a:lnTo>
                    <a:lnTo>
                      <a:pt x="0" y="17"/>
                    </a:lnTo>
                    <a:lnTo>
                      <a:pt x="4" y="0"/>
                    </a:lnTo>
                    <a:lnTo>
                      <a:pt x="92" y="0"/>
                    </a:lnTo>
                    <a:lnTo>
                      <a:pt x="88" y="1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4119" name="Freeform 22"/>
              <p:cNvSpPr>
                <a:spLocks/>
              </p:cNvSpPr>
              <p:nvPr/>
            </p:nvSpPr>
            <p:spPr bwMode="auto">
              <a:xfrm>
                <a:off x="1716" y="398"/>
                <a:ext cx="108" cy="108"/>
              </a:xfrm>
              <a:custGeom>
                <a:avLst/>
                <a:gdLst>
                  <a:gd name="T0" fmla="*/ 37 w 108"/>
                  <a:gd name="T1" fmla="*/ 23782 h 106"/>
                  <a:gd name="T2" fmla="*/ 47 w 108"/>
                  <a:gd name="T3" fmla="*/ 20145 h 106"/>
                  <a:gd name="T4" fmla="*/ 81 w 108"/>
                  <a:gd name="T5" fmla="*/ 20145 h 106"/>
                  <a:gd name="T6" fmla="*/ 71 w 108"/>
                  <a:gd name="T7" fmla="*/ 20 h 106"/>
                  <a:gd name="T8" fmla="*/ 24 w 108"/>
                  <a:gd name="T9" fmla="*/ 23782 h 106"/>
                  <a:gd name="T10" fmla="*/ 0 w 108"/>
                  <a:gd name="T11" fmla="*/ 23782 h 106"/>
                  <a:gd name="T12" fmla="*/ 62 w 108"/>
                  <a:gd name="T13" fmla="*/ 0 h 106"/>
                  <a:gd name="T14" fmla="*/ 90 w 108"/>
                  <a:gd name="T15" fmla="*/ 0 h 106"/>
                  <a:gd name="T16" fmla="*/ 107 w 108"/>
                  <a:gd name="T17" fmla="*/ 23782 h 106"/>
                  <a:gd name="T18" fmla="*/ 37 w 108"/>
                  <a:gd name="T19" fmla="*/ 23782 h 1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8" h="106">
                    <a:moveTo>
                      <a:pt x="37" y="105"/>
                    </a:moveTo>
                    <a:lnTo>
                      <a:pt x="47" y="88"/>
                    </a:lnTo>
                    <a:lnTo>
                      <a:pt x="81" y="88"/>
                    </a:lnTo>
                    <a:lnTo>
                      <a:pt x="71" y="20"/>
                    </a:lnTo>
                    <a:lnTo>
                      <a:pt x="24" y="105"/>
                    </a:lnTo>
                    <a:lnTo>
                      <a:pt x="0" y="105"/>
                    </a:lnTo>
                    <a:lnTo>
                      <a:pt x="62" y="0"/>
                    </a:lnTo>
                    <a:lnTo>
                      <a:pt x="90" y="0"/>
                    </a:lnTo>
                    <a:lnTo>
                      <a:pt x="107" y="105"/>
                    </a:lnTo>
                    <a:lnTo>
                      <a:pt x="37" y="105"/>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4120" name="Freeform 23"/>
              <p:cNvSpPr>
                <a:spLocks/>
              </p:cNvSpPr>
              <p:nvPr/>
            </p:nvSpPr>
            <p:spPr bwMode="auto">
              <a:xfrm>
                <a:off x="1831" y="398"/>
                <a:ext cx="93" cy="108"/>
              </a:xfrm>
              <a:custGeom>
                <a:avLst/>
                <a:gdLst>
                  <a:gd name="T0" fmla="*/ 47 w 94"/>
                  <a:gd name="T1" fmla="*/ 17 h 106"/>
                  <a:gd name="T2" fmla="*/ 47 w 94"/>
                  <a:gd name="T3" fmla="*/ 17 h 106"/>
                  <a:gd name="T4" fmla="*/ 38 w 94"/>
                  <a:gd name="T5" fmla="*/ 23782 h 106"/>
                  <a:gd name="T6" fmla="*/ 14 w 94"/>
                  <a:gd name="T7" fmla="*/ 23782 h 106"/>
                  <a:gd name="T8" fmla="*/ 33 w 94"/>
                  <a:gd name="T9" fmla="*/ 17 h 106"/>
                  <a:gd name="T10" fmla="*/ 0 w 94"/>
                  <a:gd name="T11" fmla="*/ 17 h 106"/>
                  <a:gd name="T12" fmla="*/ 4 w 94"/>
                  <a:gd name="T13" fmla="*/ 0 h 106"/>
                  <a:gd name="T14" fmla="*/ 47 w 94"/>
                  <a:gd name="T15" fmla="*/ 0 h 106"/>
                  <a:gd name="T16" fmla="*/ 47 w 94"/>
                  <a:gd name="T17" fmla="*/ 17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4" h="106">
                    <a:moveTo>
                      <a:pt x="89" y="17"/>
                    </a:moveTo>
                    <a:lnTo>
                      <a:pt x="56" y="17"/>
                    </a:lnTo>
                    <a:lnTo>
                      <a:pt x="38" y="105"/>
                    </a:lnTo>
                    <a:lnTo>
                      <a:pt x="14" y="105"/>
                    </a:lnTo>
                    <a:lnTo>
                      <a:pt x="33" y="17"/>
                    </a:lnTo>
                    <a:lnTo>
                      <a:pt x="0" y="17"/>
                    </a:lnTo>
                    <a:lnTo>
                      <a:pt x="4" y="0"/>
                    </a:lnTo>
                    <a:lnTo>
                      <a:pt x="93" y="0"/>
                    </a:lnTo>
                    <a:lnTo>
                      <a:pt x="89" y="1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4121" name="Freeform 24"/>
              <p:cNvSpPr>
                <a:spLocks/>
              </p:cNvSpPr>
              <p:nvPr/>
            </p:nvSpPr>
            <p:spPr bwMode="auto">
              <a:xfrm>
                <a:off x="1918" y="398"/>
                <a:ext cx="101" cy="108"/>
              </a:xfrm>
              <a:custGeom>
                <a:avLst/>
                <a:gdLst>
                  <a:gd name="T0" fmla="*/ 97 w 101"/>
                  <a:gd name="T1" fmla="*/ 17 h 106"/>
                  <a:gd name="T2" fmla="*/ 43 w 101"/>
                  <a:gd name="T3" fmla="*/ 17 h 106"/>
                  <a:gd name="T4" fmla="*/ 37 w 101"/>
                  <a:gd name="T5" fmla="*/ 9539 h 106"/>
                  <a:gd name="T6" fmla="*/ 84 w 101"/>
                  <a:gd name="T7" fmla="*/ 9539 h 106"/>
                  <a:gd name="T8" fmla="*/ 80 w 101"/>
                  <a:gd name="T9" fmla="*/ 12625 h 106"/>
                  <a:gd name="T10" fmla="*/ 33 w 101"/>
                  <a:gd name="T11" fmla="*/ 12625 h 106"/>
                  <a:gd name="T12" fmla="*/ 27 w 101"/>
                  <a:gd name="T13" fmla="*/ 20145 h 106"/>
                  <a:gd name="T14" fmla="*/ 81 w 101"/>
                  <a:gd name="T15" fmla="*/ 20145 h 106"/>
                  <a:gd name="T16" fmla="*/ 78 w 101"/>
                  <a:gd name="T17" fmla="*/ 23782 h 106"/>
                  <a:gd name="T18" fmla="*/ 0 w 101"/>
                  <a:gd name="T19" fmla="*/ 23782 h 106"/>
                  <a:gd name="T20" fmla="*/ 23 w 101"/>
                  <a:gd name="T21" fmla="*/ 0 h 106"/>
                  <a:gd name="T22" fmla="*/ 100 w 101"/>
                  <a:gd name="T23" fmla="*/ 0 h 106"/>
                  <a:gd name="T24" fmla="*/ 97 w 101"/>
                  <a:gd name="T25" fmla="*/ 17 h 1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1" h="106">
                    <a:moveTo>
                      <a:pt x="97" y="17"/>
                    </a:moveTo>
                    <a:lnTo>
                      <a:pt x="43" y="17"/>
                    </a:lnTo>
                    <a:lnTo>
                      <a:pt x="37" y="44"/>
                    </a:lnTo>
                    <a:lnTo>
                      <a:pt x="84" y="44"/>
                    </a:lnTo>
                    <a:lnTo>
                      <a:pt x="80" y="59"/>
                    </a:lnTo>
                    <a:lnTo>
                      <a:pt x="33" y="59"/>
                    </a:lnTo>
                    <a:lnTo>
                      <a:pt x="27" y="88"/>
                    </a:lnTo>
                    <a:lnTo>
                      <a:pt x="81" y="88"/>
                    </a:lnTo>
                    <a:lnTo>
                      <a:pt x="78" y="105"/>
                    </a:lnTo>
                    <a:lnTo>
                      <a:pt x="0" y="105"/>
                    </a:lnTo>
                    <a:lnTo>
                      <a:pt x="23" y="0"/>
                    </a:lnTo>
                    <a:lnTo>
                      <a:pt x="100" y="0"/>
                    </a:lnTo>
                    <a:lnTo>
                      <a:pt x="97" y="1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4122" name="Freeform 25"/>
              <p:cNvSpPr>
                <a:spLocks/>
              </p:cNvSpPr>
              <p:nvPr/>
            </p:nvSpPr>
            <p:spPr bwMode="auto">
              <a:xfrm>
                <a:off x="2012" y="398"/>
                <a:ext cx="88" cy="108"/>
              </a:xfrm>
              <a:custGeom>
                <a:avLst/>
                <a:gdLst>
                  <a:gd name="T0" fmla="*/ 22 w 90"/>
                  <a:gd name="T1" fmla="*/ 17 h 106"/>
                  <a:gd name="T2" fmla="*/ 22 w 90"/>
                  <a:gd name="T3" fmla="*/ 17 h 106"/>
                  <a:gd name="T4" fmla="*/ 22 w 90"/>
                  <a:gd name="T5" fmla="*/ 17 h 106"/>
                  <a:gd name="T6" fmla="*/ 22 w 90"/>
                  <a:gd name="T7" fmla="*/ 17 h 106"/>
                  <a:gd name="T8" fmla="*/ 22 w 90"/>
                  <a:gd name="T9" fmla="*/ 17 h 106"/>
                  <a:gd name="T10" fmla="*/ 22 w 90"/>
                  <a:gd name="T11" fmla="*/ 18 h 106"/>
                  <a:gd name="T12" fmla="*/ 22 w 90"/>
                  <a:gd name="T13" fmla="*/ 19 h 106"/>
                  <a:gd name="T14" fmla="*/ 22 w 90"/>
                  <a:gd name="T15" fmla="*/ 23 h 106"/>
                  <a:gd name="T16" fmla="*/ 22 w 90"/>
                  <a:gd name="T17" fmla="*/ 6942 h 106"/>
                  <a:gd name="T18" fmla="*/ 22 w 90"/>
                  <a:gd name="T19" fmla="*/ 7913 h 106"/>
                  <a:gd name="T20" fmla="*/ 22 w 90"/>
                  <a:gd name="T21" fmla="*/ 8688 h 106"/>
                  <a:gd name="T22" fmla="*/ 22 w 90"/>
                  <a:gd name="T23" fmla="*/ 9719 h 106"/>
                  <a:gd name="T24" fmla="*/ 22 w 90"/>
                  <a:gd name="T25" fmla="*/ 11077 h 106"/>
                  <a:gd name="T26" fmla="*/ 22 w 90"/>
                  <a:gd name="T27" fmla="*/ 12625 h 106"/>
                  <a:gd name="T28" fmla="*/ 22 w 90"/>
                  <a:gd name="T29" fmla="*/ 14662 h 106"/>
                  <a:gd name="T30" fmla="*/ 22 w 90"/>
                  <a:gd name="T31" fmla="*/ 17027 h 106"/>
                  <a:gd name="T32" fmla="*/ 22 w 90"/>
                  <a:gd name="T33" fmla="*/ 19729 h 106"/>
                  <a:gd name="T34" fmla="*/ 22 w 90"/>
                  <a:gd name="T35" fmla="*/ 21307 h 106"/>
                  <a:gd name="T36" fmla="*/ 22 w 90"/>
                  <a:gd name="T37" fmla="*/ 22910 h 106"/>
                  <a:gd name="T38" fmla="*/ 22 w 90"/>
                  <a:gd name="T39" fmla="*/ 23394 h 106"/>
                  <a:gd name="T40" fmla="*/ 0 w 90"/>
                  <a:gd name="T41" fmla="*/ 23782 h 106"/>
                  <a:gd name="T42" fmla="*/ 22 w 90"/>
                  <a:gd name="T43" fmla="*/ 20145 h 106"/>
                  <a:gd name="T44" fmla="*/ 22 w 90"/>
                  <a:gd name="T45" fmla="*/ 20145 h 106"/>
                  <a:gd name="T46" fmla="*/ 22 w 90"/>
                  <a:gd name="T47" fmla="*/ 20101 h 106"/>
                  <a:gd name="T48" fmla="*/ 22 w 90"/>
                  <a:gd name="T49" fmla="*/ 19729 h 106"/>
                  <a:gd name="T50" fmla="*/ 22 w 90"/>
                  <a:gd name="T51" fmla="*/ 18694 h 106"/>
                  <a:gd name="T52" fmla="*/ 22 w 90"/>
                  <a:gd name="T53" fmla="*/ 16712 h 106"/>
                  <a:gd name="T54" fmla="*/ 22 w 90"/>
                  <a:gd name="T55" fmla="*/ 15221 h 106"/>
                  <a:gd name="T56" fmla="*/ 22 w 90"/>
                  <a:gd name="T57" fmla="*/ 13353 h 106"/>
                  <a:gd name="T58" fmla="*/ 22 w 90"/>
                  <a:gd name="T59" fmla="*/ 11937 h 106"/>
                  <a:gd name="T60" fmla="*/ 22 w 90"/>
                  <a:gd name="T61" fmla="*/ 10473 h 106"/>
                  <a:gd name="T62" fmla="*/ 21 w 90"/>
                  <a:gd name="T63" fmla="*/ 9189 h 106"/>
                  <a:gd name="T64" fmla="*/ 16 w 90"/>
                  <a:gd name="T65" fmla="*/ 7913 h 106"/>
                  <a:gd name="T66" fmla="*/ 15 w 90"/>
                  <a:gd name="T67" fmla="*/ 25 h 106"/>
                  <a:gd name="T68" fmla="*/ 19 w 90"/>
                  <a:gd name="T69" fmla="*/ 14 h 106"/>
                  <a:gd name="T70" fmla="*/ 22 w 90"/>
                  <a:gd name="T71" fmla="*/ 7 h 106"/>
                  <a:gd name="T72" fmla="*/ 22 w 90"/>
                  <a:gd name="T73" fmla="*/ 2 h 106"/>
                  <a:gd name="T74" fmla="*/ 22 w 90"/>
                  <a:gd name="T75" fmla="*/ 0 h 106"/>
                  <a:gd name="T76" fmla="*/ 22 w 90"/>
                  <a:gd name="T77" fmla="*/ 0 h 106"/>
                  <a:gd name="T78" fmla="*/ 22 w 90"/>
                  <a:gd name="T79" fmla="*/ 0 h 106"/>
                  <a:gd name="T80" fmla="*/ 22 w 90"/>
                  <a:gd name="T81" fmla="*/ 0 h 106"/>
                  <a:gd name="T82" fmla="*/ 22 w 90"/>
                  <a:gd name="T83" fmla="*/ 0 h 10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90" h="106">
                    <a:moveTo>
                      <a:pt x="85" y="17"/>
                    </a:moveTo>
                    <a:lnTo>
                      <a:pt x="84" y="17"/>
                    </a:lnTo>
                    <a:lnTo>
                      <a:pt x="83" y="17"/>
                    </a:lnTo>
                    <a:lnTo>
                      <a:pt x="79" y="17"/>
                    </a:lnTo>
                    <a:lnTo>
                      <a:pt x="76" y="17"/>
                    </a:lnTo>
                    <a:lnTo>
                      <a:pt x="72" y="17"/>
                    </a:lnTo>
                    <a:lnTo>
                      <a:pt x="68" y="17"/>
                    </a:lnTo>
                    <a:lnTo>
                      <a:pt x="64" y="17"/>
                    </a:lnTo>
                    <a:lnTo>
                      <a:pt x="61" y="17"/>
                    </a:lnTo>
                    <a:lnTo>
                      <a:pt x="56" y="17"/>
                    </a:lnTo>
                    <a:lnTo>
                      <a:pt x="53" y="17"/>
                    </a:lnTo>
                    <a:lnTo>
                      <a:pt x="49" y="18"/>
                    </a:lnTo>
                    <a:lnTo>
                      <a:pt x="47" y="19"/>
                    </a:lnTo>
                    <a:lnTo>
                      <a:pt x="45" y="19"/>
                    </a:lnTo>
                    <a:lnTo>
                      <a:pt x="43" y="21"/>
                    </a:lnTo>
                    <a:lnTo>
                      <a:pt x="42" y="23"/>
                    </a:lnTo>
                    <a:lnTo>
                      <a:pt x="42" y="24"/>
                    </a:lnTo>
                    <a:lnTo>
                      <a:pt x="42" y="27"/>
                    </a:lnTo>
                    <a:lnTo>
                      <a:pt x="42" y="30"/>
                    </a:lnTo>
                    <a:lnTo>
                      <a:pt x="44" y="34"/>
                    </a:lnTo>
                    <a:lnTo>
                      <a:pt x="46" y="36"/>
                    </a:lnTo>
                    <a:lnTo>
                      <a:pt x="49" y="39"/>
                    </a:lnTo>
                    <a:lnTo>
                      <a:pt x="53" y="42"/>
                    </a:lnTo>
                    <a:lnTo>
                      <a:pt x="56" y="45"/>
                    </a:lnTo>
                    <a:lnTo>
                      <a:pt x="60" y="49"/>
                    </a:lnTo>
                    <a:lnTo>
                      <a:pt x="64" y="52"/>
                    </a:lnTo>
                    <a:lnTo>
                      <a:pt x="68" y="55"/>
                    </a:lnTo>
                    <a:lnTo>
                      <a:pt x="71" y="59"/>
                    </a:lnTo>
                    <a:lnTo>
                      <a:pt x="74" y="63"/>
                    </a:lnTo>
                    <a:lnTo>
                      <a:pt x="76" y="67"/>
                    </a:lnTo>
                    <a:lnTo>
                      <a:pt x="78" y="71"/>
                    </a:lnTo>
                    <a:lnTo>
                      <a:pt x="79" y="75"/>
                    </a:lnTo>
                    <a:lnTo>
                      <a:pt x="79" y="80"/>
                    </a:lnTo>
                    <a:lnTo>
                      <a:pt x="77" y="85"/>
                    </a:lnTo>
                    <a:lnTo>
                      <a:pt x="75" y="90"/>
                    </a:lnTo>
                    <a:lnTo>
                      <a:pt x="72" y="94"/>
                    </a:lnTo>
                    <a:lnTo>
                      <a:pt x="67" y="98"/>
                    </a:lnTo>
                    <a:lnTo>
                      <a:pt x="61" y="101"/>
                    </a:lnTo>
                    <a:lnTo>
                      <a:pt x="54" y="103"/>
                    </a:lnTo>
                    <a:lnTo>
                      <a:pt x="45" y="104"/>
                    </a:lnTo>
                    <a:lnTo>
                      <a:pt x="35" y="105"/>
                    </a:lnTo>
                    <a:lnTo>
                      <a:pt x="0" y="105"/>
                    </a:lnTo>
                    <a:lnTo>
                      <a:pt x="4" y="88"/>
                    </a:lnTo>
                    <a:lnTo>
                      <a:pt x="32" y="88"/>
                    </a:lnTo>
                    <a:lnTo>
                      <a:pt x="35" y="88"/>
                    </a:lnTo>
                    <a:lnTo>
                      <a:pt x="38" y="88"/>
                    </a:lnTo>
                    <a:lnTo>
                      <a:pt x="42" y="88"/>
                    </a:lnTo>
                    <a:lnTo>
                      <a:pt x="45" y="87"/>
                    </a:lnTo>
                    <a:lnTo>
                      <a:pt x="48" y="86"/>
                    </a:lnTo>
                    <a:lnTo>
                      <a:pt x="50" y="85"/>
                    </a:lnTo>
                    <a:lnTo>
                      <a:pt x="52" y="82"/>
                    </a:lnTo>
                    <a:lnTo>
                      <a:pt x="53" y="80"/>
                    </a:lnTo>
                    <a:lnTo>
                      <a:pt x="53" y="77"/>
                    </a:lnTo>
                    <a:lnTo>
                      <a:pt x="53" y="74"/>
                    </a:lnTo>
                    <a:lnTo>
                      <a:pt x="51" y="71"/>
                    </a:lnTo>
                    <a:lnTo>
                      <a:pt x="48" y="69"/>
                    </a:lnTo>
                    <a:lnTo>
                      <a:pt x="45" y="65"/>
                    </a:lnTo>
                    <a:lnTo>
                      <a:pt x="42" y="62"/>
                    </a:lnTo>
                    <a:lnTo>
                      <a:pt x="38" y="59"/>
                    </a:lnTo>
                    <a:lnTo>
                      <a:pt x="35" y="56"/>
                    </a:lnTo>
                    <a:lnTo>
                      <a:pt x="31" y="53"/>
                    </a:lnTo>
                    <a:lnTo>
                      <a:pt x="27" y="49"/>
                    </a:lnTo>
                    <a:lnTo>
                      <a:pt x="24" y="45"/>
                    </a:lnTo>
                    <a:lnTo>
                      <a:pt x="21" y="42"/>
                    </a:lnTo>
                    <a:lnTo>
                      <a:pt x="18" y="38"/>
                    </a:lnTo>
                    <a:lnTo>
                      <a:pt x="16" y="34"/>
                    </a:lnTo>
                    <a:lnTo>
                      <a:pt x="15" y="29"/>
                    </a:lnTo>
                    <a:lnTo>
                      <a:pt x="15" y="25"/>
                    </a:lnTo>
                    <a:lnTo>
                      <a:pt x="17" y="19"/>
                    </a:lnTo>
                    <a:lnTo>
                      <a:pt x="19" y="14"/>
                    </a:lnTo>
                    <a:lnTo>
                      <a:pt x="23" y="10"/>
                    </a:lnTo>
                    <a:lnTo>
                      <a:pt x="27" y="7"/>
                    </a:lnTo>
                    <a:lnTo>
                      <a:pt x="34" y="4"/>
                    </a:lnTo>
                    <a:lnTo>
                      <a:pt x="40" y="2"/>
                    </a:lnTo>
                    <a:lnTo>
                      <a:pt x="49" y="0"/>
                    </a:lnTo>
                    <a:lnTo>
                      <a:pt x="58" y="0"/>
                    </a:lnTo>
                    <a:lnTo>
                      <a:pt x="60" y="0"/>
                    </a:lnTo>
                    <a:lnTo>
                      <a:pt x="63" y="0"/>
                    </a:lnTo>
                    <a:lnTo>
                      <a:pt x="68" y="0"/>
                    </a:lnTo>
                    <a:lnTo>
                      <a:pt x="74" y="0"/>
                    </a:lnTo>
                    <a:lnTo>
                      <a:pt x="79" y="0"/>
                    </a:lnTo>
                    <a:lnTo>
                      <a:pt x="84" y="0"/>
                    </a:lnTo>
                    <a:lnTo>
                      <a:pt x="88" y="0"/>
                    </a:lnTo>
                    <a:lnTo>
                      <a:pt x="89" y="0"/>
                    </a:lnTo>
                    <a:lnTo>
                      <a:pt x="85" y="1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4123" name="Freeform 26"/>
              <p:cNvSpPr>
                <a:spLocks/>
              </p:cNvSpPr>
              <p:nvPr/>
            </p:nvSpPr>
            <p:spPr bwMode="auto">
              <a:xfrm>
                <a:off x="899" y="575"/>
                <a:ext cx="100" cy="104"/>
              </a:xfrm>
              <a:custGeom>
                <a:avLst/>
                <a:gdLst>
                  <a:gd name="T0" fmla="*/ 1077 w 99"/>
                  <a:gd name="T1" fmla="*/ 52 h 105"/>
                  <a:gd name="T2" fmla="*/ 1055 w 99"/>
                  <a:gd name="T3" fmla="*/ 52 h 105"/>
                  <a:gd name="T4" fmla="*/ 1044 w 99"/>
                  <a:gd name="T5" fmla="*/ 52 h 105"/>
                  <a:gd name="T6" fmla="*/ 49 w 99"/>
                  <a:gd name="T7" fmla="*/ 52 h 105"/>
                  <a:gd name="T8" fmla="*/ 47 w 99"/>
                  <a:gd name="T9" fmla="*/ 52 h 105"/>
                  <a:gd name="T10" fmla="*/ 46 w 99"/>
                  <a:gd name="T11" fmla="*/ 52 h 105"/>
                  <a:gd name="T12" fmla="*/ 44 w 99"/>
                  <a:gd name="T13" fmla="*/ 52 h 105"/>
                  <a:gd name="T14" fmla="*/ 43 w 99"/>
                  <a:gd name="T15" fmla="*/ 52 h 105"/>
                  <a:gd name="T16" fmla="*/ 42 w 99"/>
                  <a:gd name="T17" fmla="*/ 52 h 105"/>
                  <a:gd name="T18" fmla="*/ 41 w 99"/>
                  <a:gd name="T19" fmla="*/ 48 h 105"/>
                  <a:gd name="T20" fmla="*/ 42 w 99"/>
                  <a:gd name="T21" fmla="*/ 48 h 105"/>
                  <a:gd name="T22" fmla="*/ 43 w 99"/>
                  <a:gd name="T23" fmla="*/ 49 h 105"/>
                  <a:gd name="T24" fmla="*/ 44 w 99"/>
                  <a:gd name="T25" fmla="*/ 49 h 105"/>
                  <a:gd name="T26" fmla="*/ 46 w 99"/>
                  <a:gd name="T27" fmla="*/ 49 h 105"/>
                  <a:gd name="T28" fmla="*/ 47 w 99"/>
                  <a:gd name="T29" fmla="*/ 49 h 105"/>
                  <a:gd name="T30" fmla="*/ 48 w 99"/>
                  <a:gd name="T31" fmla="*/ 49 h 105"/>
                  <a:gd name="T32" fmla="*/ 1044 w 99"/>
                  <a:gd name="T33" fmla="*/ 49 h 105"/>
                  <a:gd name="T34" fmla="*/ 1055 w 99"/>
                  <a:gd name="T35" fmla="*/ 49 h 105"/>
                  <a:gd name="T36" fmla="*/ 1110 w 99"/>
                  <a:gd name="T37" fmla="*/ 49 h 105"/>
                  <a:gd name="T38" fmla="*/ 1167 w 99"/>
                  <a:gd name="T39" fmla="*/ 47 h 105"/>
                  <a:gd name="T40" fmla="*/ 1215 w 99"/>
                  <a:gd name="T41" fmla="*/ 45 h 105"/>
                  <a:gd name="T42" fmla="*/ 1252 w 99"/>
                  <a:gd name="T43" fmla="*/ 43 h 105"/>
                  <a:gd name="T44" fmla="*/ 1291 w 99"/>
                  <a:gd name="T45" fmla="*/ 40 h 105"/>
                  <a:gd name="T46" fmla="*/ 1304 w 99"/>
                  <a:gd name="T47" fmla="*/ 37 h 105"/>
                  <a:gd name="T48" fmla="*/ 1317 w 99"/>
                  <a:gd name="T49" fmla="*/ 35 h 105"/>
                  <a:gd name="T50" fmla="*/ 1330 w 99"/>
                  <a:gd name="T51" fmla="*/ 32 h 105"/>
                  <a:gd name="T52" fmla="*/ 1343 w 99"/>
                  <a:gd name="T53" fmla="*/ 28 h 105"/>
                  <a:gd name="T54" fmla="*/ 1330 w 99"/>
                  <a:gd name="T55" fmla="*/ 25 h 105"/>
                  <a:gd name="T56" fmla="*/ 1330 w 99"/>
                  <a:gd name="T57" fmla="*/ 22 h 105"/>
                  <a:gd name="T58" fmla="*/ 1304 w 99"/>
                  <a:gd name="T59" fmla="*/ 20 h 105"/>
                  <a:gd name="T60" fmla="*/ 1291 w 99"/>
                  <a:gd name="T61" fmla="*/ 19 h 105"/>
                  <a:gd name="T62" fmla="*/ 1252 w 99"/>
                  <a:gd name="T63" fmla="*/ 17 h 105"/>
                  <a:gd name="T64" fmla="*/ 1215 w 99"/>
                  <a:gd name="T65" fmla="*/ 17 h 105"/>
                  <a:gd name="T66" fmla="*/ 1179 w 99"/>
                  <a:gd name="T67" fmla="*/ 17 h 105"/>
                  <a:gd name="T68" fmla="*/ 43 w 99"/>
                  <a:gd name="T69" fmla="*/ 17 h 105"/>
                  <a:gd name="T70" fmla="*/ 24 w 99"/>
                  <a:gd name="T71" fmla="*/ 52 h 105"/>
                  <a:gd name="T72" fmla="*/ 0 w 99"/>
                  <a:gd name="T73" fmla="*/ 52 h 105"/>
                  <a:gd name="T74" fmla="*/ 23 w 99"/>
                  <a:gd name="T75" fmla="*/ 0 h 105"/>
                  <a:gd name="T76" fmla="*/ 1330 w 99"/>
                  <a:gd name="T77" fmla="*/ 0 h 105"/>
                  <a:gd name="T78" fmla="*/ 1441 w 99"/>
                  <a:gd name="T79" fmla="*/ 1 h 105"/>
                  <a:gd name="T80" fmla="*/ 1531 w 99"/>
                  <a:gd name="T81" fmla="*/ 3 h 105"/>
                  <a:gd name="T82" fmla="*/ 1594 w 99"/>
                  <a:gd name="T83" fmla="*/ 7 h 105"/>
                  <a:gd name="T84" fmla="*/ 1659 w 99"/>
                  <a:gd name="T85" fmla="*/ 11 h 105"/>
                  <a:gd name="T86" fmla="*/ 1676 w 99"/>
                  <a:gd name="T87" fmla="*/ 17 h 105"/>
                  <a:gd name="T88" fmla="*/ 1693 w 99"/>
                  <a:gd name="T89" fmla="*/ 22 h 105"/>
                  <a:gd name="T90" fmla="*/ 1693 w 99"/>
                  <a:gd name="T91" fmla="*/ 27 h 105"/>
                  <a:gd name="T92" fmla="*/ 1676 w 99"/>
                  <a:gd name="T93" fmla="*/ 32 h 105"/>
                  <a:gd name="T94" fmla="*/ 1642 w 99"/>
                  <a:gd name="T95" fmla="*/ 40 h 105"/>
                  <a:gd name="T96" fmla="*/ 1578 w 99"/>
                  <a:gd name="T97" fmla="*/ 46 h 105"/>
                  <a:gd name="T98" fmla="*/ 1516 w 99"/>
                  <a:gd name="T99" fmla="*/ 51 h 105"/>
                  <a:gd name="T100" fmla="*/ 1427 w 99"/>
                  <a:gd name="T101" fmla="*/ 52 h 105"/>
                  <a:gd name="T102" fmla="*/ 1343 w 99"/>
                  <a:gd name="T103" fmla="*/ 52 h 105"/>
                  <a:gd name="T104" fmla="*/ 1252 w 99"/>
                  <a:gd name="T105" fmla="*/ 52 h 105"/>
                  <a:gd name="T106" fmla="*/ 1167 w 99"/>
                  <a:gd name="T107" fmla="*/ 52 h 105"/>
                  <a:gd name="T108" fmla="*/ 1077 w 99"/>
                  <a:gd name="T109" fmla="*/ 52 h 10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99" h="105">
                    <a:moveTo>
                      <a:pt x="53" y="64"/>
                    </a:moveTo>
                    <a:lnTo>
                      <a:pt x="51" y="64"/>
                    </a:lnTo>
                    <a:lnTo>
                      <a:pt x="50" y="64"/>
                    </a:lnTo>
                    <a:lnTo>
                      <a:pt x="49" y="64"/>
                    </a:lnTo>
                    <a:lnTo>
                      <a:pt x="47" y="64"/>
                    </a:lnTo>
                    <a:lnTo>
                      <a:pt x="46" y="64"/>
                    </a:lnTo>
                    <a:lnTo>
                      <a:pt x="44" y="64"/>
                    </a:lnTo>
                    <a:lnTo>
                      <a:pt x="43" y="64"/>
                    </a:lnTo>
                    <a:lnTo>
                      <a:pt x="42" y="63"/>
                    </a:lnTo>
                    <a:lnTo>
                      <a:pt x="41" y="48"/>
                    </a:lnTo>
                    <a:lnTo>
                      <a:pt x="42" y="48"/>
                    </a:lnTo>
                    <a:lnTo>
                      <a:pt x="43" y="49"/>
                    </a:lnTo>
                    <a:lnTo>
                      <a:pt x="44" y="49"/>
                    </a:lnTo>
                    <a:lnTo>
                      <a:pt x="46" y="49"/>
                    </a:lnTo>
                    <a:lnTo>
                      <a:pt x="47" y="49"/>
                    </a:lnTo>
                    <a:lnTo>
                      <a:pt x="48" y="49"/>
                    </a:lnTo>
                    <a:lnTo>
                      <a:pt x="50" y="49"/>
                    </a:lnTo>
                    <a:lnTo>
                      <a:pt x="51" y="49"/>
                    </a:lnTo>
                    <a:lnTo>
                      <a:pt x="56" y="49"/>
                    </a:lnTo>
                    <a:lnTo>
                      <a:pt x="61" y="47"/>
                    </a:lnTo>
                    <a:lnTo>
                      <a:pt x="65" y="45"/>
                    </a:lnTo>
                    <a:lnTo>
                      <a:pt x="68" y="43"/>
                    </a:lnTo>
                    <a:lnTo>
                      <a:pt x="71" y="40"/>
                    </a:lnTo>
                    <a:lnTo>
                      <a:pt x="72" y="37"/>
                    </a:lnTo>
                    <a:lnTo>
                      <a:pt x="73" y="35"/>
                    </a:lnTo>
                    <a:lnTo>
                      <a:pt x="74" y="32"/>
                    </a:lnTo>
                    <a:lnTo>
                      <a:pt x="75" y="28"/>
                    </a:lnTo>
                    <a:lnTo>
                      <a:pt x="74" y="25"/>
                    </a:lnTo>
                    <a:lnTo>
                      <a:pt x="74" y="22"/>
                    </a:lnTo>
                    <a:lnTo>
                      <a:pt x="72" y="20"/>
                    </a:lnTo>
                    <a:lnTo>
                      <a:pt x="71" y="19"/>
                    </a:lnTo>
                    <a:lnTo>
                      <a:pt x="68" y="17"/>
                    </a:lnTo>
                    <a:lnTo>
                      <a:pt x="65" y="17"/>
                    </a:lnTo>
                    <a:lnTo>
                      <a:pt x="62" y="17"/>
                    </a:lnTo>
                    <a:lnTo>
                      <a:pt x="43" y="17"/>
                    </a:lnTo>
                    <a:lnTo>
                      <a:pt x="24" y="104"/>
                    </a:lnTo>
                    <a:lnTo>
                      <a:pt x="0" y="104"/>
                    </a:lnTo>
                    <a:lnTo>
                      <a:pt x="23" y="0"/>
                    </a:lnTo>
                    <a:lnTo>
                      <a:pt x="74" y="0"/>
                    </a:lnTo>
                    <a:lnTo>
                      <a:pt x="82" y="1"/>
                    </a:lnTo>
                    <a:lnTo>
                      <a:pt x="88" y="3"/>
                    </a:lnTo>
                    <a:lnTo>
                      <a:pt x="92" y="7"/>
                    </a:lnTo>
                    <a:lnTo>
                      <a:pt x="96" y="11"/>
                    </a:lnTo>
                    <a:lnTo>
                      <a:pt x="97" y="17"/>
                    </a:lnTo>
                    <a:lnTo>
                      <a:pt x="98" y="22"/>
                    </a:lnTo>
                    <a:lnTo>
                      <a:pt x="98" y="27"/>
                    </a:lnTo>
                    <a:lnTo>
                      <a:pt x="97" y="32"/>
                    </a:lnTo>
                    <a:lnTo>
                      <a:pt x="95" y="40"/>
                    </a:lnTo>
                    <a:lnTo>
                      <a:pt x="91" y="46"/>
                    </a:lnTo>
                    <a:lnTo>
                      <a:pt x="87" y="51"/>
                    </a:lnTo>
                    <a:lnTo>
                      <a:pt x="81" y="56"/>
                    </a:lnTo>
                    <a:lnTo>
                      <a:pt x="75" y="59"/>
                    </a:lnTo>
                    <a:lnTo>
                      <a:pt x="68" y="62"/>
                    </a:lnTo>
                    <a:lnTo>
                      <a:pt x="61" y="64"/>
                    </a:lnTo>
                    <a:lnTo>
                      <a:pt x="53" y="6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4124" name="Freeform 27"/>
              <p:cNvSpPr>
                <a:spLocks/>
              </p:cNvSpPr>
              <p:nvPr/>
            </p:nvSpPr>
            <p:spPr bwMode="auto">
              <a:xfrm>
                <a:off x="1005" y="574"/>
                <a:ext cx="115" cy="55"/>
              </a:xfrm>
              <a:custGeom>
                <a:avLst/>
                <a:gdLst>
                  <a:gd name="T0" fmla="*/ 0 w 115"/>
                  <a:gd name="T1" fmla="*/ 54 h 55"/>
                  <a:gd name="T2" fmla="*/ 0 w 115"/>
                  <a:gd name="T3" fmla="*/ 54 h 55"/>
                  <a:gd name="T4" fmla="*/ 2 w 115"/>
                  <a:gd name="T5" fmla="*/ 47 h 55"/>
                  <a:gd name="T6" fmla="*/ 4 w 115"/>
                  <a:gd name="T7" fmla="*/ 41 h 55"/>
                  <a:gd name="T8" fmla="*/ 7 w 115"/>
                  <a:gd name="T9" fmla="*/ 35 h 55"/>
                  <a:gd name="T10" fmla="*/ 10 w 115"/>
                  <a:gd name="T11" fmla="*/ 30 h 55"/>
                  <a:gd name="T12" fmla="*/ 13 w 115"/>
                  <a:gd name="T13" fmla="*/ 25 h 55"/>
                  <a:gd name="T14" fmla="*/ 16 w 115"/>
                  <a:gd name="T15" fmla="*/ 21 h 55"/>
                  <a:gd name="T16" fmla="*/ 20 w 115"/>
                  <a:gd name="T17" fmla="*/ 17 h 55"/>
                  <a:gd name="T18" fmla="*/ 25 w 115"/>
                  <a:gd name="T19" fmla="*/ 13 h 55"/>
                  <a:gd name="T20" fmla="*/ 29 w 115"/>
                  <a:gd name="T21" fmla="*/ 10 h 55"/>
                  <a:gd name="T22" fmla="*/ 34 w 115"/>
                  <a:gd name="T23" fmla="*/ 7 h 55"/>
                  <a:gd name="T24" fmla="*/ 39 w 115"/>
                  <a:gd name="T25" fmla="*/ 5 h 55"/>
                  <a:gd name="T26" fmla="*/ 45 w 115"/>
                  <a:gd name="T27" fmla="*/ 3 h 55"/>
                  <a:gd name="T28" fmla="*/ 50 w 115"/>
                  <a:gd name="T29" fmla="*/ 2 h 55"/>
                  <a:gd name="T30" fmla="*/ 56 w 115"/>
                  <a:gd name="T31" fmla="*/ 1 h 55"/>
                  <a:gd name="T32" fmla="*/ 62 w 115"/>
                  <a:gd name="T33" fmla="*/ 0 h 55"/>
                  <a:gd name="T34" fmla="*/ 68 w 115"/>
                  <a:gd name="T35" fmla="*/ 0 h 55"/>
                  <a:gd name="T36" fmla="*/ 74 w 115"/>
                  <a:gd name="T37" fmla="*/ 0 h 55"/>
                  <a:gd name="T38" fmla="*/ 80 w 115"/>
                  <a:gd name="T39" fmla="*/ 1 h 55"/>
                  <a:gd name="T40" fmla="*/ 85 w 115"/>
                  <a:gd name="T41" fmla="*/ 2 h 55"/>
                  <a:gd name="T42" fmla="*/ 89 w 115"/>
                  <a:gd name="T43" fmla="*/ 4 h 55"/>
                  <a:gd name="T44" fmla="*/ 94 w 115"/>
                  <a:gd name="T45" fmla="*/ 6 h 55"/>
                  <a:gd name="T46" fmla="*/ 98 w 115"/>
                  <a:gd name="T47" fmla="*/ 9 h 55"/>
                  <a:gd name="T48" fmla="*/ 102 w 115"/>
                  <a:gd name="T49" fmla="*/ 12 h 55"/>
                  <a:gd name="T50" fmla="*/ 105 w 115"/>
                  <a:gd name="T51" fmla="*/ 15 h 55"/>
                  <a:gd name="T52" fmla="*/ 107 w 115"/>
                  <a:gd name="T53" fmla="*/ 19 h 55"/>
                  <a:gd name="T54" fmla="*/ 110 w 115"/>
                  <a:gd name="T55" fmla="*/ 23 h 55"/>
                  <a:gd name="T56" fmla="*/ 111 w 115"/>
                  <a:gd name="T57" fmla="*/ 28 h 55"/>
                  <a:gd name="T58" fmla="*/ 113 w 115"/>
                  <a:gd name="T59" fmla="*/ 32 h 55"/>
                  <a:gd name="T60" fmla="*/ 114 w 115"/>
                  <a:gd name="T61" fmla="*/ 37 h 55"/>
                  <a:gd name="T62" fmla="*/ 114 w 115"/>
                  <a:gd name="T63" fmla="*/ 43 h 55"/>
                  <a:gd name="T64" fmla="*/ 113 w 115"/>
                  <a:gd name="T65" fmla="*/ 48 h 55"/>
                  <a:gd name="T66" fmla="*/ 112 w 115"/>
                  <a:gd name="T67" fmla="*/ 54 h 55"/>
                  <a:gd name="T68" fmla="*/ 112 w 115"/>
                  <a:gd name="T69" fmla="*/ 54 h 55"/>
                  <a:gd name="T70" fmla="*/ 88 w 115"/>
                  <a:gd name="T71" fmla="*/ 54 h 55"/>
                  <a:gd name="T72" fmla="*/ 88 w 115"/>
                  <a:gd name="T73" fmla="*/ 54 h 55"/>
                  <a:gd name="T74" fmla="*/ 89 w 115"/>
                  <a:gd name="T75" fmla="*/ 46 h 55"/>
                  <a:gd name="T76" fmla="*/ 90 w 115"/>
                  <a:gd name="T77" fmla="*/ 39 h 55"/>
                  <a:gd name="T78" fmla="*/ 88 w 115"/>
                  <a:gd name="T79" fmla="*/ 33 h 55"/>
                  <a:gd name="T80" fmla="*/ 86 w 115"/>
                  <a:gd name="T81" fmla="*/ 27 h 55"/>
                  <a:gd name="T82" fmla="*/ 83 w 115"/>
                  <a:gd name="T83" fmla="*/ 23 h 55"/>
                  <a:gd name="T84" fmla="*/ 78 w 115"/>
                  <a:gd name="T85" fmla="*/ 19 h 55"/>
                  <a:gd name="T86" fmla="*/ 72 w 115"/>
                  <a:gd name="T87" fmla="*/ 17 h 55"/>
                  <a:gd name="T88" fmla="*/ 65 w 115"/>
                  <a:gd name="T89" fmla="*/ 17 h 55"/>
                  <a:gd name="T90" fmla="*/ 57 w 115"/>
                  <a:gd name="T91" fmla="*/ 17 h 55"/>
                  <a:gd name="T92" fmla="*/ 50 w 115"/>
                  <a:gd name="T93" fmla="*/ 19 h 55"/>
                  <a:gd name="T94" fmla="*/ 44 w 115"/>
                  <a:gd name="T95" fmla="*/ 22 h 55"/>
                  <a:gd name="T96" fmla="*/ 38 w 115"/>
                  <a:gd name="T97" fmla="*/ 27 h 55"/>
                  <a:gd name="T98" fmla="*/ 33 w 115"/>
                  <a:gd name="T99" fmla="*/ 32 h 55"/>
                  <a:gd name="T100" fmla="*/ 29 w 115"/>
                  <a:gd name="T101" fmla="*/ 38 h 55"/>
                  <a:gd name="T102" fmla="*/ 27 w 115"/>
                  <a:gd name="T103" fmla="*/ 46 h 55"/>
                  <a:gd name="T104" fmla="*/ 24 w 115"/>
                  <a:gd name="T105" fmla="*/ 54 h 55"/>
                  <a:gd name="T106" fmla="*/ 24 w 115"/>
                  <a:gd name="T107" fmla="*/ 54 h 55"/>
                  <a:gd name="T108" fmla="*/ 0 w 115"/>
                  <a:gd name="T109" fmla="*/ 54 h 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15" h="55">
                    <a:moveTo>
                      <a:pt x="0" y="54"/>
                    </a:moveTo>
                    <a:lnTo>
                      <a:pt x="0" y="54"/>
                    </a:lnTo>
                    <a:lnTo>
                      <a:pt x="2" y="47"/>
                    </a:lnTo>
                    <a:lnTo>
                      <a:pt x="4" y="41"/>
                    </a:lnTo>
                    <a:lnTo>
                      <a:pt x="7" y="35"/>
                    </a:lnTo>
                    <a:lnTo>
                      <a:pt x="10" y="30"/>
                    </a:lnTo>
                    <a:lnTo>
                      <a:pt x="13" y="25"/>
                    </a:lnTo>
                    <a:lnTo>
                      <a:pt x="16" y="21"/>
                    </a:lnTo>
                    <a:lnTo>
                      <a:pt x="20" y="17"/>
                    </a:lnTo>
                    <a:lnTo>
                      <a:pt x="25" y="13"/>
                    </a:lnTo>
                    <a:lnTo>
                      <a:pt x="29" y="10"/>
                    </a:lnTo>
                    <a:lnTo>
                      <a:pt x="34" y="7"/>
                    </a:lnTo>
                    <a:lnTo>
                      <a:pt x="39" y="5"/>
                    </a:lnTo>
                    <a:lnTo>
                      <a:pt x="45" y="3"/>
                    </a:lnTo>
                    <a:lnTo>
                      <a:pt x="50" y="2"/>
                    </a:lnTo>
                    <a:lnTo>
                      <a:pt x="56" y="1"/>
                    </a:lnTo>
                    <a:lnTo>
                      <a:pt x="62" y="0"/>
                    </a:lnTo>
                    <a:lnTo>
                      <a:pt x="68" y="0"/>
                    </a:lnTo>
                    <a:lnTo>
                      <a:pt x="74" y="0"/>
                    </a:lnTo>
                    <a:lnTo>
                      <a:pt x="80" y="1"/>
                    </a:lnTo>
                    <a:lnTo>
                      <a:pt x="85" y="2"/>
                    </a:lnTo>
                    <a:lnTo>
                      <a:pt x="89" y="4"/>
                    </a:lnTo>
                    <a:lnTo>
                      <a:pt x="94" y="6"/>
                    </a:lnTo>
                    <a:lnTo>
                      <a:pt x="98" y="9"/>
                    </a:lnTo>
                    <a:lnTo>
                      <a:pt x="102" y="12"/>
                    </a:lnTo>
                    <a:lnTo>
                      <a:pt x="105" y="15"/>
                    </a:lnTo>
                    <a:lnTo>
                      <a:pt x="107" y="19"/>
                    </a:lnTo>
                    <a:lnTo>
                      <a:pt x="110" y="23"/>
                    </a:lnTo>
                    <a:lnTo>
                      <a:pt x="111" y="28"/>
                    </a:lnTo>
                    <a:lnTo>
                      <a:pt x="113" y="32"/>
                    </a:lnTo>
                    <a:lnTo>
                      <a:pt x="114" y="37"/>
                    </a:lnTo>
                    <a:lnTo>
                      <a:pt x="114" y="43"/>
                    </a:lnTo>
                    <a:lnTo>
                      <a:pt x="113" y="48"/>
                    </a:lnTo>
                    <a:lnTo>
                      <a:pt x="112" y="54"/>
                    </a:lnTo>
                    <a:lnTo>
                      <a:pt x="88" y="54"/>
                    </a:lnTo>
                    <a:lnTo>
                      <a:pt x="89" y="46"/>
                    </a:lnTo>
                    <a:lnTo>
                      <a:pt x="90" y="39"/>
                    </a:lnTo>
                    <a:lnTo>
                      <a:pt x="88" y="33"/>
                    </a:lnTo>
                    <a:lnTo>
                      <a:pt x="86" y="27"/>
                    </a:lnTo>
                    <a:lnTo>
                      <a:pt x="83" y="23"/>
                    </a:lnTo>
                    <a:lnTo>
                      <a:pt x="78" y="19"/>
                    </a:lnTo>
                    <a:lnTo>
                      <a:pt x="72" y="17"/>
                    </a:lnTo>
                    <a:lnTo>
                      <a:pt x="65" y="17"/>
                    </a:lnTo>
                    <a:lnTo>
                      <a:pt x="57" y="17"/>
                    </a:lnTo>
                    <a:lnTo>
                      <a:pt x="50" y="19"/>
                    </a:lnTo>
                    <a:lnTo>
                      <a:pt x="44" y="22"/>
                    </a:lnTo>
                    <a:lnTo>
                      <a:pt x="38" y="27"/>
                    </a:lnTo>
                    <a:lnTo>
                      <a:pt x="33" y="32"/>
                    </a:lnTo>
                    <a:lnTo>
                      <a:pt x="29" y="38"/>
                    </a:lnTo>
                    <a:lnTo>
                      <a:pt x="27" y="46"/>
                    </a:lnTo>
                    <a:lnTo>
                      <a:pt x="24" y="54"/>
                    </a:lnTo>
                    <a:lnTo>
                      <a:pt x="0" y="5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4125" name="Freeform 28"/>
              <p:cNvSpPr>
                <a:spLocks/>
              </p:cNvSpPr>
              <p:nvPr/>
            </p:nvSpPr>
            <p:spPr bwMode="auto">
              <a:xfrm>
                <a:off x="1003" y="629"/>
                <a:ext cx="116" cy="54"/>
              </a:xfrm>
              <a:custGeom>
                <a:avLst/>
                <a:gdLst>
                  <a:gd name="T0" fmla="*/ 1 w 116"/>
                  <a:gd name="T1" fmla="*/ 0 h 54"/>
                  <a:gd name="T2" fmla="*/ 1 w 116"/>
                  <a:gd name="T3" fmla="*/ 5 h 54"/>
                  <a:gd name="T4" fmla="*/ 0 w 116"/>
                  <a:gd name="T5" fmla="*/ 10 h 54"/>
                  <a:gd name="T6" fmla="*/ 0 w 116"/>
                  <a:gd name="T7" fmla="*/ 16 h 54"/>
                  <a:gd name="T8" fmla="*/ 1 w 116"/>
                  <a:gd name="T9" fmla="*/ 21 h 54"/>
                  <a:gd name="T10" fmla="*/ 2 w 116"/>
                  <a:gd name="T11" fmla="*/ 25 h 54"/>
                  <a:gd name="T12" fmla="*/ 4 w 116"/>
                  <a:gd name="T13" fmla="*/ 29 h 54"/>
                  <a:gd name="T14" fmla="*/ 6 w 116"/>
                  <a:gd name="T15" fmla="*/ 33 h 54"/>
                  <a:gd name="T16" fmla="*/ 9 w 116"/>
                  <a:gd name="T17" fmla="*/ 37 h 54"/>
                  <a:gd name="T18" fmla="*/ 12 w 116"/>
                  <a:gd name="T19" fmla="*/ 41 h 54"/>
                  <a:gd name="T20" fmla="*/ 16 w 116"/>
                  <a:gd name="T21" fmla="*/ 44 h 54"/>
                  <a:gd name="T22" fmla="*/ 20 w 116"/>
                  <a:gd name="T23" fmla="*/ 47 h 54"/>
                  <a:gd name="T24" fmla="*/ 24 w 116"/>
                  <a:gd name="T25" fmla="*/ 49 h 54"/>
                  <a:gd name="T26" fmla="*/ 29 w 116"/>
                  <a:gd name="T27" fmla="*/ 51 h 54"/>
                  <a:gd name="T28" fmla="*/ 35 w 116"/>
                  <a:gd name="T29" fmla="*/ 52 h 54"/>
                  <a:gd name="T30" fmla="*/ 40 w 116"/>
                  <a:gd name="T31" fmla="*/ 53 h 54"/>
                  <a:gd name="T32" fmla="*/ 47 w 116"/>
                  <a:gd name="T33" fmla="*/ 53 h 54"/>
                  <a:gd name="T34" fmla="*/ 53 w 116"/>
                  <a:gd name="T35" fmla="*/ 53 h 54"/>
                  <a:gd name="T36" fmla="*/ 59 w 116"/>
                  <a:gd name="T37" fmla="*/ 52 h 54"/>
                  <a:gd name="T38" fmla="*/ 65 w 116"/>
                  <a:gd name="T39" fmla="*/ 51 h 54"/>
                  <a:gd name="T40" fmla="*/ 70 w 116"/>
                  <a:gd name="T41" fmla="*/ 50 h 54"/>
                  <a:gd name="T42" fmla="*/ 76 w 116"/>
                  <a:gd name="T43" fmla="*/ 48 h 54"/>
                  <a:gd name="T44" fmla="*/ 81 w 116"/>
                  <a:gd name="T45" fmla="*/ 46 h 54"/>
                  <a:gd name="T46" fmla="*/ 86 w 116"/>
                  <a:gd name="T47" fmla="*/ 44 h 54"/>
                  <a:gd name="T48" fmla="*/ 90 w 116"/>
                  <a:gd name="T49" fmla="*/ 40 h 54"/>
                  <a:gd name="T50" fmla="*/ 94 w 116"/>
                  <a:gd name="T51" fmla="*/ 37 h 54"/>
                  <a:gd name="T52" fmla="*/ 98 w 116"/>
                  <a:gd name="T53" fmla="*/ 33 h 54"/>
                  <a:gd name="T54" fmla="*/ 102 w 116"/>
                  <a:gd name="T55" fmla="*/ 29 h 54"/>
                  <a:gd name="T56" fmla="*/ 105 w 116"/>
                  <a:gd name="T57" fmla="*/ 24 h 54"/>
                  <a:gd name="T58" fmla="*/ 108 w 116"/>
                  <a:gd name="T59" fmla="*/ 19 h 54"/>
                  <a:gd name="T60" fmla="*/ 111 w 116"/>
                  <a:gd name="T61" fmla="*/ 13 h 54"/>
                  <a:gd name="T62" fmla="*/ 113 w 116"/>
                  <a:gd name="T63" fmla="*/ 7 h 54"/>
                  <a:gd name="T64" fmla="*/ 115 w 116"/>
                  <a:gd name="T65" fmla="*/ 0 h 54"/>
                  <a:gd name="T66" fmla="*/ 91 w 116"/>
                  <a:gd name="T67" fmla="*/ 0 h 54"/>
                  <a:gd name="T68" fmla="*/ 88 w 116"/>
                  <a:gd name="T69" fmla="*/ 8 h 54"/>
                  <a:gd name="T70" fmla="*/ 85 w 116"/>
                  <a:gd name="T71" fmla="*/ 15 h 54"/>
                  <a:gd name="T72" fmla="*/ 82 w 116"/>
                  <a:gd name="T73" fmla="*/ 22 h 54"/>
                  <a:gd name="T74" fmla="*/ 77 w 116"/>
                  <a:gd name="T75" fmla="*/ 27 h 54"/>
                  <a:gd name="T76" fmla="*/ 71 w 116"/>
                  <a:gd name="T77" fmla="*/ 31 h 54"/>
                  <a:gd name="T78" fmla="*/ 65 w 116"/>
                  <a:gd name="T79" fmla="*/ 34 h 54"/>
                  <a:gd name="T80" fmla="*/ 58 w 116"/>
                  <a:gd name="T81" fmla="*/ 36 h 54"/>
                  <a:gd name="T82" fmla="*/ 50 w 116"/>
                  <a:gd name="T83" fmla="*/ 37 h 54"/>
                  <a:gd name="T84" fmla="*/ 42 w 116"/>
                  <a:gd name="T85" fmla="*/ 36 h 54"/>
                  <a:gd name="T86" fmla="*/ 36 w 116"/>
                  <a:gd name="T87" fmla="*/ 33 h 54"/>
                  <a:gd name="T88" fmla="*/ 31 w 116"/>
                  <a:gd name="T89" fmla="*/ 30 h 54"/>
                  <a:gd name="T90" fmla="*/ 28 w 116"/>
                  <a:gd name="T91" fmla="*/ 26 h 54"/>
                  <a:gd name="T92" fmla="*/ 25 w 116"/>
                  <a:gd name="T93" fmla="*/ 20 h 54"/>
                  <a:gd name="T94" fmla="*/ 24 w 116"/>
                  <a:gd name="T95" fmla="*/ 14 h 54"/>
                  <a:gd name="T96" fmla="*/ 24 w 116"/>
                  <a:gd name="T97" fmla="*/ 7 h 54"/>
                  <a:gd name="T98" fmla="*/ 25 w 116"/>
                  <a:gd name="T99" fmla="*/ 0 h 54"/>
                  <a:gd name="T100" fmla="*/ 1 w 116"/>
                  <a:gd name="T101" fmla="*/ 0 h 5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16" h="54">
                    <a:moveTo>
                      <a:pt x="1" y="0"/>
                    </a:moveTo>
                    <a:lnTo>
                      <a:pt x="1" y="5"/>
                    </a:lnTo>
                    <a:lnTo>
                      <a:pt x="0" y="10"/>
                    </a:lnTo>
                    <a:lnTo>
                      <a:pt x="0" y="16"/>
                    </a:lnTo>
                    <a:lnTo>
                      <a:pt x="1" y="21"/>
                    </a:lnTo>
                    <a:lnTo>
                      <a:pt x="2" y="25"/>
                    </a:lnTo>
                    <a:lnTo>
                      <a:pt x="4" y="29"/>
                    </a:lnTo>
                    <a:lnTo>
                      <a:pt x="6" y="33"/>
                    </a:lnTo>
                    <a:lnTo>
                      <a:pt x="9" y="37"/>
                    </a:lnTo>
                    <a:lnTo>
                      <a:pt x="12" y="41"/>
                    </a:lnTo>
                    <a:lnTo>
                      <a:pt x="16" y="44"/>
                    </a:lnTo>
                    <a:lnTo>
                      <a:pt x="20" y="47"/>
                    </a:lnTo>
                    <a:lnTo>
                      <a:pt x="24" y="49"/>
                    </a:lnTo>
                    <a:lnTo>
                      <a:pt x="29" y="51"/>
                    </a:lnTo>
                    <a:lnTo>
                      <a:pt x="35" y="52"/>
                    </a:lnTo>
                    <a:lnTo>
                      <a:pt x="40" y="53"/>
                    </a:lnTo>
                    <a:lnTo>
                      <a:pt x="47" y="53"/>
                    </a:lnTo>
                    <a:lnTo>
                      <a:pt x="53" y="53"/>
                    </a:lnTo>
                    <a:lnTo>
                      <a:pt x="59" y="52"/>
                    </a:lnTo>
                    <a:lnTo>
                      <a:pt x="65" y="51"/>
                    </a:lnTo>
                    <a:lnTo>
                      <a:pt x="70" y="50"/>
                    </a:lnTo>
                    <a:lnTo>
                      <a:pt x="76" y="48"/>
                    </a:lnTo>
                    <a:lnTo>
                      <a:pt x="81" y="46"/>
                    </a:lnTo>
                    <a:lnTo>
                      <a:pt x="86" y="44"/>
                    </a:lnTo>
                    <a:lnTo>
                      <a:pt x="90" y="40"/>
                    </a:lnTo>
                    <a:lnTo>
                      <a:pt x="94" y="37"/>
                    </a:lnTo>
                    <a:lnTo>
                      <a:pt x="98" y="33"/>
                    </a:lnTo>
                    <a:lnTo>
                      <a:pt x="102" y="29"/>
                    </a:lnTo>
                    <a:lnTo>
                      <a:pt x="105" y="24"/>
                    </a:lnTo>
                    <a:lnTo>
                      <a:pt x="108" y="19"/>
                    </a:lnTo>
                    <a:lnTo>
                      <a:pt x="111" y="13"/>
                    </a:lnTo>
                    <a:lnTo>
                      <a:pt x="113" y="7"/>
                    </a:lnTo>
                    <a:lnTo>
                      <a:pt x="115" y="0"/>
                    </a:lnTo>
                    <a:lnTo>
                      <a:pt x="91" y="0"/>
                    </a:lnTo>
                    <a:lnTo>
                      <a:pt x="88" y="8"/>
                    </a:lnTo>
                    <a:lnTo>
                      <a:pt x="85" y="15"/>
                    </a:lnTo>
                    <a:lnTo>
                      <a:pt x="82" y="22"/>
                    </a:lnTo>
                    <a:lnTo>
                      <a:pt x="77" y="27"/>
                    </a:lnTo>
                    <a:lnTo>
                      <a:pt x="71" y="31"/>
                    </a:lnTo>
                    <a:lnTo>
                      <a:pt x="65" y="34"/>
                    </a:lnTo>
                    <a:lnTo>
                      <a:pt x="58" y="36"/>
                    </a:lnTo>
                    <a:lnTo>
                      <a:pt x="50" y="37"/>
                    </a:lnTo>
                    <a:lnTo>
                      <a:pt x="42" y="36"/>
                    </a:lnTo>
                    <a:lnTo>
                      <a:pt x="36" y="33"/>
                    </a:lnTo>
                    <a:lnTo>
                      <a:pt x="31" y="30"/>
                    </a:lnTo>
                    <a:lnTo>
                      <a:pt x="28" y="26"/>
                    </a:lnTo>
                    <a:lnTo>
                      <a:pt x="25" y="20"/>
                    </a:lnTo>
                    <a:lnTo>
                      <a:pt x="24" y="14"/>
                    </a:lnTo>
                    <a:lnTo>
                      <a:pt x="24" y="7"/>
                    </a:lnTo>
                    <a:lnTo>
                      <a:pt x="25" y="0"/>
                    </a:lnTo>
                    <a:lnTo>
                      <a:pt x="1"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4126" name="Freeform 29"/>
              <p:cNvSpPr>
                <a:spLocks/>
              </p:cNvSpPr>
              <p:nvPr/>
            </p:nvSpPr>
            <p:spPr bwMode="auto">
              <a:xfrm>
                <a:off x="1118" y="575"/>
                <a:ext cx="92" cy="104"/>
              </a:xfrm>
              <a:custGeom>
                <a:avLst/>
                <a:gdLst>
                  <a:gd name="T0" fmla="*/ 46 w 93"/>
                  <a:gd name="T1" fmla="*/ 17 h 105"/>
                  <a:gd name="T2" fmla="*/ 46 w 93"/>
                  <a:gd name="T3" fmla="*/ 17 h 105"/>
                  <a:gd name="T4" fmla="*/ 46 w 93"/>
                  <a:gd name="T5" fmla="*/ 17 h 105"/>
                  <a:gd name="T6" fmla="*/ 46 w 93"/>
                  <a:gd name="T7" fmla="*/ 17 h 105"/>
                  <a:gd name="T8" fmla="*/ 46 w 93"/>
                  <a:gd name="T9" fmla="*/ 17 h 105"/>
                  <a:gd name="T10" fmla="*/ 46 w 93"/>
                  <a:gd name="T11" fmla="*/ 18 h 105"/>
                  <a:gd name="T12" fmla="*/ 46 w 93"/>
                  <a:gd name="T13" fmla="*/ 20 h 105"/>
                  <a:gd name="T14" fmla="*/ 44 w 93"/>
                  <a:gd name="T15" fmla="*/ 22 h 105"/>
                  <a:gd name="T16" fmla="*/ 43 w 93"/>
                  <a:gd name="T17" fmla="*/ 27 h 105"/>
                  <a:gd name="T18" fmla="*/ 46 w 93"/>
                  <a:gd name="T19" fmla="*/ 33 h 105"/>
                  <a:gd name="T20" fmla="*/ 46 w 93"/>
                  <a:gd name="T21" fmla="*/ 39 h 105"/>
                  <a:gd name="T22" fmla="*/ 46 w 93"/>
                  <a:gd name="T23" fmla="*/ 45 h 105"/>
                  <a:gd name="T24" fmla="*/ 46 w 93"/>
                  <a:gd name="T25" fmla="*/ 51 h 105"/>
                  <a:gd name="T26" fmla="*/ 46 w 93"/>
                  <a:gd name="T27" fmla="*/ 52 h 105"/>
                  <a:gd name="T28" fmla="*/ 46 w 93"/>
                  <a:gd name="T29" fmla="*/ 52 h 105"/>
                  <a:gd name="T30" fmla="*/ 46 w 93"/>
                  <a:gd name="T31" fmla="*/ 52 h 105"/>
                  <a:gd name="T32" fmla="*/ 46 w 93"/>
                  <a:gd name="T33" fmla="*/ 52 h 105"/>
                  <a:gd name="T34" fmla="*/ 46 w 93"/>
                  <a:gd name="T35" fmla="*/ 52 h 105"/>
                  <a:gd name="T36" fmla="*/ 46 w 93"/>
                  <a:gd name="T37" fmla="*/ 52 h 105"/>
                  <a:gd name="T38" fmla="*/ 46 w 93"/>
                  <a:gd name="T39" fmla="*/ 52 h 105"/>
                  <a:gd name="T40" fmla="*/ 0 w 93"/>
                  <a:gd name="T41" fmla="*/ 52 h 105"/>
                  <a:gd name="T42" fmla="*/ 33 w 93"/>
                  <a:gd name="T43" fmla="*/ 52 h 105"/>
                  <a:gd name="T44" fmla="*/ 40 w 93"/>
                  <a:gd name="T45" fmla="*/ 52 h 105"/>
                  <a:gd name="T46" fmla="*/ 46 w 93"/>
                  <a:gd name="T47" fmla="*/ 52 h 105"/>
                  <a:gd name="T48" fmla="*/ 46 w 93"/>
                  <a:gd name="T49" fmla="*/ 52 h 105"/>
                  <a:gd name="T50" fmla="*/ 46 w 93"/>
                  <a:gd name="T51" fmla="*/ 52 h 105"/>
                  <a:gd name="T52" fmla="*/ 46 w 93"/>
                  <a:gd name="T53" fmla="*/ 52 h 105"/>
                  <a:gd name="T54" fmla="*/ 46 w 93"/>
                  <a:gd name="T55" fmla="*/ 52 h 105"/>
                  <a:gd name="T56" fmla="*/ 43 w 93"/>
                  <a:gd name="T57" fmla="*/ 52 h 105"/>
                  <a:gd name="T58" fmla="*/ 36 w 93"/>
                  <a:gd name="T59" fmla="*/ 52 h 105"/>
                  <a:gd name="T60" fmla="*/ 28 w 93"/>
                  <a:gd name="T61" fmla="*/ 49 h 105"/>
                  <a:gd name="T62" fmla="*/ 22 w 93"/>
                  <a:gd name="T63" fmla="*/ 41 h 105"/>
                  <a:gd name="T64" fmla="*/ 17 w 93"/>
                  <a:gd name="T65" fmla="*/ 33 h 105"/>
                  <a:gd name="T66" fmla="*/ 17 w 93"/>
                  <a:gd name="T67" fmla="*/ 25 h 105"/>
                  <a:gd name="T68" fmla="*/ 20 w 93"/>
                  <a:gd name="T69" fmla="*/ 14 h 105"/>
                  <a:gd name="T70" fmla="*/ 29 w 93"/>
                  <a:gd name="T71" fmla="*/ 7 h 105"/>
                  <a:gd name="T72" fmla="*/ 42 w 93"/>
                  <a:gd name="T73" fmla="*/ 2 h 105"/>
                  <a:gd name="T74" fmla="*/ 46 w 93"/>
                  <a:gd name="T75" fmla="*/ 0 h 105"/>
                  <a:gd name="T76" fmla="*/ 46 w 93"/>
                  <a:gd name="T77" fmla="*/ 0 h 105"/>
                  <a:gd name="T78" fmla="*/ 46 w 93"/>
                  <a:gd name="T79" fmla="*/ 0 h 105"/>
                  <a:gd name="T80" fmla="*/ 46 w 93"/>
                  <a:gd name="T81" fmla="*/ 0 h 105"/>
                  <a:gd name="T82" fmla="*/ 46 w 93"/>
                  <a:gd name="T83" fmla="*/ 0 h 10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93" h="105">
                    <a:moveTo>
                      <a:pt x="88" y="17"/>
                    </a:moveTo>
                    <a:lnTo>
                      <a:pt x="87" y="17"/>
                    </a:lnTo>
                    <a:lnTo>
                      <a:pt x="85" y="17"/>
                    </a:lnTo>
                    <a:lnTo>
                      <a:pt x="82" y="17"/>
                    </a:lnTo>
                    <a:lnTo>
                      <a:pt x="79" y="17"/>
                    </a:lnTo>
                    <a:lnTo>
                      <a:pt x="74" y="17"/>
                    </a:lnTo>
                    <a:lnTo>
                      <a:pt x="70" y="17"/>
                    </a:lnTo>
                    <a:lnTo>
                      <a:pt x="66" y="17"/>
                    </a:lnTo>
                    <a:lnTo>
                      <a:pt x="63" y="17"/>
                    </a:lnTo>
                    <a:lnTo>
                      <a:pt x="58" y="17"/>
                    </a:lnTo>
                    <a:lnTo>
                      <a:pt x="54" y="17"/>
                    </a:lnTo>
                    <a:lnTo>
                      <a:pt x="51" y="18"/>
                    </a:lnTo>
                    <a:lnTo>
                      <a:pt x="48" y="19"/>
                    </a:lnTo>
                    <a:lnTo>
                      <a:pt x="46" y="20"/>
                    </a:lnTo>
                    <a:lnTo>
                      <a:pt x="45" y="21"/>
                    </a:lnTo>
                    <a:lnTo>
                      <a:pt x="44" y="22"/>
                    </a:lnTo>
                    <a:lnTo>
                      <a:pt x="43" y="24"/>
                    </a:lnTo>
                    <a:lnTo>
                      <a:pt x="43" y="27"/>
                    </a:lnTo>
                    <a:lnTo>
                      <a:pt x="44" y="30"/>
                    </a:lnTo>
                    <a:lnTo>
                      <a:pt x="46" y="33"/>
                    </a:lnTo>
                    <a:lnTo>
                      <a:pt x="48" y="36"/>
                    </a:lnTo>
                    <a:lnTo>
                      <a:pt x="51" y="39"/>
                    </a:lnTo>
                    <a:lnTo>
                      <a:pt x="54" y="42"/>
                    </a:lnTo>
                    <a:lnTo>
                      <a:pt x="58" y="45"/>
                    </a:lnTo>
                    <a:lnTo>
                      <a:pt x="62" y="49"/>
                    </a:lnTo>
                    <a:lnTo>
                      <a:pt x="66" y="51"/>
                    </a:lnTo>
                    <a:lnTo>
                      <a:pt x="70" y="55"/>
                    </a:lnTo>
                    <a:lnTo>
                      <a:pt x="74" y="59"/>
                    </a:lnTo>
                    <a:lnTo>
                      <a:pt x="77" y="62"/>
                    </a:lnTo>
                    <a:lnTo>
                      <a:pt x="79" y="66"/>
                    </a:lnTo>
                    <a:lnTo>
                      <a:pt x="81" y="70"/>
                    </a:lnTo>
                    <a:lnTo>
                      <a:pt x="81" y="75"/>
                    </a:lnTo>
                    <a:lnTo>
                      <a:pt x="81" y="79"/>
                    </a:lnTo>
                    <a:lnTo>
                      <a:pt x="80" y="84"/>
                    </a:lnTo>
                    <a:lnTo>
                      <a:pt x="78" y="89"/>
                    </a:lnTo>
                    <a:lnTo>
                      <a:pt x="74" y="93"/>
                    </a:lnTo>
                    <a:lnTo>
                      <a:pt x="69" y="97"/>
                    </a:lnTo>
                    <a:lnTo>
                      <a:pt x="63" y="100"/>
                    </a:lnTo>
                    <a:lnTo>
                      <a:pt x="55" y="102"/>
                    </a:lnTo>
                    <a:lnTo>
                      <a:pt x="46" y="103"/>
                    </a:lnTo>
                    <a:lnTo>
                      <a:pt x="36" y="104"/>
                    </a:lnTo>
                    <a:lnTo>
                      <a:pt x="0" y="104"/>
                    </a:lnTo>
                    <a:lnTo>
                      <a:pt x="4" y="87"/>
                    </a:lnTo>
                    <a:lnTo>
                      <a:pt x="33" y="87"/>
                    </a:lnTo>
                    <a:lnTo>
                      <a:pt x="36" y="87"/>
                    </a:lnTo>
                    <a:lnTo>
                      <a:pt x="40" y="87"/>
                    </a:lnTo>
                    <a:lnTo>
                      <a:pt x="43" y="87"/>
                    </a:lnTo>
                    <a:lnTo>
                      <a:pt x="46" y="86"/>
                    </a:lnTo>
                    <a:lnTo>
                      <a:pt x="49" y="86"/>
                    </a:lnTo>
                    <a:lnTo>
                      <a:pt x="51" y="84"/>
                    </a:lnTo>
                    <a:lnTo>
                      <a:pt x="53" y="82"/>
                    </a:lnTo>
                    <a:lnTo>
                      <a:pt x="55" y="79"/>
                    </a:lnTo>
                    <a:lnTo>
                      <a:pt x="55" y="76"/>
                    </a:lnTo>
                    <a:lnTo>
                      <a:pt x="54" y="73"/>
                    </a:lnTo>
                    <a:lnTo>
                      <a:pt x="52" y="71"/>
                    </a:lnTo>
                    <a:lnTo>
                      <a:pt x="50" y="68"/>
                    </a:lnTo>
                    <a:lnTo>
                      <a:pt x="47" y="65"/>
                    </a:lnTo>
                    <a:lnTo>
                      <a:pt x="43" y="62"/>
                    </a:lnTo>
                    <a:lnTo>
                      <a:pt x="40" y="59"/>
                    </a:lnTo>
                    <a:lnTo>
                      <a:pt x="36" y="55"/>
                    </a:lnTo>
                    <a:lnTo>
                      <a:pt x="32" y="52"/>
                    </a:lnTo>
                    <a:lnTo>
                      <a:pt x="28" y="49"/>
                    </a:lnTo>
                    <a:lnTo>
                      <a:pt x="25" y="45"/>
                    </a:lnTo>
                    <a:lnTo>
                      <a:pt x="22" y="41"/>
                    </a:lnTo>
                    <a:lnTo>
                      <a:pt x="19" y="37"/>
                    </a:lnTo>
                    <a:lnTo>
                      <a:pt x="17" y="33"/>
                    </a:lnTo>
                    <a:lnTo>
                      <a:pt x="16" y="29"/>
                    </a:lnTo>
                    <a:lnTo>
                      <a:pt x="17" y="25"/>
                    </a:lnTo>
                    <a:lnTo>
                      <a:pt x="18" y="19"/>
                    </a:lnTo>
                    <a:lnTo>
                      <a:pt x="20" y="14"/>
                    </a:lnTo>
                    <a:lnTo>
                      <a:pt x="24" y="10"/>
                    </a:lnTo>
                    <a:lnTo>
                      <a:pt x="29" y="7"/>
                    </a:lnTo>
                    <a:lnTo>
                      <a:pt x="35" y="4"/>
                    </a:lnTo>
                    <a:lnTo>
                      <a:pt x="42" y="2"/>
                    </a:lnTo>
                    <a:lnTo>
                      <a:pt x="50" y="1"/>
                    </a:lnTo>
                    <a:lnTo>
                      <a:pt x="60" y="0"/>
                    </a:lnTo>
                    <a:lnTo>
                      <a:pt x="61" y="0"/>
                    </a:lnTo>
                    <a:lnTo>
                      <a:pt x="65" y="0"/>
                    </a:lnTo>
                    <a:lnTo>
                      <a:pt x="70" y="0"/>
                    </a:lnTo>
                    <a:lnTo>
                      <a:pt x="76" y="0"/>
                    </a:lnTo>
                    <a:lnTo>
                      <a:pt x="82" y="0"/>
                    </a:lnTo>
                    <a:lnTo>
                      <a:pt x="87" y="0"/>
                    </a:lnTo>
                    <a:lnTo>
                      <a:pt x="91" y="0"/>
                    </a:lnTo>
                    <a:lnTo>
                      <a:pt x="92" y="0"/>
                    </a:lnTo>
                    <a:lnTo>
                      <a:pt x="88" y="1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4127" name="Freeform 30"/>
              <p:cNvSpPr>
                <a:spLocks/>
              </p:cNvSpPr>
              <p:nvPr/>
            </p:nvSpPr>
            <p:spPr bwMode="auto">
              <a:xfrm>
                <a:off x="1219" y="575"/>
                <a:ext cx="92" cy="104"/>
              </a:xfrm>
              <a:custGeom>
                <a:avLst/>
                <a:gdLst>
                  <a:gd name="T0" fmla="*/ 87 w 92"/>
                  <a:gd name="T1" fmla="*/ 17 h 105"/>
                  <a:gd name="T2" fmla="*/ 55 w 92"/>
                  <a:gd name="T3" fmla="*/ 17 h 105"/>
                  <a:gd name="T4" fmla="*/ 37 w 92"/>
                  <a:gd name="T5" fmla="*/ 52 h 105"/>
                  <a:gd name="T6" fmla="*/ 14 w 92"/>
                  <a:gd name="T7" fmla="*/ 52 h 105"/>
                  <a:gd name="T8" fmla="*/ 32 w 92"/>
                  <a:gd name="T9" fmla="*/ 17 h 105"/>
                  <a:gd name="T10" fmla="*/ 0 w 92"/>
                  <a:gd name="T11" fmla="*/ 17 h 105"/>
                  <a:gd name="T12" fmla="*/ 4 w 92"/>
                  <a:gd name="T13" fmla="*/ 0 h 105"/>
                  <a:gd name="T14" fmla="*/ 91 w 92"/>
                  <a:gd name="T15" fmla="*/ 0 h 105"/>
                  <a:gd name="T16" fmla="*/ 87 w 92"/>
                  <a:gd name="T17" fmla="*/ 17 h 1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2" h="105">
                    <a:moveTo>
                      <a:pt x="87" y="17"/>
                    </a:moveTo>
                    <a:lnTo>
                      <a:pt x="55" y="17"/>
                    </a:lnTo>
                    <a:lnTo>
                      <a:pt x="37" y="104"/>
                    </a:lnTo>
                    <a:lnTo>
                      <a:pt x="14" y="104"/>
                    </a:lnTo>
                    <a:lnTo>
                      <a:pt x="32" y="17"/>
                    </a:lnTo>
                    <a:lnTo>
                      <a:pt x="0" y="17"/>
                    </a:lnTo>
                    <a:lnTo>
                      <a:pt x="4" y="0"/>
                    </a:lnTo>
                    <a:lnTo>
                      <a:pt x="91" y="0"/>
                    </a:lnTo>
                    <a:lnTo>
                      <a:pt x="87" y="1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4128" name="Freeform 31"/>
              <p:cNvSpPr>
                <a:spLocks/>
              </p:cNvSpPr>
              <p:nvPr/>
            </p:nvSpPr>
            <p:spPr bwMode="auto">
              <a:xfrm>
                <a:off x="1276" y="575"/>
                <a:ext cx="107" cy="104"/>
              </a:xfrm>
              <a:custGeom>
                <a:avLst/>
                <a:gdLst>
                  <a:gd name="T0" fmla="*/ 37 w 107"/>
                  <a:gd name="T1" fmla="*/ 52 h 105"/>
                  <a:gd name="T2" fmla="*/ 46 w 107"/>
                  <a:gd name="T3" fmla="*/ 52 h 105"/>
                  <a:gd name="T4" fmla="*/ 80 w 107"/>
                  <a:gd name="T5" fmla="*/ 52 h 105"/>
                  <a:gd name="T6" fmla="*/ 70 w 107"/>
                  <a:gd name="T7" fmla="*/ 21 h 105"/>
                  <a:gd name="T8" fmla="*/ 24 w 107"/>
                  <a:gd name="T9" fmla="*/ 52 h 105"/>
                  <a:gd name="T10" fmla="*/ 0 w 107"/>
                  <a:gd name="T11" fmla="*/ 52 h 105"/>
                  <a:gd name="T12" fmla="*/ 61 w 107"/>
                  <a:gd name="T13" fmla="*/ 0 h 105"/>
                  <a:gd name="T14" fmla="*/ 89 w 107"/>
                  <a:gd name="T15" fmla="*/ 0 h 105"/>
                  <a:gd name="T16" fmla="*/ 106 w 107"/>
                  <a:gd name="T17" fmla="*/ 52 h 105"/>
                  <a:gd name="T18" fmla="*/ 37 w 107"/>
                  <a:gd name="T19" fmla="*/ 52 h 1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7" h="105">
                    <a:moveTo>
                      <a:pt x="37" y="104"/>
                    </a:moveTo>
                    <a:lnTo>
                      <a:pt x="46" y="87"/>
                    </a:lnTo>
                    <a:lnTo>
                      <a:pt x="80" y="87"/>
                    </a:lnTo>
                    <a:lnTo>
                      <a:pt x="70" y="21"/>
                    </a:lnTo>
                    <a:lnTo>
                      <a:pt x="24" y="104"/>
                    </a:lnTo>
                    <a:lnTo>
                      <a:pt x="0" y="104"/>
                    </a:lnTo>
                    <a:lnTo>
                      <a:pt x="61" y="0"/>
                    </a:lnTo>
                    <a:lnTo>
                      <a:pt x="89" y="0"/>
                    </a:lnTo>
                    <a:lnTo>
                      <a:pt x="106" y="104"/>
                    </a:lnTo>
                    <a:lnTo>
                      <a:pt x="37" y="10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4129" name="Freeform 32"/>
              <p:cNvSpPr>
                <a:spLocks/>
              </p:cNvSpPr>
              <p:nvPr/>
            </p:nvSpPr>
            <p:spPr bwMode="auto">
              <a:xfrm>
                <a:off x="1396" y="575"/>
                <a:ext cx="76" cy="104"/>
              </a:xfrm>
              <a:custGeom>
                <a:avLst/>
                <a:gdLst>
                  <a:gd name="T0" fmla="*/ 71 w 76"/>
                  <a:gd name="T1" fmla="*/ 52 h 105"/>
                  <a:gd name="T2" fmla="*/ 0 w 76"/>
                  <a:gd name="T3" fmla="*/ 52 h 105"/>
                  <a:gd name="T4" fmla="*/ 22 w 76"/>
                  <a:gd name="T5" fmla="*/ 0 h 105"/>
                  <a:gd name="T6" fmla="*/ 46 w 76"/>
                  <a:gd name="T7" fmla="*/ 0 h 105"/>
                  <a:gd name="T8" fmla="*/ 27 w 76"/>
                  <a:gd name="T9" fmla="*/ 52 h 105"/>
                  <a:gd name="T10" fmla="*/ 75 w 76"/>
                  <a:gd name="T11" fmla="*/ 52 h 105"/>
                  <a:gd name="T12" fmla="*/ 71 w 76"/>
                  <a:gd name="T13" fmla="*/ 52 h 10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6" h="105">
                    <a:moveTo>
                      <a:pt x="71" y="104"/>
                    </a:moveTo>
                    <a:lnTo>
                      <a:pt x="0" y="104"/>
                    </a:lnTo>
                    <a:lnTo>
                      <a:pt x="22" y="0"/>
                    </a:lnTo>
                    <a:lnTo>
                      <a:pt x="46" y="0"/>
                    </a:lnTo>
                    <a:lnTo>
                      <a:pt x="27" y="87"/>
                    </a:lnTo>
                    <a:lnTo>
                      <a:pt x="75" y="87"/>
                    </a:lnTo>
                    <a:lnTo>
                      <a:pt x="71" y="10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4130" name="Freeform 33"/>
              <p:cNvSpPr>
                <a:spLocks/>
              </p:cNvSpPr>
              <p:nvPr/>
            </p:nvSpPr>
            <p:spPr bwMode="auto">
              <a:xfrm>
                <a:off x="1510" y="575"/>
                <a:ext cx="92" cy="104"/>
              </a:xfrm>
              <a:custGeom>
                <a:avLst/>
                <a:gdLst>
                  <a:gd name="T0" fmla="*/ 46 w 93"/>
                  <a:gd name="T1" fmla="*/ 17 h 105"/>
                  <a:gd name="T2" fmla="*/ 46 w 93"/>
                  <a:gd name="T3" fmla="*/ 17 h 105"/>
                  <a:gd name="T4" fmla="*/ 46 w 93"/>
                  <a:gd name="T5" fmla="*/ 17 h 105"/>
                  <a:gd name="T6" fmla="*/ 46 w 93"/>
                  <a:gd name="T7" fmla="*/ 17 h 105"/>
                  <a:gd name="T8" fmla="*/ 46 w 93"/>
                  <a:gd name="T9" fmla="*/ 17 h 105"/>
                  <a:gd name="T10" fmla="*/ 46 w 93"/>
                  <a:gd name="T11" fmla="*/ 18 h 105"/>
                  <a:gd name="T12" fmla="*/ 46 w 93"/>
                  <a:gd name="T13" fmla="*/ 20 h 105"/>
                  <a:gd name="T14" fmla="*/ 44 w 93"/>
                  <a:gd name="T15" fmla="*/ 22 h 105"/>
                  <a:gd name="T16" fmla="*/ 43 w 93"/>
                  <a:gd name="T17" fmla="*/ 27 h 105"/>
                  <a:gd name="T18" fmla="*/ 45 w 93"/>
                  <a:gd name="T19" fmla="*/ 33 h 105"/>
                  <a:gd name="T20" fmla="*/ 46 w 93"/>
                  <a:gd name="T21" fmla="*/ 39 h 105"/>
                  <a:gd name="T22" fmla="*/ 46 w 93"/>
                  <a:gd name="T23" fmla="*/ 45 h 105"/>
                  <a:gd name="T24" fmla="*/ 46 w 93"/>
                  <a:gd name="T25" fmla="*/ 51 h 105"/>
                  <a:gd name="T26" fmla="*/ 46 w 93"/>
                  <a:gd name="T27" fmla="*/ 52 h 105"/>
                  <a:gd name="T28" fmla="*/ 46 w 93"/>
                  <a:gd name="T29" fmla="*/ 52 h 105"/>
                  <a:gd name="T30" fmla="*/ 46 w 93"/>
                  <a:gd name="T31" fmla="*/ 52 h 105"/>
                  <a:gd name="T32" fmla="*/ 46 w 93"/>
                  <a:gd name="T33" fmla="*/ 52 h 105"/>
                  <a:gd name="T34" fmla="*/ 46 w 93"/>
                  <a:gd name="T35" fmla="*/ 52 h 105"/>
                  <a:gd name="T36" fmla="*/ 46 w 93"/>
                  <a:gd name="T37" fmla="*/ 52 h 105"/>
                  <a:gd name="T38" fmla="*/ 46 w 93"/>
                  <a:gd name="T39" fmla="*/ 52 h 105"/>
                  <a:gd name="T40" fmla="*/ 0 w 93"/>
                  <a:gd name="T41" fmla="*/ 52 h 105"/>
                  <a:gd name="T42" fmla="*/ 33 w 93"/>
                  <a:gd name="T43" fmla="*/ 52 h 105"/>
                  <a:gd name="T44" fmla="*/ 40 w 93"/>
                  <a:gd name="T45" fmla="*/ 52 h 105"/>
                  <a:gd name="T46" fmla="*/ 46 w 93"/>
                  <a:gd name="T47" fmla="*/ 52 h 105"/>
                  <a:gd name="T48" fmla="*/ 46 w 93"/>
                  <a:gd name="T49" fmla="*/ 52 h 105"/>
                  <a:gd name="T50" fmla="*/ 46 w 93"/>
                  <a:gd name="T51" fmla="*/ 52 h 105"/>
                  <a:gd name="T52" fmla="*/ 46 w 93"/>
                  <a:gd name="T53" fmla="*/ 52 h 105"/>
                  <a:gd name="T54" fmla="*/ 46 w 93"/>
                  <a:gd name="T55" fmla="*/ 52 h 105"/>
                  <a:gd name="T56" fmla="*/ 43 w 93"/>
                  <a:gd name="T57" fmla="*/ 52 h 105"/>
                  <a:gd name="T58" fmla="*/ 36 w 93"/>
                  <a:gd name="T59" fmla="*/ 52 h 105"/>
                  <a:gd name="T60" fmla="*/ 28 w 93"/>
                  <a:gd name="T61" fmla="*/ 49 h 105"/>
                  <a:gd name="T62" fmla="*/ 22 w 93"/>
                  <a:gd name="T63" fmla="*/ 41 h 105"/>
                  <a:gd name="T64" fmla="*/ 17 w 93"/>
                  <a:gd name="T65" fmla="*/ 33 h 105"/>
                  <a:gd name="T66" fmla="*/ 16 w 93"/>
                  <a:gd name="T67" fmla="*/ 25 h 105"/>
                  <a:gd name="T68" fmla="*/ 20 w 93"/>
                  <a:gd name="T69" fmla="*/ 14 h 105"/>
                  <a:gd name="T70" fmla="*/ 28 w 93"/>
                  <a:gd name="T71" fmla="*/ 7 h 105"/>
                  <a:gd name="T72" fmla="*/ 42 w 93"/>
                  <a:gd name="T73" fmla="*/ 2 h 105"/>
                  <a:gd name="T74" fmla="*/ 46 w 93"/>
                  <a:gd name="T75" fmla="*/ 0 h 105"/>
                  <a:gd name="T76" fmla="*/ 46 w 93"/>
                  <a:gd name="T77" fmla="*/ 0 h 105"/>
                  <a:gd name="T78" fmla="*/ 46 w 93"/>
                  <a:gd name="T79" fmla="*/ 0 h 105"/>
                  <a:gd name="T80" fmla="*/ 46 w 93"/>
                  <a:gd name="T81" fmla="*/ 0 h 105"/>
                  <a:gd name="T82" fmla="*/ 46 w 93"/>
                  <a:gd name="T83" fmla="*/ 0 h 10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93" h="105">
                    <a:moveTo>
                      <a:pt x="88" y="17"/>
                    </a:moveTo>
                    <a:lnTo>
                      <a:pt x="87" y="17"/>
                    </a:lnTo>
                    <a:lnTo>
                      <a:pt x="85" y="17"/>
                    </a:lnTo>
                    <a:lnTo>
                      <a:pt x="82" y="17"/>
                    </a:lnTo>
                    <a:lnTo>
                      <a:pt x="79" y="17"/>
                    </a:lnTo>
                    <a:lnTo>
                      <a:pt x="75" y="17"/>
                    </a:lnTo>
                    <a:lnTo>
                      <a:pt x="70" y="17"/>
                    </a:lnTo>
                    <a:lnTo>
                      <a:pt x="66" y="17"/>
                    </a:lnTo>
                    <a:lnTo>
                      <a:pt x="63" y="17"/>
                    </a:lnTo>
                    <a:lnTo>
                      <a:pt x="58" y="17"/>
                    </a:lnTo>
                    <a:lnTo>
                      <a:pt x="54" y="17"/>
                    </a:lnTo>
                    <a:lnTo>
                      <a:pt x="51" y="18"/>
                    </a:lnTo>
                    <a:lnTo>
                      <a:pt x="49" y="19"/>
                    </a:lnTo>
                    <a:lnTo>
                      <a:pt x="46" y="20"/>
                    </a:lnTo>
                    <a:lnTo>
                      <a:pt x="45" y="21"/>
                    </a:lnTo>
                    <a:lnTo>
                      <a:pt x="44" y="22"/>
                    </a:lnTo>
                    <a:lnTo>
                      <a:pt x="43" y="24"/>
                    </a:lnTo>
                    <a:lnTo>
                      <a:pt x="43" y="27"/>
                    </a:lnTo>
                    <a:lnTo>
                      <a:pt x="44" y="30"/>
                    </a:lnTo>
                    <a:lnTo>
                      <a:pt x="45" y="33"/>
                    </a:lnTo>
                    <a:lnTo>
                      <a:pt x="48" y="36"/>
                    </a:lnTo>
                    <a:lnTo>
                      <a:pt x="51" y="39"/>
                    </a:lnTo>
                    <a:lnTo>
                      <a:pt x="54" y="42"/>
                    </a:lnTo>
                    <a:lnTo>
                      <a:pt x="58" y="45"/>
                    </a:lnTo>
                    <a:lnTo>
                      <a:pt x="62" y="49"/>
                    </a:lnTo>
                    <a:lnTo>
                      <a:pt x="66" y="51"/>
                    </a:lnTo>
                    <a:lnTo>
                      <a:pt x="70" y="55"/>
                    </a:lnTo>
                    <a:lnTo>
                      <a:pt x="74" y="59"/>
                    </a:lnTo>
                    <a:lnTo>
                      <a:pt x="77" y="62"/>
                    </a:lnTo>
                    <a:lnTo>
                      <a:pt x="79" y="66"/>
                    </a:lnTo>
                    <a:lnTo>
                      <a:pt x="81" y="70"/>
                    </a:lnTo>
                    <a:lnTo>
                      <a:pt x="82" y="75"/>
                    </a:lnTo>
                    <a:lnTo>
                      <a:pt x="81" y="79"/>
                    </a:lnTo>
                    <a:lnTo>
                      <a:pt x="80" y="84"/>
                    </a:lnTo>
                    <a:lnTo>
                      <a:pt x="78" y="89"/>
                    </a:lnTo>
                    <a:lnTo>
                      <a:pt x="74" y="93"/>
                    </a:lnTo>
                    <a:lnTo>
                      <a:pt x="69" y="97"/>
                    </a:lnTo>
                    <a:lnTo>
                      <a:pt x="63" y="100"/>
                    </a:lnTo>
                    <a:lnTo>
                      <a:pt x="56" y="102"/>
                    </a:lnTo>
                    <a:lnTo>
                      <a:pt x="47" y="103"/>
                    </a:lnTo>
                    <a:lnTo>
                      <a:pt x="36" y="104"/>
                    </a:lnTo>
                    <a:lnTo>
                      <a:pt x="0" y="104"/>
                    </a:lnTo>
                    <a:lnTo>
                      <a:pt x="4" y="87"/>
                    </a:lnTo>
                    <a:lnTo>
                      <a:pt x="33" y="87"/>
                    </a:lnTo>
                    <a:lnTo>
                      <a:pt x="36" y="87"/>
                    </a:lnTo>
                    <a:lnTo>
                      <a:pt x="40" y="87"/>
                    </a:lnTo>
                    <a:lnTo>
                      <a:pt x="43" y="87"/>
                    </a:lnTo>
                    <a:lnTo>
                      <a:pt x="47" y="86"/>
                    </a:lnTo>
                    <a:lnTo>
                      <a:pt x="49" y="86"/>
                    </a:lnTo>
                    <a:lnTo>
                      <a:pt x="52" y="84"/>
                    </a:lnTo>
                    <a:lnTo>
                      <a:pt x="54" y="82"/>
                    </a:lnTo>
                    <a:lnTo>
                      <a:pt x="55" y="79"/>
                    </a:lnTo>
                    <a:lnTo>
                      <a:pt x="55" y="76"/>
                    </a:lnTo>
                    <a:lnTo>
                      <a:pt x="54" y="73"/>
                    </a:lnTo>
                    <a:lnTo>
                      <a:pt x="52" y="71"/>
                    </a:lnTo>
                    <a:lnTo>
                      <a:pt x="50" y="68"/>
                    </a:lnTo>
                    <a:lnTo>
                      <a:pt x="47" y="65"/>
                    </a:lnTo>
                    <a:lnTo>
                      <a:pt x="43" y="62"/>
                    </a:lnTo>
                    <a:lnTo>
                      <a:pt x="40" y="59"/>
                    </a:lnTo>
                    <a:lnTo>
                      <a:pt x="36" y="55"/>
                    </a:lnTo>
                    <a:lnTo>
                      <a:pt x="32" y="52"/>
                    </a:lnTo>
                    <a:lnTo>
                      <a:pt x="28" y="49"/>
                    </a:lnTo>
                    <a:lnTo>
                      <a:pt x="24" y="45"/>
                    </a:lnTo>
                    <a:lnTo>
                      <a:pt x="22" y="41"/>
                    </a:lnTo>
                    <a:lnTo>
                      <a:pt x="19" y="37"/>
                    </a:lnTo>
                    <a:lnTo>
                      <a:pt x="17" y="33"/>
                    </a:lnTo>
                    <a:lnTo>
                      <a:pt x="16" y="29"/>
                    </a:lnTo>
                    <a:lnTo>
                      <a:pt x="16" y="25"/>
                    </a:lnTo>
                    <a:lnTo>
                      <a:pt x="18" y="19"/>
                    </a:lnTo>
                    <a:lnTo>
                      <a:pt x="20" y="14"/>
                    </a:lnTo>
                    <a:lnTo>
                      <a:pt x="24" y="10"/>
                    </a:lnTo>
                    <a:lnTo>
                      <a:pt x="28" y="7"/>
                    </a:lnTo>
                    <a:lnTo>
                      <a:pt x="34" y="4"/>
                    </a:lnTo>
                    <a:lnTo>
                      <a:pt x="42" y="2"/>
                    </a:lnTo>
                    <a:lnTo>
                      <a:pt x="50" y="1"/>
                    </a:lnTo>
                    <a:lnTo>
                      <a:pt x="60" y="0"/>
                    </a:lnTo>
                    <a:lnTo>
                      <a:pt x="62" y="0"/>
                    </a:lnTo>
                    <a:lnTo>
                      <a:pt x="65" y="0"/>
                    </a:lnTo>
                    <a:lnTo>
                      <a:pt x="70" y="0"/>
                    </a:lnTo>
                    <a:lnTo>
                      <a:pt x="76" y="0"/>
                    </a:lnTo>
                    <a:lnTo>
                      <a:pt x="82" y="0"/>
                    </a:lnTo>
                    <a:lnTo>
                      <a:pt x="87" y="0"/>
                    </a:lnTo>
                    <a:lnTo>
                      <a:pt x="91" y="0"/>
                    </a:lnTo>
                    <a:lnTo>
                      <a:pt x="92" y="0"/>
                    </a:lnTo>
                    <a:lnTo>
                      <a:pt x="88" y="1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4131" name="Freeform 34"/>
              <p:cNvSpPr>
                <a:spLocks/>
              </p:cNvSpPr>
              <p:nvPr/>
            </p:nvSpPr>
            <p:spPr bwMode="auto">
              <a:xfrm>
                <a:off x="1600" y="575"/>
                <a:ext cx="100" cy="104"/>
              </a:xfrm>
              <a:custGeom>
                <a:avLst/>
                <a:gdLst>
                  <a:gd name="T0" fmla="*/ 96 w 100"/>
                  <a:gd name="T1" fmla="*/ 17 h 105"/>
                  <a:gd name="T2" fmla="*/ 42 w 100"/>
                  <a:gd name="T3" fmla="*/ 17 h 105"/>
                  <a:gd name="T4" fmla="*/ 37 w 100"/>
                  <a:gd name="T5" fmla="*/ 44 h 105"/>
                  <a:gd name="T6" fmla="*/ 83 w 100"/>
                  <a:gd name="T7" fmla="*/ 44 h 105"/>
                  <a:gd name="T8" fmla="*/ 80 w 100"/>
                  <a:gd name="T9" fmla="*/ 52 h 105"/>
                  <a:gd name="T10" fmla="*/ 33 w 100"/>
                  <a:gd name="T11" fmla="*/ 52 h 105"/>
                  <a:gd name="T12" fmla="*/ 27 w 100"/>
                  <a:gd name="T13" fmla="*/ 52 h 105"/>
                  <a:gd name="T14" fmla="*/ 80 w 100"/>
                  <a:gd name="T15" fmla="*/ 52 h 105"/>
                  <a:gd name="T16" fmla="*/ 77 w 100"/>
                  <a:gd name="T17" fmla="*/ 52 h 105"/>
                  <a:gd name="T18" fmla="*/ 0 w 100"/>
                  <a:gd name="T19" fmla="*/ 52 h 105"/>
                  <a:gd name="T20" fmla="*/ 23 w 100"/>
                  <a:gd name="T21" fmla="*/ 0 h 105"/>
                  <a:gd name="T22" fmla="*/ 99 w 100"/>
                  <a:gd name="T23" fmla="*/ 0 h 105"/>
                  <a:gd name="T24" fmla="*/ 96 w 100"/>
                  <a:gd name="T25" fmla="*/ 17 h 1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0" h="105">
                    <a:moveTo>
                      <a:pt x="96" y="17"/>
                    </a:moveTo>
                    <a:lnTo>
                      <a:pt x="42" y="17"/>
                    </a:lnTo>
                    <a:lnTo>
                      <a:pt x="37" y="44"/>
                    </a:lnTo>
                    <a:lnTo>
                      <a:pt x="83" y="44"/>
                    </a:lnTo>
                    <a:lnTo>
                      <a:pt x="80" y="59"/>
                    </a:lnTo>
                    <a:lnTo>
                      <a:pt x="33" y="59"/>
                    </a:lnTo>
                    <a:lnTo>
                      <a:pt x="27" y="87"/>
                    </a:lnTo>
                    <a:lnTo>
                      <a:pt x="80" y="87"/>
                    </a:lnTo>
                    <a:lnTo>
                      <a:pt x="77" y="104"/>
                    </a:lnTo>
                    <a:lnTo>
                      <a:pt x="0" y="104"/>
                    </a:lnTo>
                    <a:lnTo>
                      <a:pt x="23" y="0"/>
                    </a:lnTo>
                    <a:lnTo>
                      <a:pt x="99" y="0"/>
                    </a:lnTo>
                    <a:lnTo>
                      <a:pt x="96" y="1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4132" name="Freeform 35"/>
              <p:cNvSpPr>
                <a:spLocks/>
              </p:cNvSpPr>
              <p:nvPr/>
            </p:nvSpPr>
            <p:spPr bwMode="auto">
              <a:xfrm>
                <a:off x="1696" y="575"/>
                <a:ext cx="100" cy="104"/>
              </a:xfrm>
              <a:custGeom>
                <a:avLst/>
                <a:gdLst>
                  <a:gd name="T0" fmla="*/ 69 w 100"/>
                  <a:gd name="T1" fmla="*/ 52 h 105"/>
                  <a:gd name="T2" fmla="*/ 86 w 100"/>
                  <a:gd name="T3" fmla="*/ 52 h 105"/>
                  <a:gd name="T4" fmla="*/ 61 w 100"/>
                  <a:gd name="T5" fmla="*/ 52 h 105"/>
                  <a:gd name="T6" fmla="*/ 41 w 100"/>
                  <a:gd name="T7" fmla="*/ 47 h 105"/>
                  <a:gd name="T8" fmla="*/ 43 w 100"/>
                  <a:gd name="T9" fmla="*/ 47 h 105"/>
                  <a:gd name="T10" fmla="*/ 44 w 100"/>
                  <a:gd name="T11" fmla="*/ 47 h 105"/>
                  <a:gd name="T12" fmla="*/ 45 w 100"/>
                  <a:gd name="T13" fmla="*/ 47 h 105"/>
                  <a:gd name="T14" fmla="*/ 46 w 100"/>
                  <a:gd name="T15" fmla="*/ 47 h 105"/>
                  <a:gd name="T16" fmla="*/ 47 w 100"/>
                  <a:gd name="T17" fmla="*/ 47 h 105"/>
                  <a:gd name="T18" fmla="*/ 48 w 100"/>
                  <a:gd name="T19" fmla="*/ 47 h 105"/>
                  <a:gd name="T20" fmla="*/ 50 w 100"/>
                  <a:gd name="T21" fmla="*/ 47 h 105"/>
                  <a:gd name="T22" fmla="*/ 50 w 100"/>
                  <a:gd name="T23" fmla="*/ 47 h 105"/>
                  <a:gd name="T24" fmla="*/ 55 w 100"/>
                  <a:gd name="T25" fmla="*/ 47 h 105"/>
                  <a:gd name="T26" fmla="*/ 59 w 100"/>
                  <a:gd name="T27" fmla="*/ 46 h 105"/>
                  <a:gd name="T28" fmla="*/ 63 w 100"/>
                  <a:gd name="T29" fmla="*/ 45 h 105"/>
                  <a:gd name="T30" fmla="*/ 66 w 100"/>
                  <a:gd name="T31" fmla="*/ 43 h 105"/>
                  <a:gd name="T32" fmla="*/ 70 w 100"/>
                  <a:gd name="T33" fmla="*/ 41 h 105"/>
                  <a:gd name="T34" fmla="*/ 72 w 100"/>
                  <a:gd name="T35" fmla="*/ 38 h 105"/>
                  <a:gd name="T36" fmla="*/ 74 w 100"/>
                  <a:gd name="T37" fmla="*/ 34 h 105"/>
                  <a:gd name="T38" fmla="*/ 75 w 100"/>
                  <a:gd name="T39" fmla="*/ 30 h 105"/>
                  <a:gd name="T40" fmla="*/ 76 w 100"/>
                  <a:gd name="T41" fmla="*/ 27 h 105"/>
                  <a:gd name="T42" fmla="*/ 76 w 100"/>
                  <a:gd name="T43" fmla="*/ 25 h 105"/>
                  <a:gd name="T44" fmla="*/ 75 w 100"/>
                  <a:gd name="T45" fmla="*/ 23 h 105"/>
                  <a:gd name="T46" fmla="*/ 75 w 100"/>
                  <a:gd name="T47" fmla="*/ 21 h 105"/>
                  <a:gd name="T48" fmla="*/ 73 w 100"/>
                  <a:gd name="T49" fmla="*/ 19 h 105"/>
                  <a:gd name="T50" fmla="*/ 71 w 100"/>
                  <a:gd name="T51" fmla="*/ 17 h 105"/>
                  <a:gd name="T52" fmla="*/ 67 w 100"/>
                  <a:gd name="T53" fmla="*/ 17 h 105"/>
                  <a:gd name="T54" fmla="*/ 63 w 100"/>
                  <a:gd name="T55" fmla="*/ 16 h 105"/>
                  <a:gd name="T56" fmla="*/ 42 w 100"/>
                  <a:gd name="T57" fmla="*/ 16 h 105"/>
                  <a:gd name="T58" fmla="*/ 23 w 100"/>
                  <a:gd name="T59" fmla="*/ 52 h 105"/>
                  <a:gd name="T60" fmla="*/ 0 w 100"/>
                  <a:gd name="T61" fmla="*/ 52 h 105"/>
                  <a:gd name="T62" fmla="*/ 22 w 100"/>
                  <a:gd name="T63" fmla="*/ 0 h 105"/>
                  <a:gd name="T64" fmla="*/ 71 w 100"/>
                  <a:gd name="T65" fmla="*/ 0 h 105"/>
                  <a:gd name="T66" fmla="*/ 78 w 100"/>
                  <a:gd name="T67" fmla="*/ 1 h 105"/>
                  <a:gd name="T68" fmla="*/ 85 w 100"/>
                  <a:gd name="T69" fmla="*/ 2 h 105"/>
                  <a:gd name="T70" fmla="*/ 90 w 100"/>
                  <a:gd name="T71" fmla="*/ 4 h 105"/>
                  <a:gd name="T72" fmla="*/ 93 w 100"/>
                  <a:gd name="T73" fmla="*/ 7 h 105"/>
                  <a:gd name="T74" fmla="*/ 96 w 100"/>
                  <a:gd name="T75" fmla="*/ 11 h 105"/>
                  <a:gd name="T76" fmla="*/ 98 w 100"/>
                  <a:gd name="T77" fmla="*/ 15 h 105"/>
                  <a:gd name="T78" fmla="*/ 99 w 100"/>
                  <a:gd name="T79" fmla="*/ 21 h 105"/>
                  <a:gd name="T80" fmla="*/ 99 w 100"/>
                  <a:gd name="T81" fmla="*/ 26 h 105"/>
                  <a:gd name="T82" fmla="*/ 98 w 100"/>
                  <a:gd name="T83" fmla="*/ 34 h 105"/>
                  <a:gd name="T84" fmla="*/ 95 w 100"/>
                  <a:gd name="T85" fmla="*/ 40 h 105"/>
                  <a:gd name="T86" fmla="*/ 93 w 100"/>
                  <a:gd name="T87" fmla="*/ 45 h 105"/>
                  <a:gd name="T88" fmla="*/ 89 w 100"/>
                  <a:gd name="T89" fmla="*/ 49 h 105"/>
                  <a:gd name="T90" fmla="*/ 85 w 100"/>
                  <a:gd name="T91" fmla="*/ 52 h 105"/>
                  <a:gd name="T92" fmla="*/ 79 w 100"/>
                  <a:gd name="T93" fmla="*/ 52 h 105"/>
                  <a:gd name="T94" fmla="*/ 74 w 100"/>
                  <a:gd name="T95" fmla="*/ 52 h 105"/>
                  <a:gd name="T96" fmla="*/ 69 w 100"/>
                  <a:gd name="T97" fmla="*/ 52 h 10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0" h="105">
                    <a:moveTo>
                      <a:pt x="69" y="59"/>
                    </a:moveTo>
                    <a:lnTo>
                      <a:pt x="86" y="104"/>
                    </a:lnTo>
                    <a:lnTo>
                      <a:pt x="61" y="104"/>
                    </a:lnTo>
                    <a:lnTo>
                      <a:pt x="41" y="47"/>
                    </a:lnTo>
                    <a:lnTo>
                      <a:pt x="43" y="47"/>
                    </a:lnTo>
                    <a:lnTo>
                      <a:pt x="44" y="47"/>
                    </a:lnTo>
                    <a:lnTo>
                      <a:pt x="45" y="47"/>
                    </a:lnTo>
                    <a:lnTo>
                      <a:pt x="46" y="47"/>
                    </a:lnTo>
                    <a:lnTo>
                      <a:pt x="47" y="47"/>
                    </a:lnTo>
                    <a:lnTo>
                      <a:pt x="48" y="47"/>
                    </a:lnTo>
                    <a:lnTo>
                      <a:pt x="50" y="47"/>
                    </a:lnTo>
                    <a:lnTo>
                      <a:pt x="55" y="47"/>
                    </a:lnTo>
                    <a:lnTo>
                      <a:pt x="59" y="46"/>
                    </a:lnTo>
                    <a:lnTo>
                      <a:pt x="63" y="45"/>
                    </a:lnTo>
                    <a:lnTo>
                      <a:pt x="66" y="43"/>
                    </a:lnTo>
                    <a:lnTo>
                      <a:pt x="70" y="41"/>
                    </a:lnTo>
                    <a:lnTo>
                      <a:pt x="72" y="38"/>
                    </a:lnTo>
                    <a:lnTo>
                      <a:pt x="74" y="34"/>
                    </a:lnTo>
                    <a:lnTo>
                      <a:pt x="75" y="30"/>
                    </a:lnTo>
                    <a:lnTo>
                      <a:pt x="76" y="27"/>
                    </a:lnTo>
                    <a:lnTo>
                      <a:pt x="76" y="25"/>
                    </a:lnTo>
                    <a:lnTo>
                      <a:pt x="75" y="23"/>
                    </a:lnTo>
                    <a:lnTo>
                      <a:pt x="75" y="21"/>
                    </a:lnTo>
                    <a:lnTo>
                      <a:pt x="73" y="19"/>
                    </a:lnTo>
                    <a:lnTo>
                      <a:pt x="71" y="17"/>
                    </a:lnTo>
                    <a:lnTo>
                      <a:pt x="67" y="17"/>
                    </a:lnTo>
                    <a:lnTo>
                      <a:pt x="63" y="16"/>
                    </a:lnTo>
                    <a:lnTo>
                      <a:pt x="42" y="16"/>
                    </a:lnTo>
                    <a:lnTo>
                      <a:pt x="23" y="104"/>
                    </a:lnTo>
                    <a:lnTo>
                      <a:pt x="0" y="104"/>
                    </a:lnTo>
                    <a:lnTo>
                      <a:pt x="22" y="0"/>
                    </a:lnTo>
                    <a:lnTo>
                      <a:pt x="71" y="0"/>
                    </a:lnTo>
                    <a:lnTo>
                      <a:pt x="78" y="1"/>
                    </a:lnTo>
                    <a:lnTo>
                      <a:pt x="85" y="2"/>
                    </a:lnTo>
                    <a:lnTo>
                      <a:pt x="90" y="4"/>
                    </a:lnTo>
                    <a:lnTo>
                      <a:pt x="93" y="7"/>
                    </a:lnTo>
                    <a:lnTo>
                      <a:pt x="96" y="11"/>
                    </a:lnTo>
                    <a:lnTo>
                      <a:pt x="98" y="15"/>
                    </a:lnTo>
                    <a:lnTo>
                      <a:pt x="99" y="21"/>
                    </a:lnTo>
                    <a:lnTo>
                      <a:pt x="99" y="26"/>
                    </a:lnTo>
                    <a:lnTo>
                      <a:pt x="98" y="34"/>
                    </a:lnTo>
                    <a:lnTo>
                      <a:pt x="95" y="40"/>
                    </a:lnTo>
                    <a:lnTo>
                      <a:pt x="93" y="45"/>
                    </a:lnTo>
                    <a:lnTo>
                      <a:pt x="89" y="49"/>
                    </a:lnTo>
                    <a:lnTo>
                      <a:pt x="85" y="53"/>
                    </a:lnTo>
                    <a:lnTo>
                      <a:pt x="79" y="56"/>
                    </a:lnTo>
                    <a:lnTo>
                      <a:pt x="74" y="58"/>
                    </a:lnTo>
                    <a:lnTo>
                      <a:pt x="69" y="59"/>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4133" name="Freeform 36"/>
              <p:cNvSpPr>
                <a:spLocks/>
              </p:cNvSpPr>
              <p:nvPr/>
            </p:nvSpPr>
            <p:spPr bwMode="auto">
              <a:xfrm>
                <a:off x="1810" y="575"/>
                <a:ext cx="104" cy="104"/>
              </a:xfrm>
              <a:custGeom>
                <a:avLst/>
                <a:gdLst>
                  <a:gd name="T0" fmla="*/ 44 w 104"/>
                  <a:gd name="T1" fmla="*/ 52 h 105"/>
                  <a:gd name="T2" fmla="*/ 16 w 104"/>
                  <a:gd name="T3" fmla="*/ 52 h 105"/>
                  <a:gd name="T4" fmla="*/ 0 w 104"/>
                  <a:gd name="T5" fmla="*/ 0 h 105"/>
                  <a:gd name="T6" fmla="*/ 23 w 104"/>
                  <a:gd name="T7" fmla="*/ 0 h 105"/>
                  <a:gd name="T8" fmla="*/ 34 w 104"/>
                  <a:gd name="T9" fmla="*/ 52 h 105"/>
                  <a:gd name="T10" fmla="*/ 80 w 104"/>
                  <a:gd name="T11" fmla="*/ 0 h 105"/>
                  <a:gd name="T12" fmla="*/ 103 w 104"/>
                  <a:gd name="T13" fmla="*/ 0 h 105"/>
                  <a:gd name="T14" fmla="*/ 44 w 104"/>
                  <a:gd name="T15" fmla="*/ 52 h 10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 h="105">
                    <a:moveTo>
                      <a:pt x="44" y="104"/>
                    </a:moveTo>
                    <a:lnTo>
                      <a:pt x="16" y="104"/>
                    </a:lnTo>
                    <a:lnTo>
                      <a:pt x="0" y="0"/>
                    </a:lnTo>
                    <a:lnTo>
                      <a:pt x="23" y="0"/>
                    </a:lnTo>
                    <a:lnTo>
                      <a:pt x="34" y="83"/>
                    </a:lnTo>
                    <a:lnTo>
                      <a:pt x="80" y="0"/>
                    </a:lnTo>
                    <a:lnTo>
                      <a:pt x="103" y="0"/>
                    </a:lnTo>
                    <a:lnTo>
                      <a:pt x="44" y="10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4134" name="Freeform 37"/>
              <p:cNvSpPr>
                <a:spLocks/>
              </p:cNvSpPr>
              <p:nvPr/>
            </p:nvSpPr>
            <p:spPr bwMode="auto">
              <a:xfrm>
                <a:off x="1907" y="575"/>
                <a:ext cx="46" cy="104"/>
              </a:xfrm>
              <a:custGeom>
                <a:avLst/>
                <a:gdLst>
                  <a:gd name="T0" fmla="*/ 23 w 46"/>
                  <a:gd name="T1" fmla="*/ 52 h 105"/>
                  <a:gd name="T2" fmla="*/ 0 w 46"/>
                  <a:gd name="T3" fmla="*/ 52 h 105"/>
                  <a:gd name="T4" fmla="*/ 22 w 46"/>
                  <a:gd name="T5" fmla="*/ 0 h 105"/>
                  <a:gd name="T6" fmla="*/ 45 w 46"/>
                  <a:gd name="T7" fmla="*/ 0 h 105"/>
                  <a:gd name="T8" fmla="*/ 23 w 46"/>
                  <a:gd name="T9" fmla="*/ 52 h 1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105">
                    <a:moveTo>
                      <a:pt x="23" y="104"/>
                    </a:moveTo>
                    <a:lnTo>
                      <a:pt x="0" y="104"/>
                    </a:lnTo>
                    <a:lnTo>
                      <a:pt x="22" y="0"/>
                    </a:lnTo>
                    <a:lnTo>
                      <a:pt x="45" y="0"/>
                    </a:lnTo>
                    <a:lnTo>
                      <a:pt x="23" y="10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4135" name="Freeform 38"/>
              <p:cNvSpPr>
                <a:spLocks/>
              </p:cNvSpPr>
              <p:nvPr/>
            </p:nvSpPr>
            <p:spPr bwMode="auto">
              <a:xfrm>
                <a:off x="1953" y="574"/>
                <a:ext cx="99" cy="109"/>
              </a:xfrm>
              <a:custGeom>
                <a:avLst/>
                <a:gdLst>
                  <a:gd name="T0" fmla="*/ 1652 w 98"/>
                  <a:gd name="T1" fmla="*/ 19 h 110"/>
                  <a:gd name="T2" fmla="*/ 1555 w 98"/>
                  <a:gd name="T3" fmla="*/ 18 h 110"/>
                  <a:gd name="T4" fmla="*/ 1462 w 98"/>
                  <a:gd name="T5" fmla="*/ 17 h 110"/>
                  <a:gd name="T6" fmla="*/ 1363 w 98"/>
                  <a:gd name="T7" fmla="*/ 17 h 110"/>
                  <a:gd name="T8" fmla="*/ 1206 w 98"/>
                  <a:gd name="T9" fmla="*/ 17 h 110"/>
                  <a:gd name="T10" fmla="*/ 48 w 98"/>
                  <a:gd name="T11" fmla="*/ 22 h 110"/>
                  <a:gd name="T12" fmla="*/ 36 w 98"/>
                  <a:gd name="T13" fmla="*/ 32 h 110"/>
                  <a:gd name="T14" fmla="*/ 28 w 98"/>
                  <a:gd name="T15" fmla="*/ 46 h 110"/>
                  <a:gd name="T16" fmla="*/ 25 w 98"/>
                  <a:gd name="T17" fmla="*/ 55 h 110"/>
                  <a:gd name="T18" fmla="*/ 27 w 98"/>
                  <a:gd name="T19" fmla="*/ 55 h 110"/>
                  <a:gd name="T20" fmla="*/ 34 w 98"/>
                  <a:gd name="T21" fmla="*/ 55 h 110"/>
                  <a:gd name="T22" fmla="*/ 46 w 98"/>
                  <a:gd name="T23" fmla="*/ 55 h 110"/>
                  <a:gd name="T24" fmla="*/ 1158 w 98"/>
                  <a:gd name="T25" fmla="*/ 55 h 110"/>
                  <a:gd name="T26" fmla="*/ 1243 w 98"/>
                  <a:gd name="T27" fmla="*/ 55 h 110"/>
                  <a:gd name="T28" fmla="*/ 1347 w 98"/>
                  <a:gd name="T29" fmla="*/ 55 h 110"/>
                  <a:gd name="T30" fmla="*/ 1432 w 98"/>
                  <a:gd name="T31" fmla="*/ 55 h 110"/>
                  <a:gd name="T32" fmla="*/ 1414 w 98"/>
                  <a:gd name="T33" fmla="*/ 55 h 110"/>
                  <a:gd name="T34" fmla="*/ 1320 w 98"/>
                  <a:gd name="T35" fmla="*/ 55 h 110"/>
                  <a:gd name="T36" fmla="*/ 1218 w 98"/>
                  <a:gd name="T37" fmla="*/ 55 h 110"/>
                  <a:gd name="T38" fmla="*/ 1146 w 98"/>
                  <a:gd name="T39" fmla="*/ 55 h 110"/>
                  <a:gd name="T40" fmla="*/ 1068 w 98"/>
                  <a:gd name="T41" fmla="*/ 55 h 110"/>
                  <a:gd name="T42" fmla="*/ 38 w 98"/>
                  <a:gd name="T43" fmla="*/ 55 h 110"/>
                  <a:gd name="T44" fmla="*/ 28 w 98"/>
                  <a:gd name="T45" fmla="*/ 55 h 110"/>
                  <a:gd name="T46" fmla="*/ 18 w 98"/>
                  <a:gd name="T47" fmla="*/ 55 h 110"/>
                  <a:gd name="T48" fmla="*/ 11 w 98"/>
                  <a:gd name="T49" fmla="*/ 55 h 110"/>
                  <a:gd name="T50" fmla="*/ 5 w 98"/>
                  <a:gd name="T51" fmla="*/ 55 h 110"/>
                  <a:gd name="T52" fmla="*/ 1 w 98"/>
                  <a:gd name="T53" fmla="*/ 55 h 110"/>
                  <a:gd name="T54" fmla="*/ 0 w 98"/>
                  <a:gd name="T55" fmla="*/ 55 h 110"/>
                  <a:gd name="T56" fmla="*/ 2 w 98"/>
                  <a:gd name="T57" fmla="*/ 54 h 110"/>
                  <a:gd name="T58" fmla="*/ 6 w 98"/>
                  <a:gd name="T59" fmla="*/ 41 h 110"/>
                  <a:gd name="T60" fmla="*/ 12 w 98"/>
                  <a:gd name="T61" fmla="*/ 30 h 110"/>
                  <a:gd name="T62" fmla="*/ 19 w 98"/>
                  <a:gd name="T63" fmla="*/ 21 h 110"/>
                  <a:gd name="T64" fmla="*/ 29 w 98"/>
                  <a:gd name="T65" fmla="*/ 13 h 110"/>
                  <a:gd name="T66" fmla="*/ 39 w 98"/>
                  <a:gd name="T67" fmla="*/ 7 h 110"/>
                  <a:gd name="T68" fmla="*/ 1068 w 98"/>
                  <a:gd name="T69" fmla="*/ 3 h 110"/>
                  <a:gd name="T70" fmla="*/ 1194 w 98"/>
                  <a:gd name="T71" fmla="*/ 1 h 110"/>
                  <a:gd name="T72" fmla="*/ 1363 w 98"/>
                  <a:gd name="T73" fmla="*/ 0 h 110"/>
                  <a:gd name="T74" fmla="*/ 1448 w 98"/>
                  <a:gd name="T75" fmla="*/ 0 h 110"/>
                  <a:gd name="T76" fmla="*/ 1524 w 98"/>
                  <a:gd name="T77" fmla="*/ 1 h 110"/>
                  <a:gd name="T78" fmla="*/ 1619 w 98"/>
                  <a:gd name="T79" fmla="*/ 1 h 110"/>
                  <a:gd name="T80" fmla="*/ 1729 w 98"/>
                  <a:gd name="T81" fmla="*/ 3 h 11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98" h="110">
                    <a:moveTo>
                      <a:pt x="95" y="20"/>
                    </a:moveTo>
                    <a:lnTo>
                      <a:pt x="93" y="19"/>
                    </a:lnTo>
                    <a:lnTo>
                      <a:pt x="89" y="19"/>
                    </a:lnTo>
                    <a:lnTo>
                      <a:pt x="87" y="18"/>
                    </a:lnTo>
                    <a:lnTo>
                      <a:pt x="84" y="18"/>
                    </a:lnTo>
                    <a:lnTo>
                      <a:pt x="81" y="17"/>
                    </a:lnTo>
                    <a:lnTo>
                      <a:pt x="78" y="17"/>
                    </a:lnTo>
                    <a:lnTo>
                      <a:pt x="74" y="17"/>
                    </a:lnTo>
                    <a:lnTo>
                      <a:pt x="70" y="17"/>
                    </a:lnTo>
                    <a:lnTo>
                      <a:pt x="62" y="17"/>
                    </a:lnTo>
                    <a:lnTo>
                      <a:pt x="55" y="19"/>
                    </a:lnTo>
                    <a:lnTo>
                      <a:pt x="48" y="22"/>
                    </a:lnTo>
                    <a:lnTo>
                      <a:pt x="42" y="27"/>
                    </a:lnTo>
                    <a:lnTo>
                      <a:pt x="36" y="32"/>
                    </a:lnTo>
                    <a:lnTo>
                      <a:pt x="32" y="38"/>
                    </a:lnTo>
                    <a:lnTo>
                      <a:pt x="28" y="46"/>
                    </a:lnTo>
                    <a:lnTo>
                      <a:pt x="26" y="54"/>
                    </a:lnTo>
                    <a:lnTo>
                      <a:pt x="25" y="63"/>
                    </a:lnTo>
                    <a:lnTo>
                      <a:pt x="25" y="70"/>
                    </a:lnTo>
                    <a:lnTo>
                      <a:pt x="27" y="77"/>
                    </a:lnTo>
                    <a:lnTo>
                      <a:pt x="30" y="82"/>
                    </a:lnTo>
                    <a:lnTo>
                      <a:pt x="34" y="87"/>
                    </a:lnTo>
                    <a:lnTo>
                      <a:pt x="40" y="89"/>
                    </a:lnTo>
                    <a:lnTo>
                      <a:pt x="46" y="92"/>
                    </a:lnTo>
                    <a:lnTo>
                      <a:pt x="54" y="92"/>
                    </a:lnTo>
                    <a:lnTo>
                      <a:pt x="58" y="92"/>
                    </a:lnTo>
                    <a:lnTo>
                      <a:pt x="62" y="92"/>
                    </a:lnTo>
                    <a:lnTo>
                      <a:pt x="65" y="92"/>
                    </a:lnTo>
                    <a:lnTo>
                      <a:pt x="69" y="91"/>
                    </a:lnTo>
                    <a:lnTo>
                      <a:pt x="72" y="90"/>
                    </a:lnTo>
                    <a:lnTo>
                      <a:pt x="76" y="90"/>
                    </a:lnTo>
                    <a:lnTo>
                      <a:pt x="79" y="89"/>
                    </a:lnTo>
                    <a:lnTo>
                      <a:pt x="82" y="89"/>
                    </a:lnTo>
                    <a:lnTo>
                      <a:pt x="77" y="106"/>
                    </a:lnTo>
                    <a:lnTo>
                      <a:pt x="73" y="107"/>
                    </a:lnTo>
                    <a:lnTo>
                      <a:pt x="70" y="108"/>
                    </a:lnTo>
                    <a:lnTo>
                      <a:pt x="66" y="108"/>
                    </a:lnTo>
                    <a:lnTo>
                      <a:pt x="63" y="108"/>
                    </a:lnTo>
                    <a:lnTo>
                      <a:pt x="60" y="108"/>
                    </a:lnTo>
                    <a:lnTo>
                      <a:pt x="57" y="109"/>
                    </a:lnTo>
                    <a:lnTo>
                      <a:pt x="54" y="109"/>
                    </a:lnTo>
                    <a:lnTo>
                      <a:pt x="50" y="109"/>
                    </a:lnTo>
                    <a:lnTo>
                      <a:pt x="44" y="109"/>
                    </a:lnTo>
                    <a:lnTo>
                      <a:pt x="38" y="108"/>
                    </a:lnTo>
                    <a:lnTo>
                      <a:pt x="33" y="107"/>
                    </a:lnTo>
                    <a:lnTo>
                      <a:pt x="28" y="106"/>
                    </a:lnTo>
                    <a:lnTo>
                      <a:pt x="23" y="104"/>
                    </a:lnTo>
                    <a:lnTo>
                      <a:pt x="18" y="102"/>
                    </a:lnTo>
                    <a:lnTo>
                      <a:pt x="14" y="99"/>
                    </a:lnTo>
                    <a:lnTo>
                      <a:pt x="11" y="96"/>
                    </a:lnTo>
                    <a:lnTo>
                      <a:pt x="8" y="92"/>
                    </a:lnTo>
                    <a:lnTo>
                      <a:pt x="5" y="88"/>
                    </a:lnTo>
                    <a:lnTo>
                      <a:pt x="3" y="84"/>
                    </a:lnTo>
                    <a:lnTo>
                      <a:pt x="1" y="78"/>
                    </a:lnTo>
                    <a:lnTo>
                      <a:pt x="0" y="73"/>
                    </a:lnTo>
                    <a:lnTo>
                      <a:pt x="0" y="67"/>
                    </a:lnTo>
                    <a:lnTo>
                      <a:pt x="1" y="61"/>
                    </a:lnTo>
                    <a:lnTo>
                      <a:pt x="2" y="54"/>
                    </a:lnTo>
                    <a:lnTo>
                      <a:pt x="4" y="48"/>
                    </a:lnTo>
                    <a:lnTo>
                      <a:pt x="6" y="41"/>
                    </a:lnTo>
                    <a:lnTo>
                      <a:pt x="9" y="35"/>
                    </a:lnTo>
                    <a:lnTo>
                      <a:pt x="12" y="30"/>
                    </a:lnTo>
                    <a:lnTo>
                      <a:pt x="15" y="25"/>
                    </a:lnTo>
                    <a:lnTo>
                      <a:pt x="19" y="21"/>
                    </a:lnTo>
                    <a:lnTo>
                      <a:pt x="24" y="16"/>
                    </a:lnTo>
                    <a:lnTo>
                      <a:pt x="29" y="13"/>
                    </a:lnTo>
                    <a:lnTo>
                      <a:pt x="34" y="10"/>
                    </a:lnTo>
                    <a:lnTo>
                      <a:pt x="39" y="7"/>
                    </a:lnTo>
                    <a:lnTo>
                      <a:pt x="44" y="5"/>
                    </a:lnTo>
                    <a:lnTo>
                      <a:pt x="50" y="3"/>
                    </a:lnTo>
                    <a:lnTo>
                      <a:pt x="56" y="2"/>
                    </a:lnTo>
                    <a:lnTo>
                      <a:pt x="61" y="1"/>
                    </a:lnTo>
                    <a:lnTo>
                      <a:pt x="68" y="0"/>
                    </a:lnTo>
                    <a:lnTo>
                      <a:pt x="74" y="0"/>
                    </a:lnTo>
                    <a:lnTo>
                      <a:pt x="77" y="0"/>
                    </a:lnTo>
                    <a:lnTo>
                      <a:pt x="80" y="0"/>
                    </a:lnTo>
                    <a:lnTo>
                      <a:pt x="83" y="1"/>
                    </a:lnTo>
                    <a:lnTo>
                      <a:pt x="85" y="1"/>
                    </a:lnTo>
                    <a:lnTo>
                      <a:pt x="88" y="1"/>
                    </a:lnTo>
                    <a:lnTo>
                      <a:pt x="91" y="1"/>
                    </a:lnTo>
                    <a:lnTo>
                      <a:pt x="94" y="2"/>
                    </a:lnTo>
                    <a:lnTo>
                      <a:pt x="97" y="3"/>
                    </a:lnTo>
                    <a:lnTo>
                      <a:pt x="95" y="2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4136" name="Freeform 39"/>
              <p:cNvSpPr>
                <a:spLocks/>
              </p:cNvSpPr>
              <p:nvPr/>
            </p:nvSpPr>
            <p:spPr bwMode="auto">
              <a:xfrm>
                <a:off x="2050" y="575"/>
                <a:ext cx="99" cy="104"/>
              </a:xfrm>
              <a:custGeom>
                <a:avLst/>
                <a:gdLst>
                  <a:gd name="T0" fmla="*/ 95 w 99"/>
                  <a:gd name="T1" fmla="*/ 17 h 105"/>
                  <a:gd name="T2" fmla="*/ 42 w 99"/>
                  <a:gd name="T3" fmla="*/ 17 h 105"/>
                  <a:gd name="T4" fmla="*/ 36 w 99"/>
                  <a:gd name="T5" fmla="*/ 44 h 105"/>
                  <a:gd name="T6" fmla="*/ 82 w 99"/>
                  <a:gd name="T7" fmla="*/ 44 h 105"/>
                  <a:gd name="T8" fmla="*/ 79 w 99"/>
                  <a:gd name="T9" fmla="*/ 52 h 105"/>
                  <a:gd name="T10" fmla="*/ 33 w 99"/>
                  <a:gd name="T11" fmla="*/ 52 h 105"/>
                  <a:gd name="T12" fmla="*/ 27 w 99"/>
                  <a:gd name="T13" fmla="*/ 52 h 105"/>
                  <a:gd name="T14" fmla="*/ 79 w 99"/>
                  <a:gd name="T15" fmla="*/ 52 h 105"/>
                  <a:gd name="T16" fmla="*/ 76 w 99"/>
                  <a:gd name="T17" fmla="*/ 52 h 105"/>
                  <a:gd name="T18" fmla="*/ 0 w 99"/>
                  <a:gd name="T19" fmla="*/ 52 h 105"/>
                  <a:gd name="T20" fmla="*/ 22 w 99"/>
                  <a:gd name="T21" fmla="*/ 0 h 105"/>
                  <a:gd name="T22" fmla="*/ 98 w 99"/>
                  <a:gd name="T23" fmla="*/ 0 h 105"/>
                  <a:gd name="T24" fmla="*/ 95 w 99"/>
                  <a:gd name="T25" fmla="*/ 17 h 1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9" h="105">
                    <a:moveTo>
                      <a:pt x="95" y="17"/>
                    </a:moveTo>
                    <a:lnTo>
                      <a:pt x="42" y="17"/>
                    </a:lnTo>
                    <a:lnTo>
                      <a:pt x="36" y="44"/>
                    </a:lnTo>
                    <a:lnTo>
                      <a:pt x="82" y="44"/>
                    </a:lnTo>
                    <a:lnTo>
                      <a:pt x="79" y="59"/>
                    </a:lnTo>
                    <a:lnTo>
                      <a:pt x="33" y="59"/>
                    </a:lnTo>
                    <a:lnTo>
                      <a:pt x="27" y="87"/>
                    </a:lnTo>
                    <a:lnTo>
                      <a:pt x="79" y="87"/>
                    </a:lnTo>
                    <a:lnTo>
                      <a:pt x="76" y="104"/>
                    </a:lnTo>
                    <a:lnTo>
                      <a:pt x="0" y="104"/>
                    </a:lnTo>
                    <a:lnTo>
                      <a:pt x="22" y="0"/>
                    </a:lnTo>
                    <a:lnTo>
                      <a:pt x="98" y="0"/>
                    </a:lnTo>
                    <a:lnTo>
                      <a:pt x="95" y="1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grpSp>
        <p:sp>
          <p:nvSpPr>
            <p:cNvPr id="4104" name="Rectangle 40"/>
            <p:cNvSpPr>
              <a:spLocks noChangeArrowheads="1"/>
            </p:cNvSpPr>
            <p:nvPr/>
          </p:nvSpPr>
          <p:spPr bwMode="auto">
            <a:xfrm>
              <a:off x="782" y="1062"/>
              <a:ext cx="904" cy="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eaLnBrk="1" hangingPunct="1">
                <a:spcBef>
                  <a:spcPct val="100000"/>
                </a:spcBef>
                <a:defRPr/>
              </a:pPr>
              <a:endParaRPr lang="en-US" altLang="en-US" sz="1200" b="1" u="sng" dirty="0" smtClean="0">
                <a:solidFill>
                  <a:srgbClr val="F8F8F8"/>
                </a:solidFill>
              </a:endParaRPr>
            </a:p>
          </p:txBody>
        </p:sp>
        <p:sp>
          <p:nvSpPr>
            <p:cNvPr id="22537" name="Text Box 41"/>
            <p:cNvSpPr txBox="1">
              <a:spLocks noChangeArrowheads="1"/>
            </p:cNvSpPr>
            <p:nvPr/>
          </p:nvSpPr>
          <p:spPr bwMode="auto">
            <a:xfrm>
              <a:off x="1638" y="1050"/>
              <a:ext cx="187" cy="173"/>
            </a:xfrm>
            <a:prstGeom prst="rect">
              <a:avLst/>
            </a:prstGeom>
            <a:noFill/>
            <a:ln>
              <a:noFill/>
            </a:ln>
            <a:extLst/>
          </p:spPr>
          <p:txBody>
            <a:bodyPr wrap="none">
              <a:spAutoFit/>
            </a:bodyP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a:defRPr/>
              </a:pPr>
              <a:r>
                <a:rPr lang="en-US" sz="1200" b="1" dirty="0" smtClean="0">
                  <a:solidFill>
                    <a:srgbClr val="F8F8F8"/>
                  </a:solidFill>
                </a:rPr>
                <a:t>®</a:t>
              </a:r>
            </a:p>
          </p:txBody>
        </p:sp>
      </p:grpSp>
      <p:sp>
        <p:nvSpPr>
          <p:cNvPr id="881707" name="Rectangle 43"/>
          <p:cNvSpPr>
            <a:spLocks noGrp="1" noChangeArrowheads="1"/>
          </p:cNvSpPr>
          <p:nvPr>
            <p:ph type="sldNum" sz="quarter" idx="4"/>
          </p:nvPr>
        </p:nvSpPr>
        <p:spPr bwMode="auto">
          <a:xfrm>
            <a:off x="7815263" y="6478588"/>
            <a:ext cx="1250950" cy="379412"/>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1" hangingPunct="1">
              <a:buClr>
                <a:srgbClr val="F8F8F8"/>
              </a:buClr>
              <a:defRPr sz="1200" b="1" i="1">
                <a:solidFill>
                  <a:srgbClr val="000000"/>
                </a:solidFill>
                <a:latin typeface="Arial Narrow" pitchFamily="34" charset="0"/>
              </a:defRPr>
            </a:lvl1pPr>
          </a:lstStyle>
          <a:p>
            <a:fld id="{D9EA0F84-499A-443C-A8DE-A8F4A94E065A}" type="slidenum">
              <a:rPr lang="en-US" altLang="en-US"/>
              <a:pPr/>
              <a:t>‹#›</a:t>
            </a:fld>
            <a:endParaRPr lang="en-US" altLang="en-US" dirty="0"/>
          </a:p>
        </p:txBody>
      </p:sp>
    </p:spTree>
    <p:extLst>
      <p:ext uri="{BB962C8B-B14F-4D97-AF65-F5344CB8AC3E}">
        <p14:creationId xmlns:p14="http://schemas.microsoft.com/office/powerpoint/2010/main" val="250503346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hf hdr="0" ftr="0" dt="0"/>
  <p:txStyles>
    <p:titleStyle>
      <a:lvl1pPr algn="r" rtl="0" eaLnBrk="1" fontAlgn="base" hangingPunct="1">
        <a:spcBef>
          <a:spcPct val="0"/>
        </a:spcBef>
        <a:spcAft>
          <a:spcPct val="0"/>
        </a:spcAft>
        <a:defRPr sz="2400">
          <a:solidFill>
            <a:schemeClr val="bg1"/>
          </a:solidFill>
          <a:latin typeface="+mj-lt"/>
          <a:ea typeface="+mj-ea"/>
          <a:cs typeface="+mj-cs"/>
        </a:defRPr>
      </a:lvl1pPr>
      <a:lvl2pPr algn="r" rtl="0" eaLnBrk="1" fontAlgn="base" hangingPunct="1">
        <a:spcBef>
          <a:spcPct val="0"/>
        </a:spcBef>
        <a:spcAft>
          <a:spcPct val="0"/>
        </a:spcAft>
        <a:defRPr sz="2400">
          <a:solidFill>
            <a:schemeClr val="bg1"/>
          </a:solidFill>
          <a:latin typeface="Arial" charset="0"/>
        </a:defRPr>
      </a:lvl2pPr>
      <a:lvl3pPr algn="r" rtl="0" eaLnBrk="1" fontAlgn="base" hangingPunct="1">
        <a:spcBef>
          <a:spcPct val="0"/>
        </a:spcBef>
        <a:spcAft>
          <a:spcPct val="0"/>
        </a:spcAft>
        <a:defRPr sz="2400">
          <a:solidFill>
            <a:schemeClr val="bg1"/>
          </a:solidFill>
          <a:latin typeface="Arial" charset="0"/>
        </a:defRPr>
      </a:lvl3pPr>
      <a:lvl4pPr algn="r" rtl="0" eaLnBrk="1" fontAlgn="base" hangingPunct="1">
        <a:spcBef>
          <a:spcPct val="0"/>
        </a:spcBef>
        <a:spcAft>
          <a:spcPct val="0"/>
        </a:spcAft>
        <a:defRPr sz="2400">
          <a:solidFill>
            <a:schemeClr val="bg1"/>
          </a:solidFill>
          <a:latin typeface="Arial" charset="0"/>
        </a:defRPr>
      </a:lvl4pPr>
      <a:lvl5pPr algn="r" rtl="0" eaLnBrk="1" fontAlgn="base" hangingPunct="1">
        <a:spcBef>
          <a:spcPct val="0"/>
        </a:spcBef>
        <a:spcAft>
          <a:spcPct val="0"/>
        </a:spcAft>
        <a:defRPr sz="2400">
          <a:solidFill>
            <a:schemeClr val="bg1"/>
          </a:solidFill>
          <a:latin typeface="Arial" charset="0"/>
        </a:defRPr>
      </a:lvl5pPr>
      <a:lvl6pPr marL="457200" algn="l" rtl="0" eaLnBrk="1" fontAlgn="base" hangingPunct="1">
        <a:spcBef>
          <a:spcPct val="0"/>
        </a:spcBef>
        <a:spcAft>
          <a:spcPct val="0"/>
        </a:spcAft>
        <a:defRPr sz="2800">
          <a:solidFill>
            <a:schemeClr val="bg1"/>
          </a:solidFill>
          <a:latin typeface="Arial" charset="0"/>
        </a:defRPr>
      </a:lvl6pPr>
      <a:lvl7pPr marL="914400" algn="l" rtl="0" eaLnBrk="1" fontAlgn="base" hangingPunct="1">
        <a:spcBef>
          <a:spcPct val="0"/>
        </a:spcBef>
        <a:spcAft>
          <a:spcPct val="0"/>
        </a:spcAft>
        <a:defRPr sz="2800">
          <a:solidFill>
            <a:schemeClr val="bg1"/>
          </a:solidFill>
          <a:latin typeface="Arial" charset="0"/>
        </a:defRPr>
      </a:lvl7pPr>
      <a:lvl8pPr marL="1371600" algn="l" rtl="0" eaLnBrk="1" fontAlgn="base" hangingPunct="1">
        <a:spcBef>
          <a:spcPct val="0"/>
        </a:spcBef>
        <a:spcAft>
          <a:spcPct val="0"/>
        </a:spcAft>
        <a:defRPr sz="2800">
          <a:solidFill>
            <a:schemeClr val="bg1"/>
          </a:solidFill>
          <a:latin typeface="Arial" charset="0"/>
        </a:defRPr>
      </a:lvl8pPr>
      <a:lvl9pPr marL="1828800" algn="l" rtl="0" eaLnBrk="1" fontAlgn="base" hangingPunct="1">
        <a:spcBef>
          <a:spcPct val="0"/>
        </a:spcBef>
        <a:spcAft>
          <a:spcPct val="0"/>
        </a:spcAft>
        <a:defRPr sz="2800">
          <a:solidFill>
            <a:schemeClr val="bg1"/>
          </a:solidFill>
          <a:latin typeface="Arial" charset="0"/>
        </a:defRPr>
      </a:lvl9pPr>
    </p:titleStyle>
    <p:bodyStyle>
      <a:lvl1pPr marL="342900" indent="-342900" algn="l" rtl="0" eaLnBrk="1" fontAlgn="base" hangingPunct="1">
        <a:spcBef>
          <a:spcPts val="1800"/>
        </a:spcBef>
        <a:spcAft>
          <a:spcPct val="0"/>
        </a:spcAft>
        <a:buClr>
          <a:srgbClr val="0040C0"/>
        </a:buClr>
        <a:buSzPct val="90000"/>
        <a:buFont typeface="Wingdings" pitchFamily="2" charset="2"/>
        <a:buChar char="q"/>
        <a:defRPr sz="2000" b="1">
          <a:solidFill>
            <a:schemeClr val="tx1"/>
          </a:solidFill>
          <a:latin typeface="+mn-lt"/>
          <a:ea typeface="+mn-ea"/>
          <a:cs typeface="+mn-cs"/>
        </a:defRPr>
      </a:lvl1pPr>
      <a:lvl2pPr marL="742950" indent="-285750" algn="l" rtl="0" eaLnBrk="1" fontAlgn="base" hangingPunct="1">
        <a:spcBef>
          <a:spcPts val="1200"/>
        </a:spcBef>
        <a:spcAft>
          <a:spcPct val="0"/>
        </a:spcAft>
        <a:buClr>
          <a:srgbClr val="0040C0"/>
        </a:buClr>
        <a:buFont typeface="Arial" charset="0"/>
        <a:buChar char="●"/>
        <a:defRPr sz="2000" b="1">
          <a:solidFill>
            <a:schemeClr val="tx1"/>
          </a:solidFill>
          <a:latin typeface="+mn-lt"/>
        </a:defRPr>
      </a:lvl2pPr>
      <a:lvl3pPr marL="1085850" indent="-228600" algn="l" rtl="0" eaLnBrk="1" fontAlgn="base" hangingPunct="1">
        <a:spcBef>
          <a:spcPts val="900"/>
        </a:spcBef>
        <a:spcAft>
          <a:spcPct val="0"/>
        </a:spcAft>
        <a:buClr>
          <a:srgbClr val="0040C0"/>
        </a:buClr>
        <a:buSzPct val="60000"/>
        <a:buFont typeface="Wingdings" pitchFamily="2" charset="2"/>
        <a:buChar char="u"/>
        <a:defRPr sz="2400" b="1">
          <a:solidFill>
            <a:schemeClr val="tx1"/>
          </a:solidFill>
          <a:latin typeface="+mn-lt"/>
        </a:defRPr>
      </a:lvl3pPr>
      <a:lvl4pPr marL="1485900" indent="-228600" algn="l" rtl="0" eaLnBrk="1" fontAlgn="base" hangingPunct="1">
        <a:spcBef>
          <a:spcPts val="900"/>
        </a:spcBef>
        <a:spcAft>
          <a:spcPct val="0"/>
        </a:spcAft>
        <a:buClr>
          <a:srgbClr val="0040C0"/>
        </a:buClr>
        <a:buSzPct val="125000"/>
        <a:buFont typeface="Wingdings" pitchFamily="2" charset="2"/>
        <a:buChar char="§"/>
        <a:defRPr sz="2000" b="1">
          <a:solidFill>
            <a:schemeClr val="tx1"/>
          </a:solidFill>
          <a:latin typeface="+mn-lt"/>
        </a:defRPr>
      </a:lvl4pPr>
      <a:lvl5pPr marL="1943100" indent="-285750" algn="l" rtl="0" eaLnBrk="1" fontAlgn="base" hangingPunct="1">
        <a:spcBef>
          <a:spcPts val="900"/>
        </a:spcBef>
        <a:spcAft>
          <a:spcPct val="0"/>
        </a:spcAft>
        <a:buClr>
          <a:srgbClr val="0040C0"/>
        </a:buClr>
        <a:buFont typeface="Wingdings" pitchFamily="2" charset="2"/>
        <a:buChar char="v"/>
        <a:defRPr sz="1600" b="1">
          <a:solidFill>
            <a:schemeClr val="tx1"/>
          </a:solidFill>
          <a:latin typeface="+mn-lt"/>
        </a:defRPr>
      </a:lvl5pPr>
      <a:lvl6pPr marL="2400300" indent="-285750" algn="l" rtl="0" eaLnBrk="1" fontAlgn="base" hangingPunct="1">
        <a:spcBef>
          <a:spcPct val="10000"/>
        </a:spcBef>
        <a:spcAft>
          <a:spcPct val="0"/>
        </a:spcAft>
        <a:buClr>
          <a:srgbClr val="0040C0"/>
        </a:buClr>
        <a:buFont typeface="Wingdings" pitchFamily="2" charset="2"/>
        <a:buChar char="v"/>
        <a:defRPr sz="2000" b="1">
          <a:solidFill>
            <a:schemeClr val="tx1"/>
          </a:solidFill>
          <a:latin typeface="+mn-lt"/>
        </a:defRPr>
      </a:lvl6pPr>
      <a:lvl7pPr marL="2857500" indent="-285750" algn="l" rtl="0" eaLnBrk="1" fontAlgn="base" hangingPunct="1">
        <a:spcBef>
          <a:spcPct val="10000"/>
        </a:spcBef>
        <a:spcAft>
          <a:spcPct val="0"/>
        </a:spcAft>
        <a:buClr>
          <a:srgbClr val="0040C0"/>
        </a:buClr>
        <a:buFont typeface="Wingdings" pitchFamily="2" charset="2"/>
        <a:buChar char="v"/>
        <a:defRPr sz="2000" b="1">
          <a:solidFill>
            <a:schemeClr val="tx1"/>
          </a:solidFill>
          <a:latin typeface="+mn-lt"/>
        </a:defRPr>
      </a:lvl7pPr>
      <a:lvl8pPr marL="3314700" indent="-285750" algn="l" rtl="0" eaLnBrk="1" fontAlgn="base" hangingPunct="1">
        <a:spcBef>
          <a:spcPct val="10000"/>
        </a:spcBef>
        <a:spcAft>
          <a:spcPct val="0"/>
        </a:spcAft>
        <a:buClr>
          <a:srgbClr val="0040C0"/>
        </a:buClr>
        <a:buFont typeface="Wingdings" pitchFamily="2" charset="2"/>
        <a:buChar char="v"/>
        <a:defRPr sz="2000" b="1">
          <a:solidFill>
            <a:schemeClr val="tx1"/>
          </a:solidFill>
          <a:latin typeface="+mn-lt"/>
        </a:defRPr>
      </a:lvl8pPr>
      <a:lvl9pPr marL="3771900" indent="-285750" algn="l" rtl="0" eaLnBrk="1" fontAlgn="base" hangingPunct="1">
        <a:spcBef>
          <a:spcPct val="10000"/>
        </a:spcBef>
        <a:spcAft>
          <a:spcPct val="0"/>
        </a:spcAft>
        <a:buClr>
          <a:srgbClr val="0040C0"/>
        </a:buClr>
        <a:buFont typeface="Wingdings" pitchFamily="2" charset="2"/>
        <a:buChar char="v"/>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cid:image008.jpg@01D071EF.79B28750"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6.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package" Target="../embeddings/Microsoft_Word_Document1.docx"/><Relationship Id="rId5" Type="http://schemas.openxmlformats.org/officeDocument/2006/relationships/oleObject" Target="../embeddings/oleObject1.bin"/><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91580" y="2960948"/>
            <a:ext cx="7772400" cy="1470025"/>
          </a:xfrm>
        </p:spPr>
        <p:txBody>
          <a:bodyPr/>
          <a:lstStyle/>
          <a:p>
            <a:pPr algn="ctr"/>
            <a:r>
              <a:rPr lang="en-US" dirty="0" smtClean="0">
                <a:solidFill>
                  <a:schemeClr val="tx1"/>
                </a:solidFill>
                <a:effectLst>
                  <a:outerShdw blurRad="38100" dist="38100" dir="2700000" algn="tl">
                    <a:srgbClr val="000000">
                      <a:alpha val="43137"/>
                    </a:srgbClr>
                  </a:outerShdw>
                </a:effectLst>
              </a:rPr>
              <a:t>Full-Service Mail Quality Metrics </a:t>
            </a:r>
            <a:br>
              <a:rPr lang="en-US" dirty="0" smtClean="0">
                <a:solidFill>
                  <a:schemeClr val="tx1"/>
                </a:solidFill>
                <a:effectLst>
                  <a:outerShdw blurRad="38100" dist="38100" dir="2700000" algn="tl">
                    <a:srgbClr val="000000">
                      <a:alpha val="43137"/>
                    </a:srgbClr>
                  </a:outerShdw>
                </a:effectLst>
              </a:rPr>
            </a:br>
            <a:r>
              <a:rPr lang="en-US" dirty="0" smtClean="0">
                <a:solidFill>
                  <a:schemeClr val="tx1"/>
                </a:solidFill>
                <a:effectLst>
                  <a:outerShdw blurRad="38100" dist="38100" dir="2700000" algn="tl">
                    <a:srgbClr val="000000">
                      <a:alpha val="43137"/>
                    </a:srgbClr>
                  </a:outerShdw>
                </a:effectLst>
              </a:rPr>
              <a:t>Hotline Call</a:t>
            </a:r>
            <a:endParaRPr lang="en-US" dirty="0">
              <a:solidFill>
                <a:schemeClr val="tx1"/>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0"/>
          </p:nvPr>
        </p:nvSpPr>
        <p:spPr/>
        <p:txBody>
          <a:bodyPr/>
          <a:lstStyle/>
          <a:p>
            <a:fld id="{7C5C7EB7-CC8B-4366-8E44-894E41A6BA5D}" type="slidenum">
              <a:rPr lang="en-US" altLang="en-US" smtClean="0"/>
              <a:pPr/>
              <a:t>1</a:t>
            </a:fld>
            <a:endParaRPr lang="en-US" altLang="en-US" dirty="0"/>
          </a:p>
        </p:txBody>
      </p:sp>
    </p:spTree>
    <p:extLst>
      <p:ext uri="{BB962C8B-B14F-4D97-AF65-F5344CB8AC3E}">
        <p14:creationId xmlns:p14="http://schemas.microsoft.com/office/powerpoint/2010/main" val="42801511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685800" y="1600200"/>
            <a:ext cx="8229600" cy="4530725"/>
          </a:xfrm>
        </p:spPr>
        <p:txBody>
          <a:bodyPr/>
          <a:lstStyle/>
          <a:p>
            <a:pPr marL="0" indent="0">
              <a:buNone/>
            </a:pPr>
            <a:r>
              <a:rPr lang="en-US" sz="2000" b="1" dirty="0" smtClean="0"/>
              <a:t>Sample email</a:t>
            </a:r>
            <a:endParaRPr lang="en-US" sz="1800" dirty="0" smtClean="0"/>
          </a:p>
        </p:txBody>
      </p:sp>
      <p:sp>
        <p:nvSpPr>
          <p:cNvPr id="2" name="Title 1"/>
          <p:cNvSpPr>
            <a:spLocks noGrp="1"/>
          </p:cNvSpPr>
          <p:nvPr>
            <p:ph type="title"/>
          </p:nvPr>
        </p:nvSpPr>
        <p:spPr>
          <a:xfrm>
            <a:off x="908062" y="116632"/>
            <a:ext cx="8229600" cy="731837"/>
          </a:xfr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r" eaLnBrk="1" hangingPunct="1"/>
            <a:r>
              <a:rPr lang="en-US" sz="2000" dirty="0">
                <a:solidFill>
                  <a:srgbClr val="F8F8F8"/>
                </a:solidFill>
                <a:latin typeface="Arial" panose="020B0604020202020204" pitchFamily="34" charset="0"/>
                <a:cs typeface="Arial" panose="020B0604020202020204" pitchFamily="34" charset="0"/>
              </a:rPr>
              <a:t>Postage Assessment Process</a:t>
            </a:r>
          </a:p>
        </p:txBody>
      </p:sp>
      <p:sp>
        <p:nvSpPr>
          <p:cNvPr id="4" name="Slide Number Placeholder 3"/>
          <p:cNvSpPr>
            <a:spLocks noGrp="1"/>
          </p:cNvSpPr>
          <p:nvPr>
            <p:ph type="sldNum" sz="quarter" idx="12"/>
          </p:nvPr>
        </p:nvSpPr>
        <p:spPr/>
        <p:txBody>
          <a:bodyPr/>
          <a:lstStyle/>
          <a:p>
            <a:pPr>
              <a:defRPr/>
            </a:pPr>
            <a:fld id="{09E7B406-AE8F-4EA0-80FE-91E28D642853}" type="slidenum">
              <a:rPr lang="en-US" smtClean="0"/>
              <a:pPr>
                <a:defRPr/>
              </a:pPr>
              <a:t>10</a:t>
            </a:fld>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548" y="2513464"/>
            <a:ext cx="7969082" cy="357480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443836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671" y="188640"/>
            <a:ext cx="8229600" cy="731837"/>
          </a:xfr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r" eaLnBrk="1" hangingPunct="1"/>
            <a:r>
              <a:rPr lang="en-US" sz="2000" dirty="0">
                <a:solidFill>
                  <a:srgbClr val="F8F8F8"/>
                </a:solidFill>
                <a:latin typeface="Arial" panose="020B0604020202020204" pitchFamily="34" charset="0"/>
                <a:cs typeface="Arial" panose="020B0604020202020204" pitchFamily="34" charset="0"/>
              </a:rPr>
              <a:t>Postage Assessment Process</a:t>
            </a:r>
          </a:p>
        </p:txBody>
      </p:sp>
      <p:sp>
        <p:nvSpPr>
          <p:cNvPr id="7" name="Content Placeholder 2"/>
          <p:cNvSpPr>
            <a:spLocks noGrp="1"/>
          </p:cNvSpPr>
          <p:nvPr>
            <p:ph idx="1"/>
          </p:nvPr>
        </p:nvSpPr>
        <p:spPr>
          <a:xfrm>
            <a:off x="457200" y="1524000"/>
            <a:ext cx="8229600" cy="4530725"/>
          </a:xfrm>
        </p:spPr>
        <p:txBody>
          <a:bodyPr/>
          <a:lstStyle/>
          <a:p>
            <a:r>
              <a:rPr lang="en-US" sz="1800" dirty="0" smtClean="0"/>
              <a:t>Upon receipt, the mailer VAE should log into the Business Customer Gateway to review the Mail Entry Postage Assessment Report and pay the outstanding amount due, if applicable</a:t>
            </a:r>
          </a:p>
          <a:p>
            <a:endParaRPr lang="en-US" sz="2000" dirty="0"/>
          </a:p>
        </p:txBody>
      </p:sp>
      <p:pic>
        <p:nvPicPr>
          <p:cNvPr id="1026" name="Picture 699" descr="\\ts.accenturefederal.com@SSL\DavWWWRoot\sites\USPSFullServicePMO\SASPTeamSite\CMAT\Full Service Project Management\Full Service Invoicing\Communication\2. Key Documents\Screenshots\1.1Manage Accoun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7644" y="2564904"/>
            <a:ext cx="6388781" cy="410445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27" name="Picture 7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8254773">
            <a:off x="2432847" y="4284851"/>
            <a:ext cx="1059232" cy="730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1398086" y="4706035"/>
            <a:ext cx="941666" cy="19912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3"/>
          <p:cNvSpPr>
            <a:spLocks noGrp="1"/>
          </p:cNvSpPr>
          <p:nvPr>
            <p:ph type="sldNum" sz="quarter" idx="12"/>
          </p:nvPr>
        </p:nvSpPr>
        <p:spPr>
          <a:xfrm>
            <a:off x="6858000" y="6248400"/>
            <a:ext cx="2133600" cy="457200"/>
          </a:xfrm>
        </p:spPr>
        <p:txBody>
          <a:bodyPr/>
          <a:lstStyle/>
          <a:p>
            <a:pPr>
              <a:defRPr/>
            </a:pPr>
            <a:fld id="{09E7B406-AE8F-4EA0-80FE-91E28D642853}" type="slidenum">
              <a:rPr lang="en-US" smtClean="0"/>
              <a:pPr>
                <a:defRPr/>
              </a:pPr>
              <a:t>11</a:t>
            </a:fld>
            <a:endParaRPr lang="en-US" dirty="0"/>
          </a:p>
        </p:txBody>
      </p:sp>
    </p:spTree>
    <p:extLst>
      <p:ext uri="{BB962C8B-B14F-4D97-AF65-F5344CB8AC3E}">
        <p14:creationId xmlns:p14="http://schemas.microsoft.com/office/powerpoint/2010/main" val="3593005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0628"/>
            <a:ext cx="8229600" cy="731837"/>
          </a:xfr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r" eaLnBrk="1" hangingPunct="1"/>
            <a:r>
              <a:rPr lang="en-US" sz="2000" dirty="0">
                <a:solidFill>
                  <a:srgbClr val="F8F8F8"/>
                </a:solidFill>
                <a:latin typeface="Arial" panose="020B0604020202020204" pitchFamily="34" charset="0"/>
                <a:cs typeface="Arial" panose="020B0604020202020204" pitchFamily="34" charset="0"/>
              </a:rPr>
              <a:t>Postage Assessment Process</a:t>
            </a:r>
          </a:p>
        </p:txBody>
      </p:sp>
      <p:sp>
        <p:nvSpPr>
          <p:cNvPr id="7" name="Content Placeholder 2"/>
          <p:cNvSpPr>
            <a:spLocks noGrp="1"/>
          </p:cNvSpPr>
          <p:nvPr>
            <p:ph idx="1"/>
          </p:nvPr>
        </p:nvSpPr>
        <p:spPr>
          <a:xfrm>
            <a:off x="457200" y="1524000"/>
            <a:ext cx="8229600" cy="4530725"/>
          </a:xfrm>
        </p:spPr>
        <p:txBody>
          <a:bodyPr/>
          <a:lstStyle/>
          <a:p>
            <a:r>
              <a:rPr lang="en-US" sz="1800" dirty="0" smtClean="0"/>
              <a:t>Mailer </a:t>
            </a:r>
            <a:r>
              <a:rPr lang="en-US" sz="1800" dirty="0"/>
              <a:t>VAE enters VAE screen by clicking on the green “Go to Service” next to Verification Assessment Evaluator (</a:t>
            </a:r>
            <a:r>
              <a:rPr lang="en-US" sz="1800" i="1" dirty="0" err="1"/>
              <a:t>PostalOne</a:t>
            </a:r>
            <a:r>
              <a:rPr lang="en-US" sz="1800" i="1" dirty="0"/>
              <a:t>!</a:t>
            </a:r>
            <a:r>
              <a:rPr lang="en-US" sz="1800" dirty="0"/>
              <a:t>) </a:t>
            </a:r>
          </a:p>
        </p:txBody>
      </p:sp>
      <p:pic>
        <p:nvPicPr>
          <p:cNvPr id="2050" name="Picture 701"/>
          <p:cNvPicPr>
            <a:picLocks noChangeAspect="1" noChangeArrowheads="1"/>
          </p:cNvPicPr>
          <p:nvPr/>
        </p:nvPicPr>
        <p:blipFill>
          <a:blip r:embed="rId3">
            <a:extLst>
              <a:ext uri="{28A0092B-C50C-407E-A947-70E740481C1C}">
                <a14:useLocalDpi xmlns:a14="http://schemas.microsoft.com/office/drawing/2010/main" val="0"/>
              </a:ext>
            </a:extLst>
          </a:blip>
          <a:srcRect b="28738"/>
          <a:stretch>
            <a:fillRect/>
          </a:stretch>
        </p:blipFill>
        <p:spPr bwMode="auto">
          <a:xfrm>
            <a:off x="780673" y="2492896"/>
            <a:ext cx="7582653" cy="393714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27" name="Picture 7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8254773">
            <a:off x="7653427" y="5749036"/>
            <a:ext cx="1059232" cy="730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6654670" y="6182199"/>
            <a:ext cx="941666" cy="19912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3"/>
          <p:cNvSpPr>
            <a:spLocks noGrp="1"/>
          </p:cNvSpPr>
          <p:nvPr>
            <p:ph type="sldNum" sz="quarter" idx="12"/>
          </p:nvPr>
        </p:nvSpPr>
        <p:spPr>
          <a:xfrm>
            <a:off x="6858000" y="6248400"/>
            <a:ext cx="2133600" cy="457200"/>
          </a:xfrm>
        </p:spPr>
        <p:txBody>
          <a:bodyPr/>
          <a:lstStyle/>
          <a:p>
            <a:pPr>
              <a:defRPr/>
            </a:pPr>
            <a:fld id="{09E7B406-AE8F-4EA0-80FE-91E28D642853}" type="slidenum">
              <a:rPr lang="en-US" smtClean="0"/>
              <a:pPr>
                <a:defRPr/>
              </a:pPr>
              <a:t>12</a:t>
            </a:fld>
            <a:endParaRPr lang="en-US" dirty="0"/>
          </a:p>
        </p:txBody>
      </p:sp>
    </p:spTree>
    <p:extLst>
      <p:ext uri="{BB962C8B-B14F-4D97-AF65-F5344CB8AC3E}">
        <p14:creationId xmlns:p14="http://schemas.microsoft.com/office/powerpoint/2010/main" val="3594085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88640"/>
            <a:ext cx="8229600" cy="731837"/>
          </a:xfr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r" eaLnBrk="1" hangingPunct="1"/>
            <a:r>
              <a:rPr lang="en-US" sz="2000" dirty="0">
                <a:solidFill>
                  <a:srgbClr val="F8F8F8"/>
                </a:solidFill>
                <a:latin typeface="Arial" panose="020B0604020202020204" pitchFamily="34" charset="0"/>
                <a:cs typeface="Arial" panose="020B0604020202020204" pitchFamily="34" charset="0"/>
              </a:rPr>
              <a:t>Postage Assessment Process</a:t>
            </a:r>
          </a:p>
        </p:txBody>
      </p:sp>
      <p:sp>
        <p:nvSpPr>
          <p:cNvPr id="7" name="Content Placeholder 2"/>
          <p:cNvSpPr>
            <a:spLocks noGrp="1"/>
          </p:cNvSpPr>
          <p:nvPr>
            <p:ph idx="1"/>
          </p:nvPr>
        </p:nvSpPr>
        <p:spPr>
          <a:xfrm>
            <a:off x="457200" y="1524000"/>
            <a:ext cx="8229600" cy="4530725"/>
          </a:xfrm>
        </p:spPr>
        <p:txBody>
          <a:bodyPr/>
          <a:lstStyle/>
          <a:p>
            <a:r>
              <a:rPr lang="en-US" sz="1800" dirty="0"/>
              <a:t>Mailer </a:t>
            </a:r>
            <a:r>
              <a:rPr lang="en-US" sz="1800" dirty="0" smtClean="0"/>
              <a:t>VAE </a:t>
            </a:r>
            <a:r>
              <a:rPr lang="en-US" sz="1800" dirty="0"/>
              <a:t>can search for postage assessment by entering the </a:t>
            </a:r>
            <a:r>
              <a:rPr lang="en-US" sz="1800" dirty="0" err="1"/>
              <a:t>eDoc</a:t>
            </a:r>
            <a:r>
              <a:rPr lang="en-US" sz="1800" dirty="0"/>
              <a:t> submitter CRID and/or date </a:t>
            </a:r>
            <a:r>
              <a:rPr lang="en-US" sz="1800" dirty="0" smtClean="0"/>
              <a:t>range, </a:t>
            </a:r>
            <a:r>
              <a:rPr lang="en-US" sz="1800" dirty="0"/>
              <a:t>then click “Execute Search”</a:t>
            </a:r>
          </a:p>
        </p:txBody>
      </p:sp>
      <p:sp>
        <p:nvSpPr>
          <p:cNvPr id="4" name="Rectangle 4"/>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Slide Number Placeholder 3"/>
          <p:cNvSpPr>
            <a:spLocks noGrp="1"/>
          </p:cNvSpPr>
          <p:nvPr>
            <p:ph type="sldNum" sz="quarter" idx="12"/>
          </p:nvPr>
        </p:nvSpPr>
        <p:spPr>
          <a:xfrm>
            <a:off x="6858000" y="6248400"/>
            <a:ext cx="2133600" cy="457200"/>
          </a:xfrm>
        </p:spPr>
        <p:txBody>
          <a:bodyPr/>
          <a:lstStyle/>
          <a:p>
            <a:pPr>
              <a:defRPr/>
            </a:pPr>
            <a:fld id="{09E7B406-AE8F-4EA0-80FE-91E28D642853}" type="slidenum">
              <a:rPr lang="en-US" smtClean="0"/>
              <a:pPr>
                <a:defRPr/>
              </a:pPr>
              <a:t>13</a:t>
            </a:fld>
            <a:endParaRPr lang="en-US"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362" y="2744924"/>
            <a:ext cx="7915275" cy="2638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71713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8229600" cy="731837"/>
          </a:xfr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r" eaLnBrk="1" hangingPunct="1"/>
            <a:r>
              <a:rPr lang="en-US" sz="2000" dirty="0">
                <a:solidFill>
                  <a:srgbClr val="F8F8F8"/>
                </a:solidFill>
                <a:latin typeface="Arial" panose="020B0604020202020204" pitchFamily="34" charset="0"/>
                <a:cs typeface="Arial" panose="020B0604020202020204" pitchFamily="34" charset="0"/>
              </a:rPr>
              <a:t>Mail Entry Additional </a:t>
            </a:r>
            <a:r>
              <a:rPr lang="en-US" sz="2000" dirty="0" smtClean="0">
                <a:solidFill>
                  <a:srgbClr val="F8F8F8"/>
                </a:solidFill>
                <a:latin typeface="Arial" panose="020B0604020202020204" pitchFamily="34" charset="0"/>
                <a:cs typeface="Arial" panose="020B0604020202020204" pitchFamily="34" charset="0"/>
              </a:rPr>
              <a:t/>
            </a:r>
            <a:br>
              <a:rPr lang="en-US" sz="2000" dirty="0" smtClean="0">
                <a:solidFill>
                  <a:srgbClr val="F8F8F8"/>
                </a:solidFill>
                <a:latin typeface="Arial" panose="020B0604020202020204" pitchFamily="34" charset="0"/>
                <a:cs typeface="Arial" panose="020B0604020202020204" pitchFamily="34" charset="0"/>
              </a:rPr>
            </a:br>
            <a:r>
              <a:rPr lang="en-US" sz="2000" dirty="0" smtClean="0">
                <a:solidFill>
                  <a:srgbClr val="F8F8F8"/>
                </a:solidFill>
                <a:latin typeface="Arial" panose="020B0604020202020204" pitchFamily="34" charset="0"/>
                <a:cs typeface="Arial" panose="020B0604020202020204" pitchFamily="34" charset="0"/>
              </a:rPr>
              <a:t>Postage </a:t>
            </a:r>
            <a:r>
              <a:rPr lang="en-US" sz="2000" dirty="0">
                <a:solidFill>
                  <a:srgbClr val="F8F8F8"/>
                </a:solidFill>
                <a:latin typeface="Arial" panose="020B0604020202020204" pitchFamily="34" charset="0"/>
                <a:cs typeface="Arial" panose="020B0604020202020204" pitchFamily="34" charset="0"/>
              </a:rPr>
              <a:t>Assessment Report</a:t>
            </a:r>
          </a:p>
        </p:txBody>
      </p:sp>
      <p:sp>
        <p:nvSpPr>
          <p:cNvPr id="7" name="Content Placeholder 2"/>
          <p:cNvSpPr>
            <a:spLocks noGrp="1"/>
          </p:cNvSpPr>
          <p:nvPr>
            <p:ph idx="1"/>
          </p:nvPr>
        </p:nvSpPr>
        <p:spPr>
          <a:xfrm>
            <a:off x="457200" y="1524000"/>
            <a:ext cx="8229600" cy="4530725"/>
          </a:xfrm>
        </p:spPr>
        <p:txBody>
          <a:bodyPr/>
          <a:lstStyle/>
          <a:p>
            <a:r>
              <a:rPr lang="en-US" sz="1800" dirty="0" smtClean="0"/>
              <a:t>These steps will bring the Mailer VAE to the Mail Entry Postage Assessment Report, where all active assessments for a CRID are listed and ready for review</a:t>
            </a:r>
          </a:p>
          <a:p>
            <a:endParaRPr lang="en-US" sz="2000" dirty="0"/>
          </a:p>
        </p:txBody>
      </p:sp>
      <p:sp>
        <p:nvSpPr>
          <p:cNvPr id="10" name="Slide Number Placeholder 3"/>
          <p:cNvSpPr txBox="1">
            <a:spLocks/>
          </p:cNvSpPr>
          <p:nvPr/>
        </p:nvSpPr>
        <p:spPr bwMode="auto">
          <a:xfrm>
            <a:off x="6858000" y="6248400"/>
            <a:ext cx="2133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defPPr>
              <a:defRPr lang="en-US"/>
            </a:defPPr>
            <a:lvl1pPr marL="0" algn="r" defTabSz="914400" rtl="0" eaLnBrk="1" fontAlgn="auto" latinLnBrk="0" hangingPunct="1">
              <a:spcBef>
                <a:spcPts val="0"/>
              </a:spcBef>
              <a:spcAft>
                <a:spcPts val="0"/>
              </a:spcAft>
              <a:defRPr sz="1000" kern="1200">
                <a:solidFill>
                  <a:srgbClr val="000000"/>
                </a:solidFill>
                <a:latin typeface="+mn-lt"/>
                <a:ea typeface="+mn-ea"/>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9E7B406-AE8F-4EA0-80FE-91E28D642853}" type="slidenum">
              <a:rPr lang="en-US" smtClean="0"/>
              <a:pPr>
                <a:defRPr/>
              </a:pPr>
              <a:t>14</a:t>
            </a:fld>
            <a:endParaRPr lang="en-US" dirty="0"/>
          </a:p>
        </p:txBody>
      </p:sp>
      <p:pic>
        <p:nvPicPr>
          <p:cNvPr id="12" name="Picture 11"/>
          <p:cNvPicPr/>
          <p:nvPr/>
        </p:nvPicPr>
        <p:blipFill rotWithShape="1">
          <a:blip r:embed="rId3"/>
          <a:srcRect t="5571" b="60072"/>
          <a:stretch/>
        </p:blipFill>
        <p:spPr>
          <a:xfrm>
            <a:off x="161108" y="2600908"/>
            <a:ext cx="8817080" cy="1760592"/>
          </a:xfrm>
          <a:prstGeom prst="rect">
            <a:avLst/>
          </a:prstGeom>
          <a:ln>
            <a:solidFill>
              <a:schemeClr val="tx1"/>
            </a:solidFill>
          </a:ln>
        </p:spPr>
      </p:pic>
      <p:sp>
        <p:nvSpPr>
          <p:cNvPr id="26" name="Rectangle 9"/>
          <p:cNvSpPr>
            <a:spLocks noChangeArrowheads="1"/>
          </p:cNvSpPr>
          <p:nvPr/>
        </p:nvSpPr>
        <p:spPr bwMode="auto">
          <a:xfrm>
            <a:off x="45720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7" name="Picture 26"/>
          <p:cNvPicPr/>
          <p:nvPr/>
        </p:nvPicPr>
        <p:blipFill rotWithShape="1">
          <a:blip r:embed="rId3"/>
          <a:srcRect l="495" t="41655" r="67349" b="47487"/>
          <a:stretch/>
        </p:blipFill>
        <p:spPr>
          <a:xfrm>
            <a:off x="178568" y="4113076"/>
            <a:ext cx="4868092" cy="1080120"/>
          </a:xfrm>
          <a:prstGeom prst="rect">
            <a:avLst/>
          </a:prstGeom>
          <a:ln>
            <a:solidFill>
              <a:schemeClr val="tx1"/>
            </a:solidFill>
          </a:ln>
          <a:effectLst>
            <a:outerShdw blurRad="50800" dist="38100" dir="8100000" algn="tr" rotWithShape="0">
              <a:prstClr val="black">
                <a:alpha val="40000"/>
              </a:prstClr>
            </a:outerShdw>
          </a:effectLst>
        </p:spPr>
      </p:pic>
      <p:pic>
        <p:nvPicPr>
          <p:cNvPr id="29" name="Picture 28"/>
          <p:cNvPicPr/>
          <p:nvPr/>
        </p:nvPicPr>
        <p:blipFill rotWithShape="1">
          <a:blip r:embed="rId3"/>
          <a:srcRect l="50000" t="41481" r="607" b="47720"/>
          <a:stretch/>
        </p:blipFill>
        <p:spPr>
          <a:xfrm>
            <a:off x="2315272" y="5301208"/>
            <a:ext cx="6402008" cy="1295400"/>
          </a:xfrm>
          <a:prstGeom prst="rect">
            <a:avLst/>
          </a:prstGeom>
          <a:ln>
            <a:solidFill>
              <a:schemeClr val="tx1"/>
            </a:solidFill>
          </a:ln>
          <a:effectLst>
            <a:outerShdw blurRad="50800" dist="38100" dir="8100000" algn="tr" rotWithShape="0">
              <a:prstClr val="black">
                <a:alpha val="40000"/>
              </a:prstClr>
            </a:outerShdw>
          </a:effectLst>
        </p:spPr>
      </p:pic>
      <p:pic>
        <p:nvPicPr>
          <p:cNvPr id="7171" name="Picture 1"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6276" y="4096216"/>
            <a:ext cx="2799251" cy="1087564"/>
          </a:xfrm>
          <a:prstGeom prst="rect">
            <a:avLst/>
          </a:prstGeom>
          <a:noFill/>
          <a:ln w="9525">
            <a:solidFill>
              <a:srgbClr val="000000"/>
            </a:solidFill>
            <a:miter lim="800000"/>
            <a:headEnd/>
            <a:tailEnd/>
          </a:ln>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2322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636"/>
            <a:ext cx="8229600" cy="731837"/>
          </a:xfr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r" eaLnBrk="1" hangingPunct="1"/>
            <a:r>
              <a:rPr lang="en-US" sz="2000" dirty="0">
                <a:solidFill>
                  <a:srgbClr val="F8F8F8"/>
                </a:solidFill>
                <a:latin typeface="Arial" panose="020B0604020202020204" pitchFamily="34" charset="0"/>
                <a:cs typeface="Arial" panose="020B0604020202020204" pitchFamily="34" charset="0"/>
              </a:rPr>
              <a:t>Mail Entry Additional </a:t>
            </a:r>
            <a:r>
              <a:rPr lang="en-US" sz="2000" dirty="0" smtClean="0">
                <a:solidFill>
                  <a:srgbClr val="F8F8F8"/>
                </a:solidFill>
                <a:latin typeface="Arial" panose="020B0604020202020204" pitchFamily="34" charset="0"/>
                <a:cs typeface="Arial" panose="020B0604020202020204" pitchFamily="34" charset="0"/>
              </a:rPr>
              <a:t/>
            </a:r>
            <a:br>
              <a:rPr lang="en-US" sz="2000" dirty="0" smtClean="0">
                <a:solidFill>
                  <a:srgbClr val="F8F8F8"/>
                </a:solidFill>
                <a:latin typeface="Arial" panose="020B0604020202020204" pitchFamily="34" charset="0"/>
                <a:cs typeface="Arial" panose="020B0604020202020204" pitchFamily="34" charset="0"/>
              </a:rPr>
            </a:br>
            <a:r>
              <a:rPr lang="en-US" sz="2000" dirty="0" smtClean="0">
                <a:solidFill>
                  <a:srgbClr val="F8F8F8"/>
                </a:solidFill>
                <a:latin typeface="Arial" panose="020B0604020202020204" pitchFamily="34" charset="0"/>
                <a:cs typeface="Arial" panose="020B0604020202020204" pitchFamily="34" charset="0"/>
              </a:rPr>
              <a:t>Postage </a:t>
            </a:r>
            <a:r>
              <a:rPr lang="en-US" sz="2000" dirty="0">
                <a:solidFill>
                  <a:srgbClr val="F8F8F8"/>
                </a:solidFill>
                <a:latin typeface="Arial" panose="020B0604020202020204" pitchFamily="34" charset="0"/>
                <a:cs typeface="Arial" panose="020B0604020202020204" pitchFamily="34" charset="0"/>
              </a:rPr>
              <a:t>Assessment Report</a:t>
            </a:r>
          </a:p>
        </p:txBody>
      </p:sp>
      <p:sp>
        <p:nvSpPr>
          <p:cNvPr id="4" name="Slide Number Placeholder 3"/>
          <p:cNvSpPr>
            <a:spLocks noGrp="1"/>
          </p:cNvSpPr>
          <p:nvPr>
            <p:ph type="sldNum" sz="quarter" idx="12"/>
          </p:nvPr>
        </p:nvSpPr>
        <p:spPr/>
        <p:txBody>
          <a:bodyPr/>
          <a:lstStyle/>
          <a:p>
            <a:pPr>
              <a:defRPr/>
            </a:pPr>
            <a:fld id="{09E7B406-AE8F-4EA0-80FE-91E28D642853}" type="slidenum">
              <a:rPr lang="en-US" smtClean="0"/>
              <a:pPr>
                <a:defRPr/>
              </a:pPr>
              <a:t>15</a:t>
            </a:fld>
            <a:endParaRPr lang="en-US" dirty="0"/>
          </a:p>
        </p:txBody>
      </p:sp>
      <p:pic>
        <p:nvPicPr>
          <p:cNvPr id="6" name="Picture 5"/>
          <p:cNvPicPr/>
          <p:nvPr/>
        </p:nvPicPr>
        <p:blipFill rotWithShape="1">
          <a:blip r:embed="rId3"/>
          <a:srcRect b="8322"/>
          <a:stretch/>
        </p:blipFill>
        <p:spPr>
          <a:xfrm>
            <a:off x="3274190" y="1592796"/>
            <a:ext cx="5078038" cy="5169494"/>
          </a:xfrm>
          <a:prstGeom prst="rect">
            <a:avLst/>
          </a:prstGeom>
          <a:ln>
            <a:solidFill>
              <a:sysClr val="windowText" lastClr="000000"/>
            </a:solidFill>
          </a:ln>
        </p:spPr>
      </p:pic>
      <p:sp>
        <p:nvSpPr>
          <p:cNvPr id="7" name="Content Placeholder 2"/>
          <p:cNvSpPr>
            <a:spLocks noGrp="1"/>
          </p:cNvSpPr>
          <p:nvPr>
            <p:ph idx="1"/>
          </p:nvPr>
        </p:nvSpPr>
        <p:spPr>
          <a:xfrm>
            <a:off x="117079" y="1700808"/>
            <a:ext cx="2978757" cy="4530725"/>
          </a:xfrm>
        </p:spPr>
        <p:txBody>
          <a:bodyPr/>
          <a:lstStyle/>
          <a:p>
            <a:r>
              <a:rPr lang="en-US" sz="1600" dirty="0" smtClean="0">
                <a:solidFill>
                  <a:sysClr val="windowText" lastClr="000000"/>
                </a:solidFill>
              </a:rPr>
              <a:t>The </a:t>
            </a:r>
            <a:r>
              <a:rPr lang="en-US" sz="1600" dirty="0">
                <a:solidFill>
                  <a:sysClr val="windowText" lastClr="000000"/>
                </a:solidFill>
              </a:rPr>
              <a:t>Assessment Detail Report shows Error Count and Percentages by Mail </a:t>
            </a:r>
            <a:r>
              <a:rPr lang="en-US" sz="1600" dirty="0" smtClean="0">
                <a:solidFill>
                  <a:sysClr val="windowText" lastClr="000000"/>
                </a:solidFill>
              </a:rPr>
              <a:t>Owner</a:t>
            </a:r>
            <a:endParaRPr lang="en-US" sz="400" dirty="0" smtClean="0">
              <a:solidFill>
                <a:sysClr val="windowText" lastClr="000000"/>
              </a:solidFill>
            </a:endParaRPr>
          </a:p>
          <a:p>
            <a:endParaRPr lang="en-US" sz="1600" dirty="0"/>
          </a:p>
        </p:txBody>
      </p:sp>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3032956"/>
            <a:ext cx="7424408" cy="320435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6003667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6050" y="152636"/>
            <a:ext cx="8229600" cy="731837"/>
          </a:xfr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r" eaLnBrk="1" hangingPunct="1"/>
            <a:r>
              <a:rPr lang="en-US" sz="2000" dirty="0">
                <a:solidFill>
                  <a:srgbClr val="F8F8F8"/>
                </a:solidFill>
                <a:latin typeface="Arial" panose="020B0604020202020204" pitchFamily="34" charset="0"/>
                <a:cs typeface="Arial" panose="020B0604020202020204" pitchFamily="34" charset="0"/>
              </a:rPr>
              <a:t>Postage Assessment </a:t>
            </a:r>
            <a:r>
              <a:rPr lang="en-US" sz="2000" dirty="0" smtClean="0">
                <a:solidFill>
                  <a:srgbClr val="F8F8F8"/>
                </a:solidFill>
                <a:latin typeface="Arial" panose="020B0604020202020204" pitchFamily="34" charset="0"/>
                <a:cs typeface="Arial" panose="020B0604020202020204" pitchFamily="34" charset="0"/>
              </a:rPr>
              <a:t>Payment</a:t>
            </a:r>
            <a:endParaRPr lang="en-US" sz="2000" dirty="0">
              <a:solidFill>
                <a:srgbClr val="F8F8F8"/>
              </a:solidFill>
              <a:latin typeface="Arial" panose="020B0604020202020204" pitchFamily="34" charset="0"/>
              <a:cs typeface="Arial" panose="020B0604020202020204" pitchFamily="34" charset="0"/>
            </a:endParaRPr>
          </a:p>
        </p:txBody>
      </p:sp>
      <p:sp>
        <p:nvSpPr>
          <p:cNvPr id="7" name="Content Placeholder 2"/>
          <p:cNvSpPr>
            <a:spLocks noGrp="1"/>
          </p:cNvSpPr>
          <p:nvPr>
            <p:ph idx="1"/>
          </p:nvPr>
        </p:nvSpPr>
        <p:spPr>
          <a:xfrm>
            <a:off x="457200" y="1524000"/>
            <a:ext cx="8229600" cy="4530725"/>
          </a:xfrm>
        </p:spPr>
        <p:txBody>
          <a:bodyPr/>
          <a:lstStyle/>
          <a:p>
            <a:r>
              <a:rPr lang="en-US" sz="1800" dirty="0"/>
              <a:t>Mailer may split payment of assessment and distribute across any associated permit</a:t>
            </a:r>
          </a:p>
        </p:txBody>
      </p:sp>
      <p:sp>
        <p:nvSpPr>
          <p:cNvPr id="10" name="Slide Number Placeholder 3"/>
          <p:cNvSpPr txBox="1">
            <a:spLocks/>
          </p:cNvSpPr>
          <p:nvPr/>
        </p:nvSpPr>
        <p:spPr bwMode="auto">
          <a:xfrm>
            <a:off x="6858000" y="6248400"/>
            <a:ext cx="2133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defPPr>
              <a:defRPr lang="en-US"/>
            </a:defPPr>
            <a:lvl1pPr marL="0" algn="r" defTabSz="914400" rtl="0" eaLnBrk="1" fontAlgn="auto" latinLnBrk="0" hangingPunct="1">
              <a:spcBef>
                <a:spcPts val="0"/>
              </a:spcBef>
              <a:spcAft>
                <a:spcPts val="0"/>
              </a:spcAft>
              <a:defRPr sz="1000" kern="1200">
                <a:solidFill>
                  <a:srgbClr val="000000"/>
                </a:solidFill>
                <a:latin typeface="+mn-lt"/>
                <a:ea typeface="+mn-ea"/>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9E7B406-AE8F-4EA0-80FE-91E28D642853}" type="slidenum">
              <a:rPr lang="en-US" smtClean="0"/>
              <a:pPr>
                <a:defRPr/>
              </a:pPr>
              <a:t>16</a:t>
            </a:fld>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524" y="2420888"/>
            <a:ext cx="8492296" cy="3672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3"/>
          <p:cNvSpPr/>
          <p:nvPr/>
        </p:nvSpPr>
        <p:spPr>
          <a:xfrm>
            <a:off x="3023828" y="2847216"/>
            <a:ext cx="4663440" cy="2743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3023828" y="3099244"/>
            <a:ext cx="4663440" cy="2743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a:off x="2843808" y="3356992"/>
            <a:ext cx="1737360" cy="2743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4572000" y="3356992"/>
            <a:ext cx="365760" cy="2743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3630176" y="5769260"/>
            <a:ext cx="822960" cy="2743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53662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2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2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2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5" grpId="0" animBg="1"/>
      <p:bldP spid="25" grpId="1" animBg="1"/>
      <p:bldP spid="26" grpId="0" animBg="1"/>
      <p:bldP spid="26" grpId="1" animBg="1"/>
      <p:bldP spid="27" grpId="0" animBg="1"/>
      <p:bldP spid="27" grpId="1" animBg="1"/>
      <p:bldP spid="2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2554" y="152636"/>
            <a:ext cx="8229600" cy="731837"/>
          </a:xfr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r" eaLnBrk="1" hangingPunct="1"/>
            <a:r>
              <a:rPr lang="en-US" sz="2000" dirty="0">
                <a:solidFill>
                  <a:srgbClr val="F8F8F8"/>
                </a:solidFill>
                <a:latin typeface="Arial" panose="020B0604020202020204" pitchFamily="34" charset="0"/>
                <a:cs typeface="Arial" panose="020B0604020202020204" pitchFamily="34" charset="0"/>
              </a:rPr>
              <a:t>Postage Assessment Payment</a:t>
            </a:r>
          </a:p>
        </p:txBody>
      </p:sp>
      <p:sp>
        <p:nvSpPr>
          <p:cNvPr id="5" name="Content Placeholder 2"/>
          <p:cNvSpPr txBox="1">
            <a:spLocks/>
          </p:cNvSpPr>
          <p:nvPr/>
        </p:nvSpPr>
        <p:spPr bwMode="auto">
          <a:xfrm>
            <a:off x="628650" y="1588461"/>
            <a:ext cx="7886700" cy="13724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57200" indent="-457200" algn="l" rtl="0" eaLnBrk="1" fontAlgn="base" hangingPunct="1">
              <a:spcBef>
                <a:spcPct val="0"/>
              </a:spcBef>
              <a:spcAft>
                <a:spcPct val="0"/>
              </a:spcAft>
              <a:buClr>
                <a:schemeClr val="tx1"/>
              </a:buClr>
              <a:buSzPct val="100000"/>
              <a:buFont typeface="Arial" charset="0"/>
              <a:buChar char="•"/>
              <a:defRPr sz="2600" b="1">
                <a:solidFill>
                  <a:schemeClr val="tx1"/>
                </a:solidFill>
                <a:latin typeface="Arial" charset="0"/>
                <a:ea typeface="+mn-ea"/>
                <a:cs typeface="Calibri" pitchFamily="34" charset="0"/>
              </a:defRPr>
            </a:lvl1pPr>
            <a:lvl2pPr marL="876300" indent="-419100" algn="l" rtl="0" eaLnBrk="1" fontAlgn="base" hangingPunct="1">
              <a:spcBef>
                <a:spcPct val="0"/>
              </a:spcBef>
              <a:spcAft>
                <a:spcPct val="0"/>
              </a:spcAft>
              <a:buClr>
                <a:schemeClr val="tx1"/>
              </a:buClr>
              <a:buSzPct val="70000"/>
              <a:buFont typeface="Wingdings" pitchFamily="2" charset="2"/>
              <a:buChar char="§"/>
              <a:defRPr sz="2400">
                <a:solidFill>
                  <a:schemeClr val="tx1"/>
                </a:solidFill>
                <a:latin typeface="Arial" charset="0"/>
                <a:cs typeface="Calibri" pitchFamily="34" charset="0"/>
              </a:defRPr>
            </a:lvl2pPr>
            <a:lvl3pPr marL="1254125" indent="-342900" algn="l" rtl="0" eaLnBrk="1" fontAlgn="base" hangingPunct="1">
              <a:spcBef>
                <a:spcPct val="0"/>
              </a:spcBef>
              <a:spcAft>
                <a:spcPct val="0"/>
              </a:spcAft>
              <a:buClr>
                <a:schemeClr val="tx1"/>
              </a:buClr>
              <a:buSzPct val="60000"/>
              <a:buFont typeface="Arial" charset="0"/>
              <a:buChar char="•"/>
              <a:defRPr sz="2000">
                <a:solidFill>
                  <a:schemeClr val="tx1"/>
                </a:solidFill>
                <a:latin typeface="Arial" charset="0"/>
                <a:cs typeface="Calibri" pitchFamily="34" charset="0"/>
              </a:defRPr>
            </a:lvl3pPr>
            <a:lvl4pPr marL="1711325" indent="-342900" algn="l" rtl="0" eaLnBrk="1" fontAlgn="base" hangingPunct="1">
              <a:spcBef>
                <a:spcPct val="0"/>
              </a:spcBef>
              <a:spcAft>
                <a:spcPct val="0"/>
              </a:spcAft>
              <a:buClr>
                <a:schemeClr val="tx1"/>
              </a:buClr>
              <a:buChar char="•"/>
              <a:defRPr sz="1600">
                <a:solidFill>
                  <a:schemeClr val="tx1"/>
                </a:solidFill>
                <a:latin typeface="Arial" charset="0"/>
                <a:cs typeface="Calibri" pitchFamily="34" charset="0"/>
              </a:defRPr>
            </a:lvl4pPr>
            <a:lvl5pPr marL="2168525" indent="-342900" algn="l" rtl="0" eaLnBrk="1" fontAlgn="base" hangingPunct="1">
              <a:spcBef>
                <a:spcPct val="0"/>
              </a:spcBef>
              <a:spcAft>
                <a:spcPct val="0"/>
              </a:spcAft>
              <a:buClr>
                <a:srgbClr val="0040C0"/>
              </a:buClr>
              <a:buChar char="•"/>
              <a:defRPr sz="1400">
                <a:solidFill>
                  <a:schemeClr val="tx1"/>
                </a:solidFill>
                <a:latin typeface="Arial" charset="0"/>
                <a:cs typeface="Calibri" pitchFamily="34" charset="0"/>
              </a:defRPr>
            </a:lvl5pPr>
            <a:lvl6pPr marL="2625725" indent="-342900" algn="l" rtl="0" eaLnBrk="1" fontAlgn="base" hangingPunct="1">
              <a:spcBef>
                <a:spcPct val="0"/>
              </a:spcBef>
              <a:spcAft>
                <a:spcPct val="0"/>
              </a:spcAft>
              <a:buClr>
                <a:srgbClr val="0040C0"/>
              </a:buClr>
              <a:buChar char="•"/>
              <a:defRPr sz="1400">
                <a:solidFill>
                  <a:schemeClr val="tx1"/>
                </a:solidFill>
                <a:latin typeface="+mn-lt"/>
              </a:defRPr>
            </a:lvl6pPr>
            <a:lvl7pPr marL="3082925" indent="-342900" algn="l" rtl="0" eaLnBrk="1" fontAlgn="base" hangingPunct="1">
              <a:spcBef>
                <a:spcPct val="0"/>
              </a:spcBef>
              <a:spcAft>
                <a:spcPct val="0"/>
              </a:spcAft>
              <a:buClr>
                <a:srgbClr val="0040C0"/>
              </a:buClr>
              <a:buChar char="•"/>
              <a:defRPr sz="1400">
                <a:solidFill>
                  <a:schemeClr val="tx1"/>
                </a:solidFill>
                <a:latin typeface="+mn-lt"/>
              </a:defRPr>
            </a:lvl7pPr>
            <a:lvl8pPr marL="3540125" indent="-342900" algn="l" rtl="0" eaLnBrk="1" fontAlgn="base" hangingPunct="1">
              <a:spcBef>
                <a:spcPct val="0"/>
              </a:spcBef>
              <a:spcAft>
                <a:spcPct val="0"/>
              </a:spcAft>
              <a:buClr>
                <a:srgbClr val="0040C0"/>
              </a:buClr>
              <a:buChar char="•"/>
              <a:defRPr sz="1400">
                <a:solidFill>
                  <a:schemeClr val="tx1"/>
                </a:solidFill>
                <a:latin typeface="+mn-lt"/>
              </a:defRPr>
            </a:lvl8pPr>
            <a:lvl9pPr marL="3997325" indent="-342900" algn="l" rtl="0" eaLnBrk="1" fontAlgn="base" hangingPunct="1">
              <a:spcBef>
                <a:spcPct val="0"/>
              </a:spcBef>
              <a:spcAft>
                <a:spcPct val="0"/>
              </a:spcAft>
              <a:buClr>
                <a:srgbClr val="0040C0"/>
              </a:buClr>
              <a:buChar char="•"/>
              <a:defRPr sz="1400">
                <a:solidFill>
                  <a:schemeClr val="tx1"/>
                </a:solidFill>
                <a:latin typeface="+mn-lt"/>
              </a:defRPr>
            </a:lvl9pPr>
          </a:lstStyle>
          <a:p>
            <a:pPr marL="342900" lvl="0" indent="-342900" eaLnBrk="0" hangingPunct="0">
              <a:spcBef>
                <a:spcPct val="20000"/>
              </a:spcBef>
              <a:buClr>
                <a:schemeClr val="bg2"/>
              </a:buClr>
              <a:buSzPct val="75000"/>
              <a:buFont typeface="Wingdings" pitchFamily="2" charset="2"/>
              <a:buChar char="p"/>
              <a:defRPr/>
            </a:pPr>
            <a:r>
              <a:rPr lang="en-US" sz="1800" b="0" dirty="0">
                <a:latin typeface="Arial" pitchFamily="34" charset="0"/>
                <a:cs typeface="Arial" pitchFamily="34" charset="0"/>
              </a:rPr>
              <a:t>Mailers can contact USPS and request that a permit not used during the assessment month be added to their list in the assessment payment screen</a:t>
            </a:r>
          </a:p>
          <a:p>
            <a:pPr marL="0" marR="0" lvl="0" indent="0" algn="l" defTabSz="914400" rtl="0" eaLnBrk="1" fontAlgn="base" latinLnBrk="0" hangingPunct="1">
              <a:lnSpc>
                <a:spcPct val="100000"/>
              </a:lnSpc>
              <a:spcBef>
                <a:spcPct val="0"/>
              </a:spcBef>
              <a:spcAft>
                <a:spcPct val="0"/>
              </a:spcAft>
              <a:buClr>
                <a:sysClr val="windowText" lastClr="000000"/>
              </a:buClr>
              <a:buSzPct val="100000"/>
              <a:buFont typeface="Arial" charset="0"/>
              <a:buNone/>
              <a:tabLst/>
              <a:defRPr/>
            </a:pPr>
            <a:endParaRPr kumimoji="0" lang="en-US" sz="2600" b="1" i="0" u="none" strike="noStrike" kern="0" cap="none" spc="0" normalizeH="0" baseline="0" noProof="0" dirty="0">
              <a:ln>
                <a:noFill/>
              </a:ln>
              <a:solidFill>
                <a:sysClr val="windowText" lastClr="000000"/>
              </a:solidFill>
              <a:effectLst/>
              <a:uLnTx/>
              <a:uFillTx/>
              <a:latin typeface="Arial" charset="0"/>
              <a:ea typeface="+mn-ea"/>
            </a:endParaRPr>
          </a:p>
        </p:txBody>
      </p:sp>
      <p:grpSp>
        <p:nvGrpSpPr>
          <p:cNvPr id="3" name="Group 2"/>
          <p:cNvGrpSpPr/>
          <p:nvPr/>
        </p:nvGrpSpPr>
        <p:grpSpPr>
          <a:xfrm>
            <a:off x="503548" y="2636912"/>
            <a:ext cx="8136904" cy="3312368"/>
            <a:chOff x="797442" y="3501837"/>
            <a:chExt cx="7584558" cy="2735475"/>
          </a:xfrm>
        </p:grpSpPr>
        <p:pic>
          <p:nvPicPr>
            <p:cNvPr id="14" name="Picture 13"/>
            <p:cNvPicPr/>
            <p:nvPr/>
          </p:nvPicPr>
          <p:blipFill rotWithShape="1">
            <a:blip r:embed="rId3"/>
            <a:srcRect l="14060" t="-1" b="35169"/>
            <a:stretch/>
          </p:blipFill>
          <p:spPr>
            <a:xfrm>
              <a:off x="797442" y="3501837"/>
              <a:ext cx="7584558" cy="2735475"/>
            </a:xfrm>
            <a:prstGeom prst="rect">
              <a:avLst/>
            </a:prstGeom>
            <a:ln>
              <a:solidFill>
                <a:schemeClr val="tx1"/>
              </a:solidFill>
            </a:ln>
          </p:spPr>
        </p:pic>
        <p:pic>
          <p:nvPicPr>
            <p:cNvPr id="15" name="Picture 14"/>
            <p:cNvPicPr/>
            <p:nvPr/>
          </p:nvPicPr>
          <p:blipFill rotWithShape="1">
            <a:blip r:embed="rId4"/>
            <a:srcRect l="23981" t="16731" r="33566" b="38578"/>
            <a:stretch/>
          </p:blipFill>
          <p:spPr>
            <a:xfrm>
              <a:off x="2683205" y="4045916"/>
              <a:ext cx="3777589" cy="1757642"/>
            </a:xfrm>
            <a:prstGeom prst="rect">
              <a:avLst/>
            </a:prstGeom>
            <a:ln>
              <a:solidFill>
                <a:sysClr val="windowText" lastClr="000000"/>
              </a:solidFill>
            </a:ln>
          </p:spPr>
        </p:pic>
        <p:sp>
          <p:nvSpPr>
            <p:cNvPr id="16" name="Rectangle 15"/>
            <p:cNvSpPr/>
            <p:nvPr/>
          </p:nvSpPr>
          <p:spPr>
            <a:xfrm>
              <a:off x="7954296" y="5456215"/>
              <a:ext cx="287297"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Curved Down Arrow 16"/>
            <p:cNvSpPr/>
            <p:nvPr/>
          </p:nvSpPr>
          <p:spPr>
            <a:xfrm rot="1458816" flipH="1">
              <a:off x="5788275" y="4200935"/>
              <a:ext cx="2256236" cy="644823"/>
            </a:xfrm>
            <a:prstGeom prst="curved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Rectangle 18"/>
            <p:cNvSpPr/>
            <p:nvPr/>
          </p:nvSpPr>
          <p:spPr>
            <a:xfrm>
              <a:off x="5200650" y="4320589"/>
              <a:ext cx="287297"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Slide Number Placeholder 3"/>
          <p:cNvSpPr>
            <a:spLocks noGrp="1"/>
          </p:cNvSpPr>
          <p:nvPr>
            <p:ph type="sldNum" sz="quarter" idx="12"/>
          </p:nvPr>
        </p:nvSpPr>
        <p:spPr>
          <a:solidFill>
            <a:schemeClr val="bg1"/>
          </a:solidFill>
        </p:spPr>
        <p:txBody>
          <a:bodyPr/>
          <a:lstStyle/>
          <a:p>
            <a:pPr>
              <a:defRPr/>
            </a:pPr>
            <a:fld id="{09E7B406-AE8F-4EA0-80FE-91E28D642853}" type="slidenum">
              <a:rPr lang="en-US" smtClean="0"/>
              <a:pPr>
                <a:defRPr/>
              </a:pPr>
              <a:t>17</a:t>
            </a:fld>
            <a:endParaRPr lang="en-US" dirty="0"/>
          </a:p>
        </p:txBody>
      </p:sp>
      <p:pic>
        <p:nvPicPr>
          <p:cNvPr id="1024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1014" y="3273325"/>
            <a:ext cx="5773321" cy="30336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01973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rved Down Arrow 15"/>
          <p:cNvSpPr/>
          <p:nvPr/>
        </p:nvSpPr>
        <p:spPr>
          <a:xfrm rot="16200000" flipH="1" flipV="1">
            <a:off x="7027389" y="3376079"/>
            <a:ext cx="3108313" cy="621868"/>
          </a:xfrm>
          <a:prstGeom prst="curved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Curved Down Arrow 13"/>
          <p:cNvSpPr/>
          <p:nvPr/>
        </p:nvSpPr>
        <p:spPr>
          <a:xfrm rot="16939507" flipH="1" flipV="1">
            <a:off x="5885608" y="4450747"/>
            <a:ext cx="3108313" cy="621868"/>
          </a:xfrm>
          <a:prstGeom prst="curved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title"/>
          </p:nvPr>
        </p:nvSpPr>
        <p:spPr>
          <a:xfrm>
            <a:off x="914400" y="91281"/>
            <a:ext cx="8229600" cy="731837"/>
          </a:xfr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r" eaLnBrk="1" hangingPunct="1"/>
            <a:r>
              <a:rPr lang="en-US" sz="2000" dirty="0">
                <a:solidFill>
                  <a:srgbClr val="F8F8F8"/>
                </a:solidFill>
                <a:latin typeface="Arial" panose="020B0604020202020204" pitchFamily="34" charset="0"/>
                <a:cs typeface="Arial" panose="020B0604020202020204" pitchFamily="34" charset="0"/>
              </a:rPr>
              <a:t>Postage Assessment Review</a:t>
            </a:r>
          </a:p>
        </p:txBody>
      </p:sp>
      <p:sp>
        <p:nvSpPr>
          <p:cNvPr id="7" name="Content Placeholder 2"/>
          <p:cNvSpPr>
            <a:spLocks noGrp="1"/>
          </p:cNvSpPr>
          <p:nvPr>
            <p:ph idx="1"/>
          </p:nvPr>
        </p:nvSpPr>
        <p:spPr>
          <a:xfrm>
            <a:off x="457200" y="1524000"/>
            <a:ext cx="8229600" cy="4530725"/>
          </a:xfrm>
        </p:spPr>
        <p:txBody>
          <a:bodyPr/>
          <a:lstStyle/>
          <a:p>
            <a:r>
              <a:rPr lang="en-US" sz="1800" dirty="0"/>
              <a:t>Mailers can request a </a:t>
            </a:r>
            <a:r>
              <a:rPr lang="en-US" sz="1800" dirty="0" smtClean="0"/>
              <a:t>review of the postage assessment</a:t>
            </a:r>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r>
              <a:rPr lang="en-US" sz="1800" dirty="0"/>
              <a:t>S</a:t>
            </a:r>
            <a:r>
              <a:rPr lang="en-US" sz="1800" dirty="0" smtClean="0"/>
              <a:t>tatus </a:t>
            </a:r>
            <a:r>
              <a:rPr lang="en-US" sz="1800" dirty="0"/>
              <a:t>of assessment changes to </a:t>
            </a:r>
            <a:r>
              <a:rPr lang="en-US" sz="1800" dirty="0" smtClean="0"/>
              <a:t>Pending</a:t>
            </a:r>
            <a:endParaRPr lang="en-US" sz="1800" dirty="0"/>
          </a:p>
        </p:txBody>
      </p:sp>
      <p:sp>
        <p:nvSpPr>
          <p:cNvPr id="10" name="Slide Number Placeholder 3"/>
          <p:cNvSpPr txBox="1">
            <a:spLocks/>
          </p:cNvSpPr>
          <p:nvPr/>
        </p:nvSpPr>
        <p:spPr bwMode="auto">
          <a:xfrm>
            <a:off x="6858000" y="6248400"/>
            <a:ext cx="2133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defPPr>
              <a:defRPr lang="en-US"/>
            </a:defPPr>
            <a:lvl1pPr marL="0" algn="r" defTabSz="914400" rtl="0" eaLnBrk="1" fontAlgn="auto" latinLnBrk="0" hangingPunct="1">
              <a:spcBef>
                <a:spcPts val="0"/>
              </a:spcBef>
              <a:spcAft>
                <a:spcPts val="0"/>
              </a:spcAft>
              <a:defRPr sz="1000" kern="1200">
                <a:solidFill>
                  <a:srgbClr val="000000"/>
                </a:solidFill>
                <a:latin typeface="+mn-lt"/>
                <a:ea typeface="+mn-ea"/>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9E7B406-AE8F-4EA0-80FE-91E28D642853}" type="slidenum">
              <a:rPr lang="en-US" smtClean="0"/>
              <a:pPr>
                <a:defRPr/>
              </a:pPr>
              <a:t>18</a:t>
            </a:fld>
            <a:endParaRPr lang="en-US" dirty="0"/>
          </a:p>
        </p:txBody>
      </p:sp>
      <p:pic>
        <p:nvPicPr>
          <p:cNvPr id="12" name="Picture 11"/>
          <p:cNvPicPr/>
          <p:nvPr/>
        </p:nvPicPr>
        <p:blipFill rotWithShape="1">
          <a:blip r:embed="rId3"/>
          <a:srcRect t="5572" b="44544"/>
          <a:stretch/>
        </p:blipFill>
        <p:spPr>
          <a:xfrm>
            <a:off x="174520" y="1952836"/>
            <a:ext cx="8817080" cy="2556284"/>
          </a:xfrm>
          <a:prstGeom prst="rect">
            <a:avLst/>
          </a:prstGeom>
          <a:ln>
            <a:solidFill>
              <a:schemeClr val="tx1"/>
            </a:solidFill>
          </a:ln>
        </p:spPr>
      </p:pic>
      <p:pic>
        <p:nvPicPr>
          <p:cNvPr id="6148" name="Picture 59"/>
          <p:cNvPicPr>
            <a:picLocks noChangeAspect="1" noChangeArrowheads="1"/>
          </p:cNvPicPr>
          <p:nvPr/>
        </p:nvPicPr>
        <p:blipFill>
          <a:blip r:embed="rId4">
            <a:extLst>
              <a:ext uri="{28A0092B-C50C-407E-A947-70E740481C1C}">
                <a14:useLocalDpi xmlns:a14="http://schemas.microsoft.com/office/drawing/2010/main" val="0"/>
              </a:ext>
            </a:extLst>
          </a:blip>
          <a:srcRect l="85580" t="88229" r="970" b="1678"/>
          <a:stretch>
            <a:fillRect/>
          </a:stretch>
        </p:blipFill>
        <p:spPr bwMode="auto">
          <a:xfrm>
            <a:off x="5923421" y="4797152"/>
            <a:ext cx="2212975" cy="506413"/>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6" name="Rectangle 9"/>
          <p:cNvSpPr>
            <a:spLocks noChangeArrowheads="1"/>
          </p:cNvSpPr>
          <p:nvPr/>
        </p:nvSpPr>
        <p:spPr bwMode="auto">
          <a:xfrm>
            <a:off x="45720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4" name="Rectangle 23"/>
          <p:cNvSpPr/>
          <p:nvPr/>
        </p:nvSpPr>
        <p:spPr>
          <a:xfrm>
            <a:off x="6337820" y="5105361"/>
            <a:ext cx="1040668" cy="1982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Picture 27"/>
          <p:cNvPicPr/>
          <p:nvPr/>
        </p:nvPicPr>
        <p:blipFill rotWithShape="1">
          <a:blip r:embed="rId3"/>
          <a:srcRect l="81460" t="41943" r="12152" b="50756"/>
          <a:stretch/>
        </p:blipFill>
        <p:spPr>
          <a:xfrm>
            <a:off x="5688124" y="5769260"/>
            <a:ext cx="1074717" cy="713964"/>
          </a:xfrm>
          <a:prstGeom prst="rect">
            <a:avLst/>
          </a:prstGeom>
          <a:ln>
            <a:solidFill>
              <a:schemeClr val="tx1"/>
            </a:solidFill>
          </a:ln>
        </p:spPr>
      </p:pic>
      <p:sp>
        <p:nvSpPr>
          <p:cNvPr id="29" name="Rectangle 28"/>
          <p:cNvSpPr/>
          <p:nvPr/>
        </p:nvSpPr>
        <p:spPr>
          <a:xfrm>
            <a:off x="5806954" y="6005282"/>
            <a:ext cx="822960" cy="1828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26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6124" y="3161536"/>
            <a:ext cx="4114800" cy="14573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83802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636"/>
            <a:ext cx="8229600" cy="731837"/>
          </a:xfr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r" eaLnBrk="1" hangingPunct="1"/>
            <a:r>
              <a:rPr lang="en-US" sz="2000" dirty="0">
                <a:solidFill>
                  <a:srgbClr val="F8F8F8"/>
                </a:solidFill>
                <a:latin typeface="Arial" panose="020B0604020202020204" pitchFamily="34" charset="0"/>
                <a:cs typeface="Arial" panose="020B0604020202020204" pitchFamily="34" charset="0"/>
              </a:rPr>
              <a:t>Postage Assessment Review</a:t>
            </a:r>
          </a:p>
        </p:txBody>
      </p:sp>
      <p:sp>
        <p:nvSpPr>
          <p:cNvPr id="7" name="Content Placeholder 2"/>
          <p:cNvSpPr>
            <a:spLocks noGrp="1"/>
          </p:cNvSpPr>
          <p:nvPr>
            <p:ph idx="1"/>
          </p:nvPr>
        </p:nvSpPr>
        <p:spPr>
          <a:xfrm>
            <a:off x="457200" y="1524000"/>
            <a:ext cx="8229600" cy="4530725"/>
          </a:xfrm>
        </p:spPr>
        <p:txBody>
          <a:bodyPr/>
          <a:lstStyle/>
          <a:p>
            <a:r>
              <a:rPr lang="en-US" sz="1800" dirty="0"/>
              <a:t>Mailers can </a:t>
            </a:r>
            <a:r>
              <a:rPr lang="en-US" sz="1800" dirty="0" smtClean="0"/>
              <a:t>select which errors they would like to be reviewed</a:t>
            </a:r>
            <a:endParaRPr lang="en-US" sz="1800" dirty="0"/>
          </a:p>
        </p:txBody>
      </p:sp>
      <p:sp>
        <p:nvSpPr>
          <p:cNvPr id="10" name="Slide Number Placeholder 3"/>
          <p:cNvSpPr txBox="1">
            <a:spLocks/>
          </p:cNvSpPr>
          <p:nvPr/>
        </p:nvSpPr>
        <p:spPr bwMode="auto">
          <a:xfrm>
            <a:off x="6858000" y="6248400"/>
            <a:ext cx="2133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defPPr>
              <a:defRPr lang="en-US"/>
            </a:defPPr>
            <a:lvl1pPr marL="0" algn="r" defTabSz="914400" rtl="0" eaLnBrk="1" fontAlgn="auto" latinLnBrk="0" hangingPunct="1">
              <a:spcBef>
                <a:spcPts val="0"/>
              </a:spcBef>
              <a:spcAft>
                <a:spcPts val="0"/>
              </a:spcAft>
              <a:defRPr sz="1000" kern="1200">
                <a:solidFill>
                  <a:srgbClr val="000000"/>
                </a:solidFill>
                <a:latin typeface="+mn-lt"/>
                <a:ea typeface="+mn-ea"/>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9E7B406-AE8F-4EA0-80FE-91E28D642853}" type="slidenum">
              <a:rPr lang="en-US" smtClean="0"/>
              <a:pPr>
                <a:defRPr/>
              </a:pPr>
              <a:t>19</a:t>
            </a:fld>
            <a:endParaRPr lang="en-US" dirty="0"/>
          </a:p>
        </p:txBody>
      </p:sp>
      <p:sp>
        <p:nvSpPr>
          <p:cNvPr id="26" name="Rectangle 9"/>
          <p:cNvSpPr>
            <a:spLocks noChangeArrowheads="1"/>
          </p:cNvSpPr>
          <p:nvPr/>
        </p:nvSpPr>
        <p:spPr bwMode="auto">
          <a:xfrm>
            <a:off x="45720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7" name="Picture 16"/>
          <p:cNvPicPr/>
          <p:nvPr/>
        </p:nvPicPr>
        <p:blipFill rotWithShape="1">
          <a:blip r:embed="rId3" cstate="print">
            <a:extLst>
              <a:ext uri="{28A0092B-C50C-407E-A947-70E740481C1C}">
                <a14:useLocalDpi xmlns:a14="http://schemas.microsoft.com/office/drawing/2010/main" val="0"/>
              </a:ext>
            </a:extLst>
          </a:blip>
          <a:srcRect l="1854" t="13959" r="5312" b="2383"/>
          <a:stretch/>
        </p:blipFill>
        <p:spPr bwMode="auto">
          <a:xfrm>
            <a:off x="838552" y="2088468"/>
            <a:ext cx="6513656" cy="438853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2922841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Postage Assessment Process</a:t>
            </a:r>
            <a:endParaRPr lang="en-US" sz="2400" dirty="0"/>
          </a:p>
        </p:txBody>
      </p:sp>
      <p:sp>
        <p:nvSpPr>
          <p:cNvPr id="3" name="Content Placeholder 2"/>
          <p:cNvSpPr>
            <a:spLocks noGrp="1"/>
          </p:cNvSpPr>
          <p:nvPr>
            <p:ph idx="1"/>
          </p:nvPr>
        </p:nvSpPr>
        <p:spPr>
          <a:xfrm>
            <a:off x="381000" y="1295400"/>
            <a:ext cx="8620125" cy="4951413"/>
          </a:xfrm>
        </p:spPr>
        <p:txBody>
          <a:bodyPr/>
          <a:lstStyle/>
          <a:p>
            <a:pPr>
              <a:spcBef>
                <a:spcPts val="1200"/>
              </a:spcBef>
            </a:pPr>
            <a:r>
              <a:rPr lang="en-US" sz="1600" b="0" dirty="0"/>
              <a:t>Full-Service Postage Assessment to begin:</a:t>
            </a:r>
          </a:p>
          <a:p>
            <a:pPr lvl="1"/>
            <a:r>
              <a:rPr lang="en-US" sz="1600" b="0" dirty="0"/>
              <a:t>November based on October data </a:t>
            </a:r>
          </a:p>
          <a:p>
            <a:pPr>
              <a:spcBef>
                <a:spcPts val="1200"/>
              </a:spcBef>
            </a:pPr>
            <a:r>
              <a:rPr lang="en-US" sz="1600" b="0" dirty="0"/>
              <a:t>Industry Testing Timeline:</a:t>
            </a:r>
          </a:p>
          <a:p>
            <a:pPr lvl="1"/>
            <a:r>
              <a:rPr lang="en-US" sz="1600" b="0" dirty="0"/>
              <a:t>On September 11, 2016 </a:t>
            </a:r>
          </a:p>
          <a:p>
            <a:pPr lvl="2"/>
            <a:r>
              <a:rPr lang="en-US" b="0" dirty="0" smtClean="0"/>
              <a:t>Postage assessment generated </a:t>
            </a:r>
          </a:p>
          <a:p>
            <a:pPr lvl="3"/>
            <a:r>
              <a:rPr lang="en-US" b="0" dirty="0" smtClean="0"/>
              <a:t>Viewable through Business Customer Gateway</a:t>
            </a:r>
          </a:p>
          <a:p>
            <a:pPr lvl="2"/>
            <a:r>
              <a:rPr lang="en-US" b="0" dirty="0" smtClean="0"/>
              <a:t>Auto Generated email  sent to VAE for any </a:t>
            </a:r>
            <a:r>
              <a:rPr lang="en-US" b="0" dirty="0" err="1" smtClean="0"/>
              <a:t>eDOC</a:t>
            </a:r>
            <a:r>
              <a:rPr lang="en-US" b="0" dirty="0" smtClean="0"/>
              <a:t> Submitter CRIDs with or without postage due.</a:t>
            </a:r>
          </a:p>
          <a:p>
            <a:pPr lvl="1"/>
            <a:r>
              <a:rPr lang="en-US" sz="1600" b="0" dirty="0"/>
              <a:t>Mailers will have the opportunity to test the “Review” functionality</a:t>
            </a:r>
          </a:p>
          <a:p>
            <a:pPr lvl="1"/>
            <a:r>
              <a:rPr lang="en-US" sz="1600" b="0" dirty="0"/>
              <a:t>Mailers will NOT be able to utilize the “Pay” functionality</a:t>
            </a:r>
          </a:p>
          <a:p>
            <a:pPr lvl="1"/>
            <a:r>
              <a:rPr lang="en-US" sz="1600" b="0" dirty="0"/>
              <a:t>Full-Service Hotline calls will remain in place through October for mailers to raise any questions or issues pertaining to Full-Service Mail Quality Metrics or the Full-Service Postage Assessment Process</a:t>
            </a:r>
          </a:p>
          <a:p>
            <a:endParaRPr lang="en-US" b="0" dirty="0"/>
          </a:p>
          <a:p>
            <a:endParaRPr lang="en-US" b="0" dirty="0" smtClean="0"/>
          </a:p>
          <a:p>
            <a:endParaRPr lang="en-US" b="0" dirty="0"/>
          </a:p>
        </p:txBody>
      </p:sp>
      <p:sp>
        <p:nvSpPr>
          <p:cNvPr id="4" name="Slide Number Placeholder 3"/>
          <p:cNvSpPr>
            <a:spLocks noGrp="1"/>
          </p:cNvSpPr>
          <p:nvPr>
            <p:ph type="sldNum" sz="quarter" idx="10"/>
          </p:nvPr>
        </p:nvSpPr>
        <p:spPr/>
        <p:txBody>
          <a:bodyPr/>
          <a:lstStyle/>
          <a:p>
            <a:pPr>
              <a:defRPr/>
            </a:pPr>
            <a:fld id="{A543663D-95D5-45D3-BDB3-51FCEB3C0136}" type="slidenum">
              <a:rPr lang="en-US" smtClean="0"/>
              <a:pPr>
                <a:defRPr/>
              </a:pPr>
              <a:t>2</a:t>
            </a:fld>
            <a:endParaRPr lang="en-US" dirty="0"/>
          </a:p>
        </p:txBody>
      </p:sp>
    </p:spTree>
    <p:extLst>
      <p:ext uri="{BB962C8B-B14F-4D97-AF65-F5344CB8AC3E}">
        <p14:creationId xmlns:p14="http://schemas.microsoft.com/office/powerpoint/2010/main" val="34825194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4336" y="152636"/>
            <a:ext cx="8229600" cy="731837"/>
          </a:xfr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r" eaLnBrk="1" hangingPunct="1"/>
            <a:r>
              <a:rPr lang="en-US" sz="2000" dirty="0">
                <a:solidFill>
                  <a:srgbClr val="F8F8F8"/>
                </a:solidFill>
                <a:latin typeface="Arial" panose="020B0604020202020204" pitchFamily="34" charset="0"/>
                <a:cs typeface="Arial" panose="020B0604020202020204" pitchFamily="34" charset="0"/>
              </a:rPr>
              <a:t>Postage Assessment Review</a:t>
            </a:r>
          </a:p>
        </p:txBody>
      </p:sp>
      <p:sp>
        <p:nvSpPr>
          <p:cNvPr id="4" name="Slide Number Placeholder 3"/>
          <p:cNvSpPr>
            <a:spLocks noGrp="1"/>
          </p:cNvSpPr>
          <p:nvPr>
            <p:ph type="sldNum" sz="quarter" idx="12"/>
          </p:nvPr>
        </p:nvSpPr>
        <p:spPr/>
        <p:txBody>
          <a:bodyPr/>
          <a:lstStyle/>
          <a:p>
            <a:pPr>
              <a:defRPr/>
            </a:pPr>
            <a:fld id="{09E7B406-AE8F-4EA0-80FE-91E28D642853}" type="slidenum">
              <a:rPr lang="en-US" smtClean="0"/>
              <a:pPr>
                <a:defRPr/>
              </a:pPr>
              <a:t>20</a:t>
            </a:fld>
            <a:endParaRPr lang="en-US" dirty="0"/>
          </a:p>
        </p:txBody>
      </p:sp>
      <p:sp>
        <p:nvSpPr>
          <p:cNvPr id="6" name="Content Placeholder 2"/>
          <p:cNvSpPr>
            <a:spLocks noGrp="1"/>
          </p:cNvSpPr>
          <p:nvPr>
            <p:ph idx="1"/>
          </p:nvPr>
        </p:nvSpPr>
        <p:spPr>
          <a:xfrm>
            <a:off x="609600" y="1565275"/>
            <a:ext cx="8229600" cy="1406525"/>
          </a:xfrm>
        </p:spPr>
        <p:txBody>
          <a:bodyPr/>
          <a:lstStyle/>
          <a:p>
            <a:r>
              <a:rPr lang="en-US" sz="1800" dirty="0" smtClean="0"/>
              <a:t>Mailer VAE can navigate to the</a:t>
            </a:r>
            <a:r>
              <a:rPr lang="en-US" sz="1800" dirty="0"/>
              <a:t> Additional Postage Assessment Detail </a:t>
            </a:r>
            <a:r>
              <a:rPr lang="en-US" sz="1800" dirty="0" smtClean="0"/>
              <a:t>report to see updates </a:t>
            </a:r>
            <a:r>
              <a:rPr lang="en-US" sz="1800" dirty="0"/>
              <a:t>to error type </a:t>
            </a:r>
            <a:r>
              <a:rPr lang="en-US" sz="1800" dirty="0" smtClean="0"/>
              <a:t>dollar amounts </a:t>
            </a:r>
            <a:r>
              <a:rPr lang="en-US" sz="1800" dirty="0"/>
              <a:t>that were </a:t>
            </a:r>
            <a:r>
              <a:rPr lang="en-US" sz="1800" dirty="0" smtClean="0"/>
              <a:t>adjusted</a:t>
            </a:r>
            <a:endParaRPr lang="en-US" sz="1800" dirty="0"/>
          </a:p>
        </p:txBody>
      </p:sp>
      <p:pic>
        <p:nvPicPr>
          <p:cNvPr id="7" name="Picture 6"/>
          <p:cNvPicPr/>
          <p:nvPr/>
        </p:nvPicPr>
        <p:blipFill>
          <a:blip r:embed="rId3"/>
          <a:stretch>
            <a:fillRect/>
          </a:stretch>
        </p:blipFill>
        <p:spPr>
          <a:xfrm>
            <a:off x="1115616" y="2744924"/>
            <a:ext cx="6696744" cy="3744416"/>
          </a:xfrm>
          <a:prstGeom prst="rect">
            <a:avLst/>
          </a:prstGeom>
          <a:ln>
            <a:solidFill>
              <a:sysClr val="windowText" lastClr="000000"/>
            </a:solidFill>
          </a:ln>
        </p:spPr>
      </p:pic>
      <p:sp>
        <p:nvSpPr>
          <p:cNvPr id="10" name="Rectangle 9"/>
          <p:cNvSpPr/>
          <p:nvPr/>
        </p:nvSpPr>
        <p:spPr>
          <a:xfrm>
            <a:off x="5263966" y="4838700"/>
            <a:ext cx="371724" cy="6477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5443662" y="6100968"/>
            <a:ext cx="371724"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urved Down Arrow 7"/>
          <p:cNvSpPr/>
          <p:nvPr/>
        </p:nvSpPr>
        <p:spPr>
          <a:xfrm rot="19693968">
            <a:off x="978272" y="3411531"/>
            <a:ext cx="2177043" cy="644823"/>
          </a:xfrm>
          <a:prstGeom prst="curved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1836512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16632"/>
            <a:ext cx="8229600" cy="731837"/>
          </a:xfr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r" eaLnBrk="1" hangingPunct="1"/>
            <a:r>
              <a:rPr lang="en-US" sz="2000" dirty="0">
                <a:solidFill>
                  <a:srgbClr val="F8F8F8"/>
                </a:solidFill>
                <a:latin typeface="Arial" panose="020B0604020202020204" pitchFamily="34" charset="0"/>
                <a:cs typeface="Arial" panose="020B0604020202020204" pitchFamily="34" charset="0"/>
              </a:rPr>
              <a:t>Viewing Transactions</a:t>
            </a:r>
          </a:p>
        </p:txBody>
      </p:sp>
      <p:sp>
        <p:nvSpPr>
          <p:cNvPr id="4" name="Slide Number Placeholder 3"/>
          <p:cNvSpPr>
            <a:spLocks noGrp="1"/>
          </p:cNvSpPr>
          <p:nvPr>
            <p:ph type="sldNum" sz="quarter" idx="12"/>
          </p:nvPr>
        </p:nvSpPr>
        <p:spPr/>
        <p:txBody>
          <a:bodyPr/>
          <a:lstStyle/>
          <a:p>
            <a:pPr>
              <a:defRPr/>
            </a:pPr>
            <a:fld id="{09E7B406-AE8F-4EA0-80FE-91E28D642853}" type="slidenum">
              <a:rPr lang="en-US" smtClean="0"/>
              <a:pPr>
                <a:defRPr/>
              </a:pPr>
              <a:t>21</a:t>
            </a:fld>
            <a:endParaRPr lang="en-US" dirty="0"/>
          </a:p>
        </p:txBody>
      </p:sp>
      <p:sp>
        <p:nvSpPr>
          <p:cNvPr id="5" name="Content Placeholder 2"/>
          <p:cNvSpPr txBox="1">
            <a:spLocks/>
          </p:cNvSpPr>
          <p:nvPr/>
        </p:nvSpPr>
        <p:spPr bwMode="auto">
          <a:xfrm>
            <a:off x="504031" y="1448780"/>
            <a:ext cx="8135938" cy="16283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57200" indent="-457200" algn="l" rtl="0" eaLnBrk="1" fontAlgn="base" hangingPunct="1">
              <a:spcBef>
                <a:spcPct val="0"/>
              </a:spcBef>
              <a:spcAft>
                <a:spcPct val="0"/>
              </a:spcAft>
              <a:buClr>
                <a:schemeClr val="tx1"/>
              </a:buClr>
              <a:buSzPct val="100000"/>
              <a:buFont typeface="Arial" charset="0"/>
              <a:buChar char="•"/>
              <a:defRPr sz="2600" b="1">
                <a:solidFill>
                  <a:schemeClr val="tx1"/>
                </a:solidFill>
                <a:latin typeface="Arial" charset="0"/>
                <a:ea typeface="+mn-ea"/>
                <a:cs typeface="Calibri" pitchFamily="34" charset="0"/>
              </a:defRPr>
            </a:lvl1pPr>
            <a:lvl2pPr marL="876300" indent="-419100" algn="l" rtl="0" eaLnBrk="1" fontAlgn="base" hangingPunct="1">
              <a:spcBef>
                <a:spcPct val="0"/>
              </a:spcBef>
              <a:spcAft>
                <a:spcPct val="0"/>
              </a:spcAft>
              <a:buClr>
                <a:schemeClr val="tx1"/>
              </a:buClr>
              <a:buSzPct val="70000"/>
              <a:buFont typeface="Wingdings" pitchFamily="2" charset="2"/>
              <a:buChar char="§"/>
              <a:defRPr sz="2400">
                <a:solidFill>
                  <a:schemeClr val="tx1"/>
                </a:solidFill>
                <a:latin typeface="Arial" charset="0"/>
                <a:cs typeface="Calibri" pitchFamily="34" charset="0"/>
              </a:defRPr>
            </a:lvl2pPr>
            <a:lvl3pPr marL="1254125" indent="-342900" algn="l" rtl="0" eaLnBrk="1" fontAlgn="base" hangingPunct="1">
              <a:spcBef>
                <a:spcPct val="0"/>
              </a:spcBef>
              <a:spcAft>
                <a:spcPct val="0"/>
              </a:spcAft>
              <a:buClr>
                <a:schemeClr val="tx1"/>
              </a:buClr>
              <a:buSzPct val="60000"/>
              <a:buFont typeface="Arial" charset="0"/>
              <a:buChar char="•"/>
              <a:defRPr sz="2000">
                <a:solidFill>
                  <a:schemeClr val="tx1"/>
                </a:solidFill>
                <a:latin typeface="Arial" charset="0"/>
                <a:cs typeface="Calibri" pitchFamily="34" charset="0"/>
              </a:defRPr>
            </a:lvl3pPr>
            <a:lvl4pPr marL="1711325" indent="-342900" algn="l" rtl="0" eaLnBrk="1" fontAlgn="base" hangingPunct="1">
              <a:spcBef>
                <a:spcPct val="0"/>
              </a:spcBef>
              <a:spcAft>
                <a:spcPct val="0"/>
              </a:spcAft>
              <a:buClr>
                <a:schemeClr val="tx1"/>
              </a:buClr>
              <a:buChar char="•"/>
              <a:defRPr sz="1600">
                <a:solidFill>
                  <a:schemeClr val="tx1"/>
                </a:solidFill>
                <a:latin typeface="Arial" charset="0"/>
                <a:cs typeface="Calibri" pitchFamily="34" charset="0"/>
              </a:defRPr>
            </a:lvl4pPr>
            <a:lvl5pPr marL="2168525" indent="-342900" algn="l" rtl="0" eaLnBrk="1" fontAlgn="base" hangingPunct="1">
              <a:spcBef>
                <a:spcPct val="0"/>
              </a:spcBef>
              <a:spcAft>
                <a:spcPct val="0"/>
              </a:spcAft>
              <a:buClr>
                <a:srgbClr val="0040C0"/>
              </a:buClr>
              <a:buChar char="•"/>
              <a:defRPr sz="1400">
                <a:solidFill>
                  <a:schemeClr val="tx1"/>
                </a:solidFill>
                <a:latin typeface="Arial" charset="0"/>
                <a:cs typeface="Calibri" pitchFamily="34" charset="0"/>
              </a:defRPr>
            </a:lvl5pPr>
            <a:lvl6pPr marL="2625725" indent="-342900" algn="l" rtl="0" eaLnBrk="1" fontAlgn="base" hangingPunct="1">
              <a:spcBef>
                <a:spcPct val="0"/>
              </a:spcBef>
              <a:spcAft>
                <a:spcPct val="0"/>
              </a:spcAft>
              <a:buClr>
                <a:srgbClr val="0040C0"/>
              </a:buClr>
              <a:buChar char="•"/>
              <a:defRPr sz="1400">
                <a:solidFill>
                  <a:schemeClr val="tx1"/>
                </a:solidFill>
                <a:latin typeface="+mn-lt"/>
              </a:defRPr>
            </a:lvl6pPr>
            <a:lvl7pPr marL="3082925" indent="-342900" algn="l" rtl="0" eaLnBrk="1" fontAlgn="base" hangingPunct="1">
              <a:spcBef>
                <a:spcPct val="0"/>
              </a:spcBef>
              <a:spcAft>
                <a:spcPct val="0"/>
              </a:spcAft>
              <a:buClr>
                <a:srgbClr val="0040C0"/>
              </a:buClr>
              <a:buChar char="•"/>
              <a:defRPr sz="1400">
                <a:solidFill>
                  <a:schemeClr val="tx1"/>
                </a:solidFill>
                <a:latin typeface="+mn-lt"/>
              </a:defRPr>
            </a:lvl7pPr>
            <a:lvl8pPr marL="3540125" indent="-342900" algn="l" rtl="0" eaLnBrk="1" fontAlgn="base" hangingPunct="1">
              <a:spcBef>
                <a:spcPct val="0"/>
              </a:spcBef>
              <a:spcAft>
                <a:spcPct val="0"/>
              </a:spcAft>
              <a:buClr>
                <a:srgbClr val="0040C0"/>
              </a:buClr>
              <a:buChar char="•"/>
              <a:defRPr sz="1400">
                <a:solidFill>
                  <a:schemeClr val="tx1"/>
                </a:solidFill>
                <a:latin typeface="+mn-lt"/>
              </a:defRPr>
            </a:lvl8pPr>
            <a:lvl9pPr marL="3997325" indent="-342900" algn="l" rtl="0" eaLnBrk="1" fontAlgn="base" hangingPunct="1">
              <a:spcBef>
                <a:spcPct val="0"/>
              </a:spcBef>
              <a:spcAft>
                <a:spcPct val="0"/>
              </a:spcAft>
              <a:buClr>
                <a:srgbClr val="0040C0"/>
              </a:buClr>
              <a:buChar char="•"/>
              <a:defRPr sz="1400">
                <a:solidFill>
                  <a:schemeClr val="tx1"/>
                </a:solidFill>
                <a:latin typeface="+mn-lt"/>
              </a:defRPr>
            </a:lvl9pPr>
          </a:lstStyle>
          <a:p>
            <a:pPr marL="342900" lvl="0" indent="-342900" eaLnBrk="0" hangingPunct="0">
              <a:spcBef>
                <a:spcPct val="20000"/>
              </a:spcBef>
              <a:buClr>
                <a:schemeClr val="bg2"/>
              </a:buClr>
              <a:buSzPct val="75000"/>
              <a:buFont typeface="Wingdings" pitchFamily="2" charset="2"/>
              <a:buChar char="p"/>
              <a:defRPr/>
            </a:pPr>
            <a:r>
              <a:rPr lang="en-US" sz="1800" b="0" dirty="0">
                <a:latin typeface="Arial" pitchFamily="34" charset="0"/>
                <a:cs typeface="Arial" pitchFamily="34" charset="0"/>
              </a:rPr>
              <a:t>Once </a:t>
            </a:r>
            <a:r>
              <a:rPr lang="en-US" sz="1800" b="0" dirty="0" smtClean="0">
                <a:latin typeface="Arial" pitchFamily="34" charset="0"/>
                <a:cs typeface="Arial" pitchFamily="34" charset="0"/>
              </a:rPr>
              <a:t>paid</a:t>
            </a:r>
            <a:r>
              <a:rPr lang="en-US" sz="1800" b="0" dirty="0">
                <a:latin typeface="Arial" pitchFamily="34" charset="0"/>
                <a:cs typeface="Arial" pitchFamily="34" charset="0"/>
              </a:rPr>
              <a:t>, mailers can access </a:t>
            </a:r>
            <a:r>
              <a:rPr lang="en-US" sz="1800" b="0" dirty="0" smtClean="0">
                <a:latin typeface="Arial" pitchFamily="34" charset="0"/>
                <a:cs typeface="Arial" pitchFamily="34" charset="0"/>
              </a:rPr>
              <a:t>transaction </a:t>
            </a:r>
            <a:r>
              <a:rPr lang="en-US" sz="1800" b="0" dirty="0">
                <a:latin typeface="Arial" pitchFamily="34" charset="0"/>
                <a:cs typeface="Arial" pitchFamily="34" charset="0"/>
              </a:rPr>
              <a:t>history for their permits </a:t>
            </a:r>
            <a:r>
              <a:rPr lang="en-US" sz="1800" b="0" dirty="0" smtClean="0">
                <a:latin typeface="Arial" pitchFamily="34" charset="0"/>
                <a:cs typeface="Arial" pitchFamily="34" charset="0"/>
              </a:rPr>
              <a:t>to view the adjustments associated with Mail Entry Postage Assessments</a:t>
            </a:r>
            <a:endParaRPr lang="en-US" sz="1800" b="0" dirty="0">
              <a:latin typeface="Arial" pitchFamily="34" charset="0"/>
              <a:cs typeface="Arial" pitchFamily="34" charset="0"/>
            </a:endParaRPr>
          </a:p>
        </p:txBody>
      </p:sp>
      <p:grpSp>
        <p:nvGrpSpPr>
          <p:cNvPr id="3" name="Group 2"/>
          <p:cNvGrpSpPr/>
          <p:nvPr/>
        </p:nvGrpSpPr>
        <p:grpSpPr>
          <a:xfrm>
            <a:off x="827584" y="2420888"/>
            <a:ext cx="6984775" cy="3780420"/>
            <a:chOff x="323529" y="2636912"/>
            <a:chExt cx="5772472" cy="3420380"/>
          </a:xfrm>
        </p:grpSpPr>
        <p:pic>
          <p:nvPicPr>
            <p:cNvPr id="8" name="Picture 7"/>
            <p:cNvPicPr/>
            <p:nvPr/>
          </p:nvPicPr>
          <p:blipFill rotWithShape="1">
            <a:blip r:embed="rId3" cstate="print"/>
            <a:srcRect t="11824" r="38588" b="42685"/>
            <a:stretch/>
          </p:blipFill>
          <p:spPr bwMode="auto">
            <a:xfrm>
              <a:off x="323529" y="2636912"/>
              <a:ext cx="5772472" cy="3420380"/>
            </a:xfrm>
            <a:prstGeom prst="rect">
              <a:avLst/>
            </a:prstGeom>
            <a:ln>
              <a:solidFill>
                <a:schemeClr val="tx1"/>
              </a:solidFill>
            </a:ln>
            <a:extLst>
              <a:ext uri="{53640926-AAD7-44D8-BBD7-CCE9431645EC}">
                <a14:shadowObscured xmlns:a14="http://schemas.microsoft.com/office/drawing/2010/main"/>
              </a:ext>
            </a:extLst>
          </p:spPr>
        </p:pic>
        <p:pic>
          <p:nvPicPr>
            <p:cNvPr id="9" name="Picture 7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8254773">
              <a:off x="2900899" y="3402584"/>
              <a:ext cx="1059232" cy="730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1866138" y="3823768"/>
              <a:ext cx="941666" cy="19912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6414276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3625" y="188640"/>
            <a:ext cx="8229600" cy="731837"/>
          </a:xfr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r" eaLnBrk="1" hangingPunct="1"/>
            <a:r>
              <a:rPr lang="en-US" sz="2000" dirty="0">
                <a:solidFill>
                  <a:srgbClr val="F8F8F8"/>
                </a:solidFill>
                <a:latin typeface="Arial" panose="020B0604020202020204" pitchFamily="34" charset="0"/>
                <a:cs typeface="Arial" panose="020B0604020202020204" pitchFamily="34" charset="0"/>
              </a:rPr>
              <a:t>Viewing Transactions</a:t>
            </a:r>
          </a:p>
        </p:txBody>
      </p:sp>
      <p:sp>
        <p:nvSpPr>
          <p:cNvPr id="4" name="Slide Number Placeholder 3"/>
          <p:cNvSpPr>
            <a:spLocks noGrp="1"/>
          </p:cNvSpPr>
          <p:nvPr>
            <p:ph type="sldNum" sz="quarter" idx="12"/>
          </p:nvPr>
        </p:nvSpPr>
        <p:spPr/>
        <p:txBody>
          <a:bodyPr/>
          <a:lstStyle/>
          <a:p>
            <a:pPr>
              <a:defRPr/>
            </a:pPr>
            <a:fld id="{09E7B406-AE8F-4EA0-80FE-91E28D642853}" type="slidenum">
              <a:rPr lang="en-US" smtClean="0"/>
              <a:pPr>
                <a:defRPr/>
              </a:pPr>
              <a:t>22</a:t>
            </a:fld>
            <a:endParaRPr lang="en-US" dirty="0"/>
          </a:p>
        </p:txBody>
      </p:sp>
      <p:sp>
        <p:nvSpPr>
          <p:cNvPr id="5" name="Content Placeholder 2"/>
          <p:cNvSpPr txBox="1">
            <a:spLocks/>
          </p:cNvSpPr>
          <p:nvPr/>
        </p:nvSpPr>
        <p:spPr bwMode="auto">
          <a:xfrm>
            <a:off x="504031" y="1448780"/>
            <a:ext cx="8135938" cy="16283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57200" indent="-457200" algn="l" rtl="0" eaLnBrk="1" fontAlgn="base" hangingPunct="1">
              <a:spcBef>
                <a:spcPct val="0"/>
              </a:spcBef>
              <a:spcAft>
                <a:spcPct val="0"/>
              </a:spcAft>
              <a:buClr>
                <a:schemeClr val="tx1"/>
              </a:buClr>
              <a:buSzPct val="100000"/>
              <a:buFont typeface="Arial" charset="0"/>
              <a:buChar char="•"/>
              <a:defRPr sz="2600" b="1">
                <a:solidFill>
                  <a:schemeClr val="tx1"/>
                </a:solidFill>
                <a:latin typeface="Arial" charset="0"/>
                <a:ea typeface="+mn-ea"/>
                <a:cs typeface="Calibri" pitchFamily="34" charset="0"/>
              </a:defRPr>
            </a:lvl1pPr>
            <a:lvl2pPr marL="876300" indent="-419100" algn="l" rtl="0" eaLnBrk="1" fontAlgn="base" hangingPunct="1">
              <a:spcBef>
                <a:spcPct val="0"/>
              </a:spcBef>
              <a:spcAft>
                <a:spcPct val="0"/>
              </a:spcAft>
              <a:buClr>
                <a:schemeClr val="tx1"/>
              </a:buClr>
              <a:buSzPct val="70000"/>
              <a:buFont typeface="Wingdings" pitchFamily="2" charset="2"/>
              <a:buChar char="§"/>
              <a:defRPr sz="2400">
                <a:solidFill>
                  <a:schemeClr val="tx1"/>
                </a:solidFill>
                <a:latin typeface="Arial" charset="0"/>
                <a:cs typeface="Calibri" pitchFamily="34" charset="0"/>
              </a:defRPr>
            </a:lvl2pPr>
            <a:lvl3pPr marL="1254125" indent="-342900" algn="l" rtl="0" eaLnBrk="1" fontAlgn="base" hangingPunct="1">
              <a:spcBef>
                <a:spcPct val="0"/>
              </a:spcBef>
              <a:spcAft>
                <a:spcPct val="0"/>
              </a:spcAft>
              <a:buClr>
                <a:schemeClr val="tx1"/>
              </a:buClr>
              <a:buSzPct val="60000"/>
              <a:buFont typeface="Arial" charset="0"/>
              <a:buChar char="•"/>
              <a:defRPr sz="2000">
                <a:solidFill>
                  <a:schemeClr val="tx1"/>
                </a:solidFill>
                <a:latin typeface="Arial" charset="0"/>
                <a:cs typeface="Calibri" pitchFamily="34" charset="0"/>
              </a:defRPr>
            </a:lvl3pPr>
            <a:lvl4pPr marL="1711325" indent="-342900" algn="l" rtl="0" eaLnBrk="1" fontAlgn="base" hangingPunct="1">
              <a:spcBef>
                <a:spcPct val="0"/>
              </a:spcBef>
              <a:spcAft>
                <a:spcPct val="0"/>
              </a:spcAft>
              <a:buClr>
                <a:schemeClr val="tx1"/>
              </a:buClr>
              <a:buChar char="•"/>
              <a:defRPr sz="1600">
                <a:solidFill>
                  <a:schemeClr val="tx1"/>
                </a:solidFill>
                <a:latin typeface="Arial" charset="0"/>
                <a:cs typeface="Calibri" pitchFamily="34" charset="0"/>
              </a:defRPr>
            </a:lvl4pPr>
            <a:lvl5pPr marL="2168525" indent="-342900" algn="l" rtl="0" eaLnBrk="1" fontAlgn="base" hangingPunct="1">
              <a:spcBef>
                <a:spcPct val="0"/>
              </a:spcBef>
              <a:spcAft>
                <a:spcPct val="0"/>
              </a:spcAft>
              <a:buClr>
                <a:srgbClr val="0040C0"/>
              </a:buClr>
              <a:buChar char="•"/>
              <a:defRPr sz="1400">
                <a:solidFill>
                  <a:schemeClr val="tx1"/>
                </a:solidFill>
                <a:latin typeface="Arial" charset="0"/>
                <a:cs typeface="Calibri" pitchFamily="34" charset="0"/>
              </a:defRPr>
            </a:lvl5pPr>
            <a:lvl6pPr marL="2625725" indent="-342900" algn="l" rtl="0" eaLnBrk="1" fontAlgn="base" hangingPunct="1">
              <a:spcBef>
                <a:spcPct val="0"/>
              </a:spcBef>
              <a:spcAft>
                <a:spcPct val="0"/>
              </a:spcAft>
              <a:buClr>
                <a:srgbClr val="0040C0"/>
              </a:buClr>
              <a:buChar char="•"/>
              <a:defRPr sz="1400">
                <a:solidFill>
                  <a:schemeClr val="tx1"/>
                </a:solidFill>
                <a:latin typeface="+mn-lt"/>
              </a:defRPr>
            </a:lvl6pPr>
            <a:lvl7pPr marL="3082925" indent="-342900" algn="l" rtl="0" eaLnBrk="1" fontAlgn="base" hangingPunct="1">
              <a:spcBef>
                <a:spcPct val="0"/>
              </a:spcBef>
              <a:spcAft>
                <a:spcPct val="0"/>
              </a:spcAft>
              <a:buClr>
                <a:srgbClr val="0040C0"/>
              </a:buClr>
              <a:buChar char="•"/>
              <a:defRPr sz="1400">
                <a:solidFill>
                  <a:schemeClr val="tx1"/>
                </a:solidFill>
                <a:latin typeface="+mn-lt"/>
              </a:defRPr>
            </a:lvl7pPr>
            <a:lvl8pPr marL="3540125" indent="-342900" algn="l" rtl="0" eaLnBrk="1" fontAlgn="base" hangingPunct="1">
              <a:spcBef>
                <a:spcPct val="0"/>
              </a:spcBef>
              <a:spcAft>
                <a:spcPct val="0"/>
              </a:spcAft>
              <a:buClr>
                <a:srgbClr val="0040C0"/>
              </a:buClr>
              <a:buChar char="•"/>
              <a:defRPr sz="1400">
                <a:solidFill>
                  <a:schemeClr val="tx1"/>
                </a:solidFill>
                <a:latin typeface="+mn-lt"/>
              </a:defRPr>
            </a:lvl8pPr>
            <a:lvl9pPr marL="3997325" indent="-342900" algn="l" rtl="0" eaLnBrk="1" fontAlgn="base" hangingPunct="1">
              <a:spcBef>
                <a:spcPct val="0"/>
              </a:spcBef>
              <a:spcAft>
                <a:spcPct val="0"/>
              </a:spcAft>
              <a:buClr>
                <a:srgbClr val="0040C0"/>
              </a:buClr>
              <a:buChar char="•"/>
              <a:defRPr sz="1400">
                <a:solidFill>
                  <a:schemeClr val="tx1"/>
                </a:solidFill>
                <a:latin typeface="+mn-lt"/>
              </a:defRPr>
            </a:lvl9pPr>
          </a:lstStyle>
          <a:p>
            <a:pPr marL="342900" marR="0" lvl="0" indent="-342900" defTabSz="914400" eaLnBrk="0" latinLnBrk="0" hangingPunct="0">
              <a:lnSpc>
                <a:spcPct val="100000"/>
              </a:lnSpc>
              <a:spcBef>
                <a:spcPct val="20000"/>
              </a:spcBef>
              <a:buClr>
                <a:schemeClr val="bg2"/>
              </a:buClr>
              <a:buSzPct val="75000"/>
              <a:buFont typeface="Wingdings" pitchFamily="2" charset="2"/>
              <a:buChar char="p"/>
              <a:tabLst/>
              <a:defRPr/>
            </a:pPr>
            <a:r>
              <a:rPr lang="en-US" sz="1800" b="0" dirty="0">
                <a:latin typeface="Arial" pitchFamily="34" charset="0"/>
                <a:cs typeface="Arial" pitchFamily="34" charset="0"/>
              </a:rPr>
              <a:t>The Customer Ref/Reason Code field on the </a:t>
            </a:r>
            <a:r>
              <a:rPr lang="en-US" sz="1800" b="0" i="1" dirty="0">
                <a:latin typeface="Arial" pitchFamily="34" charset="0"/>
                <a:cs typeface="Arial" pitchFamily="34" charset="0"/>
              </a:rPr>
              <a:t>PostalOne!</a:t>
            </a:r>
            <a:r>
              <a:rPr lang="en-US" sz="1800" b="0" dirty="0">
                <a:latin typeface="Arial" pitchFamily="34" charset="0"/>
                <a:cs typeface="Arial" pitchFamily="34" charset="0"/>
              </a:rPr>
              <a:t> Transaction Summary will include which assessment type and the month/year for the assessment</a:t>
            </a:r>
          </a:p>
        </p:txBody>
      </p:sp>
      <p:pic>
        <p:nvPicPr>
          <p:cNvPr id="9" name="Picture 7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254773">
            <a:off x="2900899" y="3402584"/>
            <a:ext cx="1059232" cy="730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1866138" y="3823768"/>
            <a:ext cx="941666" cy="19912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179512" y="2638721"/>
            <a:ext cx="8640960" cy="3512390"/>
            <a:chOff x="383967" y="3581400"/>
            <a:chExt cx="8148473" cy="3051955"/>
          </a:xfrm>
        </p:grpSpPr>
        <p:pic>
          <p:nvPicPr>
            <p:cNvPr id="11" name="Picture 10"/>
            <p:cNvPicPr/>
            <p:nvPr/>
          </p:nvPicPr>
          <p:blipFill rotWithShape="1">
            <a:blip r:embed="rId4">
              <a:extLst>
                <a:ext uri="{28A0092B-C50C-407E-A947-70E740481C1C}">
                  <a14:useLocalDpi xmlns:a14="http://schemas.microsoft.com/office/drawing/2010/main" val="0"/>
                </a:ext>
              </a:extLst>
            </a:blip>
            <a:srcRect l="14755" t="27162" r="6072" b="34332"/>
            <a:stretch/>
          </p:blipFill>
          <p:spPr bwMode="auto">
            <a:xfrm>
              <a:off x="383967" y="3581400"/>
              <a:ext cx="8148473" cy="30519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p:spPr>
        </p:pic>
        <p:sp>
          <p:nvSpPr>
            <p:cNvPr id="12" name="Rectangle 11"/>
            <p:cNvSpPr/>
            <p:nvPr/>
          </p:nvSpPr>
          <p:spPr>
            <a:xfrm>
              <a:off x="3128392" y="5481228"/>
              <a:ext cx="471500" cy="10801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3998583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636"/>
            <a:ext cx="8229600" cy="731837"/>
          </a:xfr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r" eaLnBrk="1" hangingPunct="1"/>
            <a:r>
              <a:rPr lang="en-US" sz="2000" dirty="0">
                <a:solidFill>
                  <a:srgbClr val="F8F8F8"/>
                </a:solidFill>
                <a:latin typeface="Arial" panose="020B0604020202020204" pitchFamily="34" charset="0"/>
                <a:cs typeface="Arial" panose="020B0604020202020204" pitchFamily="34" charset="0"/>
              </a:rPr>
              <a:t>Viewing Transactions</a:t>
            </a:r>
          </a:p>
        </p:txBody>
      </p:sp>
      <p:sp>
        <p:nvSpPr>
          <p:cNvPr id="4" name="Slide Number Placeholder 3"/>
          <p:cNvSpPr>
            <a:spLocks noGrp="1"/>
          </p:cNvSpPr>
          <p:nvPr>
            <p:ph type="sldNum" sz="quarter" idx="12"/>
          </p:nvPr>
        </p:nvSpPr>
        <p:spPr/>
        <p:txBody>
          <a:bodyPr/>
          <a:lstStyle/>
          <a:p>
            <a:pPr>
              <a:defRPr/>
            </a:pPr>
            <a:fld id="{09E7B406-AE8F-4EA0-80FE-91E28D642853}" type="slidenum">
              <a:rPr lang="en-US" smtClean="0"/>
              <a:pPr>
                <a:defRPr/>
              </a:pPr>
              <a:t>23</a:t>
            </a:fld>
            <a:endParaRPr lang="en-US" dirty="0"/>
          </a:p>
        </p:txBody>
      </p:sp>
      <p:sp>
        <p:nvSpPr>
          <p:cNvPr id="5" name="Content Placeholder 2"/>
          <p:cNvSpPr txBox="1">
            <a:spLocks/>
          </p:cNvSpPr>
          <p:nvPr/>
        </p:nvSpPr>
        <p:spPr bwMode="auto">
          <a:xfrm>
            <a:off x="504031" y="1448780"/>
            <a:ext cx="8135938" cy="16283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57200" indent="-457200" algn="l" rtl="0" eaLnBrk="1" fontAlgn="base" hangingPunct="1">
              <a:spcBef>
                <a:spcPct val="0"/>
              </a:spcBef>
              <a:spcAft>
                <a:spcPct val="0"/>
              </a:spcAft>
              <a:buClr>
                <a:schemeClr val="tx1"/>
              </a:buClr>
              <a:buSzPct val="100000"/>
              <a:buFont typeface="Arial" charset="0"/>
              <a:buChar char="•"/>
              <a:defRPr sz="2600" b="1">
                <a:solidFill>
                  <a:schemeClr val="tx1"/>
                </a:solidFill>
                <a:latin typeface="Arial" charset="0"/>
                <a:ea typeface="+mn-ea"/>
                <a:cs typeface="Calibri" pitchFamily="34" charset="0"/>
              </a:defRPr>
            </a:lvl1pPr>
            <a:lvl2pPr marL="876300" indent="-419100" algn="l" rtl="0" eaLnBrk="1" fontAlgn="base" hangingPunct="1">
              <a:spcBef>
                <a:spcPct val="0"/>
              </a:spcBef>
              <a:spcAft>
                <a:spcPct val="0"/>
              </a:spcAft>
              <a:buClr>
                <a:schemeClr val="tx1"/>
              </a:buClr>
              <a:buSzPct val="70000"/>
              <a:buFont typeface="Wingdings" pitchFamily="2" charset="2"/>
              <a:buChar char="§"/>
              <a:defRPr sz="2400">
                <a:solidFill>
                  <a:schemeClr val="tx1"/>
                </a:solidFill>
                <a:latin typeface="Arial" charset="0"/>
                <a:cs typeface="Calibri" pitchFamily="34" charset="0"/>
              </a:defRPr>
            </a:lvl2pPr>
            <a:lvl3pPr marL="1254125" indent="-342900" algn="l" rtl="0" eaLnBrk="1" fontAlgn="base" hangingPunct="1">
              <a:spcBef>
                <a:spcPct val="0"/>
              </a:spcBef>
              <a:spcAft>
                <a:spcPct val="0"/>
              </a:spcAft>
              <a:buClr>
                <a:schemeClr val="tx1"/>
              </a:buClr>
              <a:buSzPct val="60000"/>
              <a:buFont typeface="Arial" charset="0"/>
              <a:buChar char="•"/>
              <a:defRPr sz="2000">
                <a:solidFill>
                  <a:schemeClr val="tx1"/>
                </a:solidFill>
                <a:latin typeface="Arial" charset="0"/>
                <a:cs typeface="Calibri" pitchFamily="34" charset="0"/>
              </a:defRPr>
            </a:lvl3pPr>
            <a:lvl4pPr marL="1711325" indent="-342900" algn="l" rtl="0" eaLnBrk="1" fontAlgn="base" hangingPunct="1">
              <a:spcBef>
                <a:spcPct val="0"/>
              </a:spcBef>
              <a:spcAft>
                <a:spcPct val="0"/>
              </a:spcAft>
              <a:buClr>
                <a:schemeClr val="tx1"/>
              </a:buClr>
              <a:buChar char="•"/>
              <a:defRPr sz="1600">
                <a:solidFill>
                  <a:schemeClr val="tx1"/>
                </a:solidFill>
                <a:latin typeface="Arial" charset="0"/>
                <a:cs typeface="Calibri" pitchFamily="34" charset="0"/>
              </a:defRPr>
            </a:lvl4pPr>
            <a:lvl5pPr marL="2168525" indent="-342900" algn="l" rtl="0" eaLnBrk="1" fontAlgn="base" hangingPunct="1">
              <a:spcBef>
                <a:spcPct val="0"/>
              </a:spcBef>
              <a:spcAft>
                <a:spcPct val="0"/>
              </a:spcAft>
              <a:buClr>
                <a:srgbClr val="0040C0"/>
              </a:buClr>
              <a:buChar char="•"/>
              <a:defRPr sz="1400">
                <a:solidFill>
                  <a:schemeClr val="tx1"/>
                </a:solidFill>
                <a:latin typeface="Arial" charset="0"/>
                <a:cs typeface="Calibri" pitchFamily="34" charset="0"/>
              </a:defRPr>
            </a:lvl5pPr>
            <a:lvl6pPr marL="2625725" indent="-342900" algn="l" rtl="0" eaLnBrk="1" fontAlgn="base" hangingPunct="1">
              <a:spcBef>
                <a:spcPct val="0"/>
              </a:spcBef>
              <a:spcAft>
                <a:spcPct val="0"/>
              </a:spcAft>
              <a:buClr>
                <a:srgbClr val="0040C0"/>
              </a:buClr>
              <a:buChar char="•"/>
              <a:defRPr sz="1400">
                <a:solidFill>
                  <a:schemeClr val="tx1"/>
                </a:solidFill>
                <a:latin typeface="+mn-lt"/>
              </a:defRPr>
            </a:lvl6pPr>
            <a:lvl7pPr marL="3082925" indent="-342900" algn="l" rtl="0" eaLnBrk="1" fontAlgn="base" hangingPunct="1">
              <a:spcBef>
                <a:spcPct val="0"/>
              </a:spcBef>
              <a:spcAft>
                <a:spcPct val="0"/>
              </a:spcAft>
              <a:buClr>
                <a:srgbClr val="0040C0"/>
              </a:buClr>
              <a:buChar char="•"/>
              <a:defRPr sz="1400">
                <a:solidFill>
                  <a:schemeClr val="tx1"/>
                </a:solidFill>
                <a:latin typeface="+mn-lt"/>
              </a:defRPr>
            </a:lvl7pPr>
            <a:lvl8pPr marL="3540125" indent="-342900" algn="l" rtl="0" eaLnBrk="1" fontAlgn="base" hangingPunct="1">
              <a:spcBef>
                <a:spcPct val="0"/>
              </a:spcBef>
              <a:spcAft>
                <a:spcPct val="0"/>
              </a:spcAft>
              <a:buClr>
                <a:srgbClr val="0040C0"/>
              </a:buClr>
              <a:buChar char="•"/>
              <a:defRPr sz="1400">
                <a:solidFill>
                  <a:schemeClr val="tx1"/>
                </a:solidFill>
                <a:latin typeface="+mn-lt"/>
              </a:defRPr>
            </a:lvl8pPr>
            <a:lvl9pPr marL="3997325" indent="-342900" algn="l" rtl="0" eaLnBrk="1" fontAlgn="base" hangingPunct="1">
              <a:spcBef>
                <a:spcPct val="0"/>
              </a:spcBef>
              <a:spcAft>
                <a:spcPct val="0"/>
              </a:spcAft>
              <a:buClr>
                <a:srgbClr val="0040C0"/>
              </a:buClr>
              <a:buChar char="•"/>
              <a:defRPr sz="1400">
                <a:solidFill>
                  <a:schemeClr val="tx1"/>
                </a:solidFill>
                <a:latin typeface="+mn-lt"/>
              </a:defRPr>
            </a:lvl9pPr>
          </a:lstStyle>
          <a:p>
            <a:pPr marL="342900" marR="0" lvl="0" indent="-342900" defTabSz="914400" eaLnBrk="0" latinLnBrk="0" hangingPunct="0">
              <a:lnSpc>
                <a:spcPct val="100000"/>
              </a:lnSpc>
              <a:spcBef>
                <a:spcPct val="20000"/>
              </a:spcBef>
              <a:buClr>
                <a:schemeClr val="bg2"/>
              </a:buClr>
              <a:buSzPct val="75000"/>
              <a:buFont typeface="Wingdings" pitchFamily="2" charset="2"/>
              <a:buChar char="p"/>
              <a:tabLst/>
              <a:defRPr/>
            </a:pPr>
            <a:r>
              <a:rPr lang="en-US" sz="1800" b="0" dirty="0">
                <a:latin typeface="Arial" pitchFamily="34" charset="0"/>
                <a:cs typeface="Arial" pitchFamily="34" charset="0"/>
              </a:rPr>
              <a:t>The Customer Ref/Reason Code field on the </a:t>
            </a:r>
            <a:r>
              <a:rPr lang="en-US" sz="1800" b="0" i="1" dirty="0">
                <a:latin typeface="Arial" pitchFamily="34" charset="0"/>
                <a:cs typeface="Arial" pitchFamily="34" charset="0"/>
              </a:rPr>
              <a:t>PostalOne!</a:t>
            </a:r>
            <a:r>
              <a:rPr lang="en-US" sz="1800" b="0" dirty="0">
                <a:latin typeface="Arial" pitchFamily="34" charset="0"/>
                <a:cs typeface="Arial" pitchFamily="34" charset="0"/>
              </a:rPr>
              <a:t> Transaction Summary will include which assessment type and the month/year for the assessment</a:t>
            </a:r>
          </a:p>
        </p:txBody>
      </p:sp>
      <p:pic>
        <p:nvPicPr>
          <p:cNvPr id="7" name="Picture 6"/>
          <p:cNvPicPr>
            <a:picLocks noChangeAspect="1"/>
          </p:cNvPicPr>
          <p:nvPr/>
        </p:nvPicPr>
        <p:blipFill rotWithShape="1">
          <a:blip r:embed="rId3"/>
          <a:srcRect l="17501" t="12632" r="25683" b="23460"/>
          <a:stretch/>
        </p:blipFill>
        <p:spPr>
          <a:xfrm>
            <a:off x="1655676" y="3077170"/>
            <a:ext cx="4819577" cy="3047920"/>
          </a:xfrm>
          <a:prstGeom prst="rect">
            <a:avLst/>
          </a:prstGeom>
        </p:spPr>
      </p:pic>
    </p:spTree>
    <p:extLst>
      <p:ext uri="{BB962C8B-B14F-4D97-AF65-F5344CB8AC3E}">
        <p14:creationId xmlns:p14="http://schemas.microsoft.com/office/powerpoint/2010/main" val="1860850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1281"/>
            <a:ext cx="8229600" cy="731837"/>
          </a:xfr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r" eaLnBrk="1" hangingPunct="1"/>
            <a:r>
              <a:rPr lang="en-US" sz="2000" dirty="0">
                <a:solidFill>
                  <a:srgbClr val="F8F8F8"/>
                </a:solidFill>
                <a:latin typeface="Arial" panose="020B0604020202020204" pitchFamily="34" charset="0"/>
                <a:cs typeface="Arial" panose="020B0604020202020204" pitchFamily="34" charset="0"/>
              </a:rPr>
              <a:t>Viewing Transactions</a:t>
            </a:r>
          </a:p>
        </p:txBody>
      </p:sp>
      <p:sp>
        <p:nvSpPr>
          <p:cNvPr id="4" name="Slide Number Placeholder 3"/>
          <p:cNvSpPr>
            <a:spLocks noGrp="1"/>
          </p:cNvSpPr>
          <p:nvPr>
            <p:ph type="sldNum" sz="quarter" idx="12"/>
          </p:nvPr>
        </p:nvSpPr>
        <p:spPr>
          <a:xfrm>
            <a:off x="6858000" y="6500192"/>
            <a:ext cx="2133600" cy="313184"/>
          </a:xfrm>
        </p:spPr>
        <p:txBody>
          <a:bodyPr/>
          <a:lstStyle/>
          <a:p>
            <a:pPr>
              <a:defRPr/>
            </a:pPr>
            <a:fld id="{09E7B406-AE8F-4EA0-80FE-91E28D642853}" type="slidenum">
              <a:rPr lang="en-US" smtClean="0"/>
              <a:pPr>
                <a:defRPr/>
              </a:pPr>
              <a:t>24</a:t>
            </a:fld>
            <a:endParaRPr lang="en-US" dirty="0"/>
          </a:p>
        </p:txBody>
      </p:sp>
      <p:sp>
        <p:nvSpPr>
          <p:cNvPr id="8" name="Content Placeholder 2"/>
          <p:cNvSpPr txBox="1">
            <a:spLocks/>
          </p:cNvSpPr>
          <p:nvPr/>
        </p:nvSpPr>
        <p:spPr bwMode="auto">
          <a:xfrm>
            <a:off x="504031" y="1520788"/>
            <a:ext cx="8135938" cy="16283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57200" indent="-457200" algn="l" rtl="0" eaLnBrk="1" fontAlgn="base" hangingPunct="1">
              <a:spcBef>
                <a:spcPct val="0"/>
              </a:spcBef>
              <a:spcAft>
                <a:spcPct val="0"/>
              </a:spcAft>
              <a:buClr>
                <a:schemeClr val="tx1"/>
              </a:buClr>
              <a:buSzPct val="100000"/>
              <a:buFont typeface="Arial" charset="0"/>
              <a:buChar char="•"/>
              <a:defRPr sz="2600" b="1">
                <a:solidFill>
                  <a:schemeClr val="tx1"/>
                </a:solidFill>
                <a:latin typeface="Arial" charset="0"/>
                <a:ea typeface="+mn-ea"/>
                <a:cs typeface="Calibri" pitchFamily="34" charset="0"/>
              </a:defRPr>
            </a:lvl1pPr>
            <a:lvl2pPr marL="876300" indent="-419100" algn="l" rtl="0" eaLnBrk="1" fontAlgn="base" hangingPunct="1">
              <a:spcBef>
                <a:spcPct val="0"/>
              </a:spcBef>
              <a:spcAft>
                <a:spcPct val="0"/>
              </a:spcAft>
              <a:buClr>
                <a:schemeClr val="tx1"/>
              </a:buClr>
              <a:buSzPct val="70000"/>
              <a:buFont typeface="Wingdings" pitchFamily="2" charset="2"/>
              <a:buChar char="§"/>
              <a:defRPr sz="2400">
                <a:solidFill>
                  <a:schemeClr val="tx1"/>
                </a:solidFill>
                <a:latin typeface="Arial" charset="0"/>
                <a:cs typeface="Calibri" pitchFamily="34" charset="0"/>
              </a:defRPr>
            </a:lvl2pPr>
            <a:lvl3pPr marL="1254125" indent="-342900" algn="l" rtl="0" eaLnBrk="1" fontAlgn="base" hangingPunct="1">
              <a:spcBef>
                <a:spcPct val="0"/>
              </a:spcBef>
              <a:spcAft>
                <a:spcPct val="0"/>
              </a:spcAft>
              <a:buClr>
                <a:schemeClr val="tx1"/>
              </a:buClr>
              <a:buSzPct val="60000"/>
              <a:buFont typeface="Arial" charset="0"/>
              <a:buChar char="•"/>
              <a:defRPr sz="2000">
                <a:solidFill>
                  <a:schemeClr val="tx1"/>
                </a:solidFill>
                <a:latin typeface="Arial" charset="0"/>
                <a:cs typeface="Calibri" pitchFamily="34" charset="0"/>
              </a:defRPr>
            </a:lvl3pPr>
            <a:lvl4pPr marL="1711325" indent="-342900" algn="l" rtl="0" eaLnBrk="1" fontAlgn="base" hangingPunct="1">
              <a:spcBef>
                <a:spcPct val="0"/>
              </a:spcBef>
              <a:spcAft>
                <a:spcPct val="0"/>
              </a:spcAft>
              <a:buClr>
                <a:schemeClr val="tx1"/>
              </a:buClr>
              <a:buChar char="•"/>
              <a:defRPr sz="1600">
                <a:solidFill>
                  <a:schemeClr val="tx1"/>
                </a:solidFill>
                <a:latin typeface="Arial" charset="0"/>
                <a:cs typeface="Calibri" pitchFamily="34" charset="0"/>
              </a:defRPr>
            </a:lvl4pPr>
            <a:lvl5pPr marL="2168525" indent="-342900" algn="l" rtl="0" eaLnBrk="1" fontAlgn="base" hangingPunct="1">
              <a:spcBef>
                <a:spcPct val="0"/>
              </a:spcBef>
              <a:spcAft>
                <a:spcPct val="0"/>
              </a:spcAft>
              <a:buClr>
                <a:srgbClr val="0040C0"/>
              </a:buClr>
              <a:buChar char="•"/>
              <a:defRPr sz="1400">
                <a:solidFill>
                  <a:schemeClr val="tx1"/>
                </a:solidFill>
                <a:latin typeface="Arial" charset="0"/>
                <a:cs typeface="Calibri" pitchFamily="34" charset="0"/>
              </a:defRPr>
            </a:lvl5pPr>
            <a:lvl6pPr marL="2625725" indent="-342900" algn="l" rtl="0" eaLnBrk="1" fontAlgn="base" hangingPunct="1">
              <a:spcBef>
                <a:spcPct val="0"/>
              </a:spcBef>
              <a:spcAft>
                <a:spcPct val="0"/>
              </a:spcAft>
              <a:buClr>
                <a:srgbClr val="0040C0"/>
              </a:buClr>
              <a:buChar char="•"/>
              <a:defRPr sz="1400">
                <a:solidFill>
                  <a:schemeClr val="tx1"/>
                </a:solidFill>
                <a:latin typeface="+mn-lt"/>
              </a:defRPr>
            </a:lvl6pPr>
            <a:lvl7pPr marL="3082925" indent="-342900" algn="l" rtl="0" eaLnBrk="1" fontAlgn="base" hangingPunct="1">
              <a:spcBef>
                <a:spcPct val="0"/>
              </a:spcBef>
              <a:spcAft>
                <a:spcPct val="0"/>
              </a:spcAft>
              <a:buClr>
                <a:srgbClr val="0040C0"/>
              </a:buClr>
              <a:buChar char="•"/>
              <a:defRPr sz="1400">
                <a:solidFill>
                  <a:schemeClr val="tx1"/>
                </a:solidFill>
                <a:latin typeface="+mn-lt"/>
              </a:defRPr>
            </a:lvl7pPr>
            <a:lvl8pPr marL="3540125" indent="-342900" algn="l" rtl="0" eaLnBrk="1" fontAlgn="base" hangingPunct="1">
              <a:spcBef>
                <a:spcPct val="0"/>
              </a:spcBef>
              <a:spcAft>
                <a:spcPct val="0"/>
              </a:spcAft>
              <a:buClr>
                <a:srgbClr val="0040C0"/>
              </a:buClr>
              <a:buChar char="•"/>
              <a:defRPr sz="1400">
                <a:solidFill>
                  <a:schemeClr val="tx1"/>
                </a:solidFill>
                <a:latin typeface="+mn-lt"/>
              </a:defRPr>
            </a:lvl8pPr>
            <a:lvl9pPr marL="3997325" indent="-342900" algn="l" rtl="0" eaLnBrk="1" fontAlgn="base" hangingPunct="1">
              <a:spcBef>
                <a:spcPct val="0"/>
              </a:spcBef>
              <a:spcAft>
                <a:spcPct val="0"/>
              </a:spcAft>
              <a:buClr>
                <a:srgbClr val="0040C0"/>
              </a:buClr>
              <a:buChar char="•"/>
              <a:defRPr sz="1400">
                <a:solidFill>
                  <a:schemeClr val="tx1"/>
                </a:solidFill>
                <a:latin typeface="+mn-lt"/>
              </a:defRPr>
            </a:lvl9pPr>
          </a:lstStyle>
          <a:p>
            <a:pPr marL="342900" lvl="0" indent="-342900" eaLnBrk="0" hangingPunct="0">
              <a:spcBef>
                <a:spcPct val="20000"/>
              </a:spcBef>
              <a:buClr>
                <a:schemeClr val="bg2"/>
              </a:buClr>
              <a:buSzPct val="75000"/>
              <a:buFont typeface="Wingdings" pitchFamily="2" charset="2"/>
              <a:buChar char="p"/>
              <a:defRPr/>
            </a:pPr>
            <a:r>
              <a:rPr lang="en-US" sz="2000" b="0" dirty="0">
                <a:latin typeface="Arial" pitchFamily="34" charset="0"/>
                <a:cs typeface="Arial" pitchFamily="34" charset="0"/>
              </a:rPr>
              <a:t>Mailers can also view their transaction history </a:t>
            </a:r>
            <a:r>
              <a:rPr lang="en-US" sz="2000" b="0" dirty="0" smtClean="0">
                <a:latin typeface="Arial" pitchFamily="34" charset="0"/>
                <a:cs typeface="Arial" pitchFamily="34" charset="0"/>
              </a:rPr>
              <a:t>in </a:t>
            </a:r>
            <a:r>
              <a:rPr lang="en-US" sz="2000" b="0" dirty="0">
                <a:latin typeface="Arial" pitchFamily="34" charset="0"/>
                <a:cs typeface="Arial" pitchFamily="34" charset="0"/>
              </a:rPr>
              <a:t>the Centralized Account Payment System (CAPS</a:t>
            </a:r>
            <a:r>
              <a:rPr lang="en-US" sz="2000" b="0" dirty="0" smtClean="0">
                <a:latin typeface="Arial" pitchFamily="34" charset="0"/>
                <a:cs typeface="Arial" pitchFamily="34" charset="0"/>
              </a:rPr>
              <a:t>)</a:t>
            </a:r>
            <a:endParaRPr lang="en-US" sz="2000" b="0" dirty="0">
              <a:latin typeface="Arial" pitchFamily="34" charset="0"/>
              <a:cs typeface="Arial" pitchFamily="34"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2"/>
          <p:cNvPicPr>
            <a:picLocks noChangeAspect="1" noChangeArrowheads="1"/>
          </p:cNvPicPr>
          <p:nvPr/>
        </p:nvPicPr>
        <p:blipFill>
          <a:blip r:embed="rId3">
            <a:extLst>
              <a:ext uri="{28A0092B-C50C-407E-A947-70E740481C1C}">
                <a14:useLocalDpi xmlns:a14="http://schemas.microsoft.com/office/drawing/2010/main" val="0"/>
              </a:ext>
            </a:extLst>
          </a:blip>
          <a:srcRect t="11919" r="22935" b="23988"/>
          <a:stretch>
            <a:fillRect/>
          </a:stretch>
        </p:blipFill>
        <p:spPr bwMode="auto">
          <a:xfrm>
            <a:off x="359532" y="2672916"/>
            <a:ext cx="8424936" cy="378042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 name="Rectangle 8"/>
          <p:cNvSpPr/>
          <p:nvPr/>
        </p:nvSpPr>
        <p:spPr>
          <a:xfrm>
            <a:off x="4788024" y="6122725"/>
            <a:ext cx="1645920" cy="2743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936639">
            <a:off x="6402199" y="3402529"/>
            <a:ext cx="664210" cy="652145"/>
          </a:xfrm>
          <a:prstGeom prst="rect">
            <a:avLst/>
          </a:prstGeom>
          <a:noFill/>
        </p:spPr>
      </p:pic>
    </p:spTree>
    <p:extLst>
      <p:ext uri="{BB962C8B-B14F-4D97-AF65-F5344CB8AC3E}">
        <p14:creationId xmlns:p14="http://schemas.microsoft.com/office/powerpoint/2010/main" val="35385699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525" y="152636"/>
            <a:ext cx="8229600" cy="731837"/>
          </a:xfr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r" eaLnBrk="1" hangingPunct="1"/>
            <a:r>
              <a:rPr lang="en-US" sz="2000" dirty="0">
                <a:solidFill>
                  <a:srgbClr val="F8F8F8"/>
                </a:solidFill>
                <a:latin typeface="Arial" panose="020B0604020202020204" pitchFamily="34" charset="0"/>
                <a:cs typeface="Arial" panose="020B0604020202020204" pitchFamily="34" charset="0"/>
              </a:rPr>
              <a:t>Viewing Transactions</a:t>
            </a:r>
          </a:p>
        </p:txBody>
      </p:sp>
      <p:sp>
        <p:nvSpPr>
          <p:cNvPr id="4" name="Slide Number Placeholder 3"/>
          <p:cNvSpPr>
            <a:spLocks noGrp="1"/>
          </p:cNvSpPr>
          <p:nvPr>
            <p:ph type="sldNum" sz="quarter" idx="12"/>
          </p:nvPr>
        </p:nvSpPr>
        <p:spPr/>
        <p:txBody>
          <a:bodyPr/>
          <a:lstStyle/>
          <a:p>
            <a:pPr>
              <a:defRPr/>
            </a:pPr>
            <a:fld id="{09E7B406-AE8F-4EA0-80FE-91E28D642853}" type="slidenum">
              <a:rPr lang="en-US" smtClean="0"/>
              <a:pPr>
                <a:defRPr/>
              </a:pPr>
              <a:t>25</a:t>
            </a:fld>
            <a:endParaRPr lang="en-US" dirty="0"/>
          </a:p>
        </p:txBody>
      </p:sp>
      <p:pic>
        <p:nvPicPr>
          <p:cNvPr id="6" name="Picture 7" descr="cid:image008.jpg@01D071EF.79B2875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935595" y="2600908"/>
            <a:ext cx="7451373" cy="414046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bwMode="auto">
          <a:xfrm>
            <a:off x="504031" y="1520788"/>
            <a:ext cx="8135938" cy="16283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57200" indent="-457200" algn="l" rtl="0" eaLnBrk="1" fontAlgn="base" hangingPunct="1">
              <a:spcBef>
                <a:spcPct val="0"/>
              </a:spcBef>
              <a:spcAft>
                <a:spcPct val="0"/>
              </a:spcAft>
              <a:buClr>
                <a:schemeClr val="tx1"/>
              </a:buClr>
              <a:buSzPct val="100000"/>
              <a:buFont typeface="Arial" charset="0"/>
              <a:buChar char="•"/>
              <a:defRPr sz="2600" b="1">
                <a:solidFill>
                  <a:schemeClr val="tx1"/>
                </a:solidFill>
                <a:latin typeface="Arial" charset="0"/>
                <a:ea typeface="+mn-ea"/>
                <a:cs typeface="Calibri" pitchFamily="34" charset="0"/>
              </a:defRPr>
            </a:lvl1pPr>
            <a:lvl2pPr marL="876300" indent="-419100" algn="l" rtl="0" eaLnBrk="1" fontAlgn="base" hangingPunct="1">
              <a:spcBef>
                <a:spcPct val="0"/>
              </a:spcBef>
              <a:spcAft>
                <a:spcPct val="0"/>
              </a:spcAft>
              <a:buClr>
                <a:schemeClr val="tx1"/>
              </a:buClr>
              <a:buSzPct val="70000"/>
              <a:buFont typeface="Wingdings" pitchFamily="2" charset="2"/>
              <a:buChar char="§"/>
              <a:defRPr sz="2400">
                <a:solidFill>
                  <a:schemeClr val="tx1"/>
                </a:solidFill>
                <a:latin typeface="Arial" charset="0"/>
                <a:cs typeface="Calibri" pitchFamily="34" charset="0"/>
              </a:defRPr>
            </a:lvl2pPr>
            <a:lvl3pPr marL="1254125" indent="-342900" algn="l" rtl="0" eaLnBrk="1" fontAlgn="base" hangingPunct="1">
              <a:spcBef>
                <a:spcPct val="0"/>
              </a:spcBef>
              <a:spcAft>
                <a:spcPct val="0"/>
              </a:spcAft>
              <a:buClr>
                <a:schemeClr val="tx1"/>
              </a:buClr>
              <a:buSzPct val="60000"/>
              <a:buFont typeface="Arial" charset="0"/>
              <a:buChar char="•"/>
              <a:defRPr sz="2000">
                <a:solidFill>
                  <a:schemeClr val="tx1"/>
                </a:solidFill>
                <a:latin typeface="Arial" charset="0"/>
                <a:cs typeface="Calibri" pitchFamily="34" charset="0"/>
              </a:defRPr>
            </a:lvl3pPr>
            <a:lvl4pPr marL="1711325" indent="-342900" algn="l" rtl="0" eaLnBrk="1" fontAlgn="base" hangingPunct="1">
              <a:spcBef>
                <a:spcPct val="0"/>
              </a:spcBef>
              <a:spcAft>
                <a:spcPct val="0"/>
              </a:spcAft>
              <a:buClr>
                <a:schemeClr val="tx1"/>
              </a:buClr>
              <a:buChar char="•"/>
              <a:defRPr sz="1600">
                <a:solidFill>
                  <a:schemeClr val="tx1"/>
                </a:solidFill>
                <a:latin typeface="Arial" charset="0"/>
                <a:cs typeface="Calibri" pitchFamily="34" charset="0"/>
              </a:defRPr>
            </a:lvl4pPr>
            <a:lvl5pPr marL="2168525" indent="-342900" algn="l" rtl="0" eaLnBrk="1" fontAlgn="base" hangingPunct="1">
              <a:spcBef>
                <a:spcPct val="0"/>
              </a:spcBef>
              <a:spcAft>
                <a:spcPct val="0"/>
              </a:spcAft>
              <a:buClr>
                <a:srgbClr val="0040C0"/>
              </a:buClr>
              <a:buChar char="•"/>
              <a:defRPr sz="1400">
                <a:solidFill>
                  <a:schemeClr val="tx1"/>
                </a:solidFill>
                <a:latin typeface="Arial" charset="0"/>
                <a:cs typeface="Calibri" pitchFamily="34" charset="0"/>
              </a:defRPr>
            </a:lvl5pPr>
            <a:lvl6pPr marL="2625725" indent="-342900" algn="l" rtl="0" eaLnBrk="1" fontAlgn="base" hangingPunct="1">
              <a:spcBef>
                <a:spcPct val="0"/>
              </a:spcBef>
              <a:spcAft>
                <a:spcPct val="0"/>
              </a:spcAft>
              <a:buClr>
                <a:srgbClr val="0040C0"/>
              </a:buClr>
              <a:buChar char="•"/>
              <a:defRPr sz="1400">
                <a:solidFill>
                  <a:schemeClr val="tx1"/>
                </a:solidFill>
                <a:latin typeface="+mn-lt"/>
              </a:defRPr>
            </a:lvl6pPr>
            <a:lvl7pPr marL="3082925" indent="-342900" algn="l" rtl="0" eaLnBrk="1" fontAlgn="base" hangingPunct="1">
              <a:spcBef>
                <a:spcPct val="0"/>
              </a:spcBef>
              <a:spcAft>
                <a:spcPct val="0"/>
              </a:spcAft>
              <a:buClr>
                <a:srgbClr val="0040C0"/>
              </a:buClr>
              <a:buChar char="•"/>
              <a:defRPr sz="1400">
                <a:solidFill>
                  <a:schemeClr val="tx1"/>
                </a:solidFill>
                <a:latin typeface="+mn-lt"/>
              </a:defRPr>
            </a:lvl7pPr>
            <a:lvl8pPr marL="3540125" indent="-342900" algn="l" rtl="0" eaLnBrk="1" fontAlgn="base" hangingPunct="1">
              <a:spcBef>
                <a:spcPct val="0"/>
              </a:spcBef>
              <a:spcAft>
                <a:spcPct val="0"/>
              </a:spcAft>
              <a:buClr>
                <a:srgbClr val="0040C0"/>
              </a:buClr>
              <a:buChar char="•"/>
              <a:defRPr sz="1400">
                <a:solidFill>
                  <a:schemeClr val="tx1"/>
                </a:solidFill>
                <a:latin typeface="+mn-lt"/>
              </a:defRPr>
            </a:lvl8pPr>
            <a:lvl9pPr marL="3997325" indent="-342900" algn="l" rtl="0" eaLnBrk="1" fontAlgn="base" hangingPunct="1">
              <a:spcBef>
                <a:spcPct val="0"/>
              </a:spcBef>
              <a:spcAft>
                <a:spcPct val="0"/>
              </a:spcAft>
              <a:buClr>
                <a:srgbClr val="0040C0"/>
              </a:buClr>
              <a:buChar char="•"/>
              <a:defRPr sz="1400">
                <a:solidFill>
                  <a:schemeClr val="tx1"/>
                </a:solidFill>
                <a:latin typeface="+mn-lt"/>
              </a:defRPr>
            </a:lvl9pPr>
          </a:lstStyle>
          <a:p>
            <a:pPr marL="342900" marR="0" lvl="0" indent="-342900" defTabSz="914400" eaLnBrk="0" latinLnBrk="0" hangingPunct="0">
              <a:lnSpc>
                <a:spcPct val="100000"/>
              </a:lnSpc>
              <a:spcBef>
                <a:spcPct val="20000"/>
              </a:spcBef>
              <a:buClr>
                <a:schemeClr val="bg2"/>
              </a:buClr>
              <a:buSzPct val="75000"/>
              <a:buFont typeface="Wingdings" pitchFamily="2" charset="2"/>
              <a:buChar char="p"/>
              <a:tabLst/>
              <a:defRPr/>
            </a:pPr>
            <a:r>
              <a:rPr lang="en-US" sz="2000" b="0" dirty="0">
                <a:latin typeface="Arial" pitchFamily="34" charset="0"/>
                <a:cs typeface="Arial" pitchFamily="34" charset="0"/>
              </a:rPr>
              <a:t>The Customer Ref/Reason Code field on the </a:t>
            </a:r>
            <a:r>
              <a:rPr lang="en-US" sz="2000" b="0" dirty="0" smtClean="0">
                <a:latin typeface="Arial" pitchFamily="34" charset="0"/>
                <a:cs typeface="Arial" pitchFamily="34" charset="0"/>
              </a:rPr>
              <a:t>CAPS </a:t>
            </a:r>
            <a:r>
              <a:rPr lang="en-US" sz="2000" b="0" dirty="0">
                <a:latin typeface="Arial" pitchFamily="34" charset="0"/>
                <a:cs typeface="Arial" pitchFamily="34" charset="0"/>
              </a:rPr>
              <a:t>Transaction Summary will include which assessment type and the month/year for the assessment</a:t>
            </a:r>
          </a:p>
        </p:txBody>
      </p:sp>
      <p:sp>
        <p:nvSpPr>
          <p:cNvPr id="9" name="Rectangle 8"/>
          <p:cNvSpPr/>
          <p:nvPr/>
        </p:nvSpPr>
        <p:spPr>
          <a:xfrm>
            <a:off x="7268369" y="5792114"/>
            <a:ext cx="940035" cy="66122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33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7694" y="4069290"/>
            <a:ext cx="1930710" cy="1455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85270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91580" y="2960948"/>
            <a:ext cx="7772400" cy="1470025"/>
          </a:xfrm>
        </p:spPr>
        <p:txBody>
          <a:bodyPr/>
          <a:lstStyle/>
          <a:p>
            <a:pPr algn="ctr"/>
            <a:r>
              <a:rPr lang="en-US" sz="3200" dirty="0" smtClean="0">
                <a:solidFill>
                  <a:schemeClr val="tx1"/>
                </a:solidFill>
                <a:effectLst>
                  <a:outerShdw blurRad="38100" dist="38100" dir="2700000" algn="tl">
                    <a:srgbClr val="000000">
                      <a:alpha val="43137"/>
                    </a:srgbClr>
                  </a:outerShdw>
                </a:effectLst>
              </a:rPr>
              <a:t>Appendix</a:t>
            </a:r>
            <a:endParaRPr lang="en-US" sz="3200" dirty="0">
              <a:solidFill>
                <a:schemeClr val="tx1"/>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0"/>
          </p:nvPr>
        </p:nvSpPr>
        <p:spPr/>
        <p:txBody>
          <a:bodyPr/>
          <a:lstStyle/>
          <a:p>
            <a:fld id="{7C5C7EB7-CC8B-4366-8E44-894E41A6BA5D}" type="slidenum">
              <a:rPr lang="en-US" altLang="en-US" smtClean="0"/>
              <a:pPr/>
              <a:t>26</a:t>
            </a:fld>
            <a:endParaRPr lang="en-US" altLang="en-US" dirty="0"/>
          </a:p>
        </p:txBody>
      </p:sp>
    </p:spTree>
    <p:extLst>
      <p:ext uri="{BB962C8B-B14F-4D97-AF65-F5344CB8AC3E}">
        <p14:creationId xmlns:p14="http://schemas.microsoft.com/office/powerpoint/2010/main" val="14449595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636"/>
            <a:ext cx="8229600" cy="731837"/>
          </a:xfr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r" eaLnBrk="1" hangingPunct="1"/>
            <a:r>
              <a:rPr lang="en-US" sz="2000" dirty="0">
                <a:solidFill>
                  <a:srgbClr val="F8F8F8"/>
                </a:solidFill>
                <a:latin typeface="Arial" panose="020B0604020202020204" pitchFamily="34" charset="0"/>
                <a:cs typeface="Arial" panose="020B0604020202020204" pitchFamily="34" charset="0"/>
              </a:rPr>
              <a:t>Postage Assessment Payment</a:t>
            </a:r>
          </a:p>
        </p:txBody>
      </p:sp>
      <p:sp>
        <p:nvSpPr>
          <p:cNvPr id="4" name="Slide Number Placeholder 3"/>
          <p:cNvSpPr>
            <a:spLocks noGrp="1"/>
          </p:cNvSpPr>
          <p:nvPr>
            <p:ph type="sldNum" sz="quarter" idx="12"/>
          </p:nvPr>
        </p:nvSpPr>
        <p:spPr/>
        <p:txBody>
          <a:bodyPr/>
          <a:lstStyle/>
          <a:p>
            <a:pPr>
              <a:defRPr/>
            </a:pPr>
            <a:fld id="{09E7B406-AE8F-4EA0-80FE-91E28D642853}" type="slidenum">
              <a:rPr lang="en-US" smtClean="0"/>
              <a:pPr>
                <a:defRPr/>
              </a:pPr>
              <a:t>27</a:t>
            </a:fld>
            <a:endParaRPr lang="en-US" dirty="0"/>
          </a:p>
        </p:txBody>
      </p:sp>
      <p:sp>
        <p:nvSpPr>
          <p:cNvPr id="7" name="Content Placeholder 2"/>
          <p:cNvSpPr>
            <a:spLocks noGrp="1"/>
          </p:cNvSpPr>
          <p:nvPr>
            <p:ph idx="1"/>
          </p:nvPr>
        </p:nvSpPr>
        <p:spPr>
          <a:xfrm>
            <a:off x="457200" y="1606305"/>
            <a:ext cx="8229600" cy="4530725"/>
          </a:xfrm>
        </p:spPr>
        <p:txBody>
          <a:bodyPr/>
          <a:lstStyle/>
          <a:p>
            <a:pPr marL="0" indent="0">
              <a:buNone/>
            </a:pPr>
            <a:r>
              <a:rPr lang="en-US" sz="1600" b="1" dirty="0" smtClean="0"/>
              <a:t>Notification Sent When Permit is Used</a:t>
            </a:r>
          </a:p>
          <a:p>
            <a:r>
              <a:rPr lang="en-US" sz="1600" dirty="0"/>
              <a:t>Email notification is sent to VAE of </a:t>
            </a:r>
            <a:r>
              <a:rPr lang="en-US" sz="1600" dirty="0" err="1"/>
              <a:t>eDoc</a:t>
            </a:r>
            <a:r>
              <a:rPr lang="en-US" sz="1600" dirty="0"/>
              <a:t> Submitter CRID that pays the postage </a:t>
            </a:r>
            <a:r>
              <a:rPr lang="en-US" sz="1600" dirty="0" smtClean="0"/>
              <a:t>assessment</a:t>
            </a:r>
          </a:p>
          <a:p>
            <a:r>
              <a:rPr lang="en-US" sz="1600" dirty="0" smtClean="0"/>
              <a:t>Email notification to a </a:t>
            </a:r>
            <a:r>
              <a:rPr lang="en-US" sz="1600" dirty="0" smtClean="0">
                <a:solidFill>
                  <a:sysClr val="windowText" lastClr="000000"/>
                </a:solidFill>
              </a:rPr>
              <a:t>mail owner </a:t>
            </a:r>
            <a:r>
              <a:rPr lang="en-US" sz="1600" dirty="0" smtClean="0"/>
              <a:t>when their permit is used to pay a </a:t>
            </a:r>
            <a:r>
              <a:rPr lang="en-US" sz="1600" dirty="0"/>
              <a:t>postage </a:t>
            </a:r>
            <a:r>
              <a:rPr lang="en-US" sz="1600" dirty="0" smtClean="0"/>
              <a:t>assessment</a:t>
            </a:r>
          </a:p>
          <a:p>
            <a:endParaRPr lang="en-US" sz="1600" dirty="0" smtClean="0"/>
          </a:p>
          <a:p>
            <a:endParaRPr lang="en-US" sz="1600"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612" y="3248980"/>
            <a:ext cx="6372708" cy="340082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259783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6946" y="152636"/>
            <a:ext cx="8229600" cy="731837"/>
          </a:xfr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r" eaLnBrk="1" hangingPunct="1"/>
            <a:r>
              <a:rPr lang="en-US" sz="2000" dirty="0">
                <a:solidFill>
                  <a:srgbClr val="F8F8F8"/>
                </a:solidFill>
                <a:latin typeface="Arial" panose="020B0604020202020204" pitchFamily="34" charset="0"/>
                <a:cs typeface="Arial" panose="020B0604020202020204" pitchFamily="34" charset="0"/>
              </a:rPr>
              <a:t>Postage Assessment Enhancements</a:t>
            </a:r>
          </a:p>
        </p:txBody>
      </p:sp>
      <p:sp>
        <p:nvSpPr>
          <p:cNvPr id="3" name="Content Placeholder 2"/>
          <p:cNvSpPr>
            <a:spLocks noGrp="1"/>
          </p:cNvSpPr>
          <p:nvPr>
            <p:ph idx="1"/>
          </p:nvPr>
        </p:nvSpPr>
        <p:spPr>
          <a:xfrm>
            <a:off x="395536" y="1772816"/>
            <a:ext cx="8212967" cy="4951413"/>
          </a:xfrm>
        </p:spPr>
        <p:txBody>
          <a:bodyPr/>
          <a:lstStyle/>
          <a:p>
            <a:r>
              <a:rPr lang="en-US" sz="1600" b="0" dirty="0" smtClean="0"/>
              <a:t>Mail </a:t>
            </a:r>
            <a:r>
              <a:rPr lang="en-US" sz="1600" b="0" dirty="0"/>
              <a:t>Service Providers will receive notification when the assessment amount is </a:t>
            </a:r>
            <a:r>
              <a:rPr lang="en-US" sz="1600" b="0" dirty="0" smtClean="0"/>
              <a:t>zero</a:t>
            </a:r>
          </a:p>
          <a:p>
            <a:pPr lvl="1"/>
            <a:r>
              <a:rPr lang="en-US" sz="1400" b="0" dirty="0" smtClean="0"/>
              <a:t>includes </a:t>
            </a:r>
            <a:r>
              <a:rPr lang="en-US" sz="1400" b="0" dirty="0"/>
              <a:t>a link to “opt out” of zero assessment </a:t>
            </a:r>
            <a:r>
              <a:rPr lang="en-US" sz="1400" b="0" dirty="0" smtClean="0"/>
              <a:t>notifications</a:t>
            </a:r>
          </a:p>
          <a:p>
            <a:r>
              <a:rPr lang="en-US" sz="1600" b="0" dirty="0" smtClean="0"/>
              <a:t>Email sent </a:t>
            </a:r>
            <a:r>
              <a:rPr lang="en-US" sz="1600" b="0" dirty="0"/>
              <a:t>to the Mail Owner when their permit is selected as a paying permit </a:t>
            </a:r>
            <a:endParaRPr lang="en-US" sz="1600" b="0" dirty="0" smtClean="0"/>
          </a:p>
          <a:p>
            <a:pPr lvl="1"/>
            <a:r>
              <a:rPr lang="en-US" sz="1400" b="0" dirty="0" smtClean="0"/>
              <a:t>Includes </a:t>
            </a:r>
            <a:r>
              <a:rPr lang="en-US" sz="1400" b="0" dirty="0"/>
              <a:t>the option to “opt out” of future </a:t>
            </a:r>
            <a:r>
              <a:rPr lang="en-US" sz="1400" b="0" dirty="0" smtClean="0"/>
              <a:t>notifications</a:t>
            </a:r>
            <a:endParaRPr lang="en-US" sz="1400" b="0" dirty="0" smtClean="0">
              <a:solidFill>
                <a:srgbClr val="FF0000"/>
              </a:solidFill>
            </a:endParaRPr>
          </a:p>
        </p:txBody>
      </p:sp>
      <p:sp>
        <p:nvSpPr>
          <p:cNvPr id="4" name="Slide Number Placeholder 3"/>
          <p:cNvSpPr>
            <a:spLocks noGrp="1"/>
          </p:cNvSpPr>
          <p:nvPr>
            <p:ph type="sldNum" sz="quarter" idx="4294967295"/>
          </p:nvPr>
        </p:nvSpPr>
        <p:spPr>
          <a:xfrm>
            <a:off x="7815263" y="6478588"/>
            <a:ext cx="1250950" cy="379412"/>
          </a:xfrm>
          <a:prstGeom prst="rect">
            <a:avLst/>
          </a:prstGeom>
        </p:spPr>
        <p:txBody>
          <a:bodyPr/>
          <a:lstStyle/>
          <a:p>
            <a:pPr>
              <a:defRPr/>
            </a:pPr>
            <a:fld id="{A543663D-95D5-45D3-BDB3-51FCEB3C0136}" type="slidenum">
              <a:rPr lang="en-US" smtClean="0"/>
              <a:pPr>
                <a:defRPr/>
              </a:pPr>
              <a:t>28</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532" y="3465004"/>
            <a:ext cx="8508562" cy="255628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594359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636"/>
            <a:ext cx="8229600" cy="731837"/>
          </a:xfr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r" eaLnBrk="1" hangingPunct="1"/>
            <a:r>
              <a:rPr lang="en-US" sz="2000" dirty="0">
                <a:solidFill>
                  <a:srgbClr val="F8F8F8"/>
                </a:solidFill>
                <a:latin typeface="Arial" panose="020B0604020202020204" pitchFamily="34" charset="0"/>
                <a:cs typeface="Arial" panose="020B0604020202020204" pitchFamily="34" charset="0"/>
              </a:rPr>
              <a:t>Postage Assessment Review</a:t>
            </a:r>
          </a:p>
        </p:txBody>
      </p:sp>
      <p:sp>
        <p:nvSpPr>
          <p:cNvPr id="3" name="Content Placeholder 2"/>
          <p:cNvSpPr>
            <a:spLocks noGrp="1"/>
          </p:cNvSpPr>
          <p:nvPr>
            <p:ph idx="1"/>
          </p:nvPr>
        </p:nvSpPr>
        <p:spPr/>
        <p:txBody>
          <a:bodyPr/>
          <a:lstStyle/>
          <a:p>
            <a:pPr marL="0" indent="0">
              <a:buNone/>
            </a:pPr>
            <a:r>
              <a:rPr lang="en-US" sz="1600" b="1" dirty="0" smtClean="0"/>
              <a:t>Notification Sent When Assessment in “Payment Due” Status after Review</a:t>
            </a:r>
          </a:p>
          <a:p>
            <a:r>
              <a:rPr lang="en-US" sz="1600" dirty="0" smtClean="0"/>
              <a:t>Email </a:t>
            </a:r>
            <a:r>
              <a:rPr lang="en-US" sz="1600" dirty="0"/>
              <a:t>n</a:t>
            </a:r>
            <a:r>
              <a:rPr lang="en-US" sz="1600" dirty="0" smtClean="0"/>
              <a:t>otification </a:t>
            </a:r>
            <a:r>
              <a:rPr lang="en-US" sz="1600" dirty="0"/>
              <a:t>is </a:t>
            </a:r>
            <a:r>
              <a:rPr lang="en-US" sz="1600" dirty="0" smtClean="0"/>
              <a:t>sent </a:t>
            </a:r>
            <a:r>
              <a:rPr lang="en-US" sz="1600" dirty="0"/>
              <a:t>to VAE users of  eDoc Submitter CRID when </a:t>
            </a:r>
            <a:r>
              <a:rPr lang="en-US" sz="1600" dirty="0" smtClean="0"/>
              <a:t>assessment </a:t>
            </a:r>
            <a:r>
              <a:rPr lang="en-US" sz="1600" dirty="0"/>
              <a:t>is put into  "Payment Due" </a:t>
            </a:r>
            <a:r>
              <a:rPr lang="en-US" sz="1600" dirty="0" smtClean="0"/>
              <a:t>status, after review is requested and closed</a:t>
            </a:r>
            <a:endParaRPr lang="en-US" sz="1600" dirty="0"/>
          </a:p>
          <a:p>
            <a:endParaRPr lang="en-US" sz="1600" dirty="0"/>
          </a:p>
        </p:txBody>
      </p:sp>
      <p:sp>
        <p:nvSpPr>
          <p:cNvPr id="4" name="Slide Number Placeholder 3"/>
          <p:cNvSpPr>
            <a:spLocks noGrp="1"/>
          </p:cNvSpPr>
          <p:nvPr>
            <p:ph type="sldNum" sz="quarter" idx="12"/>
          </p:nvPr>
        </p:nvSpPr>
        <p:spPr/>
        <p:txBody>
          <a:bodyPr/>
          <a:lstStyle/>
          <a:p>
            <a:pPr>
              <a:defRPr/>
            </a:pPr>
            <a:fld id="{09E7B406-AE8F-4EA0-80FE-91E28D642853}" type="slidenum">
              <a:rPr lang="en-US" smtClean="0"/>
              <a:pPr>
                <a:defRPr/>
              </a:pPr>
              <a:t>29</a:t>
            </a:fld>
            <a:endParaRPr lang="en-US" dirty="0"/>
          </a:p>
        </p:txBody>
      </p:sp>
      <p:sp>
        <p:nvSpPr>
          <p:cNvPr id="7" name="Rectangle 6"/>
          <p:cNvSpPr/>
          <p:nvPr/>
        </p:nvSpPr>
        <p:spPr bwMode="auto">
          <a:xfrm>
            <a:off x="736600" y="2590800"/>
            <a:ext cx="7721600" cy="4038600"/>
          </a:xfrm>
          <a:prstGeom prst="rect">
            <a:avLst/>
          </a:prstGeom>
          <a:solidFill>
            <a:schemeClr val="bg1">
              <a:lumMod val="95000"/>
            </a:schemeClr>
          </a:solidFill>
          <a:ln w="19050"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lvl="0" fontAlgn="base">
              <a:spcBef>
                <a:spcPct val="0"/>
              </a:spcBef>
              <a:spcAft>
                <a:spcPct val="0"/>
              </a:spcAft>
              <a:defRPr/>
            </a:pPr>
            <a:r>
              <a:rPr lang="en-US" sz="1200" kern="0" dirty="0">
                <a:solidFill>
                  <a:prstClr val="black"/>
                </a:solidFill>
                <a:latin typeface="Arial" charset="0"/>
              </a:rPr>
              <a:t>Subject: USPS Mail Entry Additional Postage Assessment notification for CRID 2407562 (January 2015 Status: Payment Due)</a:t>
            </a:r>
          </a:p>
          <a:p>
            <a:pPr lvl="0" fontAlgn="base">
              <a:spcBef>
                <a:spcPct val="0"/>
              </a:spcBef>
              <a:spcAft>
                <a:spcPct val="0"/>
              </a:spcAft>
              <a:defRPr/>
            </a:pPr>
            <a:endParaRPr lang="en-US" sz="1200" kern="0" dirty="0">
              <a:solidFill>
                <a:prstClr val="black"/>
              </a:solidFill>
              <a:latin typeface="Arial" charset="0"/>
            </a:endParaRPr>
          </a:p>
          <a:p>
            <a:pPr lvl="0" fontAlgn="base">
              <a:spcBef>
                <a:spcPct val="0"/>
              </a:spcBef>
              <a:spcAft>
                <a:spcPct val="0"/>
              </a:spcAft>
              <a:defRPr/>
            </a:pPr>
            <a:r>
              <a:rPr lang="en-US" sz="1200" kern="0" dirty="0">
                <a:solidFill>
                  <a:prstClr val="black"/>
                </a:solidFill>
                <a:latin typeface="Arial" charset="0"/>
              </a:rPr>
              <a:t>The following additional postage due that you have submitted for review on the Mail Entry Additional Postage Assessment Report has been reviewed by USPS. The total postage due is listed below and represents the amount that is now due for payment in 3 business days.</a:t>
            </a:r>
          </a:p>
          <a:p>
            <a:pPr lvl="0" fontAlgn="base">
              <a:spcBef>
                <a:spcPct val="0"/>
              </a:spcBef>
              <a:spcAft>
                <a:spcPct val="0"/>
              </a:spcAft>
              <a:defRPr/>
            </a:pPr>
            <a:endParaRPr lang="en-US" sz="1200" kern="0" dirty="0">
              <a:solidFill>
                <a:prstClr val="black"/>
              </a:solidFill>
              <a:latin typeface="Arial" charset="0"/>
            </a:endParaRPr>
          </a:p>
          <a:p>
            <a:pPr lvl="0" fontAlgn="base">
              <a:spcBef>
                <a:spcPct val="0"/>
              </a:spcBef>
              <a:spcAft>
                <a:spcPct val="0"/>
              </a:spcAft>
              <a:defRPr/>
            </a:pPr>
            <a:r>
              <a:rPr lang="en-US" sz="1200" kern="0" dirty="0">
                <a:solidFill>
                  <a:prstClr val="black"/>
                </a:solidFill>
                <a:latin typeface="Arial" charset="0"/>
              </a:rPr>
              <a:t> eDoc Submitter CRID: 2407562</a:t>
            </a:r>
          </a:p>
          <a:p>
            <a:pPr lvl="0" fontAlgn="base">
              <a:spcBef>
                <a:spcPct val="0"/>
              </a:spcBef>
              <a:spcAft>
                <a:spcPct val="0"/>
              </a:spcAft>
              <a:defRPr/>
            </a:pPr>
            <a:r>
              <a:rPr lang="en-US" sz="1200" kern="0" dirty="0">
                <a:solidFill>
                  <a:prstClr val="black"/>
                </a:solidFill>
                <a:latin typeface="Arial" charset="0"/>
              </a:rPr>
              <a:t> Company Name: ABC Company</a:t>
            </a:r>
          </a:p>
          <a:p>
            <a:pPr lvl="0" fontAlgn="base">
              <a:spcBef>
                <a:spcPct val="0"/>
              </a:spcBef>
              <a:spcAft>
                <a:spcPct val="0"/>
              </a:spcAft>
              <a:defRPr/>
            </a:pPr>
            <a:r>
              <a:rPr lang="en-US" sz="1200" kern="0" dirty="0">
                <a:solidFill>
                  <a:prstClr val="black"/>
                </a:solidFill>
                <a:latin typeface="Arial" charset="0"/>
              </a:rPr>
              <a:t> Assessment Period: January 2015</a:t>
            </a:r>
          </a:p>
          <a:p>
            <a:pPr lvl="0" fontAlgn="base">
              <a:spcBef>
                <a:spcPct val="0"/>
              </a:spcBef>
              <a:spcAft>
                <a:spcPct val="0"/>
              </a:spcAft>
              <a:defRPr/>
            </a:pPr>
            <a:r>
              <a:rPr lang="en-US" sz="1200" kern="0" dirty="0">
                <a:solidFill>
                  <a:prstClr val="black"/>
                </a:solidFill>
                <a:latin typeface="Arial" charset="0"/>
              </a:rPr>
              <a:t> Additional Postage Due: $10,000.0</a:t>
            </a:r>
          </a:p>
          <a:p>
            <a:pPr lvl="0" fontAlgn="base">
              <a:spcBef>
                <a:spcPct val="0"/>
              </a:spcBef>
              <a:spcAft>
                <a:spcPct val="0"/>
              </a:spcAft>
              <a:defRPr/>
            </a:pPr>
            <a:r>
              <a:rPr lang="en-US" sz="1200" kern="0" dirty="0">
                <a:solidFill>
                  <a:prstClr val="black"/>
                </a:solidFill>
                <a:latin typeface="Arial" charset="0"/>
              </a:rPr>
              <a:t> Postage Due: $9,000.00</a:t>
            </a:r>
          </a:p>
          <a:p>
            <a:pPr lvl="0" fontAlgn="base">
              <a:spcBef>
                <a:spcPct val="0"/>
              </a:spcBef>
              <a:spcAft>
                <a:spcPct val="0"/>
              </a:spcAft>
              <a:defRPr/>
            </a:pPr>
            <a:r>
              <a:rPr lang="en-US" sz="1200" kern="0" dirty="0">
                <a:solidFill>
                  <a:prstClr val="black"/>
                </a:solidFill>
                <a:latin typeface="Arial" charset="0"/>
              </a:rPr>
              <a:t> Due Date: &lt;3 business day from date of review completion&gt;</a:t>
            </a:r>
          </a:p>
          <a:p>
            <a:pPr lvl="0" fontAlgn="base">
              <a:spcBef>
                <a:spcPct val="0"/>
              </a:spcBef>
              <a:spcAft>
                <a:spcPct val="0"/>
              </a:spcAft>
              <a:defRPr/>
            </a:pPr>
            <a:r>
              <a:rPr lang="en-US" sz="1200" kern="0" dirty="0">
                <a:solidFill>
                  <a:prstClr val="black"/>
                </a:solidFill>
                <a:latin typeface="Arial" charset="0"/>
              </a:rPr>
              <a:t> Response from reviewer: &lt;REVIEWER_RESPONSE&gt;</a:t>
            </a:r>
          </a:p>
          <a:p>
            <a:pPr lvl="0" fontAlgn="base">
              <a:spcBef>
                <a:spcPct val="0"/>
              </a:spcBef>
              <a:spcAft>
                <a:spcPct val="0"/>
              </a:spcAft>
              <a:defRPr/>
            </a:pPr>
            <a:endParaRPr lang="en-US" sz="1200" kern="0" dirty="0">
              <a:solidFill>
                <a:prstClr val="black"/>
              </a:solidFill>
              <a:latin typeface="Arial" charset="0"/>
            </a:endParaRPr>
          </a:p>
          <a:p>
            <a:pPr lvl="0" fontAlgn="base">
              <a:spcBef>
                <a:spcPct val="0"/>
              </a:spcBef>
              <a:spcAft>
                <a:spcPct val="0"/>
              </a:spcAft>
              <a:defRPr/>
            </a:pPr>
            <a:r>
              <a:rPr lang="en-US" sz="1200" kern="0" dirty="0">
                <a:solidFill>
                  <a:prstClr val="black"/>
                </a:solidFill>
                <a:latin typeface="Arial" charset="0"/>
              </a:rPr>
              <a:t>To view the status of this postage assessment on Business Customer Gateway please click here and go to Mailing Reports &gt; Mail Entry Additional Postage Assessment Report.</a:t>
            </a:r>
          </a:p>
          <a:p>
            <a:pPr lvl="0" fontAlgn="base">
              <a:spcBef>
                <a:spcPct val="0"/>
              </a:spcBef>
              <a:spcAft>
                <a:spcPct val="0"/>
              </a:spcAft>
              <a:defRPr/>
            </a:pPr>
            <a:endParaRPr lang="en-US" sz="1200" kern="0" dirty="0">
              <a:solidFill>
                <a:prstClr val="black"/>
              </a:solidFill>
              <a:latin typeface="Arial" charset="0"/>
            </a:endParaRPr>
          </a:p>
          <a:p>
            <a:pPr lvl="0" fontAlgn="base">
              <a:spcBef>
                <a:spcPct val="0"/>
              </a:spcBef>
              <a:spcAft>
                <a:spcPct val="0"/>
              </a:spcAft>
              <a:defRPr/>
            </a:pPr>
            <a:r>
              <a:rPr lang="en-US" sz="1200" kern="0" dirty="0">
                <a:solidFill>
                  <a:prstClr val="black"/>
                </a:solidFill>
                <a:latin typeface="Arial" charset="0"/>
              </a:rPr>
              <a:t>To view the detailed postage assessment summary information on Microstrategy Reports please click here and go to Shared Reports &gt; Mail Quality (eDoc Submitter) &gt; Postage Assessment Summary </a:t>
            </a:r>
            <a:r>
              <a:rPr lang="en-US" sz="1200" kern="0" dirty="0" smtClean="0">
                <a:solidFill>
                  <a:prstClr val="black"/>
                </a:solidFill>
                <a:latin typeface="Arial" charset="0"/>
              </a:rPr>
              <a:t>Report</a:t>
            </a:r>
            <a:endParaRPr lang="en-US" sz="1200" kern="0" dirty="0">
              <a:solidFill>
                <a:prstClr val="black"/>
              </a:solidFill>
              <a:latin typeface="Arial" charset="0"/>
            </a:endParaRPr>
          </a:p>
        </p:txBody>
      </p:sp>
    </p:spTree>
    <p:extLst>
      <p:ext uri="{BB962C8B-B14F-4D97-AF65-F5344CB8AC3E}">
        <p14:creationId xmlns:p14="http://schemas.microsoft.com/office/powerpoint/2010/main" val="36359738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6102170" y="1709309"/>
            <a:ext cx="2898322" cy="3555895"/>
          </a:xfrm>
          <a:prstGeom prst="roundRect">
            <a:avLst/>
          </a:prstGeom>
          <a:solidFill>
            <a:srgbClr val="5378B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r>
              <a:rPr lang="en-US" sz="2400" b="1" dirty="0" smtClean="0">
                <a:solidFill>
                  <a:schemeClr val="tx1"/>
                </a:solidFill>
                <a:latin typeface="Calibri" panose="020F0502020204030204" pitchFamily="34" charset="0"/>
                <a:cs typeface="Calibri" panose="020F0502020204030204" pitchFamily="34" charset="0"/>
              </a:rPr>
              <a:t>Mail Entry Postage Assessment Report</a:t>
            </a:r>
            <a:endParaRPr lang="en-US" sz="2400" b="1" dirty="0">
              <a:solidFill>
                <a:schemeClr val="tx1"/>
              </a:solidFill>
              <a:latin typeface="Calibri" panose="020F0502020204030204" pitchFamily="34" charset="0"/>
              <a:cs typeface="Calibri" panose="020F0502020204030204" pitchFamily="34" charset="0"/>
            </a:endParaRPr>
          </a:p>
        </p:txBody>
      </p:sp>
      <p:sp>
        <p:nvSpPr>
          <p:cNvPr id="3" name="Rounded Rectangle 2"/>
          <p:cNvSpPr/>
          <p:nvPr/>
        </p:nvSpPr>
        <p:spPr>
          <a:xfrm>
            <a:off x="251520" y="1700809"/>
            <a:ext cx="5580620" cy="3564396"/>
          </a:xfrm>
          <a:prstGeom prst="roundRect">
            <a:avLst/>
          </a:prstGeom>
          <a:solidFill>
            <a:srgbClr val="5378B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dirty="0" smtClean="0">
                <a:solidFill>
                  <a:schemeClr val="tx1"/>
                </a:solidFill>
                <a:latin typeface="Calibri" panose="020F0502020204030204" pitchFamily="34" charset="0"/>
                <a:cs typeface="Calibri" panose="020F0502020204030204" pitchFamily="34" charset="0"/>
              </a:rPr>
              <a:t>Mailer Scorecard</a:t>
            </a:r>
            <a:endParaRPr lang="en-US" sz="2400" b="1" dirty="0">
              <a:solidFill>
                <a:schemeClr val="tx1"/>
              </a:solidFill>
              <a:latin typeface="Calibri" panose="020F0502020204030204" pitchFamily="34" charset="0"/>
              <a:cs typeface="Calibri" panose="020F0502020204030204" pitchFamily="34" charset="0"/>
            </a:endParaRPr>
          </a:p>
        </p:txBody>
      </p:sp>
      <p:sp>
        <p:nvSpPr>
          <p:cNvPr id="2" name="Title 1"/>
          <p:cNvSpPr>
            <a:spLocks noGrp="1"/>
          </p:cNvSpPr>
          <p:nvPr>
            <p:ph type="title"/>
          </p:nvPr>
        </p:nvSpPr>
        <p:spPr>
          <a:xfrm>
            <a:off x="907529" y="116632"/>
            <a:ext cx="8229600" cy="731837"/>
          </a:xfr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r" eaLnBrk="1" hangingPunct="1"/>
            <a:r>
              <a:rPr lang="en-US" sz="2000" dirty="0">
                <a:solidFill>
                  <a:srgbClr val="F8F8F8"/>
                </a:solidFill>
                <a:latin typeface="Arial" panose="020B0604020202020204" pitchFamily="34" charset="0"/>
                <a:cs typeface="Arial" panose="020B0604020202020204" pitchFamily="34" charset="0"/>
              </a:rPr>
              <a:t>Postage Assessment Overview</a:t>
            </a:r>
          </a:p>
        </p:txBody>
      </p:sp>
      <p:sp>
        <p:nvSpPr>
          <p:cNvPr id="4" name="Slide Number Placeholder 3"/>
          <p:cNvSpPr>
            <a:spLocks noGrp="1"/>
          </p:cNvSpPr>
          <p:nvPr>
            <p:ph type="sldNum" sz="quarter" idx="12"/>
          </p:nvPr>
        </p:nvSpPr>
        <p:spPr/>
        <p:txBody>
          <a:bodyPr/>
          <a:lstStyle/>
          <a:p>
            <a:pPr>
              <a:defRPr/>
            </a:pPr>
            <a:fld id="{09E7B406-AE8F-4EA0-80FE-91E28D642853}" type="slidenum">
              <a:rPr lang="en-US" smtClean="0"/>
              <a:pPr>
                <a:defRPr/>
              </a:pPr>
              <a:t>3</a:t>
            </a:fld>
            <a:endParaRPr lang="en-US" dirty="0"/>
          </a:p>
        </p:txBody>
      </p:sp>
      <p:graphicFrame>
        <p:nvGraphicFramePr>
          <p:cNvPr id="8" name="Diagram 7"/>
          <p:cNvGraphicFramePr/>
          <p:nvPr>
            <p:extLst>
              <p:ext uri="{D42A27DB-BD31-4B8C-83A1-F6EECF244321}">
                <p14:modId xmlns:p14="http://schemas.microsoft.com/office/powerpoint/2010/main" val="3444664084"/>
              </p:ext>
            </p:extLst>
          </p:nvPr>
        </p:nvGraphicFramePr>
        <p:xfrm>
          <a:off x="463516" y="2852937"/>
          <a:ext cx="8216968" cy="22846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Content Placeholder 2"/>
          <p:cNvSpPr>
            <a:spLocks noGrp="1"/>
          </p:cNvSpPr>
          <p:nvPr>
            <p:ph idx="1"/>
          </p:nvPr>
        </p:nvSpPr>
        <p:spPr>
          <a:xfrm>
            <a:off x="281066" y="5481228"/>
            <a:ext cx="8640960" cy="1304764"/>
          </a:xfrm>
        </p:spPr>
        <p:txBody>
          <a:bodyPr/>
          <a:lstStyle/>
          <a:p>
            <a:r>
              <a:rPr lang="en-US" sz="1800" dirty="0" smtClean="0"/>
              <a:t>If </a:t>
            </a:r>
            <a:r>
              <a:rPr lang="en-US" sz="1800" dirty="0"/>
              <a:t>the percentage of error is below the established threshold or if the additional postage due is less than $50, then no additional postage is </a:t>
            </a:r>
            <a:r>
              <a:rPr lang="en-US" sz="1800" dirty="0" smtClean="0"/>
              <a:t>assessed</a:t>
            </a:r>
          </a:p>
          <a:p>
            <a:r>
              <a:rPr lang="en-US" sz="1800" dirty="0"/>
              <a:t>Postage Assessments are generated only to the </a:t>
            </a:r>
            <a:r>
              <a:rPr lang="en-US" sz="1800" dirty="0" err="1"/>
              <a:t>eDoc</a:t>
            </a:r>
            <a:r>
              <a:rPr lang="en-US" sz="1800" dirty="0"/>
              <a:t> </a:t>
            </a:r>
            <a:r>
              <a:rPr lang="en-US" sz="1800" dirty="0" smtClean="0"/>
              <a:t>submitter</a:t>
            </a:r>
            <a:endParaRPr lang="en-US" sz="1800" dirty="0"/>
          </a:p>
        </p:txBody>
      </p:sp>
    </p:spTree>
    <p:extLst>
      <p:ext uri="{BB962C8B-B14F-4D97-AF65-F5344CB8AC3E}">
        <p14:creationId xmlns:p14="http://schemas.microsoft.com/office/powerpoint/2010/main" val="35892728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671" y="188640"/>
            <a:ext cx="8229600" cy="731837"/>
          </a:xfr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r" eaLnBrk="1" hangingPunct="1"/>
            <a:r>
              <a:rPr lang="en-US" sz="2000" dirty="0">
                <a:solidFill>
                  <a:srgbClr val="F8F8F8"/>
                </a:solidFill>
                <a:latin typeface="Arial" panose="020B0604020202020204" pitchFamily="34" charset="0"/>
                <a:cs typeface="Arial" panose="020B0604020202020204" pitchFamily="34" charset="0"/>
              </a:rPr>
              <a:t>Postage Assessment Review</a:t>
            </a:r>
          </a:p>
        </p:txBody>
      </p:sp>
      <p:sp>
        <p:nvSpPr>
          <p:cNvPr id="3" name="Content Placeholder 2"/>
          <p:cNvSpPr>
            <a:spLocks noGrp="1"/>
          </p:cNvSpPr>
          <p:nvPr>
            <p:ph idx="1"/>
          </p:nvPr>
        </p:nvSpPr>
        <p:spPr/>
        <p:txBody>
          <a:bodyPr/>
          <a:lstStyle/>
          <a:p>
            <a:pPr marL="0" indent="0">
              <a:buNone/>
            </a:pPr>
            <a:r>
              <a:rPr lang="en-US" sz="1600" b="1" dirty="0" smtClean="0"/>
              <a:t>Notification Sent when Assessment Closed and/or When Adjusted Postage Due is Below $50.00</a:t>
            </a:r>
          </a:p>
          <a:p>
            <a:r>
              <a:rPr lang="en-US" sz="1600" dirty="0" smtClean="0"/>
              <a:t>Email notification </a:t>
            </a:r>
            <a:r>
              <a:rPr lang="en-US" sz="1600" dirty="0"/>
              <a:t>is </a:t>
            </a:r>
            <a:r>
              <a:rPr lang="en-US" sz="1600" dirty="0" smtClean="0"/>
              <a:t>sent </a:t>
            </a:r>
            <a:r>
              <a:rPr lang="en-US" sz="1600" dirty="0"/>
              <a:t>to VAE </a:t>
            </a:r>
            <a:r>
              <a:rPr lang="en-US" sz="1600" dirty="0" smtClean="0"/>
              <a:t>of </a:t>
            </a:r>
            <a:r>
              <a:rPr lang="en-US" sz="1600" dirty="0"/>
              <a:t>eDoc Submitter CRID when </a:t>
            </a:r>
            <a:r>
              <a:rPr lang="en-US" sz="1600" dirty="0" smtClean="0"/>
              <a:t>assessment </a:t>
            </a:r>
            <a:r>
              <a:rPr lang="en-US" sz="1600" dirty="0"/>
              <a:t>is closed </a:t>
            </a:r>
            <a:r>
              <a:rPr lang="en-US" sz="1600" dirty="0" smtClean="0"/>
              <a:t>because the adjusted postage due across all programs after review is below $50.00 </a:t>
            </a:r>
          </a:p>
          <a:p>
            <a:r>
              <a:rPr lang="en-US" sz="1600" dirty="0" smtClean="0"/>
              <a:t>Also sent </a:t>
            </a:r>
            <a:r>
              <a:rPr lang="en-US" sz="1600" dirty="0"/>
              <a:t>when assessment is marked “</a:t>
            </a:r>
            <a:r>
              <a:rPr lang="en-US" sz="1600" dirty="0" smtClean="0"/>
              <a:t>Closed” </a:t>
            </a:r>
            <a:r>
              <a:rPr lang="en-US" sz="1600" dirty="0"/>
              <a:t>on Mail Entry Additional Postage Assessment Management page by </a:t>
            </a:r>
            <a:r>
              <a:rPr lang="en-US" sz="1600" dirty="0" smtClean="0"/>
              <a:t>Acceptance employee</a:t>
            </a:r>
            <a:endParaRPr lang="en-US" sz="1600" dirty="0"/>
          </a:p>
          <a:p>
            <a:endParaRPr lang="en-US" sz="2000" dirty="0" smtClean="0"/>
          </a:p>
          <a:p>
            <a:endParaRPr lang="en-US" sz="2000" dirty="0"/>
          </a:p>
        </p:txBody>
      </p:sp>
      <p:sp>
        <p:nvSpPr>
          <p:cNvPr id="4" name="Slide Number Placeholder 3"/>
          <p:cNvSpPr>
            <a:spLocks noGrp="1"/>
          </p:cNvSpPr>
          <p:nvPr>
            <p:ph type="sldNum" sz="quarter" idx="12"/>
          </p:nvPr>
        </p:nvSpPr>
        <p:spPr/>
        <p:txBody>
          <a:bodyPr/>
          <a:lstStyle/>
          <a:p>
            <a:pPr>
              <a:defRPr/>
            </a:pPr>
            <a:fld id="{09E7B406-AE8F-4EA0-80FE-91E28D642853}" type="slidenum">
              <a:rPr lang="en-US" smtClean="0"/>
              <a:pPr>
                <a:defRPr/>
              </a:pPr>
              <a:t>30</a:t>
            </a:fld>
            <a:endParaRPr lang="en-US" dirty="0"/>
          </a:p>
        </p:txBody>
      </p:sp>
      <p:sp>
        <p:nvSpPr>
          <p:cNvPr id="7" name="Rectangle 6"/>
          <p:cNvSpPr/>
          <p:nvPr/>
        </p:nvSpPr>
        <p:spPr bwMode="auto">
          <a:xfrm>
            <a:off x="520700" y="3352800"/>
            <a:ext cx="8102600" cy="3124200"/>
          </a:xfrm>
          <a:prstGeom prst="rect">
            <a:avLst/>
          </a:prstGeom>
          <a:solidFill>
            <a:schemeClr val="bg1">
              <a:lumMod val="95000"/>
            </a:schemeClr>
          </a:solidFill>
          <a:ln w="19050"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lvl="0" fontAlgn="base">
              <a:spcBef>
                <a:spcPct val="0"/>
              </a:spcBef>
              <a:spcAft>
                <a:spcPct val="0"/>
              </a:spcAft>
              <a:defRPr/>
            </a:pPr>
            <a:r>
              <a:rPr lang="en-US" sz="1200" kern="0" dirty="0">
                <a:solidFill>
                  <a:prstClr val="black"/>
                </a:solidFill>
                <a:latin typeface="Arial" charset="0"/>
              </a:rPr>
              <a:t>Subject: USPS Mail Entry Additional Postage Assessment notification for CRID 2407562 (January 2015  Status: Closed)</a:t>
            </a:r>
          </a:p>
          <a:p>
            <a:pPr lvl="0" fontAlgn="base">
              <a:spcBef>
                <a:spcPct val="0"/>
              </a:spcBef>
              <a:spcAft>
                <a:spcPct val="0"/>
              </a:spcAft>
              <a:defRPr/>
            </a:pPr>
            <a:r>
              <a:rPr lang="en-US" sz="1200" kern="0" dirty="0" smtClean="0">
                <a:solidFill>
                  <a:prstClr val="black"/>
                </a:solidFill>
                <a:latin typeface="Arial" charset="0"/>
              </a:rPr>
              <a:t>The </a:t>
            </a:r>
            <a:r>
              <a:rPr lang="en-US" sz="1200" kern="0" dirty="0">
                <a:solidFill>
                  <a:prstClr val="black"/>
                </a:solidFill>
                <a:latin typeface="Arial" charset="0"/>
              </a:rPr>
              <a:t>following additional postage due assessment had been reviewed by the BMS Analyst and has been closed. No further action is required.</a:t>
            </a:r>
          </a:p>
          <a:p>
            <a:pPr lvl="0" fontAlgn="base">
              <a:spcBef>
                <a:spcPct val="0"/>
              </a:spcBef>
              <a:spcAft>
                <a:spcPct val="0"/>
              </a:spcAft>
              <a:defRPr/>
            </a:pPr>
            <a:endParaRPr lang="en-US" sz="1200" kern="0" dirty="0">
              <a:solidFill>
                <a:prstClr val="black"/>
              </a:solidFill>
              <a:latin typeface="Arial" charset="0"/>
            </a:endParaRPr>
          </a:p>
          <a:p>
            <a:pPr lvl="0" fontAlgn="base">
              <a:spcBef>
                <a:spcPct val="0"/>
              </a:spcBef>
              <a:spcAft>
                <a:spcPct val="0"/>
              </a:spcAft>
              <a:defRPr/>
            </a:pPr>
            <a:r>
              <a:rPr lang="en-US" sz="1200" kern="0" dirty="0">
                <a:solidFill>
                  <a:prstClr val="black"/>
                </a:solidFill>
                <a:latin typeface="Arial" charset="0"/>
              </a:rPr>
              <a:t>  eDoc Submitter CRID: 2407562</a:t>
            </a:r>
          </a:p>
          <a:p>
            <a:pPr lvl="0" fontAlgn="base">
              <a:spcBef>
                <a:spcPct val="0"/>
              </a:spcBef>
              <a:spcAft>
                <a:spcPct val="0"/>
              </a:spcAft>
              <a:defRPr/>
            </a:pPr>
            <a:r>
              <a:rPr lang="en-US" sz="1200" kern="0" dirty="0">
                <a:solidFill>
                  <a:prstClr val="black"/>
                </a:solidFill>
                <a:latin typeface="Arial" charset="0"/>
              </a:rPr>
              <a:t> Company Name: ABC Company</a:t>
            </a:r>
          </a:p>
          <a:p>
            <a:pPr lvl="0" fontAlgn="base">
              <a:spcBef>
                <a:spcPct val="0"/>
              </a:spcBef>
              <a:spcAft>
                <a:spcPct val="0"/>
              </a:spcAft>
              <a:defRPr/>
            </a:pPr>
            <a:r>
              <a:rPr lang="en-US" sz="1200" kern="0" dirty="0">
                <a:solidFill>
                  <a:prstClr val="black"/>
                </a:solidFill>
                <a:latin typeface="Arial" charset="0"/>
              </a:rPr>
              <a:t> Assessment Period : January 2015</a:t>
            </a:r>
          </a:p>
          <a:p>
            <a:pPr lvl="0" fontAlgn="base">
              <a:spcBef>
                <a:spcPct val="0"/>
              </a:spcBef>
              <a:spcAft>
                <a:spcPct val="0"/>
              </a:spcAft>
              <a:defRPr/>
            </a:pPr>
            <a:r>
              <a:rPr lang="en-US" sz="1200" kern="0" dirty="0">
                <a:solidFill>
                  <a:prstClr val="black"/>
                </a:solidFill>
                <a:latin typeface="Arial" charset="0"/>
              </a:rPr>
              <a:t> Additional Postage Due: $10,000.00</a:t>
            </a:r>
          </a:p>
          <a:p>
            <a:pPr lvl="0" fontAlgn="base">
              <a:spcBef>
                <a:spcPct val="0"/>
              </a:spcBef>
              <a:spcAft>
                <a:spcPct val="0"/>
              </a:spcAft>
              <a:defRPr/>
            </a:pPr>
            <a:r>
              <a:rPr lang="en-US" sz="1200" kern="0" dirty="0">
                <a:solidFill>
                  <a:prstClr val="black"/>
                </a:solidFill>
                <a:latin typeface="Arial" charset="0"/>
              </a:rPr>
              <a:t> Postage Due: $0.00</a:t>
            </a:r>
          </a:p>
          <a:p>
            <a:pPr lvl="0" fontAlgn="base">
              <a:spcBef>
                <a:spcPct val="0"/>
              </a:spcBef>
              <a:spcAft>
                <a:spcPct val="0"/>
              </a:spcAft>
              <a:defRPr/>
            </a:pPr>
            <a:r>
              <a:rPr lang="en-US" sz="1200" kern="0" dirty="0">
                <a:solidFill>
                  <a:prstClr val="black"/>
                </a:solidFill>
                <a:latin typeface="Arial" charset="0"/>
              </a:rPr>
              <a:t> Response from reviewer: &lt;response by the BMS Analyst&gt;</a:t>
            </a:r>
          </a:p>
          <a:p>
            <a:pPr lvl="0" fontAlgn="base">
              <a:spcBef>
                <a:spcPct val="0"/>
              </a:spcBef>
              <a:spcAft>
                <a:spcPct val="0"/>
              </a:spcAft>
              <a:defRPr/>
            </a:pPr>
            <a:endParaRPr lang="en-US" sz="1200" kern="0" dirty="0">
              <a:solidFill>
                <a:prstClr val="black"/>
              </a:solidFill>
              <a:latin typeface="Arial" charset="0"/>
            </a:endParaRPr>
          </a:p>
          <a:p>
            <a:pPr lvl="0" fontAlgn="base">
              <a:spcBef>
                <a:spcPct val="0"/>
              </a:spcBef>
              <a:spcAft>
                <a:spcPct val="0"/>
              </a:spcAft>
              <a:defRPr/>
            </a:pPr>
            <a:r>
              <a:rPr lang="en-US" sz="1200" kern="0" dirty="0">
                <a:solidFill>
                  <a:prstClr val="black"/>
                </a:solidFill>
                <a:latin typeface="Arial" charset="0"/>
              </a:rPr>
              <a:t>To view the status of this postage assessment on Business Customer Gateway please click here and go to Mailing Reports &gt; Mail Entry Additional Postage Assessment Report</a:t>
            </a:r>
            <a:r>
              <a:rPr lang="en-US" sz="1200" kern="0" dirty="0" smtClean="0">
                <a:solidFill>
                  <a:prstClr val="black"/>
                </a:solidFill>
                <a:latin typeface="Arial" charset="0"/>
              </a:rPr>
              <a:t>. To </a:t>
            </a:r>
            <a:r>
              <a:rPr lang="en-US" sz="1200" kern="0" dirty="0">
                <a:solidFill>
                  <a:prstClr val="black"/>
                </a:solidFill>
                <a:latin typeface="Arial" charset="0"/>
              </a:rPr>
              <a:t>view the detailed postage assessment summary information on Microstrategy Reports please click here </a:t>
            </a:r>
            <a:r>
              <a:rPr lang="en-US" sz="1200" kern="0" dirty="0" smtClean="0">
                <a:solidFill>
                  <a:prstClr val="black"/>
                </a:solidFill>
                <a:latin typeface="Arial" charset="0"/>
              </a:rPr>
              <a:t>and go </a:t>
            </a:r>
            <a:r>
              <a:rPr lang="en-US" sz="1200" kern="0" dirty="0">
                <a:solidFill>
                  <a:prstClr val="black"/>
                </a:solidFill>
                <a:latin typeface="Arial" charset="0"/>
              </a:rPr>
              <a:t>to Shared Reports &gt; Mail Quality (</a:t>
            </a:r>
            <a:r>
              <a:rPr lang="en-US" sz="1200" kern="0" dirty="0" smtClean="0">
                <a:solidFill>
                  <a:prstClr val="black"/>
                </a:solidFill>
                <a:latin typeface="Arial" charset="0"/>
              </a:rPr>
              <a:t>eDoc</a:t>
            </a:r>
          </a:p>
          <a:p>
            <a:pPr lvl="0" fontAlgn="base">
              <a:spcBef>
                <a:spcPct val="0"/>
              </a:spcBef>
              <a:spcAft>
                <a:spcPct val="0"/>
              </a:spcAft>
              <a:defRPr/>
            </a:pPr>
            <a:r>
              <a:rPr lang="en-US" sz="1200" kern="0" dirty="0" smtClean="0">
                <a:solidFill>
                  <a:prstClr val="black"/>
                </a:solidFill>
                <a:latin typeface="Arial" charset="0"/>
              </a:rPr>
              <a:t>Submitter</a:t>
            </a:r>
            <a:r>
              <a:rPr lang="en-US" sz="1200" kern="0" dirty="0">
                <a:solidFill>
                  <a:prstClr val="black"/>
                </a:solidFill>
                <a:latin typeface="Arial" charset="0"/>
              </a:rPr>
              <a:t>) &gt; Postage Assessment Summary </a:t>
            </a:r>
            <a:r>
              <a:rPr lang="en-US" sz="1200" kern="0" dirty="0" smtClean="0">
                <a:solidFill>
                  <a:prstClr val="black"/>
                </a:solidFill>
                <a:latin typeface="Arial" charset="0"/>
              </a:rPr>
              <a:t>Report</a:t>
            </a:r>
            <a:r>
              <a:rPr lang="en-US" sz="1200" kern="0" dirty="0">
                <a:solidFill>
                  <a:prstClr val="black"/>
                </a:solidFill>
                <a:latin typeface="Arial" charset="0"/>
              </a:rPr>
              <a:t> </a:t>
            </a:r>
          </a:p>
        </p:txBody>
      </p:sp>
    </p:spTree>
    <p:extLst>
      <p:ext uri="{BB962C8B-B14F-4D97-AF65-F5344CB8AC3E}">
        <p14:creationId xmlns:p14="http://schemas.microsoft.com/office/powerpoint/2010/main" val="3651077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636"/>
            <a:ext cx="8229600" cy="731837"/>
          </a:xfr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r" eaLnBrk="1" hangingPunct="1"/>
            <a:r>
              <a:rPr lang="en-US" sz="2000" dirty="0">
                <a:solidFill>
                  <a:srgbClr val="F8F8F8"/>
                </a:solidFill>
                <a:latin typeface="Arial" panose="020B0604020202020204" pitchFamily="34" charset="0"/>
                <a:cs typeface="Arial" panose="020B0604020202020204" pitchFamily="34" charset="0"/>
              </a:rPr>
              <a:t>Past Due Assessments</a:t>
            </a:r>
          </a:p>
        </p:txBody>
      </p:sp>
      <p:sp>
        <p:nvSpPr>
          <p:cNvPr id="3" name="Content Placeholder 2"/>
          <p:cNvSpPr>
            <a:spLocks noGrp="1"/>
          </p:cNvSpPr>
          <p:nvPr>
            <p:ph idx="1"/>
          </p:nvPr>
        </p:nvSpPr>
        <p:spPr/>
        <p:txBody>
          <a:bodyPr/>
          <a:lstStyle/>
          <a:p>
            <a:pPr marL="0" indent="0">
              <a:buNone/>
            </a:pPr>
            <a:r>
              <a:rPr lang="en-US" sz="1600" b="1" dirty="0" smtClean="0"/>
              <a:t>Notification Sent When Assessment is Past Due</a:t>
            </a:r>
          </a:p>
          <a:p>
            <a:r>
              <a:rPr lang="en-US" sz="1600" dirty="0" smtClean="0"/>
              <a:t>Email notification </a:t>
            </a:r>
            <a:r>
              <a:rPr lang="en-US" sz="1600" dirty="0"/>
              <a:t>is </a:t>
            </a:r>
            <a:r>
              <a:rPr lang="en-US" sz="1600" dirty="0" smtClean="0"/>
              <a:t>sent </a:t>
            </a:r>
            <a:r>
              <a:rPr lang="en-US" sz="1600" dirty="0"/>
              <a:t>to VAE users of eDoc Submitter CRID when </a:t>
            </a:r>
            <a:r>
              <a:rPr lang="en-US" sz="1600" dirty="0" smtClean="0"/>
              <a:t>assessment </a:t>
            </a:r>
            <a:r>
              <a:rPr lang="en-US" sz="1600" dirty="0"/>
              <a:t>is put into "Past </a:t>
            </a:r>
            <a:r>
              <a:rPr lang="en-US" sz="1600" dirty="0" smtClean="0"/>
              <a:t>Due" status</a:t>
            </a:r>
          </a:p>
          <a:p>
            <a:r>
              <a:rPr lang="en-US" sz="1600" dirty="0" smtClean="0"/>
              <a:t>Occurs when VAE did </a:t>
            </a:r>
            <a:r>
              <a:rPr lang="en-US" sz="1600" dirty="0"/>
              <a:t>not act upon </a:t>
            </a:r>
            <a:r>
              <a:rPr lang="en-US" sz="1600" dirty="0" smtClean="0"/>
              <a:t>assessment </a:t>
            </a:r>
            <a:r>
              <a:rPr lang="en-US" sz="1600" dirty="0"/>
              <a:t>in the stipulated time (10 business days after </a:t>
            </a:r>
            <a:r>
              <a:rPr lang="en-US" sz="1600" dirty="0" smtClean="0"/>
              <a:t>assessment </a:t>
            </a:r>
            <a:r>
              <a:rPr lang="en-US" sz="1600" dirty="0"/>
              <a:t>is generated or 3 </a:t>
            </a:r>
            <a:r>
              <a:rPr lang="en-US" sz="1600" dirty="0" smtClean="0"/>
              <a:t>business days </a:t>
            </a:r>
            <a:r>
              <a:rPr lang="en-US" sz="1600" dirty="0"/>
              <a:t>after </a:t>
            </a:r>
            <a:r>
              <a:rPr lang="en-US" sz="1600" dirty="0" smtClean="0"/>
              <a:t>assessment review is closed)</a:t>
            </a:r>
            <a:endParaRPr lang="en-US" sz="1600" dirty="0"/>
          </a:p>
        </p:txBody>
      </p:sp>
      <p:sp>
        <p:nvSpPr>
          <p:cNvPr id="4" name="Slide Number Placeholder 3"/>
          <p:cNvSpPr>
            <a:spLocks noGrp="1"/>
          </p:cNvSpPr>
          <p:nvPr>
            <p:ph type="sldNum" sz="quarter" idx="12"/>
          </p:nvPr>
        </p:nvSpPr>
        <p:spPr/>
        <p:txBody>
          <a:bodyPr/>
          <a:lstStyle/>
          <a:p>
            <a:pPr>
              <a:defRPr/>
            </a:pPr>
            <a:fld id="{09E7B406-AE8F-4EA0-80FE-91E28D642853}" type="slidenum">
              <a:rPr lang="en-US" smtClean="0"/>
              <a:pPr>
                <a:defRPr/>
              </a:pPr>
              <a:t>31</a:t>
            </a:fld>
            <a:endParaRPr lang="en-US" dirty="0"/>
          </a:p>
        </p:txBody>
      </p:sp>
      <p:sp>
        <p:nvSpPr>
          <p:cNvPr id="9" name="Rectangle 8"/>
          <p:cNvSpPr/>
          <p:nvPr/>
        </p:nvSpPr>
        <p:spPr bwMode="auto">
          <a:xfrm>
            <a:off x="711200" y="3276600"/>
            <a:ext cx="7721600" cy="3429000"/>
          </a:xfrm>
          <a:prstGeom prst="rect">
            <a:avLst/>
          </a:prstGeom>
          <a:solidFill>
            <a:schemeClr val="bg1">
              <a:lumMod val="95000"/>
            </a:schemeClr>
          </a:solidFill>
          <a:ln w="19050"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lvl="0" fontAlgn="base">
              <a:spcBef>
                <a:spcPct val="0"/>
              </a:spcBef>
              <a:spcAft>
                <a:spcPct val="0"/>
              </a:spcAft>
              <a:defRPr/>
            </a:pPr>
            <a:r>
              <a:rPr lang="en-US" sz="1200" kern="0" dirty="0">
                <a:solidFill>
                  <a:prstClr val="black"/>
                </a:solidFill>
                <a:latin typeface="Arial" charset="0"/>
              </a:rPr>
              <a:t>Subject: USPS Mail Entry Additional Postage Assessment notification for CRID 2407562 (January 2015 Status: Past Due)</a:t>
            </a:r>
          </a:p>
          <a:p>
            <a:pPr lvl="0" fontAlgn="base">
              <a:spcBef>
                <a:spcPct val="0"/>
              </a:spcBef>
              <a:spcAft>
                <a:spcPct val="0"/>
              </a:spcAft>
              <a:defRPr/>
            </a:pPr>
            <a:endParaRPr lang="en-US" sz="1200" kern="0" dirty="0">
              <a:solidFill>
                <a:prstClr val="black"/>
              </a:solidFill>
              <a:latin typeface="Arial" charset="0"/>
            </a:endParaRPr>
          </a:p>
          <a:p>
            <a:pPr lvl="0" fontAlgn="base">
              <a:spcBef>
                <a:spcPct val="0"/>
              </a:spcBef>
              <a:spcAft>
                <a:spcPct val="0"/>
              </a:spcAft>
              <a:defRPr/>
            </a:pPr>
            <a:r>
              <a:rPr lang="en-US" sz="1200" kern="0" dirty="0">
                <a:solidFill>
                  <a:prstClr val="black"/>
                </a:solidFill>
                <a:latin typeface="Arial" charset="0"/>
              </a:rPr>
              <a:t>The following additional postage is now past due on the Mail Entry Additional Postage Assessment Report.</a:t>
            </a:r>
          </a:p>
          <a:p>
            <a:pPr lvl="0" fontAlgn="base">
              <a:spcBef>
                <a:spcPct val="0"/>
              </a:spcBef>
              <a:spcAft>
                <a:spcPct val="0"/>
              </a:spcAft>
              <a:defRPr/>
            </a:pPr>
            <a:r>
              <a:rPr lang="en-US" sz="1200" kern="0" dirty="0">
                <a:solidFill>
                  <a:prstClr val="black"/>
                </a:solidFill>
                <a:latin typeface="Arial" charset="0"/>
              </a:rPr>
              <a:t> </a:t>
            </a:r>
          </a:p>
          <a:p>
            <a:pPr lvl="0" fontAlgn="base">
              <a:spcBef>
                <a:spcPct val="0"/>
              </a:spcBef>
              <a:spcAft>
                <a:spcPct val="0"/>
              </a:spcAft>
              <a:defRPr/>
            </a:pPr>
            <a:r>
              <a:rPr lang="en-US" sz="1200" kern="0" dirty="0">
                <a:solidFill>
                  <a:prstClr val="black"/>
                </a:solidFill>
                <a:latin typeface="Arial" charset="0"/>
              </a:rPr>
              <a:t> eDoc Submitter CRID: 2407562CRID </a:t>
            </a:r>
          </a:p>
          <a:p>
            <a:pPr lvl="0" fontAlgn="base">
              <a:spcBef>
                <a:spcPct val="0"/>
              </a:spcBef>
              <a:spcAft>
                <a:spcPct val="0"/>
              </a:spcAft>
              <a:defRPr/>
            </a:pPr>
            <a:r>
              <a:rPr lang="en-US" sz="1200" kern="0" dirty="0">
                <a:solidFill>
                  <a:prstClr val="black"/>
                </a:solidFill>
                <a:latin typeface="Arial" charset="0"/>
              </a:rPr>
              <a:t> Company Name: ABC Company</a:t>
            </a:r>
          </a:p>
          <a:p>
            <a:pPr lvl="0" fontAlgn="base">
              <a:spcBef>
                <a:spcPct val="0"/>
              </a:spcBef>
              <a:spcAft>
                <a:spcPct val="0"/>
              </a:spcAft>
              <a:defRPr/>
            </a:pPr>
            <a:r>
              <a:rPr lang="en-US" sz="1200" kern="0" dirty="0">
                <a:solidFill>
                  <a:prstClr val="black"/>
                </a:solidFill>
                <a:latin typeface="Arial" charset="0"/>
              </a:rPr>
              <a:t> Assessment Period: January 2015</a:t>
            </a:r>
          </a:p>
          <a:p>
            <a:pPr lvl="0" fontAlgn="base">
              <a:spcBef>
                <a:spcPct val="0"/>
              </a:spcBef>
              <a:spcAft>
                <a:spcPct val="0"/>
              </a:spcAft>
              <a:defRPr/>
            </a:pPr>
            <a:r>
              <a:rPr lang="en-US" sz="1200" kern="0" dirty="0">
                <a:solidFill>
                  <a:prstClr val="black"/>
                </a:solidFill>
                <a:latin typeface="Arial" charset="0"/>
              </a:rPr>
              <a:t> Additional Postage Due: $10,000.00</a:t>
            </a:r>
          </a:p>
          <a:p>
            <a:pPr lvl="0" fontAlgn="base">
              <a:spcBef>
                <a:spcPct val="0"/>
              </a:spcBef>
              <a:spcAft>
                <a:spcPct val="0"/>
              </a:spcAft>
              <a:defRPr/>
            </a:pPr>
            <a:r>
              <a:rPr lang="en-US" sz="1200" kern="0" dirty="0">
                <a:solidFill>
                  <a:prstClr val="black"/>
                </a:solidFill>
                <a:latin typeface="Arial" charset="0"/>
              </a:rPr>
              <a:t> Postage Due: $10,000.00</a:t>
            </a:r>
          </a:p>
          <a:p>
            <a:pPr lvl="0" fontAlgn="base">
              <a:spcBef>
                <a:spcPct val="0"/>
              </a:spcBef>
              <a:spcAft>
                <a:spcPct val="0"/>
              </a:spcAft>
              <a:defRPr/>
            </a:pPr>
            <a:r>
              <a:rPr lang="en-US" sz="1200" kern="0" dirty="0">
                <a:solidFill>
                  <a:prstClr val="black"/>
                </a:solidFill>
                <a:latin typeface="Arial" charset="0"/>
              </a:rPr>
              <a:t> Due Date: &lt;10 business day due date OR 3 business day due date&gt;</a:t>
            </a:r>
          </a:p>
          <a:p>
            <a:pPr lvl="0" fontAlgn="base">
              <a:spcBef>
                <a:spcPct val="0"/>
              </a:spcBef>
              <a:spcAft>
                <a:spcPct val="0"/>
              </a:spcAft>
              <a:defRPr/>
            </a:pPr>
            <a:endParaRPr lang="en-US" sz="1200" kern="0" dirty="0">
              <a:solidFill>
                <a:prstClr val="black"/>
              </a:solidFill>
              <a:latin typeface="Arial" charset="0"/>
            </a:endParaRPr>
          </a:p>
          <a:p>
            <a:pPr lvl="0" fontAlgn="base">
              <a:spcBef>
                <a:spcPct val="0"/>
              </a:spcBef>
              <a:spcAft>
                <a:spcPct val="0"/>
              </a:spcAft>
              <a:defRPr/>
            </a:pPr>
            <a:r>
              <a:rPr lang="en-US" sz="1200" kern="0" dirty="0">
                <a:solidFill>
                  <a:prstClr val="black"/>
                </a:solidFill>
                <a:latin typeface="Arial" charset="0"/>
              </a:rPr>
              <a:t>To view the status of this postage assessment on Business Customer Gateway please click here and go to Mailing Reports &gt; Mail Entry Additional Postage Assessment Report.</a:t>
            </a:r>
          </a:p>
          <a:p>
            <a:pPr lvl="0" fontAlgn="base">
              <a:spcBef>
                <a:spcPct val="0"/>
              </a:spcBef>
              <a:spcAft>
                <a:spcPct val="0"/>
              </a:spcAft>
              <a:defRPr/>
            </a:pPr>
            <a:endParaRPr lang="en-US" sz="1200" kern="0" dirty="0">
              <a:solidFill>
                <a:prstClr val="black"/>
              </a:solidFill>
              <a:latin typeface="Arial" charset="0"/>
            </a:endParaRPr>
          </a:p>
          <a:p>
            <a:pPr lvl="0" fontAlgn="base">
              <a:spcBef>
                <a:spcPct val="0"/>
              </a:spcBef>
              <a:spcAft>
                <a:spcPct val="0"/>
              </a:spcAft>
              <a:defRPr/>
            </a:pPr>
            <a:r>
              <a:rPr lang="en-US" sz="1200" kern="0" dirty="0">
                <a:solidFill>
                  <a:prstClr val="black"/>
                </a:solidFill>
                <a:latin typeface="Arial" charset="0"/>
              </a:rPr>
              <a:t>To view the detailed postage assessment summary information on Microstrategy Reports please click here and go to Shared Reports &gt; Mail Quality (eDoc Submitter) &gt; Postage Assessment Summary Report</a:t>
            </a:r>
            <a:endParaRPr kumimoji="0" lang="en-US" sz="1200" b="0" i="0" u="none" strike="noStrike" kern="0" cap="none" spc="0" normalizeH="0" baseline="0" noProof="0" dirty="0" smtClean="0">
              <a:ln>
                <a:noFill/>
              </a:ln>
              <a:solidFill>
                <a:prstClr val="black"/>
              </a:solidFill>
              <a:effectLst/>
              <a:uLnTx/>
              <a:uFillTx/>
              <a:latin typeface="Arial" charset="0"/>
            </a:endParaRPr>
          </a:p>
        </p:txBody>
      </p:sp>
    </p:spTree>
    <p:extLst>
      <p:ext uri="{BB962C8B-B14F-4D97-AF65-F5344CB8AC3E}">
        <p14:creationId xmlns:p14="http://schemas.microsoft.com/office/powerpoint/2010/main" val="24125516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88640"/>
            <a:ext cx="8229600" cy="73183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eaLnBrk="1" hangingPunct="1"/>
            <a:r>
              <a:rPr lang="en-US" sz="2000" dirty="0">
                <a:solidFill>
                  <a:srgbClr val="F8F8F8"/>
                </a:solidFill>
                <a:latin typeface="Arial" panose="020B0604020202020204" pitchFamily="34" charset="0"/>
                <a:cs typeface="Arial" panose="020B0604020202020204" pitchFamily="34" charset="0"/>
              </a:rPr>
              <a:t>Postage Assessment Overview</a:t>
            </a:r>
          </a:p>
        </p:txBody>
      </p:sp>
      <p:sp>
        <p:nvSpPr>
          <p:cNvPr id="4" name="Slide Number Placeholder 3"/>
          <p:cNvSpPr>
            <a:spLocks noGrp="1"/>
          </p:cNvSpPr>
          <p:nvPr>
            <p:ph type="sldNum" sz="quarter" idx="12"/>
          </p:nvPr>
        </p:nvSpPr>
        <p:spPr/>
        <p:txBody>
          <a:bodyPr/>
          <a:lstStyle/>
          <a:p>
            <a:pPr>
              <a:defRPr/>
            </a:pPr>
            <a:fld id="{9CA04FC0-3D77-4FEF-853C-F116E2ECB9D2}" type="slidenum">
              <a:rPr lang="en-US" smtClean="0"/>
              <a:pPr>
                <a:defRPr/>
              </a:pPr>
              <a:t>4</a:t>
            </a:fld>
            <a:endParaRPr lang="en-US" dirty="0"/>
          </a:p>
        </p:txBody>
      </p:sp>
      <p:sp>
        <p:nvSpPr>
          <p:cNvPr id="30" name="Content Placeholder 2"/>
          <p:cNvSpPr>
            <a:spLocks noGrp="1"/>
          </p:cNvSpPr>
          <p:nvPr>
            <p:ph idx="1"/>
          </p:nvPr>
        </p:nvSpPr>
        <p:spPr>
          <a:xfrm>
            <a:off x="457200" y="1600200"/>
            <a:ext cx="7895220" cy="4530725"/>
          </a:xfrm>
        </p:spPr>
        <p:txBody>
          <a:bodyPr/>
          <a:lstStyle/>
          <a:p>
            <a:r>
              <a:rPr lang="en-US" sz="1800" dirty="0" smtClean="0"/>
              <a:t>Mailers can login through </a:t>
            </a:r>
            <a:r>
              <a:rPr lang="en-US" sz="1800" dirty="0"/>
              <a:t>the Business Customer </a:t>
            </a:r>
            <a:r>
              <a:rPr lang="en-US" sz="1800" dirty="0" smtClean="0"/>
              <a:t>Gateway as an </a:t>
            </a:r>
            <a:r>
              <a:rPr lang="en-US" sz="1800" dirty="0" err="1" smtClean="0"/>
              <a:t>eDoc</a:t>
            </a:r>
            <a:r>
              <a:rPr lang="en-US" sz="1800" dirty="0" smtClean="0"/>
              <a:t> submitter or Mail Owner / Mail Preparer to view their Full-Service Mail Quality Metrics</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2600908"/>
            <a:ext cx="6480720" cy="4008156"/>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212012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2"/>
          <p:cNvSpPr>
            <a:spLocks noChangeArrowheads="1"/>
          </p:cNvSpPr>
          <p:nvPr/>
        </p:nvSpPr>
        <p:spPr bwMode="auto">
          <a:xfrm>
            <a:off x="2138363" y="1676400"/>
            <a:ext cx="6835775" cy="731838"/>
          </a:xfrm>
          <a:prstGeom prst="rect">
            <a:avLst/>
          </a:prstGeom>
          <a:noFill/>
          <a:ln w="254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defTabSz="466725">
              <a:defRPr>
                <a:solidFill>
                  <a:schemeClr val="tx1"/>
                </a:solidFill>
                <a:latin typeface="Arial" panose="020B0604020202020204" pitchFamily="34" charset="0"/>
              </a:defRPr>
            </a:lvl1pPr>
            <a:lvl2pPr marL="742950" indent="-285750" defTabSz="466725">
              <a:defRPr>
                <a:solidFill>
                  <a:schemeClr val="tx1"/>
                </a:solidFill>
                <a:latin typeface="Arial" panose="020B0604020202020204" pitchFamily="34" charset="0"/>
              </a:defRPr>
            </a:lvl2pPr>
            <a:lvl3pPr marL="1143000" indent="-228600" defTabSz="466725">
              <a:defRPr>
                <a:solidFill>
                  <a:schemeClr val="tx1"/>
                </a:solidFill>
                <a:latin typeface="Arial" panose="020B0604020202020204" pitchFamily="34" charset="0"/>
              </a:defRPr>
            </a:lvl3pPr>
            <a:lvl4pPr marL="1600200" indent="-228600" defTabSz="466725">
              <a:defRPr>
                <a:solidFill>
                  <a:schemeClr val="tx1"/>
                </a:solidFill>
                <a:latin typeface="Arial" panose="020B0604020202020204" pitchFamily="34" charset="0"/>
              </a:defRPr>
            </a:lvl4pPr>
            <a:lvl5pPr marL="2057400" indent="-228600" defTabSz="466725">
              <a:defRPr>
                <a:solidFill>
                  <a:schemeClr val="tx1"/>
                </a:solidFill>
                <a:latin typeface="Arial" panose="020B0604020202020204" pitchFamily="34" charset="0"/>
              </a:defRPr>
            </a:lvl5pPr>
            <a:lvl6pPr marL="2514600" indent="-228600" defTabSz="466725" eaLnBrk="0" fontAlgn="base" hangingPunct="0">
              <a:spcBef>
                <a:spcPct val="0"/>
              </a:spcBef>
              <a:spcAft>
                <a:spcPct val="0"/>
              </a:spcAft>
              <a:defRPr>
                <a:solidFill>
                  <a:schemeClr val="tx1"/>
                </a:solidFill>
                <a:latin typeface="Arial" panose="020B0604020202020204" pitchFamily="34" charset="0"/>
              </a:defRPr>
            </a:lvl6pPr>
            <a:lvl7pPr marL="2971800" indent="-228600" defTabSz="466725" eaLnBrk="0" fontAlgn="base" hangingPunct="0">
              <a:spcBef>
                <a:spcPct val="0"/>
              </a:spcBef>
              <a:spcAft>
                <a:spcPct val="0"/>
              </a:spcAft>
              <a:defRPr>
                <a:solidFill>
                  <a:schemeClr val="tx1"/>
                </a:solidFill>
                <a:latin typeface="Arial" panose="020B0604020202020204" pitchFamily="34" charset="0"/>
              </a:defRPr>
            </a:lvl7pPr>
            <a:lvl8pPr marL="3429000" indent="-228600" defTabSz="466725" eaLnBrk="0" fontAlgn="base" hangingPunct="0">
              <a:spcBef>
                <a:spcPct val="0"/>
              </a:spcBef>
              <a:spcAft>
                <a:spcPct val="0"/>
              </a:spcAft>
              <a:defRPr>
                <a:solidFill>
                  <a:schemeClr val="tx1"/>
                </a:solidFill>
                <a:latin typeface="Arial" panose="020B0604020202020204" pitchFamily="34" charset="0"/>
              </a:defRPr>
            </a:lvl8pPr>
            <a:lvl9pPr marL="3886200" indent="-228600" defTabSz="466725"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b="1" dirty="0">
                <a:solidFill>
                  <a:srgbClr val="000000"/>
                </a:solidFill>
              </a:rPr>
              <a:t>MIDs </a:t>
            </a:r>
            <a:r>
              <a:rPr lang="en-US" altLang="en-US" sz="1400" dirty="0">
                <a:solidFill>
                  <a:srgbClr val="000000"/>
                </a:solidFill>
              </a:rPr>
              <a:t>in the </a:t>
            </a:r>
            <a:r>
              <a:rPr lang="en-US" altLang="en-US" sz="1400" dirty="0" err="1">
                <a:solidFill>
                  <a:srgbClr val="000000"/>
                </a:solidFill>
              </a:rPr>
              <a:t>IMcb</a:t>
            </a:r>
            <a:r>
              <a:rPr lang="en-US" altLang="en-US" sz="1400" dirty="0">
                <a:solidFill>
                  <a:srgbClr val="000000"/>
                </a:solidFill>
              </a:rPr>
              <a:t>, </a:t>
            </a:r>
            <a:r>
              <a:rPr lang="en-US" altLang="en-US" sz="1400" dirty="0" err="1">
                <a:solidFill>
                  <a:srgbClr val="000000"/>
                </a:solidFill>
              </a:rPr>
              <a:t>IMtb</a:t>
            </a:r>
            <a:r>
              <a:rPr lang="en-US" altLang="en-US" sz="1400" dirty="0">
                <a:solidFill>
                  <a:srgbClr val="000000"/>
                </a:solidFill>
              </a:rPr>
              <a:t>, &amp; </a:t>
            </a:r>
            <a:r>
              <a:rPr lang="en-US" altLang="en-US" sz="1400" dirty="0" err="1">
                <a:solidFill>
                  <a:srgbClr val="000000"/>
                </a:solidFill>
              </a:rPr>
              <a:t>IMb</a:t>
            </a:r>
            <a:r>
              <a:rPr lang="en-US" altLang="en-US" sz="1400" dirty="0">
                <a:solidFill>
                  <a:srgbClr val="000000"/>
                </a:solidFill>
              </a:rPr>
              <a:t>™ as listed in the </a:t>
            </a:r>
            <a:r>
              <a:rPr lang="en-US" altLang="en-US" sz="1400" dirty="0" err="1">
                <a:solidFill>
                  <a:srgbClr val="000000"/>
                </a:solidFill>
              </a:rPr>
              <a:t>eDoc</a:t>
            </a:r>
            <a:r>
              <a:rPr lang="en-US" altLang="en-US" sz="1400" dirty="0">
                <a:solidFill>
                  <a:srgbClr val="000000"/>
                </a:solidFill>
              </a:rPr>
              <a:t> must be valid and assigned by the USPS®</a:t>
            </a:r>
          </a:p>
        </p:txBody>
      </p:sp>
      <p:sp>
        <p:nvSpPr>
          <p:cNvPr id="25603" name="Rectangle 48"/>
          <p:cNvSpPr>
            <a:spLocks noChangeArrowheads="1"/>
          </p:cNvSpPr>
          <p:nvPr/>
        </p:nvSpPr>
        <p:spPr bwMode="auto">
          <a:xfrm>
            <a:off x="2127250" y="2484438"/>
            <a:ext cx="6858000" cy="731837"/>
          </a:xfrm>
          <a:prstGeom prst="rect">
            <a:avLst/>
          </a:prstGeom>
          <a:noFill/>
          <a:ln w="254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defTabSz="622300">
              <a:defRPr>
                <a:solidFill>
                  <a:schemeClr val="tx1"/>
                </a:solidFill>
                <a:latin typeface="Arial" panose="020B0604020202020204" pitchFamily="34" charset="0"/>
              </a:defRPr>
            </a:lvl1pPr>
            <a:lvl2pPr marL="742950" indent="-285750" defTabSz="622300">
              <a:defRPr>
                <a:solidFill>
                  <a:schemeClr val="tx1"/>
                </a:solidFill>
                <a:latin typeface="Arial" panose="020B0604020202020204" pitchFamily="34" charset="0"/>
              </a:defRPr>
            </a:lvl2pPr>
            <a:lvl3pPr marL="1143000" indent="-228600" defTabSz="622300">
              <a:defRPr>
                <a:solidFill>
                  <a:schemeClr val="tx1"/>
                </a:solidFill>
                <a:latin typeface="Arial" panose="020B0604020202020204" pitchFamily="34" charset="0"/>
              </a:defRPr>
            </a:lvl3pPr>
            <a:lvl4pPr marL="1600200" indent="-228600" defTabSz="622300">
              <a:defRPr>
                <a:solidFill>
                  <a:schemeClr val="tx1"/>
                </a:solidFill>
                <a:latin typeface="Arial" panose="020B0604020202020204" pitchFamily="34" charset="0"/>
              </a:defRPr>
            </a:lvl4pPr>
            <a:lvl5pPr marL="2057400" indent="-228600" defTabSz="622300">
              <a:defRPr>
                <a:solidFill>
                  <a:schemeClr val="tx1"/>
                </a:solidFill>
                <a:latin typeface="Arial" panose="020B0604020202020204" pitchFamily="34" charset="0"/>
              </a:defRPr>
            </a:lvl5pPr>
            <a:lvl6pPr marL="2514600" indent="-228600" defTabSz="622300" eaLnBrk="0" fontAlgn="base" hangingPunct="0">
              <a:spcBef>
                <a:spcPct val="0"/>
              </a:spcBef>
              <a:spcAft>
                <a:spcPct val="0"/>
              </a:spcAft>
              <a:defRPr>
                <a:solidFill>
                  <a:schemeClr val="tx1"/>
                </a:solidFill>
                <a:latin typeface="Arial" panose="020B0604020202020204" pitchFamily="34" charset="0"/>
              </a:defRPr>
            </a:lvl6pPr>
            <a:lvl7pPr marL="2971800" indent="-228600" defTabSz="622300" eaLnBrk="0" fontAlgn="base" hangingPunct="0">
              <a:spcBef>
                <a:spcPct val="0"/>
              </a:spcBef>
              <a:spcAft>
                <a:spcPct val="0"/>
              </a:spcAft>
              <a:defRPr>
                <a:solidFill>
                  <a:schemeClr val="tx1"/>
                </a:solidFill>
                <a:latin typeface="Arial" panose="020B0604020202020204" pitchFamily="34" charset="0"/>
              </a:defRPr>
            </a:lvl7pPr>
            <a:lvl8pPr marL="3429000" indent="-228600" defTabSz="622300" eaLnBrk="0" fontAlgn="base" hangingPunct="0">
              <a:spcBef>
                <a:spcPct val="0"/>
              </a:spcBef>
              <a:spcAft>
                <a:spcPct val="0"/>
              </a:spcAft>
              <a:defRPr>
                <a:solidFill>
                  <a:schemeClr val="tx1"/>
                </a:solidFill>
                <a:latin typeface="Arial" panose="020B0604020202020204" pitchFamily="34" charset="0"/>
              </a:defRPr>
            </a:lvl8pPr>
            <a:lvl9pPr marL="3886200" indent="-228600" defTabSz="6223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rPr>
              <a:t>The</a:t>
            </a:r>
            <a:r>
              <a:rPr lang="en-US" altLang="en-US" sz="1400" b="1">
                <a:solidFill>
                  <a:srgbClr val="000000"/>
                </a:solidFill>
              </a:rPr>
              <a:t> STID </a:t>
            </a:r>
            <a:r>
              <a:rPr lang="en-US" altLang="en-US" sz="1400">
                <a:solidFill>
                  <a:srgbClr val="000000"/>
                </a:solidFill>
              </a:rPr>
              <a:t>in the IMb as listed in the eDoc must be valid and correct for the mail class and service level of the mailpiece</a:t>
            </a:r>
          </a:p>
        </p:txBody>
      </p:sp>
      <p:sp>
        <p:nvSpPr>
          <p:cNvPr id="25604" name="Rectangle 49"/>
          <p:cNvSpPr>
            <a:spLocks noChangeArrowheads="1"/>
          </p:cNvSpPr>
          <p:nvPr/>
        </p:nvSpPr>
        <p:spPr bwMode="auto">
          <a:xfrm>
            <a:off x="2138363" y="3294063"/>
            <a:ext cx="6858000" cy="731837"/>
          </a:xfrm>
          <a:prstGeom prst="rect">
            <a:avLst/>
          </a:prstGeom>
          <a:noFill/>
          <a:ln w="254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defTabSz="466725">
              <a:defRPr>
                <a:solidFill>
                  <a:schemeClr val="tx1"/>
                </a:solidFill>
                <a:latin typeface="Arial" panose="020B0604020202020204" pitchFamily="34" charset="0"/>
              </a:defRPr>
            </a:lvl1pPr>
            <a:lvl2pPr marL="742950" indent="-285750" defTabSz="466725">
              <a:defRPr>
                <a:solidFill>
                  <a:schemeClr val="tx1"/>
                </a:solidFill>
                <a:latin typeface="Arial" panose="020B0604020202020204" pitchFamily="34" charset="0"/>
              </a:defRPr>
            </a:lvl2pPr>
            <a:lvl3pPr marL="1143000" indent="-228600" defTabSz="466725">
              <a:defRPr>
                <a:solidFill>
                  <a:schemeClr val="tx1"/>
                </a:solidFill>
                <a:latin typeface="Arial" panose="020B0604020202020204" pitchFamily="34" charset="0"/>
              </a:defRPr>
            </a:lvl3pPr>
            <a:lvl4pPr marL="1600200" indent="-228600" defTabSz="466725">
              <a:defRPr>
                <a:solidFill>
                  <a:schemeClr val="tx1"/>
                </a:solidFill>
                <a:latin typeface="Arial" panose="020B0604020202020204" pitchFamily="34" charset="0"/>
              </a:defRPr>
            </a:lvl4pPr>
            <a:lvl5pPr marL="2057400" indent="-228600" defTabSz="466725">
              <a:defRPr>
                <a:solidFill>
                  <a:schemeClr val="tx1"/>
                </a:solidFill>
                <a:latin typeface="Arial" panose="020B0604020202020204" pitchFamily="34" charset="0"/>
              </a:defRPr>
            </a:lvl5pPr>
            <a:lvl6pPr marL="2514600" indent="-228600" defTabSz="466725" eaLnBrk="0" fontAlgn="base" hangingPunct="0">
              <a:spcBef>
                <a:spcPct val="0"/>
              </a:spcBef>
              <a:spcAft>
                <a:spcPct val="0"/>
              </a:spcAft>
              <a:defRPr>
                <a:solidFill>
                  <a:schemeClr val="tx1"/>
                </a:solidFill>
                <a:latin typeface="Arial" panose="020B0604020202020204" pitchFamily="34" charset="0"/>
              </a:defRPr>
            </a:lvl6pPr>
            <a:lvl7pPr marL="2971800" indent="-228600" defTabSz="466725" eaLnBrk="0" fontAlgn="base" hangingPunct="0">
              <a:spcBef>
                <a:spcPct val="0"/>
              </a:spcBef>
              <a:spcAft>
                <a:spcPct val="0"/>
              </a:spcAft>
              <a:defRPr>
                <a:solidFill>
                  <a:schemeClr val="tx1"/>
                </a:solidFill>
                <a:latin typeface="Arial" panose="020B0604020202020204" pitchFamily="34" charset="0"/>
              </a:defRPr>
            </a:lvl7pPr>
            <a:lvl8pPr marL="3429000" indent="-228600" defTabSz="466725" eaLnBrk="0" fontAlgn="base" hangingPunct="0">
              <a:spcBef>
                <a:spcPct val="0"/>
              </a:spcBef>
              <a:spcAft>
                <a:spcPct val="0"/>
              </a:spcAft>
              <a:defRPr>
                <a:solidFill>
                  <a:schemeClr val="tx1"/>
                </a:solidFill>
                <a:latin typeface="Arial" panose="020B0604020202020204" pitchFamily="34" charset="0"/>
              </a:defRPr>
            </a:lvl8pPr>
            <a:lvl9pPr marL="3886200" indent="-228600" defTabSz="466725"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b="1" dirty="0">
                <a:solidFill>
                  <a:srgbClr val="000000"/>
                </a:solidFill>
              </a:rPr>
              <a:t>By/For </a:t>
            </a:r>
            <a:r>
              <a:rPr lang="en-US" altLang="en-US" sz="1400" dirty="0">
                <a:solidFill>
                  <a:srgbClr val="000000"/>
                </a:solidFill>
              </a:rPr>
              <a:t>–The mail owner and preparer must be identified correctly in the </a:t>
            </a:r>
            <a:r>
              <a:rPr lang="en-US" altLang="en-US" sz="1400" dirty="0" err="1">
                <a:solidFill>
                  <a:srgbClr val="000000"/>
                </a:solidFill>
              </a:rPr>
              <a:t>eDoc</a:t>
            </a:r>
            <a:r>
              <a:rPr lang="en-US" altLang="en-US" sz="1400" dirty="0">
                <a:solidFill>
                  <a:srgbClr val="000000"/>
                </a:solidFill>
              </a:rPr>
              <a:t> for a mailing with </a:t>
            </a:r>
            <a:r>
              <a:rPr lang="en-US" altLang="en-US" sz="1400" dirty="0" smtClean="0">
                <a:solidFill>
                  <a:srgbClr val="000000"/>
                </a:solidFill>
              </a:rPr>
              <a:t>5000 pieces or more </a:t>
            </a:r>
            <a:r>
              <a:rPr lang="en-US" altLang="en-US" sz="1400" dirty="0">
                <a:solidFill>
                  <a:srgbClr val="000000"/>
                </a:solidFill>
              </a:rPr>
              <a:t>per day for a single mail owner</a:t>
            </a:r>
          </a:p>
        </p:txBody>
      </p:sp>
      <p:sp>
        <p:nvSpPr>
          <p:cNvPr id="25605" name="Rectangle 50"/>
          <p:cNvSpPr>
            <a:spLocks noChangeArrowheads="1"/>
          </p:cNvSpPr>
          <p:nvPr/>
        </p:nvSpPr>
        <p:spPr bwMode="auto">
          <a:xfrm>
            <a:off x="2138363" y="4102100"/>
            <a:ext cx="6858000" cy="731838"/>
          </a:xfrm>
          <a:prstGeom prst="rect">
            <a:avLst/>
          </a:prstGeom>
          <a:noFill/>
          <a:ln w="254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defTabSz="466725">
              <a:defRPr>
                <a:solidFill>
                  <a:schemeClr val="tx1"/>
                </a:solidFill>
                <a:latin typeface="Arial" panose="020B0604020202020204" pitchFamily="34" charset="0"/>
              </a:defRPr>
            </a:lvl1pPr>
            <a:lvl2pPr marL="742950" indent="-285750" defTabSz="466725">
              <a:defRPr>
                <a:solidFill>
                  <a:schemeClr val="tx1"/>
                </a:solidFill>
                <a:latin typeface="Arial" panose="020B0604020202020204" pitchFamily="34" charset="0"/>
              </a:defRPr>
            </a:lvl2pPr>
            <a:lvl3pPr marL="1143000" indent="-228600" defTabSz="466725">
              <a:defRPr>
                <a:solidFill>
                  <a:schemeClr val="tx1"/>
                </a:solidFill>
                <a:latin typeface="Arial" panose="020B0604020202020204" pitchFamily="34" charset="0"/>
              </a:defRPr>
            </a:lvl3pPr>
            <a:lvl4pPr marL="1600200" indent="-228600" defTabSz="466725">
              <a:defRPr>
                <a:solidFill>
                  <a:schemeClr val="tx1"/>
                </a:solidFill>
                <a:latin typeface="Arial" panose="020B0604020202020204" pitchFamily="34" charset="0"/>
              </a:defRPr>
            </a:lvl4pPr>
            <a:lvl5pPr marL="2057400" indent="-228600" defTabSz="466725">
              <a:defRPr>
                <a:solidFill>
                  <a:schemeClr val="tx1"/>
                </a:solidFill>
                <a:latin typeface="Arial" panose="020B0604020202020204" pitchFamily="34" charset="0"/>
              </a:defRPr>
            </a:lvl5pPr>
            <a:lvl6pPr marL="2514600" indent="-228600" defTabSz="466725" eaLnBrk="0" fontAlgn="base" hangingPunct="0">
              <a:spcBef>
                <a:spcPct val="0"/>
              </a:spcBef>
              <a:spcAft>
                <a:spcPct val="0"/>
              </a:spcAft>
              <a:defRPr>
                <a:solidFill>
                  <a:schemeClr val="tx1"/>
                </a:solidFill>
                <a:latin typeface="Arial" panose="020B0604020202020204" pitchFamily="34" charset="0"/>
              </a:defRPr>
            </a:lvl6pPr>
            <a:lvl7pPr marL="2971800" indent="-228600" defTabSz="466725" eaLnBrk="0" fontAlgn="base" hangingPunct="0">
              <a:spcBef>
                <a:spcPct val="0"/>
              </a:spcBef>
              <a:spcAft>
                <a:spcPct val="0"/>
              </a:spcAft>
              <a:defRPr>
                <a:solidFill>
                  <a:schemeClr val="tx1"/>
                </a:solidFill>
                <a:latin typeface="Arial" panose="020B0604020202020204" pitchFamily="34" charset="0"/>
              </a:defRPr>
            </a:lvl7pPr>
            <a:lvl8pPr marL="3429000" indent="-228600" defTabSz="466725" eaLnBrk="0" fontAlgn="base" hangingPunct="0">
              <a:spcBef>
                <a:spcPct val="0"/>
              </a:spcBef>
              <a:spcAft>
                <a:spcPct val="0"/>
              </a:spcAft>
              <a:defRPr>
                <a:solidFill>
                  <a:schemeClr val="tx1"/>
                </a:solidFill>
                <a:latin typeface="Arial" panose="020B0604020202020204" pitchFamily="34" charset="0"/>
              </a:defRPr>
            </a:lvl8pPr>
            <a:lvl9pPr marL="3886200" indent="-228600" defTabSz="466725"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b="1">
                <a:solidFill>
                  <a:srgbClr val="000000"/>
                </a:solidFill>
              </a:rPr>
              <a:t>Unique Barcodes </a:t>
            </a:r>
            <a:r>
              <a:rPr lang="en-US" altLang="en-US" sz="1400">
                <a:solidFill>
                  <a:srgbClr val="000000"/>
                </a:solidFill>
              </a:rPr>
              <a:t>in the IMcb, IMtb, &amp; IMb  as listed in the eDoc must be unique across all mailings from all mailers over the previous 45 days</a:t>
            </a:r>
            <a:endParaRPr lang="en-US" altLang="en-US" sz="1400" b="1">
              <a:solidFill>
                <a:srgbClr val="000000"/>
              </a:solidFill>
            </a:endParaRPr>
          </a:p>
        </p:txBody>
      </p:sp>
      <p:sp>
        <p:nvSpPr>
          <p:cNvPr id="25606" name="Rectangle 51"/>
          <p:cNvSpPr>
            <a:spLocks noChangeArrowheads="1"/>
          </p:cNvSpPr>
          <p:nvPr/>
        </p:nvSpPr>
        <p:spPr bwMode="auto">
          <a:xfrm>
            <a:off x="2138363" y="4911725"/>
            <a:ext cx="6858000" cy="731838"/>
          </a:xfrm>
          <a:prstGeom prst="rect">
            <a:avLst/>
          </a:prstGeom>
          <a:noFill/>
          <a:ln w="254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defTabSz="622300">
              <a:defRPr>
                <a:solidFill>
                  <a:schemeClr val="tx1"/>
                </a:solidFill>
                <a:latin typeface="Arial" panose="020B0604020202020204" pitchFamily="34" charset="0"/>
              </a:defRPr>
            </a:lvl1pPr>
            <a:lvl2pPr marL="742950" indent="-285750" defTabSz="622300">
              <a:defRPr>
                <a:solidFill>
                  <a:schemeClr val="tx1"/>
                </a:solidFill>
                <a:latin typeface="Arial" panose="020B0604020202020204" pitchFamily="34" charset="0"/>
              </a:defRPr>
            </a:lvl2pPr>
            <a:lvl3pPr marL="1143000" indent="-228600" defTabSz="622300">
              <a:defRPr>
                <a:solidFill>
                  <a:schemeClr val="tx1"/>
                </a:solidFill>
                <a:latin typeface="Arial" panose="020B0604020202020204" pitchFamily="34" charset="0"/>
              </a:defRPr>
            </a:lvl3pPr>
            <a:lvl4pPr marL="1600200" indent="-228600" defTabSz="622300">
              <a:defRPr>
                <a:solidFill>
                  <a:schemeClr val="tx1"/>
                </a:solidFill>
                <a:latin typeface="Arial" panose="020B0604020202020204" pitchFamily="34" charset="0"/>
              </a:defRPr>
            </a:lvl4pPr>
            <a:lvl5pPr marL="2057400" indent="-228600" defTabSz="622300">
              <a:defRPr>
                <a:solidFill>
                  <a:schemeClr val="tx1"/>
                </a:solidFill>
                <a:latin typeface="Arial" panose="020B0604020202020204" pitchFamily="34" charset="0"/>
              </a:defRPr>
            </a:lvl5pPr>
            <a:lvl6pPr marL="2514600" indent="-228600" defTabSz="622300" eaLnBrk="0" fontAlgn="base" hangingPunct="0">
              <a:spcBef>
                <a:spcPct val="0"/>
              </a:spcBef>
              <a:spcAft>
                <a:spcPct val="0"/>
              </a:spcAft>
              <a:defRPr>
                <a:solidFill>
                  <a:schemeClr val="tx1"/>
                </a:solidFill>
                <a:latin typeface="Arial" panose="020B0604020202020204" pitchFamily="34" charset="0"/>
              </a:defRPr>
            </a:lvl6pPr>
            <a:lvl7pPr marL="2971800" indent="-228600" defTabSz="622300" eaLnBrk="0" fontAlgn="base" hangingPunct="0">
              <a:spcBef>
                <a:spcPct val="0"/>
              </a:spcBef>
              <a:spcAft>
                <a:spcPct val="0"/>
              </a:spcAft>
              <a:defRPr>
                <a:solidFill>
                  <a:schemeClr val="tx1"/>
                </a:solidFill>
                <a:latin typeface="Arial" panose="020B0604020202020204" pitchFamily="34" charset="0"/>
              </a:defRPr>
            </a:lvl7pPr>
            <a:lvl8pPr marL="3429000" indent="-228600" defTabSz="622300" eaLnBrk="0" fontAlgn="base" hangingPunct="0">
              <a:spcBef>
                <a:spcPct val="0"/>
              </a:spcBef>
              <a:spcAft>
                <a:spcPct val="0"/>
              </a:spcAft>
              <a:defRPr>
                <a:solidFill>
                  <a:schemeClr val="tx1"/>
                </a:solidFill>
                <a:latin typeface="Arial" panose="020B0604020202020204" pitchFamily="34" charset="0"/>
              </a:defRPr>
            </a:lvl8pPr>
            <a:lvl9pPr marL="3886200" indent="-228600" defTabSz="6223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rPr>
              <a:t>The</a:t>
            </a:r>
            <a:r>
              <a:rPr lang="en-US" altLang="en-US" sz="1400" b="1">
                <a:solidFill>
                  <a:srgbClr val="000000"/>
                </a:solidFill>
              </a:rPr>
              <a:t> Entry Facility </a:t>
            </a:r>
            <a:r>
              <a:rPr lang="en-US" altLang="en-US" sz="1400">
                <a:solidFill>
                  <a:srgbClr val="000000"/>
                </a:solidFill>
              </a:rPr>
              <a:t>for a container or handling unit as listed in the eDoc must match the entry facility from the Mail Direction File or the Facilities Database</a:t>
            </a:r>
            <a:endParaRPr lang="en-US" altLang="en-US" sz="1400" b="1">
              <a:solidFill>
                <a:srgbClr val="000000"/>
              </a:solidFill>
            </a:endParaRPr>
          </a:p>
        </p:txBody>
      </p:sp>
      <p:sp>
        <p:nvSpPr>
          <p:cNvPr id="25607" name="Rectangle 52"/>
          <p:cNvSpPr>
            <a:spLocks noChangeArrowheads="1"/>
          </p:cNvSpPr>
          <p:nvPr/>
        </p:nvSpPr>
        <p:spPr bwMode="auto">
          <a:xfrm>
            <a:off x="2138363" y="5719763"/>
            <a:ext cx="6858000" cy="731837"/>
          </a:xfrm>
          <a:prstGeom prst="rect">
            <a:avLst/>
          </a:prstGeom>
          <a:noFill/>
          <a:ln w="254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defTabSz="622300">
              <a:defRPr>
                <a:solidFill>
                  <a:schemeClr val="tx1"/>
                </a:solidFill>
                <a:latin typeface="Arial" panose="020B0604020202020204" pitchFamily="34" charset="0"/>
              </a:defRPr>
            </a:lvl1pPr>
            <a:lvl2pPr marL="742950" indent="-285750" defTabSz="622300">
              <a:defRPr>
                <a:solidFill>
                  <a:schemeClr val="tx1"/>
                </a:solidFill>
                <a:latin typeface="Arial" panose="020B0604020202020204" pitchFamily="34" charset="0"/>
              </a:defRPr>
            </a:lvl2pPr>
            <a:lvl3pPr marL="1143000" indent="-228600" defTabSz="622300">
              <a:defRPr>
                <a:solidFill>
                  <a:schemeClr val="tx1"/>
                </a:solidFill>
                <a:latin typeface="Arial" panose="020B0604020202020204" pitchFamily="34" charset="0"/>
              </a:defRPr>
            </a:lvl3pPr>
            <a:lvl4pPr marL="1600200" indent="-228600" defTabSz="622300">
              <a:defRPr>
                <a:solidFill>
                  <a:schemeClr val="tx1"/>
                </a:solidFill>
                <a:latin typeface="Arial" panose="020B0604020202020204" pitchFamily="34" charset="0"/>
              </a:defRPr>
            </a:lvl4pPr>
            <a:lvl5pPr marL="2057400" indent="-228600" defTabSz="622300">
              <a:defRPr>
                <a:solidFill>
                  <a:schemeClr val="tx1"/>
                </a:solidFill>
                <a:latin typeface="Arial" panose="020B0604020202020204" pitchFamily="34" charset="0"/>
              </a:defRPr>
            </a:lvl5pPr>
            <a:lvl6pPr marL="2514600" indent="-228600" defTabSz="622300" eaLnBrk="0" fontAlgn="base" hangingPunct="0">
              <a:spcBef>
                <a:spcPct val="0"/>
              </a:spcBef>
              <a:spcAft>
                <a:spcPct val="0"/>
              </a:spcAft>
              <a:defRPr>
                <a:solidFill>
                  <a:schemeClr val="tx1"/>
                </a:solidFill>
                <a:latin typeface="Arial" panose="020B0604020202020204" pitchFamily="34" charset="0"/>
              </a:defRPr>
            </a:lvl6pPr>
            <a:lvl7pPr marL="2971800" indent="-228600" defTabSz="622300" eaLnBrk="0" fontAlgn="base" hangingPunct="0">
              <a:spcBef>
                <a:spcPct val="0"/>
              </a:spcBef>
              <a:spcAft>
                <a:spcPct val="0"/>
              </a:spcAft>
              <a:defRPr>
                <a:solidFill>
                  <a:schemeClr val="tx1"/>
                </a:solidFill>
                <a:latin typeface="Arial" panose="020B0604020202020204" pitchFamily="34" charset="0"/>
              </a:defRPr>
            </a:lvl7pPr>
            <a:lvl8pPr marL="3429000" indent="-228600" defTabSz="622300" eaLnBrk="0" fontAlgn="base" hangingPunct="0">
              <a:spcBef>
                <a:spcPct val="0"/>
              </a:spcBef>
              <a:spcAft>
                <a:spcPct val="0"/>
              </a:spcAft>
              <a:defRPr>
                <a:solidFill>
                  <a:schemeClr val="tx1"/>
                </a:solidFill>
                <a:latin typeface="Arial" panose="020B0604020202020204" pitchFamily="34" charset="0"/>
              </a:defRPr>
            </a:lvl8pPr>
            <a:lvl9pPr marL="3886200" indent="-228600" defTabSz="6223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rPr>
              <a:t>All trays/virtual sacks marked for co-palletization at origin must have corresponding eDoc linking to a pallet within </a:t>
            </a:r>
            <a:r>
              <a:rPr lang="en-US" altLang="en-US" sz="1400" b="1">
                <a:solidFill>
                  <a:srgbClr val="000000"/>
                </a:solidFill>
              </a:rPr>
              <a:t>14 days  </a:t>
            </a:r>
          </a:p>
        </p:txBody>
      </p:sp>
      <p:sp>
        <p:nvSpPr>
          <p:cNvPr id="54" name="Rectangle 53"/>
          <p:cNvSpPr/>
          <p:nvPr/>
        </p:nvSpPr>
        <p:spPr>
          <a:xfrm>
            <a:off x="203200" y="1676400"/>
            <a:ext cx="1803400" cy="731838"/>
          </a:xfrm>
          <a:prstGeom prst="rect">
            <a:avLst/>
          </a:prstGeom>
          <a:solidFill>
            <a:srgbClr val="002060"/>
          </a:solidFill>
          <a:ln w="25400" cap="flat" cmpd="sng" algn="ctr">
            <a:noFill/>
            <a:prstDash val="solid"/>
          </a:ln>
          <a:effectLst/>
        </p:spPr>
        <p:txBody>
          <a:bodyPr anchor="ctr"/>
          <a:lstStyle/>
          <a:p>
            <a:pPr algn="ctr">
              <a:defRPr/>
            </a:pPr>
            <a:r>
              <a:rPr lang="en-US" sz="1600" b="1" kern="0" dirty="0">
                <a:solidFill>
                  <a:sysClr val="window" lastClr="FFFFFF"/>
                </a:solidFill>
                <a:cs typeface="Arial"/>
              </a:rPr>
              <a:t>Mailer </a:t>
            </a:r>
            <a:r>
              <a:rPr lang="en-US" sz="1600" b="1" kern="0" dirty="0" smtClean="0">
                <a:solidFill>
                  <a:sysClr val="window" lastClr="FFFFFF"/>
                </a:solidFill>
                <a:cs typeface="Arial"/>
              </a:rPr>
              <a:t>ID</a:t>
            </a:r>
          </a:p>
          <a:p>
            <a:pPr algn="ctr">
              <a:defRPr/>
            </a:pPr>
            <a:r>
              <a:rPr lang="en-US" sz="1600" b="1" kern="0" dirty="0" smtClean="0">
                <a:solidFill>
                  <a:sysClr val="window" lastClr="FFFFFF"/>
                </a:solidFill>
                <a:cs typeface="Arial"/>
              </a:rPr>
              <a:t>Threshold  2%</a:t>
            </a:r>
            <a:endParaRPr lang="en-US" sz="1600" b="1" kern="0" dirty="0">
              <a:solidFill>
                <a:sysClr val="window" lastClr="FFFFFF"/>
              </a:solidFill>
              <a:cs typeface="Arial"/>
            </a:endParaRPr>
          </a:p>
        </p:txBody>
      </p:sp>
      <p:sp>
        <p:nvSpPr>
          <p:cNvPr id="55" name="Rectangle 54"/>
          <p:cNvSpPr/>
          <p:nvPr/>
        </p:nvSpPr>
        <p:spPr>
          <a:xfrm>
            <a:off x="203200" y="2484438"/>
            <a:ext cx="1803400" cy="731837"/>
          </a:xfrm>
          <a:prstGeom prst="rect">
            <a:avLst/>
          </a:prstGeom>
          <a:solidFill>
            <a:srgbClr val="002060"/>
          </a:solidFill>
          <a:ln w="25400" cap="flat" cmpd="sng" algn="ctr">
            <a:noFill/>
            <a:prstDash val="solid"/>
          </a:ln>
          <a:effectLst/>
        </p:spPr>
        <p:txBody>
          <a:bodyPr anchor="ctr"/>
          <a:lstStyle/>
          <a:p>
            <a:pPr algn="ctr">
              <a:defRPr/>
            </a:pPr>
            <a:r>
              <a:rPr lang="en-US" sz="1600" b="1" kern="0" dirty="0">
                <a:solidFill>
                  <a:sysClr val="window" lastClr="FFFFFF"/>
                </a:solidFill>
                <a:cs typeface="Arial"/>
              </a:rPr>
              <a:t>Service Type </a:t>
            </a:r>
            <a:r>
              <a:rPr lang="en-US" sz="1600" b="1" kern="0" dirty="0" smtClean="0">
                <a:solidFill>
                  <a:sysClr val="window" lastClr="FFFFFF"/>
                </a:solidFill>
                <a:cs typeface="Arial"/>
              </a:rPr>
              <a:t>ID</a:t>
            </a:r>
          </a:p>
          <a:p>
            <a:pPr algn="ctr">
              <a:defRPr/>
            </a:pPr>
            <a:r>
              <a:rPr lang="en-US" sz="1600" b="1" kern="0" dirty="0">
                <a:solidFill>
                  <a:sysClr val="window" lastClr="FFFFFF"/>
                </a:solidFill>
                <a:cs typeface="Arial"/>
              </a:rPr>
              <a:t>Threshold  2</a:t>
            </a:r>
            <a:r>
              <a:rPr lang="en-US" sz="1600" b="1" kern="0" dirty="0" smtClean="0">
                <a:solidFill>
                  <a:sysClr val="window" lastClr="FFFFFF"/>
                </a:solidFill>
                <a:cs typeface="Arial"/>
              </a:rPr>
              <a:t>%</a:t>
            </a:r>
            <a:endParaRPr lang="en-US" sz="1600" b="1" kern="0" dirty="0">
              <a:solidFill>
                <a:sysClr val="window" lastClr="FFFFFF"/>
              </a:solidFill>
              <a:cs typeface="Arial"/>
            </a:endParaRPr>
          </a:p>
        </p:txBody>
      </p:sp>
      <p:sp>
        <p:nvSpPr>
          <p:cNvPr id="56" name="Rectangle 55"/>
          <p:cNvSpPr/>
          <p:nvPr/>
        </p:nvSpPr>
        <p:spPr>
          <a:xfrm>
            <a:off x="203200" y="3294063"/>
            <a:ext cx="1803400" cy="731837"/>
          </a:xfrm>
          <a:prstGeom prst="rect">
            <a:avLst/>
          </a:prstGeom>
          <a:solidFill>
            <a:srgbClr val="002060"/>
          </a:solidFill>
          <a:ln w="25400" cap="flat" cmpd="sng" algn="ctr">
            <a:noFill/>
            <a:prstDash val="solid"/>
          </a:ln>
          <a:effectLst/>
        </p:spPr>
        <p:txBody>
          <a:bodyPr anchor="ctr"/>
          <a:lstStyle/>
          <a:p>
            <a:pPr algn="ctr">
              <a:defRPr/>
            </a:pPr>
            <a:r>
              <a:rPr lang="en-US" sz="1600" b="1" kern="0" dirty="0" smtClean="0">
                <a:solidFill>
                  <a:sysClr val="window" lastClr="FFFFFF"/>
                </a:solidFill>
                <a:cs typeface="Arial"/>
              </a:rPr>
              <a:t>By/For</a:t>
            </a:r>
          </a:p>
          <a:p>
            <a:pPr algn="ctr">
              <a:defRPr/>
            </a:pPr>
            <a:r>
              <a:rPr lang="en-US" sz="1600" b="1" kern="0" dirty="0">
                <a:solidFill>
                  <a:sysClr val="window" lastClr="FFFFFF"/>
                </a:solidFill>
                <a:cs typeface="Arial"/>
              </a:rPr>
              <a:t>Threshold  </a:t>
            </a:r>
            <a:r>
              <a:rPr lang="en-US" sz="1600" b="1" kern="0" dirty="0" smtClean="0">
                <a:solidFill>
                  <a:sysClr val="window" lastClr="FFFFFF"/>
                </a:solidFill>
                <a:cs typeface="Arial"/>
              </a:rPr>
              <a:t>5% </a:t>
            </a:r>
            <a:endParaRPr lang="en-US" sz="1600" b="1" kern="0" dirty="0">
              <a:solidFill>
                <a:sysClr val="window" lastClr="FFFFFF"/>
              </a:solidFill>
              <a:cs typeface="Arial"/>
            </a:endParaRPr>
          </a:p>
        </p:txBody>
      </p:sp>
      <p:sp>
        <p:nvSpPr>
          <p:cNvPr id="57" name="Rectangle 56"/>
          <p:cNvSpPr/>
          <p:nvPr/>
        </p:nvSpPr>
        <p:spPr>
          <a:xfrm>
            <a:off x="203200" y="4102100"/>
            <a:ext cx="1803400" cy="731838"/>
          </a:xfrm>
          <a:prstGeom prst="rect">
            <a:avLst/>
          </a:prstGeom>
          <a:solidFill>
            <a:srgbClr val="002060"/>
          </a:solidFill>
          <a:ln w="25400" cap="flat" cmpd="sng" algn="ctr">
            <a:noFill/>
            <a:prstDash val="solid"/>
          </a:ln>
          <a:effectLst/>
        </p:spPr>
        <p:txBody>
          <a:bodyPr anchor="ctr"/>
          <a:lstStyle/>
          <a:p>
            <a:pPr algn="ctr">
              <a:defRPr/>
            </a:pPr>
            <a:r>
              <a:rPr lang="en-US" sz="1600" b="1" kern="0" dirty="0">
                <a:solidFill>
                  <a:sysClr val="window" lastClr="FFFFFF"/>
                </a:solidFill>
                <a:cs typeface="Arial"/>
              </a:rPr>
              <a:t>Barcode </a:t>
            </a:r>
            <a:r>
              <a:rPr lang="en-US" sz="1600" b="1" kern="0" dirty="0" smtClean="0">
                <a:solidFill>
                  <a:sysClr val="window" lastClr="FFFFFF"/>
                </a:solidFill>
                <a:cs typeface="Arial"/>
              </a:rPr>
              <a:t>Uniqueness</a:t>
            </a:r>
          </a:p>
          <a:p>
            <a:pPr algn="ctr">
              <a:defRPr/>
            </a:pPr>
            <a:r>
              <a:rPr lang="en-US" sz="1600" b="1" kern="0" dirty="0">
                <a:solidFill>
                  <a:sysClr val="window" lastClr="FFFFFF"/>
                </a:solidFill>
                <a:cs typeface="Arial"/>
              </a:rPr>
              <a:t>Threshold  2</a:t>
            </a:r>
            <a:r>
              <a:rPr lang="en-US" sz="1600" b="1" kern="0" dirty="0" smtClean="0">
                <a:solidFill>
                  <a:sysClr val="window" lastClr="FFFFFF"/>
                </a:solidFill>
                <a:cs typeface="Arial"/>
              </a:rPr>
              <a:t>%</a:t>
            </a:r>
            <a:endParaRPr lang="en-US" sz="1600" b="1" kern="0" dirty="0">
              <a:solidFill>
                <a:sysClr val="window" lastClr="FFFFFF"/>
              </a:solidFill>
              <a:cs typeface="Arial"/>
            </a:endParaRPr>
          </a:p>
        </p:txBody>
      </p:sp>
      <p:sp>
        <p:nvSpPr>
          <p:cNvPr id="58" name="Rectangle 57"/>
          <p:cNvSpPr/>
          <p:nvPr/>
        </p:nvSpPr>
        <p:spPr>
          <a:xfrm>
            <a:off x="203200" y="4911725"/>
            <a:ext cx="1803400" cy="731838"/>
          </a:xfrm>
          <a:prstGeom prst="rect">
            <a:avLst/>
          </a:prstGeom>
          <a:solidFill>
            <a:srgbClr val="002060"/>
          </a:solidFill>
          <a:ln w="25400" cap="flat" cmpd="sng" algn="ctr">
            <a:noFill/>
            <a:prstDash val="solid"/>
          </a:ln>
          <a:effectLst/>
        </p:spPr>
        <p:txBody>
          <a:bodyPr anchor="ctr"/>
          <a:lstStyle/>
          <a:p>
            <a:pPr algn="ctr">
              <a:defRPr/>
            </a:pPr>
            <a:r>
              <a:rPr lang="en-US" sz="1600" b="1" kern="0" dirty="0">
                <a:solidFill>
                  <a:sysClr val="window" lastClr="FFFFFF"/>
                </a:solidFill>
                <a:cs typeface="Arial"/>
              </a:rPr>
              <a:t>Entry </a:t>
            </a:r>
            <a:r>
              <a:rPr lang="en-US" sz="1600" b="1" kern="0" dirty="0" smtClean="0">
                <a:solidFill>
                  <a:sysClr val="window" lastClr="FFFFFF"/>
                </a:solidFill>
                <a:cs typeface="Arial"/>
              </a:rPr>
              <a:t>Facility</a:t>
            </a:r>
          </a:p>
          <a:p>
            <a:pPr algn="ctr">
              <a:defRPr/>
            </a:pPr>
            <a:r>
              <a:rPr lang="en-US" sz="1600" b="1" kern="0" dirty="0">
                <a:solidFill>
                  <a:sysClr val="window" lastClr="FFFFFF"/>
                </a:solidFill>
                <a:cs typeface="Arial"/>
              </a:rPr>
              <a:t>Threshold  2</a:t>
            </a:r>
            <a:r>
              <a:rPr lang="en-US" sz="1600" b="1" kern="0" dirty="0" smtClean="0">
                <a:solidFill>
                  <a:sysClr val="window" lastClr="FFFFFF"/>
                </a:solidFill>
                <a:cs typeface="Arial"/>
              </a:rPr>
              <a:t>%</a:t>
            </a:r>
            <a:endParaRPr lang="en-US" sz="1600" b="1" kern="0" dirty="0">
              <a:solidFill>
                <a:sysClr val="window" lastClr="FFFFFF"/>
              </a:solidFill>
              <a:cs typeface="Arial"/>
            </a:endParaRPr>
          </a:p>
        </p:txBody>
      </p:sp>
      <p:sp>
        <p:nvSpPr>
          <p:cNvPr id="59" name="Rectangle 58"/>
          <p:cNvSpPr/>
          <p:nvPr/>
        </p:nvSpPr>
        <p:spPr>
          <a:xfrm>
            <a:off x="203200" y="5719763"/>
            <a:ext cx="1803400" cy="731837"/>
          </a:xfrm>
          <a:prstGeom prst="rect">
            <a:avLst/>
          </a:prstGeom>
          <a:solidFill>
            <a:srgbClr val="002060"/>
          </a:solidFill>
          <a:ln w="25400" cap="flat" cmpd="sng" algn="ctr">
            <a:noFill/>
            <a:prstDash val="solid"/>
          </a:ln>
          <a:effectLst/>
        </p:spPr>
        <p:txBody>
          <a:bodyPr anchor="ctr"/>
          <a:lstStyle/>
          <a:p>
            <a:pPr algn="ctr">
              <a:defRPr/>
            </a:pPr>
            <a:r>
              <a:rPr lang="en-US" sz="1600" b="1" kern="0" dirty="0">
                <a:solidFill>
                  <a:sysClr val="window" lastClr="FFFFFF"/>
                </a:solidFill>
                <a:cs typeface="Arial"/>
              </a:rPr>
              <a:t>Unlinked </a:t>
            </a:r>
            <a:r>
              <a:rPr lang="en-US" sz="1600" b="1" kern="0" dirty="0" smtClean="0">
                <a:solidFill>
                  <a:sysClr val="window" lastClr="FFFFFF"/>
                </a:solidFill>
                <a:cs typeface="Arial"/>
              </a:rPr>
              <a:t>Copal</a:t>
            </a:r>
          </a:p>
          <a:p>
            <a:pPr algn="ctr">
              <a:defRPr/>
            </a:pPr>
            <a:r>
              <a:rPr lang="en-US" sz="1600" b="1" kern="0" dirty="0">
                <a:solidFill>
                  <a:sysClr val="window" lastClr="FFFFFF"/>
                </a:solidFill>
                <a:cs typeface="Arial"/>
              </a:rPr>
              <a:t>Threshold  </a:t>
            </a:r>
            <a:r>
              <a:rPr lang="en-US" sz="1600" b="1" kern="0" dirty="0" smtClean="0">
                <a:solidFill>
                  <a:sysClr val="window" lastClr="FFFFFF"/>
                </a:solidFill>
                <a:cs typeface="Arial"/>
              </a:rPr>
              <a:t>5%</a:t>
            </a:r>
            <a:endParaRPr lang="en-US" sz="1600" b="1" kern="0" dirty="0">
              <a:solidFill>
                <a:sysClr val="window" lastClr="FFFFFF"/>
              </a:solidFill>
              <a:cs typeface="Arial"/>
            </a:endParaRPr>
          </a:p>
        </p:txBody>
      </p:sp>
      <p:sp>
        <p:nvSpPr>
          <p:cNvPr id="60" name="TextBox 59"/>
          <p:cNvSpPr txBox="1"/>
          <p:nvPr/>
        </p:nvSpPr>
        <p:spPr>
          <a:xfrm>
            <a:off x="-100013" y="1077913"/>
            <a:ext cx="2378076" cy="646112"/>
          </a:xfrm>
          <a:prstGeom prst="rect">
            <a:avLst/>
          </a:prstGeom>
          <a:noFill/>
        </p:spPr>
        <p:txBody>
          <a:bodyPr>
            <a:spAutoFit/>
          </a:bodyPr>
          <a:lstStyle/>
          <a:p>
            <a:pPr algn="ctr">
              <a:defRPr/>
            </a:pPr>
            <a:r>
              <a:rPr lang="en-US" b="1" kern="0" dirty="0">
                <a:solidFill>
                  <a:srgbClr val="000000"/>
                </a:solidFill>
              </a:rPr>
              <a:t>eDoc </a:t>
            </a:r>
          </a:p>
          <a:p>
            <a:pPr algn="ctr">
              <a:defRPr/>
            </a:pPr>
            <a:r>
              <a:rPr lang="en-US" b="1" kern="0" dirty="0">
                <a:solidFill>
                  <a:srgbClr val="000000"/>
                </a:solidFill>
              </a:rPr>
              <a:t>Verifications</a:t>
            </a:r>
          </a:p>
        </p:txBody>
      </p:sp>
      <p:sp>
        <p:nvSpPr>
          <p:cNvPr id="61" name="TextBox 60"/>
          <p:cNvSpPr txBox="1"/>
          <p:nvPr/>
        </p:nvSpPr>
        <p:spPr>
          <a:xfrm>
            <a:off x="2068513" y="1301750"/>
            <a:ext cx="6788150" cy="369888"/>
          </a:xfrm>
          <a:prstGeom prst="rect">
            <a:avLst/>
          </a:prstGeom>
          <a:noFill/>
        </p:spPr>
        <p:txBody>
          <a:bodyPr>
            <a:spAutoFit/>
          </a:bodyPr>
          <a:lstStyle/>
          <a:p>
            <a:pPr algn="ctr">
              <a:defRPr/>
            </a:pPr>
            <a:r>
              <a:rPr lang="en-US" b="1" kern="0" dirty="0">
                <a:solidFill>
                  <a:srgbClr val="000000"/>
                </a:solidFill>
              </a:rPr>
              <a:t>Description</a:t>
            </a:r>
          </a:p>
        </p:txBody>
      </p:sp>
      <p:sp>
        <p:nvSpPr>
          <p:cNvPr id="2" name="Slide Number Placeholder 1"/>
          <p:cNvSpPr>
            <a:spLocks noGrp="1"/>
          </p:cNvSpPr>
          <p:nvPr>
            <p:ph type="sldNum" sz="quarter" idx="4294967295"/>
          </p:nvPr>
        </p:nvSpPr>
        <p:spPr>
          <a:xfrm>
            <a:off x="7893050" y="6478588"/>
            <a:ext cx="1250950" cy="379412"/>
          </a:xfrm>
        </p:spPr>
        <p:txBody>
          <a:bodyPr/>
          <a:lstStyle/>
          <a:p>
            <a:pPr>
              <a:defRPr/>
            </a:pPr>
            <a:fld id="{B937970E-96D7-4D2C-8B85-604519E70A64}" type="slidenum">
              <a:rPr lang="en-US" smtClean="0"/>
              <a:pPr>
                <a:defRPr/>
              </a:pPr>
              <a:t>5</a:t>
            </a:fld>
            <a:endParaRPr lang="en-US" dirty="0"/>
          </a:p>
        </p:txBody>
      </p:sp>
      <p:sp>
        <p:nvSpPr>
          <p:cNvPr id="20" name="Title 1"/>
          <p:cNvSpPr txBox="1">
            <a:spLocks/>
          </p:cNvSpPr>
          <p:nvPr/>
        </p:nvSpPr>
        <p:spPr bwMode="auto">
          <a:xfrm>
            <a:off x="2640013" y="228600"/>
            <a:ext cx="64944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0" eaLnBrk="1" fontAlgn="base" hangingPunct="1">
              <a:spcBef>
                <a:spcPct val="0"/>
              </a:spcBef>
              <a:spcAft>
                <a:spcPct val="0"/>
              </a:spcAft>
              <a:defRPr sz="1800">
                <a:solidFill>
                  <a:schemeClr val="bg1"/>
                </a:solidFill>
                <a:latin typeface="+mj-lt"/>
                <a:ea typeface="+mj-ea"/>
                <a:cs typeface="+mj-cs"/>
              </a:defRPr>
            </a:lvl1pPr>
            <a:lvl2pPr algn="r" rtl="0" eaLnBrk="1" fontAlgn="base" hangingPunct="1">
              <a:spcBef>
                <a:spcPct val="0"/>
              </a:spcBef>
              <a:spcAft>
                <a:spcPct val="0"/>
              </a:spcAft>
              <a:defRPr sz="1800">
                <a:solidFill>
                  <a:schemeClr val="bg1"/>
                </a:solidFill>
                <a:latin typeface="Arial" charset="0"/>
              </a:defRPr>
            </a:lvl2pPr>
            <a:lvl3pPr algn="r" rtl="0" eaLnBrk="1" fontAlgn="base" hangingPunct="1">
              <a:spcBef>
                <a:spcPct val="0"/>
              </a:spcBef>
              <a:spcAft>
                <a:spcPct val="0"/>
              </a:spcAft>
              <a:defRPr sz="1800">
                <a:solidFill>
                  <a:schemeClr val="bg1"/>
                </a:solidFill>
                <a:latin typeface="Arial" charset="0"/>
              </a:defRPr>
            </a:lvl3pPr>
            <a:lvl4pPr algn="r" rtl="0" eaLnBrk="1" fontAlgn="base" hangingPunct="1">
              <a:spcBef>
                <a:spcPct val="0"/>
              </a:spcBef>
              <a:spcAft>
                <a:spcPct val="0"/>
              </a:spcAft>
              <a:defRPr sz="1800">
                <a:solidFill>
                  <a:schemeClr val="bg1"/>
                </a:solidFill>
                <a:latin typeface="Arial" charset="0"/>
              </a:defRPr>
            </a:lvl4pPr>
            <a:lvl5pPr algn="r" rtl="0" eaLnBrk="1" fontAlgn="base" hangingPunct="1">
              <a:spcBef>
                <a:spcPct val="0"/>
              </a:spcBef>
              <a:spcAft>
                <a:spcPct val="0"/>
              </a:spcAft>
              <a:defRPr sz="1800">
                <a:solidFill>
                  <a:schemeClr val="bg1"/>
                </a:solidFill>
                <a:latin typeface="Arial" charset="0"/>
              </a:defRPr>
            </a:lvl5pPr>
            <a:lvl6pPr marL="342891" algn="l" rtl="0" eaLnBrk="1" fontAlgn="base" hangingPunct="1">
              <a:spcBef>
                <a:spcPct val="0"/>
              </a:spcBef>
              <a:spcAft>
                <a:spcPct val="0"/>
              </a:spcAft>
              <a:defRPr sz="2100">
                <a:solidFill>
                  <a:schemeClr val="bg1"/>
                </a:solidFill>
                <a:latin typeface="Arial" charset="0"/>
              </a:defRPr>
            </a:lvl6pPr>
            <a:lvl7pPr marL="685783" algn="l" rtl="0" eaLnBrk="1" fontAlgn="base" hangingPunct="1">
              <a:spcBef>
                <a:spcPct val="0"/>
              </a:spcBef>
              <a:spcAft>
                <a:spcPct val="0"/>
              </a:spcAft>
              <a:defRPr sz="2100">
                <a:solidFill>
                  <a:schemeClr val="bg1"/>
                </a:solidFill>
                <a:latin typeface="Arial" charset="0"/>
              </a:defRPr>
            </a:lvl7pPr>
            <a:lvl8pPr marL="1028674" algn="l" rtl="0" eaLnBrk="1" fontAlgn="base" hangingPunct="1">
              <a:spcBef>
                <a:spcPct val="0"/>
              </a:spcBef>
              <a:spcAft>
                <a:spcPct val="0"/>
              </a:spcAft>
              <a:defRPr sz="2100">
                <a:solidFill>
                  <a:schemeClr val="bg1"/>
                </a:solidFill>
                <a:latin typeface="Arial" charset="0"/>
              </a:defRPr>
            </a:lvl8pPr>
            <a:lvl9pPr marL="1371566" algn="l" rtl="0" eaLnBrk="1" fontAlgn="base" hangingPunct="1">
              <a:spcBef>
                <a:spcPct val="0"/>
              </a:spcBef>
              <a:spcAft>
                <a:spcPct val="0"/>
              </a:spcAft>
              <a:defRPr sz="2100">
                <a:solidFill>
                  <a:schemeClr val="bg1"/>
                </a:solidFill>
                <a:latin typeface="Arial" charset="0"/>
              </a:defRPr>
            </a:lvl9pPr>
          </a:lstStyle>
          <a:p>
            <a:pPr>
              <a:defRPr/>
            </a:pPr>
            <a:r>
              <a:rPr lang="en-US" sz="2000" dirty="0">
                <a:solidFill>
                  <a:srgbClr val="F8F8F8"/>
                </a:solidFill>
              </a:rPr>
              <a:t>Full-Service </a:t>
            </a:r>
            <a:r>
              <a:rPr lang="en-US" sz="2000" dirty="0" smtClean="0">
                <a:solidFill>
                  <a:srgbClr val="F8F8F8"/>
                </a:solidFill>
              </a:rPr>
              <a:t>Updates</a:t>
            </a:r>
            <a:endParaRPr lang="en-US" sz="2000" kern="0" dirty="0">
              <a:solidFill>
                <a:srgbClr val="F8F8F8"/>
              </a:solidFill>
            </a:endParaRPr>
          </a:p>
        </p:txBody>
      </p:sp>
    </p:spTree>
    <p:extLst>
      <p:ext uri="{BB962C8B-B14F-4D97-AF65-F5344CB8AC3E}">
        <p14:creationId xmlns:p14="http://schemas.microsoft.com/office/powerpoint/2010/main" val="10403531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88640"/>
            <a:ext cx="8229600" cy="731837"/>
          </a:xfr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r" eaLnBrk="1" hangingPunct="1"/>
            <a:r>
              <a:rPr lang="en-US" sz="2000" dirty="0">
                <a:solidFill>
                  <a:srgbClr val="F8F8F8"/>
                </a:solidFill>
                <a:latin typeface="Arial" panose="020B0604020202020204" pitchFamily="34" charset="0"/>
                <a:cs typeface="Arial" panose="020B0604020202020204" pitchFamily="34" charset="0"/>
              </a:rPr>
              <a:t>Postage Assessment Overview</a:t>
            </a:r>
          </a:p>
        </p:txBody>
      </p:sp>
      <p:sp>
        <p:nvSpPr>
          <p:cNvPr id="4" name="Slide Number Placeholder 3"/>
          <p:cNvSpPr>
            <a:spLocks noGrp="1"/>
          </p:cNvSpPr>
          <p:nvPr>
            <p:ph type="sldNum" sz="quarter" idx="12"/>
          </p:nvPr>
        </p:nvSpPr>
        <p:spPr>
          <a:xfrm>
            <a:off x="6858000" y="6320172"/>
            <a:ext cx="2133600" cy="457200"/>
          </a:xfrm>
        </p:spPr>
        <p:txBody>
          <a:bodyPr/>
          <a:lstStyle/>
          <a:p>
            <a:pPr>
              <a:defRPr/>
            </a:pPr>
            <a:fld id="{09E7B406-AE8F-4EA0-80FE-91E28D642853}" type="slidenum">
              <a:rPr lang="en-US" smtClean="0"/>
              <a:pPr>
                <a:defRPr/>
              </a:pPr>
              <a:t>6</a:t>
            </a:fld>
            <a:endParaRPr lang="en-US" dirty="0"/>
          </a:p>
        </p:txBody>
      </p:sp>
      <p:sp>
        <p:nvSpPr>
          <p:cNvPr id="10" name="Content Placeholder 2"/>
          <p:cNvSpPr>
            <a:spLocks noGrp="1"/>
          </p:cNvSpPr>
          <p:nvPr>
            <p:ph idx="1"/>
          </p:nvPr>
        </p:nvSpPr>
        <p:spPr>
          <a:xfrm>
            <a:off x="467544" y="1484784"/>
            <a:ext cx="8532948" cy="972108"/>
          </a:xfrm>
        </p:spPr>
        <p:txBody>
          <a:bodyPr/>
          <a:lstStyle/>
          <a:p>
            <a:r>
              <a:rPr lang="en-US" sz="1600" dirty="0"/>
              <a:t>Mailer Scorecard displays ALL errors for the calendar </a:t>
            </a:r>
            <a:r>
              <a:rPr lang="en-US" sz="1600" dirty="0" smtClean="0"/>
              <a:t>month </a:t>
            </a:r>
          </a:p>
          <a:p>
            <a:r>
              <a:rPr lang="en-US" sz="1600" dirty="0"/>
              <a:t>Mail Entry Postage Assessment Report displays the total number of only the </a:t>
            </a:r>
            <a:r>
              <a:rPr lang="en-US" sz="1600" dirty="0" err="1"/>
              <a:t>invoiceable</a:t>
            </a:r>
            <a:r>
              <a:rPr lang="en-US" sz="1600" dirty="0"/>
              <a:t> </a:t>
            </a:r>
            <a:r>
              <a:rPr lang="en-US" sz="1600" dirty="0" smtClean="0"/>
              <a:t>errors </a:t>
            </a:r>
            <a:endParaRPr lang="en-US" sz="1600" dirty="0"/>
          </a:p>
        </p:txBody>
      </p:sp>
      <p:grpSp>
        <p:nvGrpSpPr>
          <p:cNvPr id="7" name="Group 6"/>
          <p:cNvGrpSpPr/>
          <p:nvPr/>
        </p:nvGrpSpPr>
        <p:grpSpPr>
          <a:xfrm>
            <a:off x="2071445" y="4878241"/>
            <a:ext cx="5220580" cy="1723092"/>
            <a:chOff x="4451822" y="4041137"/>
            <a:chExt cx="4509680" cy="1723092"/>
          </a:xfrm>
        </p:grpSpPr>
        <p:pic>
          <p:nvPicPr>
            <p:cNvPr id="307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1822" y="4041137"/>
              <a:ext cx="4466331" cy="172309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6" name="Rectangle 5"/>
            <p:cNvSpPr/>
            <p:nvPr/>
          </p:nvSpPr>
          <p:spPr>
            <a:xfrm>
              <a:off x="8095572" y="4041138"/>
              <a:ext cx="865930" cy="30090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2" name="Picture 21"/>
          <p:cNvPicPr>
            <a:picLocks noChangeAspect="1" noChangeArrowheads="1"/>
          </p:cNvPicPr>
          <p:nvPr/>
        </p:nvPicPr>
        <p:blipFill rotWithShape="1">
          <a:blip r:embed="rId4">
            <a:extLst>
              <a:ext uri="{28A0092B-C50C-407E-A947-70E740481C1C}">
                <a14:useLocalDpi xmlns:a14="http://schemas.microsoft.com/office/drawing/2010/main" val="0"/>
              </a:ext>
            </a:extLst>
          </a:blip>
          <a:srcRect r="18134"/>
          <a:stretch/>
        </p:blipFill>
        <p:spPr bwMode="auto">
          <a:xfrm>
            <a:off x="801005" y="2676716"/>
            <a:ext cx="3855639" cy="192538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8" name="Bent-Up Arrow 7"/>
          <p:cNvSpPr/>
          <p:nvPr/>
        </p:nvSpPr>
        <p:spPr>
          <a:xfrm rot="5400000">
            <a:off x="997264" y="4596645"/>
            <a:ext cx="936104" cy="864096"/>
          </a:xfrm>
          <a:prstGeom prst="bentUpArrow">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3010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r" eaLnBrk="1" hangingPunct="1"/>
            <a:r>
              <a:rPr lang="en-US" dirty="0">
                <a:solidFill>
                  <a:srgbClr val="F8F8F8"/>
                </a:solidFill>
                <a:latin typeface="Arial" panose="020B0604020202020204" pitchFamily="34" charset="0"/>
                <a:cs typeface="Arial" panose="020B0604020202020204" pitchFamily="34" charset="0"/>
              </a:rPr>
              <a:t>Postage Assessment</a:t>
            </a:r>
          </a:p>
        </p:txBody>
      </p:sp>
      <p:sp>
        <p:nvSpPr>
          <p:cNvPr id="3" name="Slide Number Placeholder 2"/>
          <p:cNvSpPr>
            <a:spLocks noGrp="1"/>
          </p:cNvSpPr>
          <p:nvPr>
            <p:ph type="sldNum" sz="quarter" idx="10"/>
          </p:nvPr>
        </p:nvSpPr>
        <p:spPr/>
        <p:txBody>
          <a:bodyPr/>
          <a:lstStyle/>
          <a:p>
            <a:fld id="{7C5C7EB7-CC8B-4366-8E44-894E41A6BA5D}" type="slidenum">
              <a:rPr lang="en-US" altLang="en-US" smtClean="0"/>
              <a:pPr/>
              <a:t>7</a:t>
            </a:fld>
            <a:endParaRPr lang="en-US" altLang="en-US" dirty="0"/>
          </a:p>
        </p:txBody>
      </p:sp>
      <p:pic>
        <p:nvPicPr>
          <p:cNvPr id="4" name="Picture 3"/>
          <p:cNvPicPr/>
          <p:nvPr/>
        </p:nvPicPr>
        <p:blipFill rotWithShape="1">
          <a:blip r:embed="rId2"/>
          <a:srcRect l="22570" r="21905" b="18110"/>
          <a:stretch/>
        </p:blipFill>
        <p:spPr bwMode="auto">
          <a:xfrm>
            <a:off x="1600200" y="1600200"/>
            <a:ext cx="5181600" cy="31242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53640926-AAD7-44D8-BBD7-CCE9431645EC}">
              <a14:shadowObscured xmlns:a14="http://schemas.microsoft.com/office/drawing/2010/main"/>
            </a:ext>
          </a:extLst>
        </p:spPr>
      </p:pic>
      <p:pic>
        <p:nvPicPr>
          <p:cNvPr id="5" name="Picture 4"/>
          <p:cNvPicPr/>
          <p:nvPr/>
        </p:nvPicPr>
        <p:blipFill rotWithShape="1">
          <a:blip r:embed="rId3"/>
          <a:srcRect r="34986" b="19160"/>
          <a:stretch/>
        </p:blipFill>
        <p:spPr bwMode="auto">
          <a:xfrm>
            <a:off x="2743200" y="2590800"/>
            <a:ext cx="5181600" cy="2895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773067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4"/>
                                        </p:tgtEl>
                                      </p:cBhvr>
                                      <p:by x="150000" y="150000"/>
                                    </p:animScale>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mph" presetSubtype="0" fill="hold" nodeType="clickEffect">
                                  <p:stCondLst>
                                    <p:cond delay="0"/>
                                  </p:stCondLst>
                                  <p:childTnLst>
                                    <p:animScale>
                                      <p:cBhvr>
                                        <p:cTn id="26" dur="2000" fill="hold"/>
                                        <p:tgtEl>
                                          <p:spTgt spid="5"/>
                                        </p:tgtEl>
                                      </p:cBhvr>
                                      <p:by x="150000" y="150000"/>
                                    </p:animScale>
                                  </p:childTnLst>
                                </p:cTn>
                              </p:par>
                            </p:childTnLst>
                          </p:cTn>
                        </p:par>
                      </p:childTnLst>
                    </p:cTn>
                  </p:par>
                  <p:par>
                    <p:cTn id="27" fill="hold">
                      <p:stCondLst>
                        <p:cond delay="indefinite"/>
                      </p:stCondLst>
                      <p:childTnLst>
                        <p:par>
                          <p:cTn id="28" fill="hold">
                            <p:stCondLst>
                              <p:cond delay="0"/>
                            </p:stCondLst>
                            <p:childTnLst>
                              <p:par>
                                <p:cTn id="29" presetID="31" presetClass="exit" presetSubtype="0" fill="hold" nodeType="clickEffect">
                                  <p:stCondLst>
                                    <p:cond delay="0"/>
                                  </p:stCondLst>
                                  <p:childTnLst>
                                    <p:anim calcmode="lin" valueType="num">
                                      <p:cBhvr>
                                        <p:cTn id="30" dur="1000"/>
                                        <p:tgtEl>
                                          <p:spTgt spid="4"/>
                                        </p:tgtEl>
                                        <p:attrNameLst>
                                          <p:attrName>ppt_w</p:attrName>
                                        </p:attrNameLst>
                                      </p:cBhvr>
                                      <p:tavLst>
                                        <p:tav tm="0">
                                          <p:val>
                                            <p:strVal val="ppt_w"/>
                                          </p:val>
                                        </p:tav>
                                        <p:tav tm="100000">
                                          <p:val>
                                            <p:fltVal val="0"/>
                                          </p:val>
                                        </p:tav>
                                      </p:tavLst>
                                    </p:anim>
                                    <p:anim calcmode="lin" valueType="num">
                                      <p:cBhvr>
                                        <p:cTn id="31" dur="1000"/>
                                        <p:tgtEl>
                                          <p:spTgt spid="4"/>
                                        </p:tgtEl>
                                        <p:attrNameLst>
                                          <p:attrName>ppt_h</p:attrName>
                                        </p:attrNameLst>
                                      </p:cBhvr>
                                      <p:tavLst>
                                        <p:tav tm="0">
                                          <p:val>
                                            <p:strVal val="ppt_h"/>
                                          </p:val>
                                        </p:tav>
                                        <p:tav tm="100000">
                                          <p:val>
                                            <p:fltVal val="0"/>
                                          </p:val>
                                        </p:tav>
                                      </p:tavLst>
                                    </p:anim>
                                    <p:anim calcmode="lin" valueType="num">
                                      <p:cBhvr>
                                        <p:cTn id="32" dur="1000"/>
                                        <p:tgtEl>
                                          <p:spTgt spid="4"/>
                                        </p:tgtEl>
                                        <p:attrNameLst>
                                          <p:attrName>style.rotation</p:attrName>
                                        </p:attrNameLst>
                                      </p:cBhvr>
                                      <p:tavLst>
                                        <p:tav tm="0">
                                          <p:val>
                                            <p:fltVal val="0"/>
                                          </p:val>
                                        </p:tav>
                                        <p:tav tm="100000">
                                          <p:val>
                                            <p:fltVal val="90"/>
                                          </p:val>
                                        </p:tav>
                                      </p:tavLst>
                                    </p:anim>
                                    <p:animEffect transition="out" filter="fade">
                                      <p:cBhvr>
                                        <p:cTn id="33" dur="1000"/>
                                        <p:tgtEl>
                                          <p:spTgt spid="4"/>
                                        </p:tgtEl>
                                      </p:cBhvr>
                                    </p:animEffect>
                                    <p:set>
                                      <p:cBhvr>
                                        <p:cTn id="34" dur="1" fill="hold">
                                          <p:stCondLst>
                                            <p:cond delay="999"/>
                                          </p:stCondLst>
                                        </p:cTn>
                                        <p:tgtEl>
                                          <p:spTgt spid="4"/>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31" presetClass="exit" presetSubtype="0" fill="hold" nodeType="clickEffect">
                                  <p:stCondLst>
                                    <p:cond delay="0"/>
                                  </p:stCondLst>
                                  <p:childTnLst>
                                    <p:anim calcmode="lin" valueType="num">
                                      <p:cBhvr>
                                        <p:cTn id="38" dur="1000"/>
                                        <p:tgtEl>
                                          <p:spTgt spid="5"/>
                                        </p:tgtEl>
                                        <p:attrNameLst>
                                          <p:attrName>ppt_w</p:attrName>
                                        </p:attrNameLst>
                                      </p:cBhvr>
                                      <p:tavLst>
                                        <p:tav tm="0">
                                          <p:val>
                                            <p:strVal val="ppt_w"/>
                                          </p:val>
                                        </p:tav>
                                        <p:tav tm="100000">
                                          <p:val>
                                            <p:fltVal val="0"/>
                                          </p:val>
                                        </p:tav>
                                      </p:tavLst>
                                    </p:anim>
                                    <p:anim calcmode="lin" valueType="num">
                                      <p:cBhvr>
                                        <p:cTn id="39" dur="1000"/>
                                        <p:tgtEl>
                                          <p:spTgt spid="5"/>
                                        </p:tgtEl>
                                        <p:attrNameLst>
                                          <p:attrName>ppt_h</p:attrName>
                                        </p:attrNameLst>
                                      </p:cBhvr>
                                      <p:tavLst>
                                        <p:tav tm="0">
                                          <p:val>
                                            <p:strVal val="ppt_h"/>
                                          </p:val>
                                        </p:tav>
                                        <p:tav tm="100000">
                                          <p:val>
                                            <p:fltVal val="0"/>
                                          </p:val>
                                        </p:tav>
                                      </p:tavLst>
                                    </p:anim>
                                    <p:anim calcmode="lin" valueType="num">
                                      <p:cBhvr>
                                        <p:cTn id="40" dur="1000"/>
                                        <p:tgtEl>
                                          <p:spTgt spid="5"/>
                                        </p:tgtEl>
                                        <p:attrNameLst>
                                          <p:attrName>style.rotation</p:attrName>
                                        </p:attrNameLst>
                                      </p:cBhvr>
                                      <p:tavLst>
                                        <p:tav tm="0">
                                          <p:val>
                                            <p:fltVal val="0"/>
                                          </p:val>
                                        </p:tav>
                                        <p:tav tm="100000">
                                          <p:val>
                                            <p:fltVal val="90"/>
                                          </p:val>
                                        </p:tav>
                                      </p:tavLst>
                                    </p:anim>
                                    <p:animEffect transition="out" filter="fade">
                                      <p:cBhvr>
                                        <p:cTn id="41" dur="1000"/>
                                        <p:tgtEl>
                                          <p:spTgt spid="5"/>
                                        </p:tgtEl>
                                      </p:cBhvr>
                                    </p:animEffect>
                                    <p:set>
                                      <p:cBhvr>
                                        <p:cTn id="42"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9617" y="188640"/>
            <a:ext cx="8229600" cy="731837"/>
          </a:xfr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r" eaLnBrk="1" hangingPunct="1"/>
            <a:r>
              <a:rPr lang="en-US" sz="2000" dirty="0">
                <a:solidFill>
                  <a:srgbClr val="F8F8F8"/>
                </a:solidFill>
                <a:latin typeface="Arial" panose="020B0604020202020204" pitchFamily="34" charset="0"/>
                <a:cs typeface="Arial" panose="020B0604020202020204" pitchFamily="34" charset="0"/>
              </a:rPr>
              <a:t>Postage Assessment Process</a:t>
            </a:r>
          </a:p>
        </p:txBody>
      </p:sp>
      <p:sp>
        <p:nvSpPr>
          <p:cNvPr id="4" name="Slide Number Placeholder 3"/>
          <p:cNvSpPr>
            <a:spLocks noGrp="1"/>
          </p:cNvSpPr>
          <p:nvPr>
            <p:ph type="sldNum" sz="quarter" idx="12"/>
          </p:nvPr>
        </p:nvSpPr>
        <p:spPr/>
        <p:txBody>
          <a:bodyPr/>
          <a:lstStyle/>
          <a:p>
            <a:pPr>
              <a:defRPr/>
            </a:pPr>
            <a:fld id="{09E7B406-AE8F-4EA0-80FE-91E28D642853}" type="slidenum">
              <a:rPr lang="en-US" smtClean="0"/>
              <a:pPr>
                <a:defRPr/>
              </a:pPr>
              <a:t>8</a:t>
            </a:fld>
            <a:endParaRPr lang="en-US" dirty="0"/>
          </a:p>
        </p:txBody>
      </p:sp>
      <p:pic>
        <p:nvPicPr>
          <p:cNvPr id="7" name="Picture 6"/>
          <p:cNvPicPr/>
          <p:nvPr/>
        </p:nvPicPr>
        <p:blipFill>
          <a:blip r:embed="rId4">
            <a:extLst>
              <a:ext uri="{28A0092B-C50C-407E-A947-70E740481C1C}">
                <a14:useLocalDpi xmlns:a14="http://schemas.microsoft.com/office/drawing/2010/main" val="0"/>
              </a:ext>
            </a:extLst>
          </a:blip>
          <a:stretch>
            <a:fillRect/>
          </a:stretch>
        </p:blipFill>
        <p:spPr>
          <a:xfrm>
            <a:off x="304800" y="1981200"/>
            <a:ext cx="8534400" cy="36576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431508172"/>
              </p:ext>
            </p:extLst>
          </p:nvPr>
        </p:nvGraphicFramePr>
        <p:xfrm>
          <a:off x="7535863" y="5705451"/>
          <a:ext cx="996577" cy="763612"/>
        </p:xfrm>
        <a:graphic>
          <a:graphicData uri="http://schemas.openxmlformats.org/presentationml/2006/ole">
            <mc:AlternateContent xmlns:mc="http://schemas.openxmlformats.org/markup-compatibility/2006">
              <mc:Choice xmlns:v="urn:schemas-microsoft-com:vml" Requires="v">
                <p:oleObj spid="_x0000_s1041" name="Document" showAsIcon="1" r:id="rId6" imgW="914400" imgH="771480" progId="Word.Document.12">
                  <p:embed/>
                </p:oleObj>
              </mc:Choice>
              <mc:Fallback>
                <p:oleObj name="Document" showAsIcon="1" r:id="rId6" imgW="914400" imgH="771480" progId="Word.Document.12">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35863" y="5705451"/>
                        <a:ext cx="996577" cy="76361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5386134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7121" y="152636"/>
            <a:ext cx="8229600" cy="731837"/>
          </a:xfr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r" eaLnBrk="1" hangingPunct="1"/>
            <a:r>
              <a:rPr lang="en-US" sz="2000" dirty="0">
                <a:solidFill>
                  <a:srgbClr val="F8F8F8"/>
                </a:solidFill>
                <a:latin typeface="Arial" panose="020B0604020202020204" pitchFamily="34" charset="0"/>
                <a:cs typeface="Arial" panose="020B0604020202020204" pitchFamily="34" charset="0"/>
              </a:rPr>
              <a:t>Postage Assessment Review</a:t>
            </a:r>
          </a:p>
        </p:txBody>
      </p:sp>
      <p:sp>
        <p:nvSpPr>
          <p:cNvPr id="3" name="Content Placeholder 2"/>
          <p:cNvSpPr>
            <a:spLocks noGrp="1"/>
          </p:cNvSpPr>
          <p:nvPr>
            <p:ph idx="1"/>
          </p:nvPr>
        </p:nvSpPr>
        <p:spPr/>
        <p:txBody>
          <a:bodyPr/>
          <a:lstStyle/>
          <a:p>
            <a:pPr marL="0" indent="0">
              <a:buNone/>
            </a:pPr>
            <a:r>
              <a:rPr lang="en-US" sz="2000" b="1" dirty="0" err="1" smtClean="0"/>
              <a:t>eMail</a:t>
            </a:r>
            <a:r>
              <a:rPr lang="en-US" sz="2000" b="1" dirty="0" smtClean="0"/>
              <a:t> Notifications for Full-Service Assessments are sent to the </a:t>
            </a:r>
            <a:r>
              <a:rPr lang="en-US" sz="2000" b="1" dirty="0" err="1" smtClean="0"/>
              <a:t>eDoc</a:t>
            </a:r>
            <a:r>
              <a:rPr lang="en-US" sz="2000" b="1" dirty="0" smtClean="0"/>
              <a:t> Submitter CRID when:</a:t>
            </a:r>
          </a:p>
          <a:p>
            <a:r>
              <a:rPr lang="en-US" sz="2000" dirty="0" smtClean="0"/>
              <a:t>On the 11</a:t>
            </a:r>
            <a:r>
              <a:rPr lang="en-US" sz="2000" baseline="30000" dirty="0" smtClean="0"/>
              <a:t>th</a:t>
            </a:r>
            <a:r>
              <a:rPr lang="en-US" sz="2000" dirty="0" smtClean="0"/>
              <a:t> of each month regardless if additional postage is due for Full-Service Assessment</a:t>
            </a:r>
          </a:p>
          <a:p>
            <a:r>
              <a:rPr lang="en-US" sz="2000" dirty="0" smtClean="0"/>
              <a:t>Assessment is paid</a:t>
            </a:r>
          </a:p>
          <a:p>
            <a:pPr lvl="1"/>
            <a:r>
              <a:rPr lang="en-US" sz="1600" dirty="0" smtClean="0"/>
              <a:t>Mail Owner of paying permit will receive an email notification</a:t>
            </a:r>
          </a:p>
          <a:p>
            <a:r>
              <a:rPr lang="en-US" sz="2000" dirty="0" smtClean="0"/>
              <a:t>Assessment is in Review</a:t>
            </a:r>
          </a:p>
          <a:p>
            <a:r>
              <a:rPr lang="en-US" sz="2000" dirty="0" smtClean="0"/>
              <a:t>Assessment </a:t>
            </a:r>
            <a:r>
              <a:rPr lang="en-US" sz="2000" dirty="0"/>
              <a:t>in “Payment Due” Status after </a:t>
            </a:r>
            <a:r>
              <a:rPr lang="en-US" sz="2000" dirty="0" smtClean="0"/>
              <a:t>Review</a:t>
            </a:r>
          </a:p>
          <a:p>
            <a:r>
              <a:rPr lang="en-US" sz="2000" dirty="0" smtClean="0"/>
              <a:t>Assessment </a:t>
            </a:r>
            <a:r>
              <a:rPr lang="en-US" sz="2000" dirty="0"/>
              <a:t>Closed and/or When Adjusted Postage Due is Below $</a:t>
            </a:r>
            <a:r>
              <a:rPr lang="en-US" sz="2000" dirty="0" smtClean="0"/>
              <a:t>50.00</a:t>
            </a:r>
          </a:p>
          <a:p>
            <a:r>
              <a:rPr lang="en-US" sz="2000" dirty="0" smtClean="0"/>
              <a:t>Assessment </a:t>
            </a:r>
            <a:r>
              <a:rPr lang="en-US" sz="2000" dirty="0"/>
              <a:t>is Past </a:t>
            </a:r>
            <a:r>
              <a:rPr lang="en-US" sz="2000" dirty="0" smtClean="0"/>
              <a:t>Due</a:t>
            </a:r>
          </a:p>
          <a:p>
            <a:pPr lvl="1"/>
            <a:r>
              <a:rPr lang="en-US" sz="1600" dirty="0"/>
              <a:t>Email notification is sent to VAE users of </a:t>
            </a:r>
            <a:r>
              <a:rPr lang="en-US" sz="1600" dirty="0" err="1"/>
              <a:t>eDoc</a:t>
            </a:r>
            <a:r>
              <a:rPr lang="en-US" sz="1600" dirty="0"/>
              <a:t> Submitter CRID when assessment is put into "Past Due" status</a:t>
            </a:r>
          </a:p>
          <a:p>
            <a:pPr lvl="1"/>
            <a:r>
              <a:rPr lang="en-US" sz="1600" dirty="0"/>
              <a:t>Occurs when VAE did not act upon assessment in the stipulated time (10 business days after assessment is generated or 3 business days after assessment review is closed)</a:t>
            </a:r>
          </a:p>
          <a:p>
            <a:endParaRPr lang="en-US" sz="2000" b="1" dirty="0"/>
          </a:p>
          <a:p>
            <a:pPr lvl="1"/>
            <a:endParaRPr lang="en-US" sz="1600" b="1" dirty="0" smtClean="0"/>
          </a:p>
          <a:p>
            <a:endParaRPr lang="en-US" sz="2000" b="1" dirty="0" smtClean="0"/>
          </a:p>
        </p:txBody>
      </p:sp>
      <p:sp>
        <p:nvSpPr>
          <p:cNvPr id="4" name="Slide Number Placeholder 3"/>
          <p:cNvSpPr>
            <a:spLocks noGrp="1"/>
          </p:cNvSpPr>
          <p:nvPr>
            <p:ph type="sldNum" sz="quarter" idx="12"/>
          </p:nvPr>
        </p:nvSpPr>
        <p:spPr/>
        <p:txBody>
          <a:bodyPr/>
          <a:lstStyle/>
          <a:p>
            <a:pPr>
              <a:defRPr/>
            </a:pPr>
            <a:fld id="{09E7B406-AE8F-4EA0-80FE-91E28D642853}" type="slidenum">
              <a:rPr lang="en-US" smtClean="0"/>
              <a:pPr>
                <a:defRPr/>
              </a:pPr>
              <a:t>9</a:t>
            </a:fld>
            <a:endParaRPr lang="en-US" dirty="0"/>
          </a:p>
        </p:txBody>
      </p:sp>
    </p:spTree>
    <p:extLst>
      <p:ext uri="{BB962C8B-B14F-4D97-AF65-F5344CB8AC3E}">
        <p14:creationId xmlns:p14="http://schemas.microsoft.com/office/powerpoint/2010/main" val="323988254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EXTBOX" val=""/>
</p:tagLst>
</file>

<file path=ppt/theme/theme1.xml><?xml version="1.0" encoding="utf-8"?>
<a:theme xmlns:a="http://schemas.openxmlformats.org/drawingml/2006/main" name="Level">
  <a:themeElements>
    <a:clrScheme name="Level 9">
      <a:dk1>
        <a:srgbClr val="000000"/>
      </a:dk1>
      <a:lt1>
        <a:srgbClr val="FFFFFF"/>
      </a:lt1>
      <a:dk2>
        <a:srgbClr val="080800"/>
      </a:dk2>
      <a:lt2>
        <a:srgbClr val="101000"/>
      </a:lt2>
      <a:accent1>
        <a:srgbClr val="080808"/>
      </a:accent1>
      <a:accent2>
        <a:srgbClr val="0C0C04"/>
      </a:accent2>
      <a:accent3>
        <a:srgbClr val="FFFFFF"/>
      </a:accent3>
      <a:accent4>
        <a:srgbClr val="000000"/>
      </a:accent4>
      <a:accent5>
        <a:srgbClr val="AAAAAA"/>
      </a:accent5>
      <a:accent6>
        <a:srgbClr val="0A0A03"/>
      </a:accent6>
      <a:hlink>
        <a:srgbClr val="080808"/>
      </a:hlink>
      <a:folHlink>
        <a:srgbClr val="080808"/>
      </a:folHlink>
    </a:clrScheme>
    <a:fontScheme name="Level">
      <a:majorFont>
        <a:latin typeface="Garamond"/>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Level 9">
        <a:dk1>
          <a:srgbClr val="000000"/>
        </a:dk1>
        <a:lt1>
          <a:srgbClr val="FFFFFF"/>
        </a:lt1>
        <a:dk2>
          <a:srgbClr val="080800"/>
        </a:dk2>
        <a:lt2>
          <a:srgbClr val="101000"/>
        </a:lt2>
        <a:accent1>
          <a:srgbClr val="080808"/>
        </a:accent1>
        <a:accent2>
          <a:srgbClr val="0C0C04"/>
        </a:accent2>
        <a:accent3>
          <a:srgbClr val="FFFFFF"/>
        </a:accent3>
        <a:accent4>
          <a:srgbClr val="000000"/>
        </a:accent4>
        <a:accent5>
          <a:srgbClr val="AAAAAA"/>
        </a:accent5>
        <a:accent6>
          <a:srgbClr val="0A0A03"/>
        </a:accent6>
        <a:hlink>
          <a:srgbClr val="080808"/>
        </a:hlink>
        <a:folHlink>
          <a:srgbClr val="08080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Level">
  <a:themeElements>
    <a:clrScheme name="Level 9">
      <a:dk1>
        <a:srgbClr val="000000"/>
      </a:dk1>
      <a:lt1>
        <a:srgbClr val="FFFFFF"/>
      </a:lt1>
      <a:dk2>
        <a:srgbClr val="080800"/>
      </a:dk2>
      <a:lt2>
        <a:srgbClr val="101000"/>
      </a:lt2>
      <a:accent1>
        <a:srgbClr val="080808"/>
      </a:accent1>
      <a:accent2>
        <a:srgbClr val="0C0C04"/>
      </a:accent2>
      <a:accent3>
        <a:srgbClr val="FFFFFF"/>
      </a:accent3>
      <a:accent4>
        <a:srgbClr val="000000"/>
      </a:accent4>
      <a:accent5>
        <a:srgbClr val="AAAAAA"/>
      </a:accent5>
      <a:accent6>
        <a:srgbClr val="0A0A03"/>
      </a:accent6>
      <a:hlink>
        <a:srgbClr val="080808"/>
      </a:hlink>
      <a:folHlink>
        <a:srgbClr val="080808"/>
      </a:folHlink>
    </a:clrScheme>
    <a:fontScheme name="Level">
      <a:majorFont>
        <a:latin typeface="Garamond"/>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Level 9">
        <a:dk1>
          <a:srgbClr val="000000"/>
        </a:dk1>
        <a:lt1>
          <a:srgbClr val="FFFFFF"/>
        </a:lt1>
        <a:dk2>
          <a:srgbClr val="080800"/>
        </a:dk2>
        <a:lt2>
          <a:srgbClr val="101000"/>
        </a:lt2>
        <a:accent1>
          <a:srgbClr val="080808"/>
        </a:accent1>
        <a:accent2>
          <a:srgbClr val="0C0C04"/>
        </a:accent2>
        <a:accent3>
          <a:srgbClr val="FFFFFF"/>
        </a:accent3>
        <a:accent4>
          <a:srgbClr val="000000"/>
        </a:accent4>
        <a:accent5>
          <a:srgbClr val="AAAAAA"/>
        </a:accent5>
        <a:accent6>
          <a:srgbClr val="0A0A03"/>
        </a:accent6>
        <a:hlink>
          <a:srgbClr val="080808"/>
        </a:hlink>
        <a:folHlink>
          <a:srgbClr val="08080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6_USPS-NewWhite">
  <a:themeElements>
    <a:clrScheme name="USPS">
      <a:dk1>
        <a:srgbClr val="000000"/>
      </a:dk1>
      <a:lt1>
        <a:srgbClr val="F8F8F8"/>
      </a:lt1>
      <a:dk2>
        <a:srgbClr val="FFC000"/>
      </a:dk2>
      <a:lt2>
        <a:srgbClr val="919191"/>
      </a:lt2>
      <a:accent1>
        <a:srgbClr val="0A0AFF"/>
      </a:accent1>
      <a:accent2>
        <a:srgbClr val="92D050"/>
      </a:accent2>
      <a:accent3>
        <a:srgbClr val="0A0AFF"/>
      </a:accent3>
      <a:accent4>
        <a:srgbClr val="000000"/>
      </a:accent4>
      <a:accent5>
        <a:srgbClr val="AAAAB8"/>
      </a:accent5>
      <a:accent6>
        <a:srgbClr val="FF0000"/>
      </a:accent6>
      <a:hlink>
        <a:srgbClr val="FC0128"/>
      </a:hlink>
      <a:folHlink>
        <a:srgbClr val="CECECE"/>
      </a:folHlink>
    </a:clrScheme>
    <a:fontScheme name="USPS-New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233363" marR="0" indent="-233363" algn="l" defTabSz="914400" rtl="0" eaLnBrk="1" fontAlgn="base" latinLnBrk="0" hangingPunct="1">
          <a:lnSpc>
            <a:spcPct val="100000"/>
          </a:lnSpc>
          <a:spcBef>
            <a:spcPct val="100000"/>
          </a:spcBef>
          <a:spcAft>
            <a:spcPct val="0"/>
          </a:spcAft>
          <a:buClrTx/>
          <a:buSzTx/>
          <a:buFontTx/>
          <a:buNone/>
          <a:tabLst>
            <a:tab pos="4121150" algn="l"/>
            <a:tab pos="6059488" algn="l"/>
          </a:tabLst>
          <a:defRPr kumimoji="0" lang="en-US" sz="1200" b="1" i="0" u="sng"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233363" marR="0" indent="-233363" algn="l" defTabSz="914400" rtl="0" eaLnBrk="1" fontAlgn="base" latinLnBrk="0" hangingPunct="1">
          <a:lnSpc>
            <a:spcPct val="100000"/>
          </a:lnSpc>
          <a:spcBef>
            <a:spcPct val="100000"/>
          </a:spcBef>
          <a:spcAft>
            <a:spcPct val="0"/>
          </a:spcAft>
          <a:buClrTx/>
          <a:buSzTx/>
          <a:buFontTx/>
          <a:buNone/>
          <a:tabLst>
            <a:tab pos="4121150" algn="l"/>
            <a:tab pos="6059488" algn="l"/>
          </a:tabLst>
          <a:defRPr kumimoji="0" lang="en-US" sz="1200" b="1" i="0" u="sng" strike="noStrike" cap="none" normalizeH="0" baseline="0" smtClean="0">
            <a:ln>
              <a:noFill/>
            </a:ln>
            <a:solidFill>
              <a:schemeClr val="bg1"/>
            </a:solidFill>
            <a:effectLst/>
            <a:latin typeface="Arial" charset="0"/>
          </a:defRPr>
        </a:defPPr>
      </a:lstStyle>
    </a:lnDef>
    <a:txDef>
      <a:spPr>
        <a:noFill/>
      </a:spPr>
      <a:bodyPr wrap="square" rtlCol="0">
        <a:noAutofit/>
      </a:bodyPr>
      <a:lstStyle>
        <a:defPPr>
          <a:defRPr sz="1400" dirty="0" err="1" smtClean="0"/>
        </a:defPPr>
      </a:lstStyle>
    </a:txDef>
  </a:objectDefaults>
  <a:extraClrSchemeLst>
    <a:extraClrScheme>
      <a:clrScheme name="USPS-New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SPS-New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SPS-New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SPS-New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SPS-New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SPS-New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SPS-New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SPS-New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SPS-New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SPS-New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SPS-New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SPS-New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ystem xmlns="c8067bee-bd6c-4d6a-ae39-9b34e37f6440">CMAT</System>
    <_Version xmlns="http://schemas.microsoft.com/sharepoint/v3/fields" xsi:nil="true"/>
    <TaxKeywordTaxHTField xmlns="c502921e-e27c-43b8-97fb-b0ea57004113">
      <Terms xmlns="http://schemas.microsoft.com/office/infopath/2007/PartnerControls"/>
    </TaxKeywordTaxHTField>
    <TaxCatchAll xmlns="c502921e-e27c-43b8-97fb-b0ea57004113"/>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39AFD5084DAF14EA2FD400EF7188E56" ma:contentTypeVersion="6" ma:contentTypeDescription="Create a new document." ma:contentTypeScope="" ma:versionID="7a02ccbb1421e1a2067674920b206349">
  <xsd:schema xmlns:xsd="http://www.w3.org/2001/XMLSchema" xmlns:xs="http://www.w3.org/2001/XMLSchema" xmlns:p="http://schemas.microsoft.com/office/2006/metadata/properties" xmlns:ns2="c8067bee-bd6c-4d6a-ae39-9b34e37f6440" xmlns:ns3="http://schemas.microsoft.com/sharepoint/v3/fields" xmlns:ns4="c502921e-e27c-43b8-97fb-b0ea57004113" targetNamespace="http://schemas.microsoft.com/office/2006/metadata/properties" ma:root="true" ma:fieldsID="cf0daf2613c4c9b3e4dc9f7f0b71035a" ns2:_="" ns3:_="" ns4:_="">
    <xsd:import namespace="c8067bee-bd6c-4d6a-ae39-9b34e37f6440"/>
    <xsd:import namespace="http://schemas.microsoft.com/sharepoint/v3/fields"/>
    <xsd:import namespace="c502921e-e27c-43b8-97fb-b0ea57004113"/>
    <xsd:element name="properties">
      <xsd:complexType>
        <xsd:sequence>
          <xsd:element name="documentManagement">
            <xsd:complexType>
              <xsd:all>
                <xsd:element ref="ns2:System" minOccurs="0"/>
                <xsd:element ref="ns3:_Version" minOccurs="0"/>
                <xsd:element ref="ns4:TaxKeywordTaxHTField"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067bee-bd6c-4d6a-ae39-9b34e37f6440" elementFormDefault="qualified">
    <xsd:import namespace="http://schemas.microsoft.com/office/2006/documentManagement/types"/>
    <xsd:import namespace="http://schemas.microsoft.com/office/infopath/2007/PartnerControls"/>
    <xsd:element name="System" ma:index="8" nillable="true" ma:displayName="System" ma:default="CMAT" ma:format="Dropdown" ma:internalName="System">
      <xsd:simpleType>
        <xsd:restriction base="dms:Choice">
          <xsd:enumeration value="CMAT"/>
          <xsd:enumeration value="eInduction"/>
          <xsd:enumeration value="Seamless"/>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Version" ma:index="9" nillable="true" ma:displayName="Version" ma:internalName="_Vers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502921e-e27c-43b8-97fb-b0ea57004113" elementFormDefault="qualified">
    <xsd:import namespace="http://schemas.microsoft.com/office/2006/documentManagement/types"/>
    <xsd:import namespace="http://schemas.microsoft.com/office/infopath/2007/PartnerControls"/>
    <xsd:element name="TaxKeywordTaxHTField" ma:index="12"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13" nillable="true" ma:displayName="Taxonomy Catch All Column" ma:hidden="true" ma:list="{2304e74d-b2ec-480e-9ae7-a543b63682d1}" ma:internalName="TaxCatchAll" ma:showField="CatchAllData" ma:web="c502921e-e27c-43b8-97fb-b0ea5700411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10"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C80955F-134A-401E-A8EC-640FE6559B68}">
  <ds:schemaRefs>
    <ds:schemaRef ds:uri="http://purl.org/dc/terms/"/>
    <ds:schemaRef ds:uri="http://www.w3.org/XML/1998/namespace"/>
    <ds:schemaRef ds:uri="http://schemas.microsoft.com/office/2006/documentManagement/types"/>
    <ds:schemaRef ds:uri="c502921e-e27c-43b8-97fb-b0ea57004113"/>
    <ds:schemaRef ds:uri="http://purl.org/dc/elements/1.1/"/>
    <ds:schemaRef ds:uri="http://purl.org/dc/dcmitype/"/>
    <ds:schemaRef ds:uri="c8067bee-bd6c-4d6a-ae39-9b34e37f6440"/>
    <ds:schemaRef ds:uri="http://schemas.microsoft.com/sharepoint/v3/fields"/>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C3C45479-1300-47A8-BA71-94B1D0E538EB}">
  <ds:schemaRefs>
    <ds:schemaRef ds:uri="http://schemas.microsoft.com/sharepoint/v3/contenttype/forms"/>
  </ds:schemaRefs>
</ds:datastoreItem>
</file>

<file path=customXml/itemProps3.xml><?xml version="1.0" encoding="utf-8"?>
<ds:datastoreItem xmlns:ds="http://schemas.openxmlformats.org/officeDocument/2006/customXml" ds:itemID="{EC7F010A-8406-456B-BD8F-703DB2241D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067bee-bd6c-4d6a-ae39-9b34e37f6440"/>
    <ds:schemaRef ds:uri="http://schemas.microsoft.com/sharepoint/v3/fields"/>
    <ds:schemaRef ds:uri="c502921e-e27c-43b8-97fb-b0ea5700411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TotalTime>14728</TotalTime>
  <Words>3313</Words>
  <Application>Microsoft Office PowerPoint</Application>
  <PresentationFormat>On-screen Show (4:3)</PresentationFormat>
  <Paragraphs>277</Paragraphs>
  <Slides>31</Slides>
  <Notes>26</Notes>
  <HiddenSlides>0</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1</vt:i4>
      </vt:variant>
      <vt:variant>
        <vt:lpstr>Slide Titles</vt:lpstr>
      </vt:variant>
      <vt:variant>
        <vt:i4>31</vt:i4>
      </vt:variant>
    </vt:vector>
  </HeadingPairs>
  <TitlesOfParts>
    <vt:vector size="41" baseType="lpstr">
      <vt:lpstr>Arial</vt:lpstr>
      <vt:lpstr>Arial Narrow</vt:lpstr>
      <vt:lpstr>Calibri</vt:lpstr>
      <vt:lpstr>Garamond</vt:lpstr>
      <vt:lpstr>Verdana</vt:lpstr>
      <vt:lpstr>Wingdings</vt:lpstr>
      <vt:lpstr>Level</vt:lpstr>
      <vt:lpstr>1_Level</vt:lpstr>
      <vt:lpstr>36_USPS-NewWhite</vt:lpstr>
      <vt:lpstr>Document</vt:lpstr>
      <vt:lpstr>Full-Service Mail Quality Metrics  Hotline Call</vt:lpstr>
      <vt:lpstr>Postage Assessment Process</vt:lpstr>
      <vt:lpstr>Postage Assessment Overview</vt:lpstr>
      <vt:lpstr>Postage Assessment Overview</vt:lpstr>
      <vt:lpstr>PowerPoint Presentation</vt:lpstr>
      <vt:lpstr>Postage Assessment Overview</vt:lpstr>
      <vt:lpstr>Postage Assessment</vt:lpstr>
      <vt:lpstr>Postage Assessment Process</vt:lpstr>
      <vt:lpstr>Postage Assessment Review</vt:lpstr>
      <vt:lpstr>Postage Assessment Process</vt:lpstr>
      <vt:lpstr>Postage Assessment Process</vt:lpstr>
      <vt:lpstr>Postage Assessment Process</vt:lpstr>
      <vt:lpstr>Postage Assessment Process</vt:lpstr>
      <vt:lpstr>Mail Entry Additional  Postage Assessment Report</vt:lpstr>
      <vt:lpstr>Mail Entry Additional  Postage Assessment Report</vt:lpstr>
      <vt:lpstr>Postage Assessment Payment</vt:lpstr>
      <vt:lpstr>Postage Assessment Payment</vt:lpstr>
      <vt:lpstr>Postage Assessment Review</vt:lpstr>
      <vt:lpstr>Postage Assessment Review</vt:lpstr>
      <vt:lpstr>Postage Assessment Review</vt:lpstr>
      <vt:lpstr>Viewing Transactions</vt:lpstr>
      <vt:lpstr>Viewing Transactions</vt:lpstr>
      <vt:lpstr>Viewing Transactions</vt:lpstr>
      <vt:lpstr>Viewing Transactions</vt:lpstr>
      <vt:lpstr>Viewing Transactions</vt:lpstr>
      <vt:lpstr>Appendix</vt:lpstr>
      <vt:lpstr>Postage Assessment Payment</vt:lpstr>
      <vt:lpstr>Postage Assessment Enhancements</vt:lpstr>
      <vt:lpstr>Postage Assessment Review</vt:lpstr>
      <vt:lpstr>Postage Assessment Review</vt:lpstr>
      <vt:lpstr>Past Due Assessments</vt:lpstr>
    </vt:vector>
  </TitlesOfParts>
  <Company>US Postal Service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Agenda</dc:title>
  <dc:creator>Carmichael, Christine - San Diego, CA</dc:creator>
  <cp:lastModifiedBy>Simone, Christine - New York, NY</cp:lastModifiedBy>
  <cp:revision>1198</cp:revision>
  <cp:lastPrinted>2015-11-18T19:56:37Z</cp:lastPrinted>
  <dcterms:created xsi:type="dcterms:W3CDTF">2014-12-16T14:45:29Z</dcterms:created>
  <dcterms:modified xsi:type="dcterms:W3CDTF">2016-10-25T17:51:13Z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0x010100839AFD5084DAF14EA2FD400EF7188E56</vt:lpwstr>
  </property>
</Properties>
</file>