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4"/>
    <p:sldMasterId id="2147483694" r:id="rId15"/>
    <p:sldMasterId id="2147483679" r:id="rId16"/>
  </p:sldMasterIdLst>
  <p:notesMasterIdLst>
    <p:notesMasterId r:id="rId52"/>
  </p:notesMasterIdLst>
  <p:handoutMasterIdLst>
    <p:handoutMasterId r:id="rId53"/>
  </p:handoutMasterIdLst>
  <p:sldIdLst>
    <p:sldId id="262" r:id="rId17"/>
    <p:sldId id="313" r:id="rId18"/>
    <p:sldId id="380" r:id="rId19"/>
    <p:sldId id="314" r:id="rId20"/>
    <p:sldId id="291" r:id="rId21"/>
    <p:sldId id="360" r:id="rId22"/>
    <p:sldId id="361" r:id="rId23"/>
    <p:sldId id="356" r:id="rId24"/>
    <p:sldId id="357" r:id="rId25"/>
    <p:sldId id="293" r:id="rId26"/>
    <p:sldId id="358" r:id="rId27"/>
    <p:sldId id="349" r:id="rId28"/>
    <p:sldId id="368" r:id="rId29"/>
    <p:sldId id="371" r:id="rId30"/>
    <p:sldId id="373" r:id="rId31"/>
    <p:sldId id="372" r:id="rId32"/>
    <p:sldId id="376" r:id="rId33"/>
    <p:sldId id="324" r:id="rId34"/>
    <p:sldId id="323" r:id="rId35"/>
    <p:sldId id="352" r:id="rId36"/>
    <p:sldId id="351" r:id="rId37"/>
    <p:sldId id="369" r:id="rId38"/>
    <p:sldId id="370" r:id="rId39"/>
    <p:sldId id="295" r:id="rId40"/>
    <p:sldId id="325" r:id="rId41"/>
    <p:sldId id="326" r:id="rId42"/>
    <p:sldId id="296" r:id="rId43"/>
    <p:sldId id="328" r:id="rId44"/>
    <p:sldId id="327" r:id="rId45"/>
    <p:sldId id="294" r:id="rId46"/>
    <p:sldId id="359" r:id="rId47"/>
    <p:sldId id="379" r:id="rId48"/>
    <p:sldId id="382" r:id="rId49"/>
    <p:sldId id="383" r:id="rId50"/>
    <p:sldId id="384" r:id="rId51"/>
  </p:sldIdLst>
  <p:sldSz cx="9144000" cy="6858000" type="screen4x3"/>
  <p:notesSz cx="7010400" cy="9296400"/>
  <p:defaultTex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12150"/>
    <a:srgbClr val="00B050"/>
    <a:srgbClr val="FF9999"/>
    <a:srgbClr val="FFFFFF"/>
    <a:srgbClr val="333399"/>
    <a:srgbClr val="003399"/>
    <a:srgbClr val="0033CC"/>
    <a:srgbClr val="00AE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68" autoAdjust="0"/>
    <p:restoredTop sz="92718" autoAdjust="0"/>
  </p:normalViewPr>
  <p:slideViewPr>
    <p:cSldViewPr>
      <p:cViewPr varScale="1">
        <p:scale>
          <a:sx n="113" d="100"/>
          <a:sy n="113" d="100"/>
        </p:scale>
        <p:origin x="-1800"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92" d="100"/>
          <a:sy n="92" d="100"/>
        </p:scale>
        <p:origin x="-3780" y="-120"/>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Master" Target="slideMasters/slideMaster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35.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5.xml"/><Relationship Id="rId7" Type="http://schemas.openxmlformats.org/officeDocument/2006/relationships/slide" Target="slides/slide30.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27.xml"/><Relationship Id="rId5" Type="http://schemas.openxmlformats.org/officeDocument/2006/relationships/slide" Target="slides/slide24.xml"/><Relationship Id="rId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41E82-E46D-4B71-8D68-23906A03F1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924E504-35D5-4C7A-816D-11BD751A7957}">
      <dgm:prSet custT="1">
        <dgm:style>
          <a:lnRef idx="3">
            <a:schemeClr val="lt1"/>
          </a:lnRef>
          <a:fillRef idx="1">
            <a:schemeClr val="accent6"/>
          </a:fillRef>
          <a:effectRef idx="1">
            <a:schemeClr val="accent6"/>
          </a:effectRef>
          <a:fontRef idx="minor">
            <a:schemeClr val="lt1"/>
          </a:fontRef>
        </dgm:style>
      </dgm:prSet>
      <dgm:spPr>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500000" scaled="1"/>
        </a:gradFill>
        <a:ln/>
        <a:effectLst>
          <a:outerShdw blurRad="139700" dist="101600" dir="5400000" rotWithShape="0">
            <a:srgbClr val="000000">
              <a:alpha val="38000"/>
            </a:srgbClr>
          </a:outerShdw>
        </a:effectLst>
      </dgm:spPr>
      <dgm:t>
        <a:bodyPr/>
        <a:lstStyle/>
        <a:p>
          <a:pPr rtl="0"/>
          <a:r>
            <a:rPr lang="en-US" sz="2400" b="1" i="1" spc="0" dirty="0" smtClean="0">
              <a:solidFill>
                <a:srgbClr val="FFFFFF"/>
              </a:solidFill>
              <a:latin typeface="+mj-lt"/>
            </a:rPr>
            <a:t>Wednesday</a:t>
          </a:r>
          <a:endParaRPr lang="en-US" sz="2400" spc="0" dirty="0">
            <a:solidFill>
              <a:srgbClr val="FFFFFF"/>
            </a:solidFill>
            <a:latin typeface="+mj-lt"/>
          </a:endParaRPr>
        </a:p>
      </dgm:t>
    </dgm:pt>
    <dgm:pt modelId="{FE984B7A-03F8-4560-9066-F1175C1F6574}" type="parTrans" cxnId="{13726671-82BA-47E0-98A2-B95867DA4CDC}">
      <dgm:prSet/>
      <dgm:spPr/>
      <dgm:t>
        <a:bodyPr/>
        <a:lstStyle/>
        <a:p>
          <a:endParaRPr lang="en-US"/>
        </a:p>
      </dgm:t>
    </dgm:pt>
    <dgm:pt modelId="{B7EFA1EA-56CD-40F4-9512-6EADE78D5BEF}" type="sibTrans" cxnId="{13726671-82BA-47E0-98A2-B95867DA4CDC}">
      <dgm:prSet/>
      <dgm:spPr/>
      <dgm:t>
        <a:bodyPr/>
        <a:lstStyle/>
        <a:p>
          <a:endParaRPr lang="en-US"/>
        </a:p>
      </dgm:t>
    </dgm:pt>
    <dgm:pt modelId="{A2B00E71-59E1-434D-95D3-F39FADA1F901}">
      <dgm:prSet custT="1"/>
      <dgm:spPr>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200000" scaled="0"/>
        </a:gradFill>
        <a:ln w="38100" cap="flat" cmpd="sng">
          <a:solidFill>
            <a:schemeClr val="accent6"/>
          </a:solidFill>
          <a:prstDash val="solid"/>
          <a:round/>
        </a:ln>
        <a:effectLst/>
        <a:scene3d>
          <a:camera prst="perspectiveContrastingRightFacing" fov="4200000">
            <a:rot lat="623785" lon="21000000" rev="0"/>
          </a:camera>
          <a:lightRig rig="soft" dir="t"/>
        </a:scene3d>
        <a:sp3d prstMaterial="clear">
          <a:bevelT w="215900" h="101600" prst="coolSlant"/>
          <a:bevelB w="228600" h="234950" prst="artDeco"/>
        </a:sp3d>
      </dgm:spPr>
      <dgm:t>
        <a:bodyPr vert="horz" lIns="0" tIns="182880" rIns="0" bIns="0" anchor="t" anchorCtr="0"/>
        <a:lstStyle/>
        <a:p>
          <a:pPr algn="l" rtl="0"/>
          <a:r>
            <a:rPr lang="en-US" sz="2200" b="1" dirty="0" smtClean="0"/>
            <a:t>Demystifying UAA Mail - Where Did It Come From? How Can We Fix It?</a:t>
          </a:r>
          <a:br>
            <a:rPr lang="en-US" sz="2200" b="1" dirty="0" smtClean="0"/>
          </a:br>
          <a:r>
            <a:rPr lang="en-US" sz="1800" dirty="0" smtClean="0"/>
            <a:t>Jim Wilson &amp; Gary Seitz   </a:t>
          </a:r>
          <a:r>
            <a:rPr lang="en-US" sz="1800" dirty="0" smtClean="0">
              <a:solidFill>
                <a:srgbClr val="C00000"/>
              </a:solidFill>
            </a:rPr>
            <a:t>Period 17,   </a:t>
          </a:r>
          <a:r>
            <a:rPr lang="en-US" sz="1800" b="1" dirty="0" smtClean="0">
              <a:solidFill>
                <a:srgbClr val="C00000"/>
              </a:solidFill>
            </a:rPr>
            <a:t>3:15 - 4:15   </a:t>
          </a:r>
          <a:r>
            <a:rPr lang="en-US" sz="1800" dirty="0" smtClean="0">
              <a:solidFill>
                <a:srgbClr val="C00000"/>
              </a:solidFill>
            </a:rPr>
            <a:t>Rm. </a:t>
          </a:r>
          <a:r>
            <a:rPr lang="en-US" sz="1800" b="1" dirty="0" smtClean="0">
              <a:solidFill>
                <a:srgbClr val="C00000"/>
              </a:solidFill>
            </a:rPr>
            <a:t>Bayou E</a:t>
          </a:r>
          <a:endParaRPr lang="en-US" sz="1100" dirty="0">
            <a:solidFill>
              <a:srgbClr val="C00000"/>
            </a:solidFill>
          </a:endParaRPr>
        </a:p>
      </dgm:t>
    </dgm:pt>
    <dgm:pt modelId="{78FE368B-F216-4176-8F68-230A3F1E7378}" type="parTrans" cxnId="{665B52EA-C7D0-4CA8-A3E2-B66814FF0DD7}">
      <dgm:prSet/>
      <dgm:spPr/>
      <dgm:t>
        <a:bodyPr/>
        <a:lstStyle/>
        <a:p>
          <a:endParaRPr lang="en-US"/>
        </a:p>
      </dgm:t>
    </dgm:pt>
    <dgm:pt modelId="{AA703F9A-4F66-4ACF-AA31-3157875E3EB9}" type="sibTrans" cxnId="{665B52EA-C7D0-4CA8-A3E2-B66814FF0DD7}">
      <dgm:prSet/>
      <dgm:spPr/>
      <dgm:t>
        <a:bodyPr/>
        <a:lstStyle/>
        <a:p>
          <a:endParaRPr lang="en-US"/>
        </a:p>
      </dgm:t>
    </dgm:pt>
    <dgm:pt modelId="{673DC6B3-8E66-448A-A365-4F0FFEA9749F}" type="pres">
      <dgm:prSet presAssocID="{24C41E82-E46D-4B71-8D68-23906A03F1C0}" presName="linear" presStyleCnt="0">
        <dgm:presLayoutVars>
          <dgm:dir val="rev"/>
          <dgm:animLvl val="lvl"/>
          <dgm:resizeHandles val="exact"/>
        </dgm:presLayoutVars>
      </dgm:prSet>
      <dgm:spPr/>
      <dgm:t>
        <a:bodyPr/>
        <a:lstStyle/>
        <a:p>
          <a:endParaRPr lang="en-US"/>
        </a:p>
      </dgm:t>
    </dgm:pt>
    <dgm:pt modelId="{A2A736ED-9BC7-4088-A201-858E5A649A48}" type="pres">
      <dgm:prSet presAssocID="{F924E504-35D5-4C7A-816D-11BD751A7957}" presName="parentLin" presStyleCnt="0"/>
      <dgm:spPr/>
    </dgm:pt>
    <dgm:pt modelId="{C8BE0DE8-7F4B-499D-A5C5-0AC5F82D9163}" type="pres">
      <dgm:prSet presAssocID="{F924E504-35D5-4C7A-816D-11BD751A7957}" presName="parentLeftMargin" presStyleLbl="node1" presStyleIdx="0" presStyleCnt="1"/>
      <dgm:spPr/>
      <dgm:t>
        <a:bodyPr/>
        <a:lstStyle/>
        <a:p>
          <a:endParaRPr lang="en-US"/>
        </a:p>
      </dgm:t>
    </dgm:pt>
    <dgm:pt modelId="{1EAC8A37-A245-4178-A86C-C4A47868FC2C}" type="pres">
      <dgm:prSet presAssocID="{F924E504-35D5-4C7A-816D-11BD751A7957}" presName="parentText" presStyleLbl="node1" presStyleIdx="0" presStyleCnt="1" custScaleY="29984" custLinFactNeighborX="-70872" custLinFactNeighborY="-50039">
        <dgm:presLayoutVars>
          <dgm:chMax val="0"/>
          <dgm:bulletEnabled val="1"/>
        </dgm:presLayoutVars>
      </dgm:prSet>
      <dgm:spPr>
        <a:prstGeom prst="parallelogram">
          <a:avLst/>
        </a:prstGeom>
      </dgm:spPr>
      <dgm:t>
        <a:bodyPr/>
        <a:lstStyle/>
        <a:p>
          <a:endParaRPr lang="en-US"/>
        </a:p>
      </dgm:t>
    </dgm:pt>
    <dgm:pt modelId="{5AEC1089-572C-42D6-B505-20B9805E11A6}" type="pres">
      <dgm:prSet presAssocID="{F924E504-35D5-4C7A-816D-11BD751A7957}" presName="negativeSpace" presStyleCnt="0"/>
      <dgm:spPr/>
    </dgm:pt>
    <dgm:pt modelId="{DA298F71-5654-4270-BAB6-D84309E965FF}" type="pres">
      <dgm:prSet presAssocID="{F924E504-35D5-4C7A-816D-11BD751A7957}" presName="childText" presStyleLbl="conFgAcc1" presStyleIdx="0" presStyleCnt="1" custScaleY="87354" custLinFactNeighborY="-5024">
        <dgm:presLayoutVars>
          <dgm:bulletEnabled val="1"/>
        </dgm:presLayoutVars>
      </dgm:prSet>
      <dgm:spPr>
        <a:prstGeom prst="parallelogram">
          <a:avLst/>
        </a:prstGeom>
      </dgm:spPr>
      <dgm:t>
        <a:bodyPr/>
        <a:lstStyle/>
        <a:p>
          <a:endParaRPr lang="en-US"/>
        </a:p>
      </dgm:t>
    </dgm:pt>
  </dgm:ptLst>
  <dgm:cxnLst>
    <dgm:cxn modelId="{BEA2B80B-6C21-4271-8832-F096997F1814}" type="presOf" srcId="{F924E504-35D5-4C7A-816D-11BD751A7957}" destId="{1EAC8A37-A245-4178-A86C-C4A47868FC2C}" srcOrd="1" destOrd="0" presId="urn:microsoft.com/office/officeart/2005/8/layout/list1"/>
    <dgm:cxn modelId="{7004CB6C-4440-4F57-8723-900C46C4C5ED}" type="presOf" srcId="{24C41E82-E46D-4B71-8D68-23906A03F1C0}" destId="{673DC6B3-8E66-448A-A365-4F0FFEA9749F}" srcOrd="0" destOrd="0" presId="urn:microsoft.com/office/officeart/2005/8/layout/list1"/>
    <dgm:cxn modelId="{D56295BD-2E7F-4225-9CE7-039DAA8CCF56}" type="presOf" srcId="{F924E504-35D5-4C7A-816D-11BD751A7957}" destId="{C8BE0DE8-7F4B-499D-A5C5-0AC5F82D9163}" srcOrd="0" destOrd="0" presId="urn:microsoft.com/office/officeart/2005/8/layout/list1"/>
    <dgm:cxn modelId="{13726671-82BA-47E0-98A2-B95867DA4CDC}" srcId="{24C41E82-E46D-4B71-8D68-23906A03F1C0}" destId="{F924E504-35D5-4C7A-816D-11BD751A7957}" srcOrd="0" destOrd="0" parTransId="{FE984B7A-03F8-4560-9066-F1175C1F6574}" sibTransId="{B7EFA1EA-56CD-40F4-9512-6EADE78D5BEF}"/>
    <dgm:cxn modelId="{665B52EA-C7D0-4CA8-A3E2-B66814FF0DD7}" srcId="{F924E504-35D5-4C7A-816D-11BD751A7957}" destId="{A2B00E71-59E1-434D-95D3-F39FADA1F901}" srcOrd="0" destOrd="0" parTransId="{78FE368B-F216-4176-8F68-230A3F1E7378}" sibTransId="{AA703F9A-4F66-4ACF-AA31-3157875E3EB9}"/>
    <dgm:cxn modelId="{EF3D56B7-EDCF-4AD8-A5EE-1B64555797A3}" type="presOf" srcId="{A2B00E71-59E1-434D-95D3-F39FADA1F901}" destId="{DA298F71-5654-4270-BAB6-D84309E965FF}" srcOrd="0" destOrd="0" presId="urn:microsoft.com/office/officeart/2005/8/layout/list1"/>
    <dgm:cxn modelId="{57466C88-8083-4BDC-A0C2-5CCF08B86614}" type="presParOf" srcId="{673DC6B3-8E66-448A-A365-4F0FFEA9749F}" destId="{A2A736ED-9BC7-4088-A201-858E5A649A48}" srcOrd="0" destOrd="0" presId="urn:microsoft.com/office/officeart/2005/8/layout/list1"/>
    <dgm:cxn modelId="{77F35E3B-1E38-4AA3-B38D-BA0F591CEC86}" type="presParOf" srcId="{A2A736ED-9BC7-4088-A201-858E5A649A48}" destId="{C8BE0DE8-7F4B-499D-A5C5-0AC5F82D9163}" srcOrd="0" destOrd="0" presId="urn:microsoft.com/office/officeart/2005/8/layout/list1"/>
    <dgm:cxn modelId="{2746C100-68B3-4BF8-BD77-8AC1CB4AB370}" type="presParOf" srcId="{A2A736ED-9BC7-4088-A201-858E5A649A48}" destId="{1EAC8A37-A245-4178-A86C-C4A47868FC2C}" srcOrd="1" destOrd="0" presId="urn:microsoft.com/office/officeart/2005/8/layout/list1"/>
    <dgm:cxn modelId="{422A29FF-323D-4B30-8C2E-69345D9F026C}" type="presParOf" srcId="{673DC6B3-8E66-448A-A365-4F0FFEA9749F}" destId="{5AEC1089-572C-42D6-B505-20B9805E11A6}" srcOrd="1" destOrd="0" presId="urn:microsoft.com/office/officeart/2005/8/layout/list1"/>
    <dgm:cxn modelId="{2B753CE4-9680-4EA6-8831-4226A2D6F4F3}" type="presParOf" srcId="{673DC6B3-8E66-448A-A365-4F0FFEA9749F}" destId="{DA298F71-5654-4270-BAB6-D84309E965FF}"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41E82-E46D-4B71-8D68-23906A03F1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924E504-35D5-4C7A-816D-11BD751A7957}">
      <dgm:prSet custT="1">
        <dgm:style>
          <a:lnRef idx="3">
            <a:schemeClr val="lt1"/>
          </a:lnRef>
          <a:fillRef idx="1">
            <a:schemeClr val="accent6"/>
          </a:fillRef>
          <a:effectRef idx="1">
            <a:schemeClr val="accent6"/>
          </a:effectRef>
          <a:fontRef idx="minor">
            <a:schemeClr val="lt1"/>
          </a:fontRef>
        </dgm:style>
      </dgm:prSet>
      <dgm:spPr>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500000" scaled="1"/>
        </a:gradFill>
        <a:ln/>
        <a:effectLst>
          <a:outerShdw blurRad="139700" dist="101600" dir="5400000" rotWithShape="0">
            <a:srgbClr val="000000">
              <a:alpha val="38000"/>
            </a:srgbClr>
          </a:outerShdw>
        </a:effectLst>
      </dgm:spPr>
      <dgm:t>
        <a:bodyPr/>
        <a:lstStyle/>
        <a:p>
          <a:pPr rtl="0"/>
          <a:r>
            <a:rPr lang="en-US" sz="2400" b="1" i="1" spc="0" dirty="0" smtClean="0">
              <a:solidFill>
                <a:srgbClr val="FFFFFF"/>
              </a:solidFill>
              <a:latin typeface="+mj-lt"/>
            </a:rPr>
            <a:t>Monday</a:t>
          </a:r>
          <a:endParaRPr lang="en-US" sz="2400" spc="0" dirty="0">
            <a:solidFill>
              <a:srgbClr val="FFFFFF"/>
            </a:solidFill>
            <a:latin typeface="+mj-lt"/>
          </a:endParaRPr>
        </a:p>
      </dgm:t>
    </dgm:pt>
    <dgm:pt modelId="{FE984B7A-03F8-4560-9066-F1175C1F6574}" type="parTrans" cxnId="{13726671-82BA-47E0-98A2-B95867DA4CDC}">
      <dgm:prSet/>
      <dgm:spPr/>
      <dgm:t>
        <a:bodyPr/>
        <a:lstStyle/>
        <a:p>
          <a:endParaRPr lang="en-US"/>
        </a:p>
      </dgm:t>
    </dgm:pt>
    <dgm:pt modelId="{B7EFA1EA-56CD-40F4-9512-6EADE78D5BEF}" type="sibTrans" cxnId="{13726671-82BA-47E0-98A2-B95867DA4CDC}">
      <dgm:prSet/>
      <dgm:spPr/>
      <dgm:t>
        <a:bodyPr/>
        <a:lstStyle/>
        <a:p>
          <a:endParaRPr lang="en-US"/>
        </a:p>
      </dgm:t>
    </dgm:pt>
    <dgm:pt modelId="{A2B00E71-59E1-434D-95D3-F39FADA1F901}">
      <dgm:prSet custT="1"/>
      <dgm:spPr>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200000" scaled="0"/>
        </a:gradFill>
        <a:ln w="38100" cap="flat" cmpd="sng">
          <a:solidFill>
            <a:schemeClr val="accent6"/>
          </a:solidFill>
          <a:prstDash val="solid"/>
          <a:round/>
        </a:ln>
        <a:effectLst/>
        <a:scene3d>
          <a:camera prst="perspectiveContrastingRightFacing" fov="4200000">
            <a:rot lat="623785" lon="21000000" rev="0"/>
          </a:camera>
          <a:lightRig rig="soft" dir="t"/>
        </a:scene3d>
        <a:sp3d prstMaterial="clear">
          <a:bevelT w="215900" h="101600" prst="coolSlant"/>
          <a:bevelB w="228600" h="234950" prst="artDeco"/>
        </a:sp3d>
      </dgm:spPr>
      <dgm:t>
        <a:bodyPr vert="horz" lIns="0" tIns="182880" rIns="0" bIns="0" anchor="t" anchorCtr="0"/>
        <a:lstStyle/>
        <a:p>
          <a:pPr algn="l" rtl="0"/>
          <a:r>
            <a:rPr lang="en-US" sz="2200" b="1" dirty="0" smtClean="0"/>
            <a:t>Your Software is Talking, Are You Listening?</a:t>
          </a:r>
          <a:br>
            <a:rPr lang="en-US" sz="2200" b="1" dirty="0" smtClean="0"/>
          </a:br>
          <a:r>
            <a:rPr lang="en-US" sz="1800" dirty="0" smtClean="0"/>
            <a:t>Jim Wilson &amp; Chris Lien   </a:t>
          </a:r>
          <a:r>
            <a:rPr lang="en-US" sz="1800" dirty="0" smtClean="0">
              <a:solidFill>
                <a:srgbClr val="C00000"/>
              </a:solidFill>
            </a:rPr>
            <a:t>Period 10,   </a:t>
          </a:r>
          <a:r>
            <a:rPr lang="en-US" sz="1800" b="1" dirty="0" smtClean="0">
              <a:solidFill>
                <a:srgbClr val="C00000"/>
              </a:solidFill>
            </a:rPr>
            <a:t>4 - 5   </a:t>
          </a:r>
          <a:r>
            <a:rPr lang="en-US" sz="1800" dirty="0" smtClean="0">
              <a:solidFill>
                <a:srgbClr val="C00000"/>
              </a:solidFill>
            </a:rPr>
            <a:t>Rm. </a:t>
          </a:r>
          <a:r>
            <a:rPr lang="en-US" sz="1800" b="1" dirty="0" smtClean="0">
              <a:solidFill>
                <a:srgbClr val="C00000"/>
              </a:solidFill>
            </a:rPr>
            <a:t>Bayou E</a:t>
          </a:r>
          <a:endParaRPr lang="en-US" sz="1100" dirty="0">
            <a:solidFill>
              <a:srgbClr val="C00000"/>
            </a:solidFill>
          </a:endParaRPr>
        </a:p>
      </dgm:t>
    </dgm:pt>
    <dgm:pt modelId="{78FE368B-F216-4176-8F68-230A3F1E7378}" type="parTrans" cxnId="{665B52EA-C7D0-4CA8-A3E2-B66814FF0DD7}">
      <dgm:prSet/>
      <dgm:spPr/>
      <dgm:t>
        <a:bodyPr/>
        <a:lstStyle/>
        <a:p>
          <a:endParaRPr lang="en-US"/>
        </a:p>
      </dgm:t>
    </dgm:pt>
    <dgm:pt modelId="{AA703F9A-4F66-4ACF-AA31-3157875E3EB9}" type="sibTrans" cxnId="{665B52EA-C7D0-4CA8-A3E2-B66814FF0DD7}">
      <dgm:prSet/>
      <dgm:spPr/>
      <dgm:t>
        <a:bodyPr/>
        <a:lstStyle/>
        <a:p>
          <a:endParaRPr lang="en-US"/>
        </a:p>
      </dgm:t>
    </dgm:pt>
    <dgm:pt modelId="{673DC6B3-8E66-448A-A365-4F0FFEA9749F}" type="pres">
      <dgm:prSet presAssocID="{24C41E82-E46D-4B71-8D68-23906A03F1C0}" presName="linear" presStyleCnt="0">
        <dgm:presLayoutVars>
          <dgm:dir val="rev"/>
          <dgm:animLvl val="lvl"/>
          <dgm:resizeHandles val="exact"/>
        </dgm:presLayoutVars>
      </dgm:prSet>
      <dgm:spPr/>
      <dgm:t>
        <a:bodyPr/>
        <a:lstStyle/>
        <a:p>
          <a:endParaRPr lang="en-US"/>
        </a:p>
      </dgm:t>
    </dgm:pt>
    <dgm:pt modelId="{A2A736ED-9BC7-4088-A201-858E5A649A48}" type="pres">
      <dgm:prSet presAssocID="{F924E504-35D5-4C7A-816D-11BD751A7957}" presName="parentLin" presStyleCnt="0"/>
      <dgm:spPr/>
    </dgm:pt>
    <dgm:pt modelId="{C8BE0DE8-7F4B-499D-A5C5-0AC5F82D9163}" type="pres">
      <dgm:prSet presAssocID="{F924E504-35D5-4C7A-816D-11BD751A7957}" presName="parentLeftMargin" presStyleLbl="node1" presStyleIdx="0" presStyleCnt="1"/>
      <dgm:spPr/>
      <dgm:t>
        <a:bodyPr/>
        <a:lstStyle/>
        <a:p>
          <a:endParaRPr lang="en-US"/>
        </a:p>
      </dgm:t>
    </dgm:pt>
    <dgm:pt modelId="{1EAC8A37-A245-4178-A86C-C4A47868FC2C}" type="pres">
      <dgm:prSet presAssocID="{F924E504-35D5-4C7A-816D-11BD751A7957}" presName="parentText" presStyleLbl="node1" presStyleIdx="0" presStyleCnt="1" custScaleY="29984" custLinFactNeighborX="-70872" custLinFactNeighborY="-44034">
        <dgm:presLayoutVars>
          <dgm:chMax val="0"/>
          <dgm:bulletEnabled val="1"/>
        </dgm:presLayoutVars>
      </dgm:prSet>
      <dgm:spPr>
        <a:prstGeom prst="parallelogram">
          <a:avLst/>
        </a:prstGeom>
      </dgm:spPr>
      <dgm:t>
        <a:bodyPr/>
        <a:lstStyle/>
        <a:p>
          <a:endParaRPr lang="en-US"/>
        </a:p>
      </dgm:t>
    </dgm:pt>
    <dgm:pt modelId="{5AEC1089-572C-42D6-B505-20B9805E11A6}" type="pres">
      <dgm:prSet presAssocID="{F924E504-35D5-4C7A-816D-11BD751A7957}" presName="negativeSpace" presStyleCnt="0"/>
      <dgm:spPr/>
    </dgm:pt>
    <dgm:pt modelId="{DA298F71-5654-4270-BAB6-D84309E965FF}" type="pres">
      <dgm:prSet presAssocID="{F924E504-35D5-4C7A-816D-11BD751A7957}" presName="childText" presStyleLbl="conFgAcc1" presStyleIdx="0" presStyleCnt="1" custScaleY="67994" custLinFactNeighborX="184" custLinFactNeighborY="-4003">
        <dgm:presLayoutVars>
          <dgm:bulletEnabled val="1"/>
        </dgm:presLayoutVars>
      </dgm:prSet>
      <dgm:spPr>
        <a:prstGeom prst="parallelogram">
          <a:avLst/>
        </a:prstGeom>
      </dgm:spPr>
      <dgm:t>
        <a:bodyPr/>
        <a:lstStyle/>
        <a:p>
          <a:endParaRPr lang="en-US"/>
        </a:p>
      </dgm:t>
    </dgm:pt>
  </dgm:ptLst>
  <dgm:cxnLst>
    <dgm:cxn modelId="{D727151B-91C9-4F17-8C9A-1150514DA1A9}" type="presOf" srcId="{F924E504-35D5-4C7A-816D-11BD751A7957}" destId="{C8BE0DE8-7F4B-499D-A5C5-0AC5F82D9163}" srcOrd="0" destOrd="0" presId="urn:microsoft.com/office/officeart/2005/8/layout/list1"/>
    <dgm:cxn modelId="{C5912C5F-2786-42B6-BA75-B5AA178C3B61}" type="presOf" srcId="{F924E504-35D5-4C7A-816D-11BD751A7957}" destId="{1EAC8A37-A245-4178-A86C-C4A47868FC2C}" srcOrd="1" destOrd="0" presId="urn:microsoft.com/office/officeart/2005/8/layout/list1"/>
    <dgm:cxn modelId="{3F7E1A91-558F-47A3-AEF2-FE84DE54347F}" type="presOf" srcId="{A2B00E71-59E1-434D-95D3-F39FADA1F901}" destId="{DA298F71-5654-4270-BAB6-D84309E965FF}" srcOrd="0" destOrd="0" presId="urn:microsoft.com/office/officeart/2005/8/layout/list1"/>
    <dgm:cxn modelId="{13726671-82BA-47E0-98A2-B95867DA4CDC}" srcId="{24C41E82-E46D-4B71-8D68-23906A03F1C0}" destId="{F924E504-35D5-4C7A-816D-11BD751A7957}" srcOrd="0" destOrd="0" parTransId="{FE984B7A-03F8-4560-9066-F1175C1F6574}" sibTransId="{B7EFA1EA-56CD-40F4-9512-6EADE78D5BEF}"/>
    <dgm:cxn modelId="{665B52EA-C7D0-4CA8-A3E2-B66814FF0DD7}" srcId="{F924E504-35D5-4C7A-816D-11BD751A7957}" destId="{A2B00E71-59E1-434D-95D3-F39FADA1F901}" srcOrd="0" destOrd="0" parTransId="{78FE368B-F216-4176-8F68-230A3F1E7378}" sibTransId="{AA703F9A-4F66-4ACF-AA31-3157875E3EB9}"/>
    <dgm:cxn modelId="{0D44C4CB-D478-47B0-899A-72896A4CE861}" type="presOf" srcId="{24C41E82-E46D-4B71-8D68-23906A03F1C0}" destId="{673DC6B3-8E66-448A-A365-4F0FFEA9749F}" srcOrd="0" destOrd="0" presId="urn:microsoft.com/office/officeart/2005/8/layout/list1"/>
    <dgm:cxn modelId="{792B532F-3797-4CF9-BF74-B4AFC0191477}" type="presParOf" srcId="{673DC6B3-8E66-448A-A365-4F0FFEA9749F}" destId="{A2A736ED-9BC7-4088-A201-858E5A649A48}" srcOrd="0" destOrd="0" presId="urn:microsoft.com/office/officeart/2005/8/layout/list1"/>
    <dgm:cxn modelId="{4CC2F8BB-A30C-4367-A9E9-1BD92338C7AF}" type="presParOf" srcId="{A2A736ED-9BC7-4088-A201-858E5A649A48}" destId="{C8BE0DE8-7F4B-499D-A5C5-0AC5F82D9163}" srcOrd="0" destOrd="0" presId="urn:microsoft.com/office/officeart/2005/8/layout/list1"/>
    <dgm:cxn modelId="{6D3E8471-EB71-4B2C-9A88-89C673ACCEFE}" type="presParOf" srcId="{A2A736ED-9BC7-4088-A201-858E5A649A48}" destId="{1EAC8A37-A245-4178-A86C-C4A47868FC2C}" srcOrd="1" destOrd="0" presId="urn:microsoft.com/office/officeart/2005/8/layout/list1"/>
    <dgm:cxn modelId="{C8F64232-834A-4948-BC2E-BFBC3B7EAB75}" type="presParOf" srcId="{673DC6B3-8E66-448A-A365-4F0FFEA9749F}" destId="{5AEC1089-572C-42D6-B505-20B9805E11A6}" srcOrd="1" destOrd="0" presId="urn:microsoft.com/office/officeart/2005/8/layout/list1"/>
    <dgm:cxn modelId="{1361E91A-963C-4D83-BC65-001DB4AC0E83}" type="presParOf" srcId="{673DC6B3-8E66-448A-A365-4F0FFEA9749F}" destId="{DA298F71-5654-4270-BAB6-D84309E965FF}" srcOrd="2"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41E82-E46D-4B71-8D68-23906A03F1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924E504-35D5-4C7A-816D-11BD751A7957}">
      <dgm:prSet custT="1">
        <dgm:style>
          <a:lnRef idx="3">
            <a:schemeClr val="lt1"/>
          </a:lnRef>
          <a:fillRef idx="1">
            <a:schemeClr val="accent6"/>
          </a:fillRef>
          <a:effectRef idx="1">
            <a:schemeClr val="accent6"/>
          </a:effectRef>
          <a:fontRef idx="minor">
            <a:schemeClr val="lt1"/>
          </a:fontRef>
        </dgm:style>
      </dgm:prSet>
      <dgm:spPr>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500000" scaled="1"/>
        </a:gradFill>
        <a:ln/>
        <a:effectLst>
          <a:outerShdw blurRad="139700" dist="101600" dir="5400000" rotWithShape="0">
            <a:srgbClr val="000000">
              <a:alpha val="38000"/>
            </a:srgbClr>
          </a:outerShdw>
        </a:effectLst>
      </dgm:spPr>
      <dgm:t>
        <a:bodyPr/>
        <a:lstStyle/>
        <a:p>
          <a:pPr rtl="0"/>
          <a:r>
            <a:rPr lang="en-US" sz="2400" b="1" i="1" spc="0" dirty="0" smtClean="0">
              <a:solidFill>
                <a:srgbClr val="FFFFFF"/>
              </a:solidFill>
              <a:latin typeface="+mj-lt"/>
            </a:rPr>
            <a:t>Sunday</a:t>
          </a:r>
          <a:endParaRPr lang="en-US" sz="2400" spc="0" dirty="0">
            <a:solidFill>
              <a:srgbClr val="FFFFFF"/>
            </a:solidFill>
            <a:latin typeface="+mj-lt"/>
          </a:endParaRPr>
        </a:p>
      </dgm:t>
    </dgm:pt>
    <dgm:pt modelId="{FE984B7A-03F8-4560-9066-F1175C1F6574}" type="parTrans" cxnId="{13726671-82BA-47E0-98A2-B95867DA4CDC}">
      <dgm:prSet/>
      <dgm:spPr/>
      <dgm:t>
        <a:bodyPr/>
        <a:lstStyle/>
        <a:p>
          <a:endParaRPr lang="en-US"/>
        </a:p>
      </dgm:t>
    </dgm:pt>
    <dgm:pt modelId="{B7EFA1EA-56CD-40F4-9512-6EADE78D5BEF}" type="sibTrans" cxnId="{13726671-82BA-47E0-98A2-B95867DA4CDC}">
      <dgm:prSet/>
      <dgm:spPr/>
      <dgm:t>
        <a:bodyPr/>
        <a:lstStyle/>
        <a:p>
          <a:endParaRPr lang="en-US"/>
        </a:p>
      </dgm:t>
    </dgm:pt>
    <dgm:pt modelId="{A2B00E71-59E1-434D-95D3-F39FADA1F901}">
      <dgm:prSet custT="1"/>
      <dgm:spPr>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200000" scaled="0"/>
        </a:gradFill>
        <a:ln w="38100" cap="flat" cmpd="sng">
          <a:solidFill>
            <a:schemeClr val="accent6"/>
          </a:solidFill>
          <a:prstDash val="solid"/>
          <a:round/>
        </a:ln>
        <a:effectLst/>
        <a:scene3d>
          <a:camera prst="perspectiveContrastingRightFacing" fov="4200000">
            <a:rot lat="623785" lon="21000000" rev="0"/>
          </a:camera>
          <a:lightRig rig="soft" dir="t"/>
        </a:scene3d>
        <a:sp3d prstMaterial="clear">
          <a:bevelT w="215900" h="101600" prst="coolSlant"/>
          <a:bevelB w="228600" h="234950" prst="artDeco"/>
        </a:sp3d>
      </dgm:spPr>
      <dgm:t>
        <a:bodyPr vert="horz" lIns="0" tIns="182880" rIns="0" bIns="0" anchor="t" anchorCtr="0"/>
        <a:lstStyle/>
        <a:p>
          <a:pPr algn="l" rtl="0"/>
          <a:r>
            <a:rPr lang="en-US" sz="2200" b="1" dirty="0" smtClean="0"/>
            <a:t>Address Quality 101</a:t>
          </a:r>
          <a:br>
            <a:rPr lang="en-US" sz="2200" b="1" dirty="0" smtClean="0"/>
          </a:br>
          <a:r>
            <a:rPr lang="en-US" sz="1800" dirty="0" smtClean="0"/>
            <a:t>Ed Wanta &amp; Paula Stoskopf   </a:t>
          </a:r>
          <a:r>
            <a:rPr lang="en-US" sz="1800" dirty="0" smtClean="0">
              <a:solidFill>
                <a:srgbClr val="C00000"/>
              </a:solidFill>
            </a:rPr>
            <a:t>Period 5,   </a:t>
          </a:r>
          <a:r>
            <a:rPr lang="en-US" sz="1800" b="1" dirty="0" smtClean="0">
              <a:solidFill>
                <a:srgbClr val="C00000"/>
              </a:solidFill>
            </a:rPr>
            <a:t>2:45 - 3:45   </a:t>
          </a:r>
          <a:r>
            <a:rPr lang="en-US" sz="1800" dirty="0" smtClean="0">
              <a:solidFill>
                <a:srgbClr val="C00000"/>
              </a:solidFill>
            </a:rPr>
            <a:t>Rm. </a:t>
          </a:r>
          <a:r>
            <a:rPr lang="en-US" sz="1800" b="1" dirty="0" smtClean="0">
              <a:solidFill>
                <a:srgbClr val="C00000"/>
              </a:solidFill>
            </a:rPr>
            <a:t>Bayou E</a:t>
          </a:r>
          <a:endParaRPr lang="en-US" sz="1400" b="1" dirty="0">
            <a:solidFill>
              <a:srgbClr val="C00000"/>
            </a:solidFill>
          </a:endParaRPr>
        </a:p>
      </dgm:t>
    </dgm:pt>
    <dgm:pt modelId="{78FE368B-F216-4176-8F68-230A3F1E7378}" type="parTrans" cxnId="{665B52EA-C7D0-4CA8-A3E2-B66814FF0DD7}">
      <dgm:prSet/>
      <dgm:spPr/>
      <dgm:t>
        <a:bodyPr/>
        <a:lstStyle/>
        <a:p>
          <a:endParaRPr lang="en-US"/>
        </a:p>
      </dgm:t>
    </dgm:pt>
    <dgm:pt modelId="{AA703F9A-4F66-4ACF-AA31-3157875E3EB9}" type="sibTrans" cxnId="{665B52EA-C7D0-4CA8-A3E2-B66814FF0DD7}">
      <dgm:prSet/>
      <dgm:spPr/>
      <dgm:t>
        <a:bodyPr/>
        <a:lstStyle/>
        <a:p>
          <a:endParaRPr lang="en-US"/>
        </a:p>
      </dgm:t>
    </dgm:pt>
    <dgm:pt modelId="{673DC6B3-8E66-448A-A365-4F0FFEA9749F}" type="pres">
      <dgm:prSet presAssocID="{24C41E82-E46D-4B71-8D68-23906A03F1C0}" presName="linear" presStyleCnt="0">
        <dgm:presLayoutVars>
          <dgm:dir val="rev"/>
          <dgm:animLvl val="lvl"/>
          <dgm:resizeHandles val="exact"/>
        </dgm:presLayoutVars>
      </dgm:prSet>
      <dgm:spPr/>
      <dgm:t>
        <a:bodyPr/>
        <a:lstStyle/>
        <a:p>
          <a:endParaRPr lang="en-US"/>
        </a:p>
      </dgm:t>
    </dgm:pt>
    <dgm:pt modelId="{A2A736ED-9BC7-4088-A201-858E5A649A48}" type="pres">
      <dgm:prSet presAssocID="{F924E504-35D5-4C7A-816D-11BD751A7957}" presName="parentLin" presStyleCnt="0"/>
      <dgm:spPr/>
    </dgm:pt>
    <dgm:pt modelId="{C8BE0DE8-7F4B-499D-A5C5-0AC5F82D9163}" type="pres">
      <dgm:prSet presAssocID="{F924E504-35D5-4C7A-816D-11BD751A7957}" presName="parentLeftMargin" presStyleLbl="node1" presStyleIdx="0" presStyleCnt="1"/>
      <dgm:spPr/>
      <dgm:t>
        <a:bodyPr/>
        <a:lstStyle/>
        <a:p>
          <a:endParaRPr lang="en-US"/>
        </a:p>
      </dgm:t>
    </dgm:pt>
    <dgm:pt modelId="{1EAC8A37-A245-4178-A86C-C4A47868FC2C}" type="pres">
      <dgm:prSet presAssocID="{F924E504-35D5-4C7A-816D-11BD751A7957}" presName="parentText" presStyleLbl="node1" presStyleIdx="0" presStyleCnt="1" custScaleY="29984" custLinFactNeighborX="-70872" custLinFactNeighborY="-50039">
        <dgm:presLayoutVars>
          <dgm:chMax val="0"/>
          <dgm:bulletEnabled val="1"/>
        </dgm:presLayoutVars>
      </dgm:prSet>
      <dgm:spPr>
        <a:prstGeom prst="parallelogram">
          <a:avLst/>
        </a:prstGeom>
      </dgm:spPr>
      <dgm:t>
        <a:bodyPr/>
        <a:lstStyle/>
        <a:p>
          <a:endParaRPr lang="en-US"/>
        </a:p>
      </dgm:t>
    </dgm:pt>
    <dgm:pt modelId="{5AEC1089-572C-42D6-B505-20B9805E11A6}" type="pres">
      <dgm:prSet presAssocID="{F924E504-35D5-4C7A-816D-11BD751A7957}" presName="negativeSpace" presStyleCnt="0"/>
      <dgm:spPr/>
    </dgm:pt>
    <dgm:pt modelId="{DA298F71-5654-4270-BAB6-D84309E965FF}" type="pres">
      <dgm:prSet presAssocID="{F924E504-35D5-4C7A-816D-11BD751A7957}" presName="childText" presStyleLbl="conFgAcc1" presStyleIdx="0" presStyleCnt="1" custScaleY="67994" custLinFactNeighborY="907">
        <dgm:presLayoutVars>
          <dgm:bulletEnabled val="1"/>
        </dgm:presLayoutVars>
      </dgm:prSet>
      <dgm:spPr>
        <a:prstGeom prst="parallelogram">
          <a:avLst/>
        </a:prstGeom>
      </dgm:spPr>
      <dgm:t>
        <a:bodyPr/>
        <a:lstStyle/>
        <a:p>
          <a:endParaRPr lang="en-US"/>
        </a:p>
      </dgm:t>
    </dgm:pt>
  </dgm:ptLst>
  <dgm:cxnLst>
    <dgm:cxn modelId="{5A1B1351-DD85-466C-84AA-A70C3A3A65A4}" type="presOf" srcId="{F924E504-35D5-4C7A-816D-11BD751A7957}" destId="{1EAC8A37-A245-4178-A86C-C4A47868FC2C}" srcOrd="1" destOrd="0" presId="urn:microsoft.com/office/officeart/2005/8/layout/list1"/>
    <dgm:cxn modelId="{F735A517-5FCE-4E5C-89A8-9792E62A61F5}" type="presOf" srcId="{F924E504-35D5-4C7A-816D-11BD751A7957}" destId="{C8BE0DE8-7F4B-499D-A5C5-0AC5F82D9163}" srcOrd="0" destOrd="0" presId="urn:microsoft.com/office/officeart/2005/8/layout/list1"/>
    <dgm:cxn modelId="{B1A2C587-11ED-4185-B40E-4A6CADA0F573}" type="presOf" srcId="{A2B00E71-59E1-434D-95D3-F39FADA1F901}" destId="{DA298F71-5654-4270-BAB6-D84309E965FF}" srcOrd="0" destOrd="0" presId="urn:microsoft.com/office/officeart/2005/8/layout/list1"/>
    <dgm:cxn modelId="{B81273CE-8E6D-4FD9-BFBC-DF8FA9AE6644}" type="presOf" srcId="{24C41E82-E46D-4B71-8D68-23906A03F1C0}" destId="{673DC6B3-8E66-448A-A365-4F0FFEA9749F}" srcOrd="0" destOrd="0" presId="urn:microsoft.com/office/officeart/2005/8/layout/list1"/>
    <dgm:cxn modelId="{13726671-82BA-47E0-98A2-B95867DA4CDC}" srcId="{24C41E82-E46D-4B71-8D68-23906A03F1C0}" destId="{F924E504-35D5-4C7A-816D-11BD751A7957}" srcOrd="0" destOrd="0" parTransId="{FE984B7A-03F8-4560-9066-F1175C1F6574}" sibTransId="{B7EFA1EA-56CD-40F4-9512-6EADE78D5BEF}"/>
    <dgm:cxn modelId="{665B52EA-C7D0-4CA8-A3E2-B66814FF0DD7}" srcId="{F924E504-35D5-4C7A-816D-11BD751A7957}" destId="{A2B00E71-59E1-434D-95D3-F39FADA1F901}" srcOrd="0" destOrd="0" parTransId="{78FE368B-F216-4176-8F68-230A3F1E7378}" sibTransId="{AA703F9A-4F66-4ACF-AA31-3157875E3EB9}"/>
    <dgm:cxn modelId="{1B48AB14-3410-4D1B-B059-40DA7C813295}" type="presParOf" srcId="{673DC6B3-8E66-448A-A365-4F0FFEA9749F}" destId="{A2A736ED-9BC7-4088-A201-858E5A649A48}" srcOrd="0" destOrd="0" presId="urn:microsoft.com/office/officeart/2005/8/layout/list1"/>
    <dgm:cxn modelId="{DA238E15-935E-4993-9A74-02544CCD2391}" type="presParOf" srcId="{A2A736ED-9BC7-4088-A201-858E5A649A48}" destId="{C8BE0DE8-7F4B-499D-A5C5-0AC5F82D9163}" srcOrd="0" destOrd="0" presId="urn:microsoft.com/office/officeart/2005/8/layout/list1"/>
    <dgm:cxn modelId="{C4A419CC-C1FD-4E80-A809-47F64944F59B}" type="presParOf" srcId="{A2A736ED-9BC7-4088-A201-858E5A649A48}" destId="{1EAC8A37-A245-4178-A86C-C4A47868FC2C}" srcOrd="1" destOrd="0" presId="urn:microsoft.com/office/officeart/2005/8/layout/list1"/>
    <dgm:cxn modelId="{0785390D-D282-4599-BA8D-E0D2317072B9}" type="presParOf" srcId="{673DC6B3-8E66-448A-A365-4F0FFEA9749F}" destId="{5AEC1089-572C-42D6-B505-20B9805E11A6}" srcOrd="1" destOrd="0" presId="urn:microsoft.com/office/officeart/2005/8/layout/list1"/>
    <dgm:cxn modelId="{E039B6A2-1EA9-4B6C-93D7-3C3466106556}" type="presParOf" srcId="{673DC6B3-8E66-448A-A365-4F0FFEA9749F}" destId="{DA298F71-5654-4270-BAB6-D84309E965FF}" srcOrd="2" destOrd="0" presId="urn:microsoft.com/office/officeart/2005/8/layout/list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98F71-5654-4270-BAB6-D84309E965FF}">
      <dsp:nvSpPr>
        <dsp:cNvPr id="0" name=""/>
        <dsp:cNvSpPr/>
      </dsp:nvSpPr>
      <dsp:spPr>
        <a:xfrm>
          <a:off x="0" y="426925"/>
          <a:ext cx="8772525" cy="1430858"/>
        </a:xfrm>
        <a:prstGeom prst="parallelogram">
          <a:avLst/>
        </a:prstGeom>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200000" scaled="0"/>
        </a:gradFill>
        <a:ln w="38100" cap="flat" cmpd="sng" algn="ctr">
          <a:solidFill>
            <a:schemeClr val="accent6"/>
          </a:solidFill>
          <a:prstDash val="solid"/>
          <a:round/>
        </a:ln>
        <a:effectLst/>
        <a:scene3d>
          <a:camera prst="perspectiveContrastingRightFacing" fov="4200000">
            <a:rot lat="623785" lon="21000000" rev="0"/>
          </a:camera>
          <a:lightRig rig="soft" dir="t"/>
        </a:scene3d>
        <a:sp3d prstMaterial="clear">
          <a:bevelT w="215900" h="101600" prst="coolSlant"/>
          <a:bevelB w="228600" h="234950" prst="artDeco"/>
        </a:sp3d>
      </dsp:spPr>
      <dsp:style>
        <a:lnRef idx="2">
          <a:scrgbClr r="0" g="0" b="0"/>
        </a:lnRef>
        <a:fillRef idx="1">
          <a:scrgbClr r="0" g="0" b="0"/>
        </a:fillRef>
        <a:effectRef idx="0">
          <a:scrgbClr r="0" g="0" b="0"/>
        </a:effectRef>
        <a:fontRef idx="minor"/>
      </dsp:style>
      <dsp:txBody>
        <a:bodyPr spcFirstLastPara="0" vert="horz" wrap="square" lIns="0" tIns="182880" rIns="0" bIns="0" numCol="1" spcCol="1270" anchor="t" anchorCtr="0">
          <a:noAutofit/>
        </a:bodyPr>
        <a:lstStyle/>
        <a:p>
          <a:pPr marL="228600" lvl="1" indent="-228600" algn="l" defTabSz="977900" rtl="0">
            <a:lnSpc>
              <a:spcPct val="90000"/>
            </a:lnSpc>
            <a:spcBef>
              <a:spcPct val="0"/>
            </a:spcBef>
            <a:spcAft>
              <a:spcPct val="15000"/>
            </a:spcAft>
            <a:buChar char="••"/>
          </a:pPr>
          <a:r>
            <a:rPr lang="en-US" sz="2200" b="1" kern="1200" dirty="0" smtClean="0"/>
            <a:t>Demystifying UAA Mail - Where Did It Come From? How Can We Fix It?</a:t>
          </a:r>
          <a:br>
            <a:rPr lang="en-US" sz="2200" b="1" kern="1200" dirty="0" smtClean="0"/>
          </a:br>
          <a:r>
            <a:rPr lang="en-US" sz="1800" kern="1200" dirty="0" smtClean="0"/>
            <a:t>Jim Wilson &amp; Gary Seitz   </a:t>
          </a:r>
          <a:r>
            <a:rPr lang="en-US" sz="1800" kern="1200" dirty="0" smtClean="0">
              <a:solidFill>
                <a:srgbClr val="C00000"/>
              </a:solidFill>
            </a:rPr>
            <a:t>Period 17,   </a:t>
          </a:r>
          <a:r>
            <a:rPr lang="en-US" sz="1800" b="1" kern="1200" dirty="0" smtClean="0">
              <a:solidFill>
                <a:srgbClr val="C00000"/>
              </a:solidFill>
            </a:rPr>
            <a:t>3:15 - 4:15   </a:t>
          </a:r>
          <a:r>
            <a:rPr lang="en-US" sz="1800" kern="1200" dirty="0" smtClean="0">
              <a:solidFill>
                <a:srgbClr val="C00000"/>
              </a:solidFill>
            </a:rPr>
            <a:t>Rm. </a:t>
          </a:r>
          <a:r>
            <a:rPr lang="en-US" sz="1800" b="1" kern="1200" dirty="0" smtClean="0">
              <a:solidFill>
                <a:srgbClr val="C00000"/>
              </a:solidFill>
            </a:rPr>
            <a:t>Bayou E</a:t>
          </a:r>
          <a:endParaRPr lang="en-US" sz="1100" kern="1200" dirty="0">
            <a:solidFill>
              <a:srgbClr val="C00000"/>
            </a:solidFill>
          </a:endParaRPr>
        </a:p>
      </dsp:txBody>
      <dsp:txXfrm>
        <a:off x="880091" y="570474"/>
        <a:ext cx="7012343" cy="1143760"/>
      </dsp:txXfrm>
    </dsp:sp>
    <dsp:sp modelId="{1EAC8A37-A245-4178-A86C-C4A47868FC2C}">
      <dsp:nvSpPr>
        <dsp:cNvPr id="0" name=""/>
        <dsp:cNvSpPr/>
      </dsp:nvSpPr>
      <dsp:spPr>
        <a:xfrm>
          <a:off x="1882268" y="0"/>
          <a:ext cx="6140767" cy="575332"/>
        </a:xfrm>
        <a:prstGeom prst="parallelogram">
          <a:avLst/>
        </a:prstGeom>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500000" scaled="1"/>
        </a:gradFill>
        <a:ln w="25400" cap="flat" cmpd="sng" algn="ctr">
          <a:solidFill>
            <a:schemeClr val="lt1"/>
          </a:solidFill>
          <a:prstDash val="solid"/>
        </a:ln>
        <a:effectLst>
          <a:outerShdw blurRad="139700" dist="1016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32106" tIns="0" rIns="232106" bIns="0" numCol="1" spcCol="1270" anchor="ctr" anchorCtr="0">
          <a:noAutofit/>
        </a:bodyPr>
        <a:lstStyle/>
        <a:p>
          <a:pPr lvl="0" algn="r" defTabSz="1066800" rtl="0">
            <a:lnSpc>
              <a:spcPct val="90000"/>
            </a:lnSpc>
            <a:spcBef>
              <a:spcPct val="0"/>
            </a:spcBef>
            <a:spcAft>
              <a:spcPct val="35000"/>
            </a:spcAft>
          </a:pPr>
          <a:r>
            <a:rPr lang="en-US" sz="2400" b="1" i="1" kern="1200" spc="0" dirty="0" smtClean="0">
              <a:solidFill>
                <a:srgbClr val="FFFFFF"/>
              </a:solidFill>
              <a:latin typeface="+mj-lt"/>
            </a:rPr>
            <a:t>Wednesday</a:t>
          </a:r>
          <a:endParaRPr lang="en-US" sz="2400" kern="1200" spc="0" dirty="0">
            <a:solidFill>
              <a:srgbClr val="FFFFFF"/>
            </a:solidFill>
            <a:latin typeface="+mj-lt"/>
          </a:endParaRPr>
        </a:p>
      </dsp:txBody>
      <dsp:txXfrm>
        <a:off x="2453929" y="53559"/>
        <a:ext cx="4997445" cy="468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98F71-5654-4270-BAB6-D84309E965FF}">
      <dsp:nvSpPr>
        <dsp:cNvPr id="0" name=""/>
        <dsp:cNvSpPr/>
      </dsp:nvSpPr>
      <dsp:spPr>
        <a:xfrm>
          <a:off x="0" y="441659"/>
          <a:ext cx="8772525" cy="1113741"/>
        </a:xfrm>
        <a:prstGeom prst="parallelogram">
          <a:avLst/>
        </a:prstGeom>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200000" scaled="0"/>
        </a:gradFill>
        <a:ln w="38100" cap="flat" cmpd="sng" algn="ctr">
          <a:solidFill>
            <a:schemeClr val="accent6"/>
          </a:solidFill>
          <a:prstDash val="solid"/>
          <a:round/>
        </a:ln>
        <a:effectLst/>
        <a:scene3d>
          <a:camera prst="perspectiveContrastingRightFacing" fov="4200000">
            <a:rot lat="623785" lon="21000000" rev="0"/>
          </a:camera>
          <a:lightRig rig="soft" dir="t"/>
        </a:scene3d>
        <a:sp3d prstMaterial="clear">
          <a:bevelT w="215900" h="101600" prst="coolSlant"/>
          <a:bevelB w="228600" h="234950" prst="artDeco"/>
        </a:sp3d>
      </dsp:spPr>
      <dsp:style>
        <a:lnRef idx="2">
          <a:scrgbClr r="0" g="0" b="0"/>
        </a:lnRef>
        <a:fillRef idx="1">
          <a:scrgbClr r="0" g="0" b="0"/>
        </a:fillRef>
        <a:effectRef idx="0">
          <a:scrgbClr r="0" g="0" b="0"/>
        </a:effectRef>
        <a:fontRef idx="minor"/>
      </dsp:style>
      <dsp:txBody>
        <a:bodyPr spcFirstLastPara="0" vert="horz" wrap="square" lIns="0" tIns="182880" rIns="0" bIns="0" numCol="1" spcCol="1270" anchor="t" anchorCtr="0">
          <a:noAutofit/>
        </a:bodyPr>
        <a:lstStyle/>
        <a:p>
          <a:pPr marL="228600" lvl="1" indent="-228600" algn="l" defTabSz="977900" rtl="0">
            <a:lnSpc>
              <a:spcPct val="90000"/>
            </a:lnSpc>
            <a:spcBef>
              <a:spcPct val="0"/>
            </a:spcBef>
            <a:spcAft>
              <a:spcPct val="15000"/>
            </a:spcAft>
            <a:buChar char="••"/>
          </a:pPr>
          <a:r>
            <a:rPr lang="en-US" sz="2200" b="1" kern="1200" dirty="0" smtClean="0"/>
            <a:t>Your Software is Talking, Are You Listening?</a:t>
          </a:r>
          <a:br>
            <a:rPr lang="en-US" sz="2200" b="1" kern="1200" dirty="0" smtClean="0"/>
          </a:br>
          <a:r>
            <a:rPr lang="en-US" sz="1800" kern="1200" dirty="0" smtClean="0"/>
            <a:t>Jim Wilson &amp; Chris Lien   </a:t>
          </a:r>
          <a:r>
            <a:rPr lang="en-US" sz="1800" kern="1200" dirty="0" smtClean="0">
              <a:solidFill>
                <a:srgbClr val="C00000"/>
              </a:solidFill>
            </a:rPr>
            <a:t>Period 10,   </a:t>
          </a:r>
          <a:r>
            <a:rPr lang="en-US" sz="1800" b="1" kern="1200" dirty="0" smtClean="0">
              <a:solidFill>
                <a:srgbClr val="C00000"/>
              </a:solidFill>
            </a:rPr>
            <a:t>4 - 5   </a:t>
          </a:r>
          <a:r>
            <a:rPr lang="en-US" sz="1800" kern="1200" dirty="0" smtClean="0">
              <a:solidFill>
                <a:srgbClr val="C00000"/>
              </a:solidFill>
            </a:rPr>
            <a:t>Rm. </a:t>
          </a:r>
          <a:r>
            <a:rPr lang="en-US" sz="1800" b="1" kern="1200" dirty="0" smtClean="0">
              <a:solidFill>
                <a:srgbClr val="C00000"/>
              </a:solidFill>
            </a:rPr>
            <a:t>Bayou E</a:t>
          </a:r>
          <a:endParaRPr lang="en-US" sz="1100" kern="1200" dirty="0">
            <a:solidFill>
              <a:srgbClr val="C00000"/>
            </a:solidFill>
          </a:endParaRPr>
        </a:p>
      </dsp:txBody>
      <dsp:txXfrm>
        <a:off x="847058" y="549200"/>
        <a:ext cx="7078409" cy="898659"/>
      </dsp:txXfrm>
    </dsp:sp>
    <dsp:sp modelId="{1EAC8A37-A245-4178-A86C-C4A47868FC2C}">
      <dsp:nvSpPr>
        <dsp:cNvPr id="0" name=""/>
        <dsp:cNvSpPr/>
      </dsp:nvSpPr>
      <dsp:spPr>
        <a:xfrm>
          <a:off x="1882268" y="19207"/>
          <a:ext cx="6140767" cy="575332"/>
        </a:xfrm>
        <a:prstGeom prst="parallelogram">
          <a:avLst/>
        </a:prstGeom>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500000" scaled="1"/>
        </a:gradFill>
        <a:ln w="25400" cap="flat" cmpd="sng" algn="ctr">
          <a:solidFill>
            <a:schemeClr val="lt1"/>
          </a:solidFill>
          <a:prstDash val="solid"/>
        </a:ln>
        <a:effectLst>
          <a:outerShdw blurRad="139700" dist="1016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32106" tIns="0" rIns="232106" bIns="0" numCol="1" spcCol="1270" anchor="ctr" anchorCtr="0">
          <a:noAutofit/>
        </a:bodyPr>
        <a:lstStyle/>
        <a:p>
          <a:pPr lvl="0" algn="r" defTabSz="1066800" rtl="0">
            <a:lnSpc>
              <a:spcPct val="90000"/>
            </a:lnSpc>
            <a:spcBef>
              <a:spcPct val="0"/>
            </a:spcBef>
            <a:spcAft>
              <a:spcPct val="35000"/>
            </a:spcAft>
          </a:pPr>
          <a:r>
            <a:rPr lang="en-US" sz="2400" b="1" i="1" kern="1200" spc="0" dirty="0" smtClean="0">
              <a:solidFill>
                <a:srgbClr val="FFFFFF"/>
              </a:solidFill>
              <a:latin typeface="+mj-lt"/>
            </a:rPr>
            <a:t>Monday</a:t>
          </a:r>
          <a:endParaRPr lang="en-US" sz="2400" kern="1200" spc="0" dirty="0">
            <a:solidFill>
              <a:srgbClr val="FFFFFF"/>
            </a:solidFill>
            <a:latin typeface="+mj-lt"/>
          </a:endParaRPr>
        </a:p>
      </dsp:txBody>
      <dsp:txXfrm>
        <a:off x="2453929" y="72766"/>
        <a:ext cx="4997445" cy="468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98F71-5654-4270-BAB6-D84309E965FF}">
      <dsp:nvSpPr>
        <dsp:cNvPr id="0" name=""/>
        <dsp:cNvSpPr/>
      </dsp:nvSpPr>
      <dsp:spPr>
        <a:xfrm>
          <a:off x="0" y="431158"/>
          <a:ext cx="8772525" cy="1113741"/>
        </a:xfrm>
        <a:prstGeom prst="parallelogram">
          <a:avLst/>
        </a:prstGeom>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200000" scaled="0"/>
        </a:gradFill>
        <a:ln w="38100" cap="flat" cmpd="sng" algn="ctr">
          <a:solidFill>
            <a:schemeClr val="accent6"/>
          </a:solidFill>
          <a:prstDash val="solid"/>
          <a:round/>
        </a:ln>
        <a:effectLst/>
        <a:scene3d>
          <a:camera prst="perspectiveContrastingRightFacing" fov="4200000">
            <a:rot lat="623785" lon="21000000" rev="0"/>
          </a:camera>
          <a:lightRig rig="soft" dir="t"/>
        </a:scene3d>
        <a:sp3d prstMaterial="clear">
          <a:bevelT w="215900" h="101600" prst="coolSlant"/>
          <a:bevelB w="228600" h="234950" prst="artDeco"/>
        </a:sp3d>
      </dsp:spPr>
      <dsp:style>
        <a:lnRef idx="2">
          <a:scrgbClr r="0" g="0" b="0"/>
        </a:lnRef>
        <a:fillRef idx="1">
          <a:scrgbClr r="0" g="0" b="0"/>
        </a:fillRef>
        <a:effectRef idx="0">
          <a:scrgbClr r="0" g="0" b="0"/>
        </a:effectRef>
        <a:fontRef idx="minor"/>
      </dsp:style>
      <dsp:txBody>
        <a:bodyPr spcFirstLastPara="0" vert="horz" wrap="square" lIns="0" tIns="182880" rIns="0" bIns="0" numCol="1" spcCol="1270" anchor="t" anchorCtr="0">
          <a:noAutofit/>
        </a:bodyPr>
        <a:lstStyle/>
        <a:p>
          <a:pPr marL="228600" lvl="1" indent="-228600" algn="l" defTabSz="977900" rtl="0">
            <a:lnSpc>
              <a:spcPct val="90000"/>
            </a:lnSpc>
            <a:spcBef>
              <a:spcPct val="0"/>
            </a:spcBef>
            <a:spcAft>
              <a:spcPct val="15000"/>
            </a:spcAft>
            <a:buChar char="••"/>
          </a:pPr>
          <a:r>
            <a:rPr lang="en-US" sz="2200" b="1" kern="1200" dirty="0" smtClean="0"/>
            <a:t>Address Quality 101</a:t>
          </a:r>
          <a:br>
            <a:rPr lang="en-US" sz="2200" b="1" kern="1200" dirty="0" smtClean="0"/>
          </a:br>
          <a:r>
            <a:rPr lang="en-US" sz="1800" kern="1200" dirty="0" smtClean="0"/>
            <a:t>Ed Wanta &amp; Paula Stoskopf   </a:t>
          </a:r>
          <a:r>
            <a:rPr lang="en-US" sz="1800" kern="1200" dirty="0" smtClean="0">
              <a:solidFill>
                <a:srgbClr val="C00000"/>
              </a:solidFill>
            </a:rPr>
            <a:t>Period 5,   </a:t>
          </a:r>
          <a:r>
            <a:rPr lang="en-US" sz="1800" b="1" kern="1200" dirty="0" smtClean="0">
              <a:solidFill>
                <a:srgbClr val="C00000"/>
              </a:solidFill>
            </a:rPr>
            <a:t>2:45 - 3:45   </a:t>
          </a:r>
          <a:r>
            <a:rPr lang="en-US" sz="1800" kern="1200" dirty="0" smtClean="0">
              <a:solidFill>
                <a:srgbClr val="C00000"/>
              </a:solidFill>
            </a:rPr>
            <a:t>Rm. </a:t>
          </a:r>
          <a:r>
            <a:rPr lang="en-US" sz="1800" b="1" kern="1200" dirty="0" smtClean="0">
              <a:solidFill>
                <a:srgbClr val="C00000"/>
              </a:solidFill>
            </a:rPr>
            <a:t>Bayou E</a:t>
          </a:r>
          <a:endParaRPr lang="en-US" sz="1400" b="1" kern="1200" dirty="0">
            <a:solidFill>
              <a:srgbClr val="C00000"/>
            </a:solidFill>
          </a:endParaRPr>
        </a:p>
      </dsp:txBody>
      <dsp:txXfrm>
        <a:off x="847058" y="538699"/>
        <a:ext cx="7078409" cy="898659"/>
      </dsp:txXfrm>
    </dsp:sp>
    <dsp:sp modelId="{1EAC8A37-A245-4178-A86C-C4A47868FC2C}">
      <dsp:nvSpPr>
        <dsp:cNvPr id="0" name=""/>
        <dsp:cNvSpPr/>
      </dsp:nvSpPr>
      <dsp:spPr>
        <a:xfrm>
          <a:off x="1882268" y="0"/>
          <a:ext cx="6140767" cy="575332"/>
        </a:xfrm>
        <a:prstGeom prst="parallelogram">
          <a:avLst/>
        </a:prstGeom>
        <a:gradFill rotWithShape="0">
          <a:gsLst>
            <a:gs pos="0">
              <a:srgbClr val="000000"/>
            </a:gs>
            <a:gs pos="39999">
              <a:srgbClr val="0A128C">
                <a:alpha val="56000"/>
              </a:srgbClr>
            </a:gs>
            <a:gs pos="70000">
              <a:srgbClr val="181CC7"/>
            </a:gs>
            <a:gs pos="88000">
              <a:srgbClr val="7005D4">
                <a:alpha val="36000"/>
              </a:srgbClr>
            </a:gs>
            <a:gs pos="100000">
              <a:srgbClr val="8C3D91">
                <a:alpha val="77000"/>
              </a:srgbClr>
            </a:gs>
          </a:gsLst>
          <a:lin ang="13500000" scaled="1"/>
        </a:gradFill>
        <a:ln w="25400" cap="flat" cmpd="sng" algn="ctr">
          <a:solidFill>
            <a:schemeClr val="lt1"/>
          </a:solidFill>
          <a:prstDash val="solid"/>
        </a:ln>
        <a:effectLst>
          <a:outerShdw blurRad="139700" dist="1016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32106" tIns="0" rIns="232106" bIns="0" numCol="1" spcCol="1270" anchor="ctr" anchorCtr="0">
          <a:noAutofit/>
        </a:bodyPr>
        <a:lstStyle/>
        <a:p>
          <a:pPr lvl="0" algn="r" defTabSz="1066800" rtl="0">
            <a:lnSpc>
              <a:spcPct val="90000"/>
            </a:lnSpc>
            <a:spcBef>
              <a:spcPct val="0"/>
            </a:spcBef>
            <a:spcAft>
              <a:spcPct val="35000"/>
            </a:spcAft>
          </a:pPr>
          <a:r>
            <a:rPr lang="en-US" sz="2400" b="1" i="1" kern="1200" spc="0" dirty="0" smtClean="0">
              <a:solidFill>
                <a:srgbClr val="FFFFFF"/>
              </a:solidFill>
              <a:latin typeface="+mj-lt"/>
            </a:rPr>
            <a:t>Sunday</a:t>
          </a:r>
          <a:endParaRPr lang="en-US" sz="2400" kern="1200" spc="0" dirty="0">
            <a:solidFill>
              <a:srgbClr val="FFFFFF"/>
            </a:solidFill>
            <a:latin typeface="+mj-lt"/>
          </a:endParaRPr>
        </a:p>
      </dsp:txBody>
      <dsp:txXfrm>
        <a:off x="2453929" y="53559"/>
        <a:ext cx="4997445" cy="4682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spcBef>
                <a:spcPct val="0"/>
              </a:spcBef>
              <a:buFontTx/>
              <a:buNone/>
              <a:defRPr sz="1200">
                <a:solidFill>
                  <a:schemeClr val="tx1"/>
                </a:solidFill>
                <a:latin typeface="Times" pitchFamily="18" charset="0"/>
                <a:cs typeface="+mn-cs"/>
              </a:defRPr>
            </a:lvl1pPr>
          </a:lstStyle>
          <a:p>
            <a:pPr>
              <a:defRPr/>
            </a:pPr>
            <a:endParaRPr lang="en-US" dirty="0"/>
          </a:p>
        </p:txBody>
      </p:sp>
      <p:sp>
        <p:nvSpPr>
          <p:cNvPr id="21507"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spcBef>
                <a:spcPct val="0"/>
              </a:spcBef>
              <a:buFontTx/>
              <a:buNone/>
              <a:defRPr sz="1200">
                <a:solidFill>
                  <a:schemeClr val="tx1"/>
                </a:solidFill>
                <a:latin typeface="Times" pitchFamily="18" charset="0"/>
                <a:cs typeface="+mn-cs"/>
              </a:defRPr>
            </a:lvl1pPr>
          </a:lstStyle>
          <a:p>
            <a:pPr>
              <a:defRPr/>
            </a:pPr>
            <a:endParaRPr lang="en-US" dirty="0"/>
          </a:p>
        </p:txBody>
      </p:sp>
      <p:sp>
        <p:nvSpPr>
          <p:cNvPr id="21508"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spcBef>
                <a:spcPct val="0"/>
              </a:spcBef>
              <a:buFontTx/>
              <a:buNone/>
              <a:defRPr sz="1200">
                <a:solidFill>
                  <a:schemeClr val="tx1"/>
                </a:solidFill>
                <a:latin typeface="Times" pitchFamily="18" charset="0"/>
                <a:cs typeface="+mn-cs"/>
              </a:defRPr>
            </a:lvl1pPr>
          </a:lstStyle>
          <a:p>
            <a:pPr>
              <a:defRPr/>
            </a:pPr>
            <a:endParaRPr lang="en-US" dirty="0"/>
          </a:p>
        </p:txBody>
      </p:sp>
      <p:sp>
        <p:nvSpPr>
          <p:cNvPr id="21509"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spcBef>
                <a:spcPct val="0"/>
              </a:spcBef>
              <a:buFontTx/>
              <a:buNone/>
              <a:defRPr sz="1200">
                <a:solidFill>
                  <a:schemeClr val="tx1"/>
                </a:solidFill>
                <a:latin typeface="Times" pitchFamily="18" charset="0"/>
                <a:cs typeface="+mn-cs"/>
              </a:defRPr>
            </a:lvl1pPr>
          </a:lstStyle>
          <a:p>
            <a:pPr>
              <a:defRPr/>
            </a:pPr>
            <a:fld id="{C1D353DE-3F2A-41D0-82B1-0090493B961B}" type="slidenum">
              <a:rPr lang="en-US"/>
              <a:pPr>
                <a:defRPr/>
              </a:pPr>
              <a:t>‹#›</a:t>
            </a:fld>
            <a:endParaRPr lang="en-US" dirty="0"/>
          </a:p>
        </p:txBody>
      </p:sp>
    </p:spTree>
    <p:extLst>
      <p:ext uri="{BB962C8B-B14F-4D97-AF65-F5344CB8AC3E}">
        <p14:creationId xmlns:p14="http://schemas.microsoft.com/office/powerpoint/2010/main" val="95601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spcBef>
                <a:spcPct val="0"/>
              </a:spcBef>
              <a:buFontTx/>
              <a:buNone/>
              <a:defRPr sz="1200">
                <a:solidFill>
                  <a:schemeClr val="tx1"/>
                </a:solidFill>
                <a:latin typeface="Times" pitchFamily="18" charset="0"/>
                <a:cs typeface="+mn-cs"/>
              </a:defRPr>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spcBef>
                <a:spcPct val="0"/>
              </a:spcBef>
              <a:buFontTx/>
              <a:buNone/>
              <a:defRPr sz="1200">
                <a:solidFill>
                  <a:schemeClr val="tx1"/>
                </a:solidFill>
                <a:latin typeface="Times" pitchFamily="18" charset="0"/>
                <a:cs typeface="+mn-cs"/>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spcBef>
                <a:spcPct val="0"/>
              </a:spcBef>
              <a:buFontTx/>
              <a:buNone/>
              <a:defRPr sz="1200">
                <a:solidFill>
                  <a:schemeClr val="tx1"/>
                </a:solidFill>
                <a:latin typeface="Times" pitchFamily="18" charset="0"/>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spcBef>
                <a:spcPct val="0"/>
              </a:spcBef>
              <a:buFontTx/>
              <a:buNone/>
              <a:defRPr sz="1200">
                <a:solidFill>
                  <a:schemeClr val="tx1"/>
                </a:solidFill>
                <a:latin typeface="Times" pitchFamily="18" charset="0"/>
                <a:cs typeface="+mn-cs"/>
              </a:defRPr>
            </a:lvl1pPr>
          </a:lstStyle>
          <a:p>
            <a:pPr>
              <a:defRPr/>
            </a:pPr>
            <a:fld id="{0131CCC3-65C1-4052-8FFD-F9D939D4A651}" type="slidenum">
              <a:rPr lang="en-US"/>
              <a:pPr>
                <a:defRPr/>
              </a:pPr>
              <a:t>‹#›</a:t>
            </a:fld>
            <a:endParaRPr lang="en-US" dirty="0"/>
          </a:p>
        </p:txBody>
      </p:sp>
    </p:spTree>
    <p:extLst>
      <p:ext uri="{BB962C8B-B14F-4D97-AF65-F5344CB8AC3E}">
        <p14:creationId xmlns:p14="http://schemas.microsoft.com/office/powerpoint/2010/main" val="1366429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4C466105-4AF2-441D-BAB4-251289994D32}" type="slidenum">
              <a:rPr lang="en-US" sz="1200">
                <a:solidFill>
                  <a:schemeClr val="tx1"/>
                </a:solidFill>
                <a:latin typeface="Times"/>
              </a:rPr>
              <a:pPr/>
              <a:t>1</a:t>
            </a:fld>
            <a:endParaRPr lang="en-US" sz="1200" dirty="0">
              <a:solidFill>
                <a:schemeClr val="tx1"/>
              </a:solidFill>
              <a:latin typeface="Times"/>
            </a:endParaRPr>
          </a:p>
        </p:txBody>
      </p:sp>
      <p:sp>
        <p:nvSpPr>
          <p:cNvPr id="32771" name="Rectangle 2"/>
          <p:cNvSpPr>
            <a:spLocks noGrp="1" noRot="1" noChangeAspect="1" noChangeArrowheads="1" noTextEdit="1"/>
          </p:cNvSpPr>
          <p:nvPr>
            <p:ph type="sldImg"/>
          </p:nvPr>
        </p:nvSpPr>
        <p:spPr>
          <a:xfrm>
            <a:off x="1181100" y="696913"/>
            <a:ext cx="4648200" cy="3486150"/>
          </a:xfrm>
          <a:ln/>
        </p:spPr>
      </p:sp>
      <p:sp>
        <p:nvSpPr>
          <p:cNvPr id="32772" name="Rectangle 3"/>
          <p:cNvSpPr>
            <a:spLocks noGrp="1" noChangeArrowheads="1"/>
          </p:cNvSpPr>
          <p:nvPr>
            <p:ph type="body" idx="1"/>
          </p:nvPr>
        </p:nvSpPr>
        <p:spPr>
          <a:noFill/>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258351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1599577F-A5B4-4459-9626-75CB85F9D25D}" type="slidenum">
              <a:rPr lang="en-US" sz="1200">
                <a:solidFill>
                  <a:schemeClr val="tx1"/>
                </a:solidFill>
                <a:latin typeface="Times"/>
              </a:rPr>
              <a:pPr/>
              <a:t>10</a:t>
            </a:fld>
            <a:endParaRPr lang="en-US" sz="1200" dirty="0">
              <a:solidFill>
                <a:schemeClr val="tx1"/>
              </a:solidFill>
              <a:latin typeface="Times"/>
            </a:endParaRPr>
          </a:p>
        </p:txBody>
      </p:sp>
      <p:sp>
        <p:nvSpPr>
          <p:cNvPr id="39939" name="Rectangle 7"/>
          <p:cNvSpPr txBox="1">
            <a:spLocks noGrp="1" noChangeArrowheads="1"/>
          </p:cNvSpPr>
          <p:nvPr/>
        </p:nvSpPr>
        <p:spPr bwMode="auto">
          <a:xfrm>
            <a:off x="3972560" y="8833194"/>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2" tIns="45332" rIns="90662" bIns="45332"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spcBef>
                <a:spcPct val="0"/>
              </a:spcBef>
              <a:buFontTx/>
              <a:buNone/>
            </a:pPr>
            <a:fld id="{CCCAB99B-E84C-48D9-BA14-AC5737FB1E6E}" type="slidenum">
              <a:rPr lang="en-US" sz="1200">
                <a:solidFill>
                  <a:schemeClr val="tx1"/>
                </a:solidFill>
                <a:latin typeface="Arial" pitchFamily="34" charset="0"/>
              </a:rPr>
              <a:pPr algn="r" eaLnBrk="1" hangingPunct="1">
                <a:spcBef>
                  <a:spcPct val="0"/>
                </a:spcBef>
                <a:buFontTx/>
                <a:buNone/>
              </a:pPr>
              <a:t>10</a:t>
            </a:fld>
            <a:endParaRPr lang="en-US" sz="1200" dirty="0">
              <a:solidFill>
                <a:schemeClr val="tx1"/>
              </a:solidFill>
              <a:latin typeface="Arial" pitchFamily="34" charset="0"/>
            </a:endParaRPr>
          </a:p>
        </p:txBody>
      </p:sp>
      <p:sp>
        <p:nvSpPr>
          <p:cNvPr id="39940" name="Rectangle 2"/>
          <p:cNvSpPr>
            <a:spLocks noGrp="1" noRot="1" noChangeAspect="1" noChangeArrowheads="1" noTextEdit="1"/>
          </p:cNvSpPr>
          <p:nvPr>
            <p:ph type="sldImg"/>
          </p:nvPr>
        </p:nvSpPr>
        <p:spPr>
          <a:xfrm>
            <a:off x="1995488" y="231775"/>
            <a:ext cx="3409950" cy="2557463"/>
          </a:xfrm>
          <a:ln/>
        </p:spPr>
      </p:sp>
      <p:sp>
        <p:nvSpPr>
          <p:cNvPr id="39941" name="Rectangle 3"/>
          <p:cNvSpPr>
            <a:spLocks noGrp="1" noChangeArrowheads="1"/>
          </p:cNvSpPr>
          <p:nvPr>
            <p:ph type="body" idx="1"/>
          </p:nvPr>
        </p:nvSpPr>
        <p:spPr>
          <a:xfrm>
            <a:off x="701040" y="2866390"/>
            <a:ext cx="5608320" cy="4183380"/>
          </a:xfrm>
          <a:noFill/>
        </p:spPr>
        <p:txBody>
          <a:bodyPr lIns="90662" tIns="45332" rIns="90662" bIns="45332"/>
          <a:lstStyle/>
          <a:p>
            <a:pPr eaLnBrk="1" hangingPunct="1"/>
            <a:r>
              <a:rPr lang="en-US" dirty="0" smtClean="0">
                <a:latin typeface="Arial" pitchFamily="34" charset="0"/>
              </a:rPr>
              <a:t>Angela</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338460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81100" y="696913"/>
            <a:ext cx="4648200" cy="3486150"/>
          </a:xfrm>
          <a:ln/>
        </p:spPr>
      </p:sp>
      <p:sp>
        <p:nvSpPr>
          <p:cNvPr id="40963" name="Notes Placeholder 2"/>
          <p:cNvSpPr>
            <a:spLocks noGrp="1"/>
          </p:cNvSpPr>
          <p:nvPr>
            <p:ph type="body" idx="1"/>
          </p:nvPr>
        </p:nvSpPr>
        <p:spPr>
          <a:noFill/>
        </p:spPr>
        <p:txBody>
          <a:bodyPr/>
          <a:lstStyle/>
          <a:p>
            <a:r>
              <a:rPr lang="en-US" dirty="0" smtClean="0">
                <a:latin typeface="Times"/>
              </a:rPr>
              <a:t>Angela with Chris</a:t>
            </a:r>
          </a:p>
        </p:txBody>
      </p:sp>
      <p:sp>
        <p:nvSpPr>
          <p:cNvPr id="40964"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1AAA7824-6811-4B2F-9D7A-FE206A86D982}" type="slidenum">
              <a:rPr lang="en-US" sz="1200">
                <a:solidFill>
                  <a:schemeClr val="tx1"/>
                </a:solidFill>
                <a:latin typeface="Times"/>
              </a:rPr>
              <a:pPr/>
              <a:t>11</a:t>
            </a:fld>
            <a:endParaRPr lang="en-US" sz="1200" dirty="0">
              <a:solidFill>
                <a:schemeClr val="tx1"/>
              </a:solidFill>
              <a:latin typeface="Times"/>
            </a:endParaRPr>
          </a:p>
        </p:txBody>
      </p:sp>
    </p:spTree>
    <p:extLst>
      <p:ext uri="{BB962C8B-B14F-4D97-AF65-F5344CB8AC3E}">
        <p14:creationId xmlns:p14="http://schemas.microsoft.com/office/powerpoint/2010/main" val="329025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81100" y="696913"/>
            <a:ext cx="4648200" cy="3486150"/>
          </a:xfrm>
          <a:ln/>
        </p:spPr>
      </p:sp>
      <p:sp>
        <p:nvSpPr>
          <p:cNvPr id="43011" name="Notes Placeholder 2"/>
          <p:cNvSpPr>
            <a:spLocks noGrp="1"/>
          </p:cNvSpPr>
          <p:nvPr>
            <p:ph type="body" idx="1"/>
          </p:nvPr>
        </p:nvSpPr>
        <p:spPr>
          <a:noFill/>
        </p:spPr>
        <p:txBody>
          <a:bodyPr/>
          <a:lstStyle/>
          <a:p>
            <a:r>
              <a:rPr lang="en-US" dirty="0" smtClean="0">
                <a:latin typeface="Times"/>
              </a:rPr>
              <a:t>Angela </a:t>
            </a:r>
          </a:p>
          <a:p>
            <a:endParaRPr lang="en-US" dirty="0" smtClean="0">
              <a:latin typeface="Times"/>
            </a:endParaRPr>
          </a:p>
          <a:p>
            <a:r>
              <a:rPr lang="en-US" dirty="0"/>
              <a:t>Delivery Deviations</a:t>
            </a:r>
          </a:p>
          <a:p>
            <a:r>
              <a:rPr lang="en-US" dirty="0"/>
              <a:t> </a:t>
            </a:r>
          </a:p>
          <a:p>
            <a:r>
              <a:rPr lang="en-US" b="1" dirty="0"/>
              <a:t>PO Box Throwback</a:t>
            </a:r>
            <a:endParaRPr lang="en-US" dirty="0"/>
          </a:p>
          <a:p>
            <a:r>
              <a:rPr lang="en-US" dirty="0"/>
              <a:t> </a:t>
            </a:r>
          </a:p>
          <a:p>
            <a:r>
              <a:rPr lang="en-US" dirty="0"/>
              <a:t>Residences and businesses that choose to receive delivery through PO boxes are considered PO Box Throwbacks when no delivery is made to the street address.</a:t>
            </a:r>
          </a:p>
          <a:p>
            <a:r>
              <a:rPr lang="en-US" dirty="0"/>
              <a:t> </a:t>
            </a:r>
          </a:p>
          <a:p>
            <a:r>
              <a:rPr lang="en-US" dirty="0"/>
              <a:t>AMS Coding Guide:PO Box Throwback</a:t>
            </a:r>
          </a:p>
          <a:p>
            <a:r>
              <a:rPr lang="en-US" dirty="0"/>
              <a:t>Residences and businesses that choose to receive delivery through PO boxes are considered </a:t>
            </a:r>
            <a:r>
              <a:rPr lang="en-US" i="1" dirty="0"/>
              <a:t>PO Box Throwbacks </a:t>
            </a:r>
            <a:r>
              <a:rPr lang="en-US" dirty="0"/>
              <a:t>when no delivery is made to the street address.</a:t>
            </a:r>
          </a:p>
          <a:p>
            <a:endParaRPr lang="en-US" dirty="0"/>
          </a:p>
          <a:p>
            <a:endParaRPr lang="en-US" dirty="0"/>
          </a:p>
          <a:p>
            <a:r>
              <a:rPr lang="en-US" dirty="0"/>
              <a:t> </a:t>
            </a:r>
          </a:p>
          <a:p>
            <a:r>
              <a:rPr lang="en-US" b="1" dirty="0"/>
              <a:t>PO Box Street Address (PBSA)</a:t>
            </a:r>
            <a:endParaRPr lang="en-US" dirty="0"/>
          </a:p>
          <a:p>
            <a:r>
              <a:rPr lang="en-US" dirty="0"/>
              <a:t> </a:t>
            </a:r>
          </a:p>
          <a:p>
            <a:r>
              <a:rPr lang="en-US" dirty="0"/>
              <a:t>In the Competitive PO Box Fee Group, one of the services offered is the creation of a street address that is directly linked to the PO Box address.  The PBSA address is the primary address of the manned administrative location of the PO Box address followed by the PO box number.  The addresses are always on C770 – C779 phantom routes.  They are always marked No Stat and PO box Throwback.</a:t>
            </a:r>
          </a:p>
          <a:p>
            <a:r>
              <a:rPr lang="en-US" dirty="0"/>
              <a:t> </a:t>
            </a:r>
          </a:p>
          <a:p>
            <a:r>
              <a:rPr lang="en-US" dirty="0"/>
              <a:t>The PO Boxes are located at 123 Main St and the customer rents PO Box 1 there, the PBSA address will be:</a:t>
            </a:r>
          </a:p>
          <a:p>
            <a:r>
              <a:rPr lang="en-US" dirty="0"/>
              <a:t> </a:t>
            </a:r>
          </a:p>
          <a:p>
            <a:r>
              <a:rPr lang="en-US" dirty="0"/>
              <a:t>123 Main St # 1</a:t>
            </a:r>
          </a:p>
          <a:p>
            <a:r>
              <a:rPr lang="en-US" dirty="0"/>
              <a:t> </a:t>
            </a:r>
          </a:p>
          <a:p>
            <a:r>
              <a:rPr lang="en-US" b="1" dirty="0"/>
              <a:t>Commercial Mail Receiving Agencies (CMRA)</a:t>
            </a:r>
            <a:endParaRPr lang="en-US" dirty="0"/>
          </a:p>
          <a:p>
            <a:r>
              <a:rPr lang="en-US" dirty="0"/>
              <a:t> </a:t>
            </a:r>
          </a:p>
          <a:p>
            <a:r>
              <a:rPr lang="en-US" dirty="0"/>
              <a:t>Private companies, such as UPS Store and Office Business Centers (OBC),that rent private mail boxes (PMB) to their customers.</a:t>
            </a:r>
          </a:p>
          <a:p>
            <a:r>
              <a:rPr lang="en-US" dirty="0"/>
              <a:t> </a:t>
            </a:r>
          </a:p>
          <a:p>
            <a:r>
              <a:rPr lang="en-US" dirty="0"/>
              <a:t>AMS Coding Guide:  COMMERCIAL MAIL RECEIVING AGENCY (CMRA)</a:t>
            </a:r>
          </a:p>
          <a:p>
            <a:r>
              <a:rPr lang="en-US" dirty="0"/>
              <a:t>Private companies, such as UPS Store and Office Business Centers (OBC), use their physical address as the</a:t>
            </a:r>
          </a:p>
          <a:p>
            <a:r>
              <a:rPr lang="en-US" dirty="0"/>
              <a:t>mailing address. The Private Mail Box (PMB) numbers are not recorded in AMS.</a:t>
            </a:r>
          </a:p>
          <a:p>
            <a:r>
              <a:rPr lang="en-US" dirty="0"/>
              <a:t>The CMRA delivery points are identified as business in the Usage field. The CMRA field MUST be flagged and</a:t>
            </a:r>
          </a:p>
          <a:p>
            <a:r>
              <a:rPr lang="en-US" dirty="0"/>
              <a:t>the Drop Count served populated with the correct number of PMB available. Drop Count served information is</a:t>
            </a:r>
          </a:p>
          <a:p>
            <a:r>
              <a:rPr lang="en-US" dirty="0"/>
              <a:t>obtained from the PS Form 1583 on file at the delivery unit.</a:t>
            </a:r>
          </a:p>
          <a:p>
            <a:r>
              <a:rPr lang="en-US" dirty="0"/>
              <a:t>Proper address formats can be found in Pub 28, </a:t>
            </a:r>
            <a:r>
              <a:rPr lang="en-US" i="1" dirty="0"/>
              <a:t>Postal Addressing Standards</a:t>
            </a:r>
            <a:r>
              <a:rPr lang="en-US" dirty="0"/>
              <a:t>, Private Mailbox Addresses, and</a:t>
            </a:r>
          </a:p>
          <a:p>
            <a:r>
              <a:rPr lang="en-US" dirty="0"/>
              <a:t>DMM 508.1.9.</a:t>
            </a:r>
          </a:p>
          <a:p>
            <a:r>
              <a:rPr lang="en-US" dirty="0"/>
              <a:t>When adding a CMRA delivery point within a high-rise address, the CMRA H record should have a unique</a:t>
            </a:r>
          </a:p>
          <a:p>
            <a:r>
              <a:rPr lang="en-US" dirty="0"/>
              <a:t>ZIP+4® code.</a:t>
            </a:r>
          </a:p>
          <a:p>
            <a:r>
              <a:rPr lang="en-US" dirty="0"/>
              <a:t> </a:t>
            </a:r>
          </a:p>
          <a:p>
            <a:r>
              <a:rPr lang="en-US" b="1" dirty="0"/>
              <a:t>Drop Address</a:t>
            </a:r>
            <a:endParaRPr lang="en-US" dirty="0"/>
          </a:p>
          <a:p>
            <a:r>
              <a:rPr lang="en-US" dirty="0"/>
              <a:t> </a:t>
            </a:r>
          </a:p>
          <a:p>
            <a:r>
              <a:rPr lang="en-US" dirty="0"/>
              <a:t>A drop address is a single delivery point or receptacle that services multiple “families”.  Examples of drop addresses include a single door slot shared by two or more families, a box on a wall for duplexes, or a boarding house or dormitory at which mail is delivered to the door for subsequent distribution.  Mail for drop addresses is distributed internally by the site.</a:t>
            </a:r>
          </a:p>
          <a:p>
            <a:r>
              <a:rPr lang="en-US" dirty="0"/>
              <a:t> </a:t>
            </a:r>
          </a:p>
          <a:p>
            <a:r>
              <a:rPr lang="en-US" dirty="0"/>
              <a:t>AIS Tech Guide:</a:t>
            </a:r>
          </a:p>
          <a:p>
            <a:r>
              <a:rPr lang="en-US" dirty="0"/>
              <a:t>For a carrier route, the number of businesses or families served at drop sites. A drop site is a single delivery point or receptacle that services multiple “families.” Examples of drop sites include a single door slot shared by two families, a box on a wall for duplexes, or a boarding house or fraternity at which mail is delivered to the door for subsequent distribution. Mail for drop sites is distributed internally by the site. Commercial mailbox companies are also classified as drop sites because the carrier delivers the mail to one point, and it is distributed to specific boxes by the company.</a:t>
            </a:r>
          </a:p>
          <a:p>
            <a:endParaRPr lang="en-US" dirty="0" smtClean="0">
              <a:latin typeface="Times"/>
            </a:endParaRPr>
          </a:p>
        </p:txBody>
      </p:sp>
      <p:sp>
        <p:nvSpPr>
          <p:cNvPr id="43012"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43CEFEBC-88EF-4D56-BCBB-BF4E74CD72B9}" type="slidenum">
              <a:rPr lang="en-US" sz="1200">
                <a:solidFill>
                  <a:schemeClr val="tx1"/>
                </a:solidFill>
                <a:latin typeface="Times"/>
              </a:rPr>
              <a:pPr/>
              <a:t>12</a:t>
            </a:fld>
            <a:endParaRPr lang="en-US" sz="1200" dirty="0">
              <a:solidFill>
                <a:schemeClr val="tx1"/>
              </a:solidFill>
              <a:latin typeface="Times"/>
            </a:endParaRPr>
          </a:p>
        </p:txBody>
      </p:sp>
    </p:spTree>
    <p:extLst>
      <p:ext uri="{BB962C8B-B14F-4D97-AF65-F5344CB8AC3E}">
        <p14:creationId xmlns:p14="http://schemas.microsoft.com/office/powerpoint/2010/main" val="384863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81100" y="696913"/>
            <a:ext cx="4648200" cy="3486150"/>
          </a:xfrm>
          <a:ln/>
        </p:spPr>
      </p:sp>
      <p:sp>
        <p:nvSpPr>
          <p:cNvPr id="44035" name="Notes Placeholder 2"/>
          <p:cNvSpPr>
            <a:spLocks noGrp="1"/>
          </p:cNvSpPr>
          <p:nvPr>
            <p:ph type="body" idx="1"/>
          </p:nvPr>
        </p:nvSpPr>
        <p:spPr>
          <a:noFill/>
        </p:spPr>
        <p:txBody>
          <a:bodyPr/>
          <a:lstStyle/>
          <a:p>
            <a:r>
              <a:rPr lang="en-US" dirty="0" smtClean="0">
                <a:latin typeface="Times"/>
              </a:rPr>
              <a:t>Angela</a:t>
            </a:r>
          </a:p>
        </p:txBody>
      </p:sp>
      <p:sp>
        <p:nvSpPr>
          <p:cNvPr id="44036"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3032BDE7-F89C-456A-BFC2-17C1E5B4B5AC}" type="slidenum">
              <a:rPr lang="en-US" sz="1200">
                <a:solidFill>
                  <a:schemeClr val="tx1"/>
                </a:solidFill>
                <a:latin typeface="Times"/>
              </a:rPr>
              <a:pPr/>
              <a:t>18</a:t>
            </a:fld>
            <a:endParaRPr lang="en-US" sz="1200" dirty="0">
              <a:solidFill>
                <a:schemeClr val="tx1"/>
              </a:solidFill>
              <a:latin typeface="Times"/>
            </a:endParaRPr>
          </a:p>
        </p:txBody>
      </p:sp>
    </p:spTree>
    <p:extLst>
      <p:ext uri="{BB962C8B-B14F-4D97-AF65-F5344CB8AC3E}">
        <p14:creationId xmlns:p14="http://schemas.microsoft.com/office/powerpoint/2010/main" val="1400569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81100" y="696913"/>
            <a:ext cx="4648200" cy="3486150"/>
          </a:xfrm>
          <a:ln/>
        </p:spPr>
      </p:sp>
      <p:sp>
        <p:nvSpPr>
          <p:cNvPr id="45059" name="Notes Placeholder 2"/>
          <p:cNvSpPr>
            <a:spLocks noGrp="1"/>
          </p:cNvSpPr>
          <p:nvPr>
            <p:ph type="body" idx="1"/>
          </p:nvPr>
        </p:nvSpPr>
        <p:spPr>
          <a:noFill/>
        </p:spPr>
        <p:txBody>
          <a:bodyPr/>
          <a:lstStyle/>
          <a:p>
            <a:r>
              <a:rPr lang="en-US" dirty="0" smtClean="0">
                <a:latin typeface="Times"/>
              </a:rPr>
              <a:t>Both </a:t>
            </a:r>
          </a:p>
        </p:txBody>
      </p:sp>
      <p:sp>
        <p:nvSpPr>
          <p:cNvPr id="45060"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E23FF537-1830-4F34-B188-A54A19E878FE}" type="slidenum">
              <a:rPr lang="en-US" sz="1200">
                <a:solidFill>
                  <a:schemeClr val="tx1"/>
                </a:solidFill>
                <a:latin typeface="Times"/>
              </a:rPr>
              <a:pPr/>
              <a:t>19</a:t>
            </a:fld>
            <a:endParaRPr lang="en-US" sz="1200" dirty="0">
              <a:solidFill>
                <a:schemeClr val="tx1"/>
              </a:solidFill>
              <a:latin typeface="Times"/>
            </a:endParaRPr>
          </a:p>
        </p:txBody>
      </p:sp>
    </p:spTree>
    <p:extLst>
      <p:ext uri="{BB962C8B-B14F-4D97-AF65-F5344CB8AC3E}">
        <p14:creationId xmlns:p14="http://schemas.microsoft.com/office/powerpoint/2010/main" val="33836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Angela</a:t>
            </a:r>
          </a:p>
        </p:txBody>
      </p:sp>
      <p:sp>
        <p:nvSpPr>
          <p:cNvPr id="4" name="Slide Number Placeholder 3"/>
          <p:cNvSpPr>
            <a:spLocks noGrp="1"/>
          </p:cNvSpPr>
          <p:nvPr>
            <p:ph type="sldNum" sz="quarter" idx="10"/>
          </p:nvPr>
        </p:nvSpPr>
        <p:spPr/>
        <p:txBody>
          <a:bodyPr/>
          <a:lstStyle/>
          <a:p>
            <a:pPr>
              <a:defRPr/>
            </a:pPr>
            <a:fld id="{0131CCC3-65C1-4052-8FFD-F9D939D4A651}" type="slidenum">
              <a:rPr lang="en-US" smtClean="0"/>
              <a:pPr>
                <a:defRPr/>
              </a:pPr>
              <a:t>20</a:t>
            </a:fld>
            <a:endParaRPr lang="en-US" dirty="0"/>
          </a:p>
        </p:txBody>
      </p:sp>
    </p:spTree>
    <p:extLst>
      <p:ext uri="{BB962C8B-B14F-4D97-AF65-F5344CB8AC3E}">
        <p14:creationId xmlns:p14="http://schemas.microsoft.com/office/powerpoint/2010/main" val="36984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pPr>
              <a:defRPr/>
            </a:pPr>
            <a:fld id="{0131CCC3-65C1-4052-8FFD-F9D939D4A651}" type="slidenum">
              <a:rPr lang="en-US" smtClean="0"/>
              <a:pPr>
                <a:defRPr/>
              </a:pPr>
              <a:t>21</a:t>
            </a:fld>
            <a:endParaRPr lang="en-US" dirty="0"/>
          </a:p>
        </p:txBody>
      </p:sp>
    </p:spTree>
    <p:extLst>
      <p:ext uri="{BB962C8B-B14F-4D97-AF65-F5344CB8AC3E}">
        <p14:creationId xmlns:p14="http://schemas.microsoft.com/office/powerpoint/2010/main" val="20177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685A062D-1612-4117-B268-3E8ACDAC2F26}" type="slidenum">
              <a:rPr lang="en-US" sz="1200">
                <a:solidFill>
                  <a:schemeClr val="tx1"/>
                </a:solidFill>
                <a:latin typeface="Times"/>
              </a:rPr>
              <a:pPr/>
              <a:t>24</a:t>
            </a:fld>
            <a:endParaRPr lang="en-US" sz="1200" dirty="0">
              <a:solidFill>
                <a:schemeClr val="tx1"/>
              </a:solidFill>
              <a:latin typeface="Times"/>
            </a:endParaRPr>
          </a:p>
        </p:txBody>
      </p:sp>
      <p:sp>
        <p:nvSpPr>
          <p:cNvPr id="46083" name="Rectangle 7"/>
          <p:cNvSpPr txBox="1">
            <a:spLocks noGrp="1" noChangeArrowheads="1"/>
          </p:cNvSpPr>
          <p:nvPr/>
        </p:nvSpPr>
        <p:spPr bwMode="auto">
          <a:xfrm>
            <a:off x="3972560" y="8833194"/>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2" tIns="45332" rIns="90662" bIns="45332"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spcBef>
                <a:spcPct val="0"/>
              </a:spcBef>
              <a:buFontTx/>
              <a:buNone/>
            </a:pPr>
            <a:fld id="{0CECC958-062B-4D61-B4A7-38F6F1CC4BCB}" type="slidenum">
              <a:rPr lang="en-US" sz="1200">
                <a:solidFill>
                  <a:schemeClr val="tx1"/>
                </a:solidFill>
                <a:latin typeface="Arial" pitchFamily="34" charset="0"/>
              </a:rPr>
              <a:pPr algn="r" eaLnBrk="1" hangingPunct="1">
                <a:spcBef>
                  <a:spcPct val="0"/>
                </a:spcBef>
                <a:buFontTx/>
                <a:buNone/>
              </a:pPr>
              <a:t>24</a:t>
            </a:fld>
            <a:endParaRPr lang="en-US" sz="1200" dirty="0">
              <a:solidFill>
                <a:schemeClr val="tx1"/>
              </a:solidFill>
              <a:latin typeface="Arial" pitchFamily="34" charset="0"/>
            </a:endParaRPr>
          </a:p>
        </p:txBody>
      </p:sp>
      <p:sp>
        <p:nvSpPr>
          <p:cNvPr id="46084" name="Rectangle 2"/>
          <p:cNvSpPr>
            <a:spLocks noGrp="1" noRot="1" noChangeAspect="1" noChangeArrowheads="1" noTextEdit="1"/>
          </p:cNvSpPr>
          <p:nvPr>
            <p:ph type="sldImg"/>
          </p:nvPr>
        </p:nvSpPr>
        <p:spPr>
          <a:xfrm>
            <a:off x="2124075" y="231775"/>
            <a:ext cx="2997200" cy="2247900"/>
          </a:xfrm>
          <a:ln/>
        </p:spPr>
      </p:sp>
      <p:sp>
        <p:nvSpPr>
          <p:cNvPr id="46085" name="Rectangle 3"/>
          <p:cNvSpPr>
            <a:spLocks noGrp="1" noChangeArrowheads="1"/>
          </p:cNvSpPr>
          <p:nvPr>
            <p:ph type="body" idx="1"/>
          </p:nvPr>
        </p:nvSpPr>
        <p:spPr>
          <a:xfrm>
            <a:off x="701040" y="2479040"/>
            <a:ext cx="5608320" cy="4183380"/>
          </a:xfrm>
          <a:noFill/>
        </p:spPr>
        <p:txBody>
          <a:bodyPr lIns="90662" tIns="45332" rIns="90662" bIns="45332"/>
          <a:lstStyle/>
          <a:p>
            <a:pPr eaLnBrk="1" hangingPunct="1"/>
            <a:r>
              <a:rPr lang="en-US" sz="1400" dirty="0">
                <a:latin typeface="Arial" pitchFamily="34" charset="0"/>
              </a:rPr>
              <a:t>Angela</a:t>
            </a:r>
          </a:p>
        </p:txBody>
      </p:sp>
    </p:spTree>
    <p:extLst>
      <p:ext uri="{BB962C8B-B14F-4D97-AF65-F5344CB8AC3E}">
        <p14:creationId xmlns:p14="http://schemas.microsoft.com/office/powerpoint/2010/main" val="3292381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81100" y="696913"/>
            <a:ext cx="4648200" cy="3486150"/>
          </a:xfrm>
          <a:ln/>
        </p:spPr>
      </p:sp>
      <p:sp>
        <p:nvSpPr>
          <p:cNvPr id="47107" name="Notes Placeholder 2"/>
          <p:cNvSpPr>
            <a:spLocks noGrp="1"/>
          </p:cNvSpPr>
          <p:nvPr>
            <p:ph type="body" idx="1"/>
          </p:nvPr>
        </p:nvSpPr>
        <p:spPr>
          <a:noFill/>
        </p:spPr>
        <p:txBody>
          <a:bodyPr/>
          <a:lstStyle/>
          <a:p>
            <a:r>
              <a:rPr lang="en-US" dirty="0" smtClean="0">
                <a:latin typeface="Times"/>
              </a:rPr>
              <a:t>Both</a:t>
            </a:r>
          </a:p>
        </p:txBody>
      </p:sp>
      <p:sp>
        <p:nvSpPr>
          <p:cNvPr id="47108"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90D362E4-3E41-4FCD-81A7-2210C1ED71FB}" type="slidenum">
              <a:rPr lang="en-US" sz="1200">
                <a:solidFill>
                  <a:schemeClr val="tx1"/>
                </a:solidFill>
                <a:latin typeface="Times"/>
              </a:rPr>
              <a:pPr/>
              <a:t>25</a:t>
            </a:fld>
            <a:endParaRPr lang="en-US" sz="1200" dirty="0">
              <a:solidFill>
                <a:schemeClr val="tx1"/>
              </a:solidFill>
              <a:latin typeface="Times"/>
            </a:endParaRPr>
          </a:p>
        </p:txBody>
      </p:sp>
    </p:spTree>
    <p:extLst>
      <p:ext uri="{BB962C8B-B14F-4D97-AF65-F5344CB8AC3E}">
        <p14:creationId xmlns:p14="http://schemas.microsoft.com/office/powerpoint/2010/main" val="2486732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81100" y="696913"/>
            <a:ext cx="4648200" cy="3486150"/>
          </a:xfrm>
          <a:ln/>
        </p:spPr>
      </p:sp>
      <p:sp>
        <p:nvSpPr>
          <p:cNvPr id="48131" name="Notes Placeholder 2"/>
          <p:cNvSpPr>
            <a:spLocks noGrp="1"/>
          </p:cNvSpPr>
          <p:nvPr>
            <p:ph type="body" idx="1"/>
          </p:nvPr>
        </p:nvSpPr>
        <p:spPr>
          <a:noFill/>
        </p:spPr>
        <p:txBody>
          <a:bodyPr/>
          <a:lstStyle/>
          <a:p>
            <a:r>
              <a:rPr lang="en-US" dirty="0" smtClean="0">
                <a:latin typeface="Times"/>
              </a:rPr>
              <a:t>Both</a:t>
            </a:r>
          </a:p>
        </p:txBody>
      </p:sp>
      <p:sp>
        <p:nvSpPr>
          <p:cNvPr id="48132"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AACD0310-576A-45BF-BFC2-E495323B734A}" type="slidenum">
              <a:rPr lang="en-US" sz="1200">
                <a:solidFill>
                  <a:schemeClr val="tx1"/>
                </a:solidFill>
                <a:latin typeface="Times"/>
              </a:rPr>
              <a:pPr/>
              <a:t>26</a:t>
            </a:fld>
            <a:endParaRPr lang="en-US" sz="1200" dirty="0">
              <a:solidFill>
                <a:schemeClr val="tx1"/>
              </a:solidFill>
              <a:latin typeface="Times"/>
            </a:endParaRPr>
          </a:p>
        </p:txBody>
      </p:sp>
    </p:spTree>
    <p:extLst>
      <p:ext uri="{BB962C8B-B14F-4D97-AF65-F5344CB8AC3E}">
        <p14:creationId xmlns:p14="http://schemas.microsoft.com/office/powerpoint/2010/main" val="27463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1100" y="696913"/>
            <a:ext cx="4648200" cy="3486150"/>
          </a:xfrm>
          <a:ln/>
        </p:spPr>
      </p:sp>
      <p:sp>
        <p:nvSpPr>
          <p:cNvPr id="33795" name="Notes Placeholder 2"/>
          <p:cNvSpPr>
            <a:spLocks noGrp="1"/>
          </p:cNvSpPr>
          <p:nvPr>
            <p:ph type="body" idx="1"/>
          </p:nvPr>
        </p:nvSpPr>
        <p:spPr>
          <a:noFill/>
        </p:spPr>
        <p:txBody>
          <a:bodyPr/>
          <a:lstStyle/>
          <a:p>
            <a:r>
              <a:rPr lang="en-US" dirty="0" smtClean="0">
                <a:latin typeface="Times"/>
              </a:rPr>
              <a:t>Chris</a:t>
            </a:r>
          </a:p>
        </p:txBody>
      </p:sp>
      <p:sp>
        <p:nvSpPr>
          <p:cNvPr id="33796"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DCB9F1B7-F062-4DEB-8D72-2B58E4235897}" type="slidenum">
              <a:rPr lang="en-US" sz="1200">
                <a:solidFill>
                  <a:schemeClr val="tx1"/>
                </a:solidFill>
                <a:latin typeface="Times"/>
              </a:rPr>
              <a:pPr/>
              <a:t>2</a:t>
            </a:fld>
            <a:endParaRPr lang="en-US" sz="1200" dirty="0">
              <a:solidFill>
                <a:schemeClr val="tx1"/>
              </a:solidFill>
              <a:latin typeface="Times"/>
            </a:endParaRPr>
          </a:p>
        </p:txBody>
      </p:sp>
    </p:spTree>
    <p:extLst>
      <p:ext uri="{BB962C8B-B14F-4D97-AF65-F5344CB8AC3E}">
        <p14:creationId xmlns:p14="http://schemas.microsoft.com/office/powerpoint/2010/main" val="735395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0F200001-CCF6-43EB-BF7D-89197DDB0911}" type="slidenum">
              <a:rPr lang="en-US" sz="1200">
                <a:solidFill>
                  <a:schemeClr val="tx1"/>
                </a:solidFill>
                <a:latin typeface="Times"/>
              </a:rPr>
              <a:pPr/>
              <a:t>27</a:t>
            </a:fld>
            <a:endParaRPr lang="en-US" sz="1200" dirty="0">
              <a:solidFill>
                <a:schemeClr val="tx1"/>
              </a:solidFill>
              <a:latin typeface="Times"/>
            </a:endParaRPr>
          </a:p>
        </p:txBody>
      </p:sp>
      <p:sp>
        <p:nvSpPr>
          <p:cNvPr id="49155" name="Rectangle 7"/>
          <p:cNvSpPr txBox="1">
            <a:spLocks noGrp="1" noChangeArrowheads="1"/>
          </p:cNvSpPr>
          <p:nvPr/>
        </p:nvSpPr>
        <p:spPr bwMode="auto">
          <a:xfrm>
            <a:off x="3972560" y="8833194"/>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2" tIns="45332" rIns="90662" bIns="45332"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spcBef>
                <a:spcPct val="0"/>
              </a:spcBef>
              <a:buFontTx/>
              <a:buNone/>
            </a:pPr>
            <a:fld id="{0A1D3112-92D7-4908-B722-51AE3B9A2A05}" type="slidenum">
              <a:rPr lang="en-US" sz="1200">
                <a:solidFill>
                  <a:schemeClr val="tx1"/>
                </a:solidFill>
                <a:latin typeface="Arial" pitchFamily="34" charset="0"/>
              </a:rPr>
              <a:pPr algn="r" eaLnBrk="1" hangingPunct="1">
                <a:spcBef>
                  <a:spcPct val="0"/>
                </a:spcBef>
                <a:buFontTx/>
                <a:buNone/>
              </a:pPr>
              <a:t>27</a:t>
            </a:fld>
            <a:endParaRPr lang="en-US" sz="1200" dirty="0">
              <a:solidFill>
                <a:schemeClr val="tx1"/>
              </a:solidFill>
              <a:latin typeface="Arial" pitchFamily="34" charset="0"/>
            </a:endParaRPr>
          </a:p>
        </p:txBody>
      </p:sp>
      <p:sp>
        <p:nvSpPr>
          <p:cNvPr id="49156" name="Rectangle 2"/>
          <p:cNvSpPr>
            <a:spLocks noGrp="1" noRot="1" noChangeAspect="1" noChangeArrowheads="1" noTextEdit="1"/>
          </p:cNvSpPr>
          <p:nvPr>
            <p:ph type="sldImg"/>
          </p:nvPr>
        </p:nvSpPr>
        <p:spPr>
          <a:xfrm>
            <a:off x="1865313" y="155575"/>
            <a:ext cx="2890837" cy="2168525"/>
          </a:xfrm>
          <a:ln/>
        </p:spPr>
      </p:sp>
      <p:sp>
        <p:nvSpPr>
          <p:cNvPr id="49157" name="Rectangle 3"/>
          <p:cNvSpPr>
            <a:spLocks noGrp="1" noChangeArrowheads="1"/>
          </p:cNvSpPr>
          <p:nvPr>
            <p:ph type="body" idx="1"/>
          </p:nvPr>
        </p:nvSpPr>
        <p:spPr>
          <a:xfrm>
            <a:off x="701040" y="2556510"/>
            <a:ext cx="5608320" cy="4183380"/>
          </a:xfrm>
          <a:noFill/>
        </p:spPr>
        <p:txBody>
          <a:bodyPr lIns="90662" tIns="45332" rIns="90662" bIns="45332"/>
          <a:lstStyle/>
          <a:p>
            <a:pPr eaLnBrk="1" hangingPunct="1">
              <a:lnSpc>
                <a:spcPct val="90000"/>
              </a:lnSpc>
            </a:pPr>
            <a:r>
              <a:rPr lang="en-US" sz="1400" dirty="0">
                <a:latin typeface="Arial" pitchFamily="34" charset="0"/>
              </a:rPr>
              <a:t>Angela</a:t>
            </a:r>
          </a:p>
        </p:txBody>
      </p:sp>
    </p:spTree>
    <p:extLst>
      <p:ext uri="{BB962C8B-B14F-4D97-AF65-F5344CB8AC3E}">
        <p14:creationId xmlns:p14="http://schemas.microsoft.com/office/powerpoint/2010/main" val="325083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81100" y="696913"/>
            <a:ext cx="4648200" cy="3486150"/>
          </a:xfrm>
          <a:ln/>
        </p:spPr>
      </p:sp>
      <p:sp>
        <p:nvSpPr>
          <p:cNvPr id="50179" name="Notes Placeholder 2"/>
          <p:cNvSpPr>
            <a:spLocks noGrp="1"/>
          </p:cNvSpPr>
          <p:nvPr>
            <p:ph type="body" idx="1"/>
          </p:nvPr>
        </p:nvSpPr>
        <p:spPr>
          <a:noFill/>
        </p:spPr>
        <p:txBody>
          <a:bodyPr/>
          <a:lstStyle/>
          <a:p>
            <a:r>
              <a:rPr lang="en-US" dirty="0" smtClean="0">
                <a:latin typeface="Times"/>
              </a:rPr>
              <a:t>Both – carrier knowledge</a:t>
            </a:r>
          </a:p>
          <a:p>
            <a:r>
              <a:rPr lang="en-US" dirty="0" smtClean="0">
                <a:latin typeface="Times"/>
              </a:rPr>
              <a:t>Mention</a:t>
            </a:r>
            <a:r>
              <a:rPr lang="en-US" baseline="0" dirty="0" smtClean="0">
                <a:latin typeface="Times"/>
              </a:rPr>
              <a:t> workgroup formed to review and simply these return codes.   MTAC WG 171 - </a:t>
            </a:r>
            <a:r>
              <a:rPr lang="en-US" dirty="0"/>
              <a:t>This workgroup is tasked with reviewing UAA Reason Codes.  Focus will be on making recommendations for improvements to the definitions, refinements, and changes to codes and/or processes and procedures in an effort to improve the accuracy, application, and use of UAA Reason Codes in order to reduce undeliverable mail, saving USPS and mailer costs associated with addressing and delivery.</a:t>
            </a:r>
            <a:endParaRPr lang="en-US" dirty="0" smtClean="0">
              <a:latin typeface="Times"/>
            </a:endParaRPr>
          </a:p>
        </p:txBody>
      </p:sp>
      <p:sp>
        <p:nvSpPr>
          <p:cNvPr id="50180"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D6D7CCEB-136D-49D2-8CBB-9B2CD201A32F}" type="slidenum">
              <a:rPr lang="en-US" sz="1200">
                <a:solidFill>
                  <a:schemeClr val="tx1"/>
                </a:solidFill>
                <a:latin typeface="Times"/>
              </a:rPr>
              <a:pPr/>
              <a:t>28</a:t>
            </a:fld>
            <a:endParaRPr lang="en-US" sz="1200" dirty="0">
              <a:solidFill>
                <a:schemeClr val="tx1"/>
              </a:solidFill>
              <a:latin typeface="Times"/>
            </a:endParaRPr>
          </a:p>
        </p:txBody>
      </p:sp>
    </p:spTree>
    <p:extLst>
      <p:ext uri="{BB962C8B-B14F-4D97-AF65-F5344CB8AC3E}">
        <p14:creationId xmlns:p14="http://schemas.microsoft.com/office/powerpoint/2010/main" val="112756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81100" y="696913"/>
            <a:ext cx="4648200" cy="3486150"/>
          </a:xfrm>
          <a:ln/>
        </p:spPr>
      </p:sp>
      <p:sp>
        <p:nvSpPr>
          <p:cNvPr id="51203" name="Notes Placeholder 2"/>
          <p:cNvSpPr>
            <a:spLocks noGrp="1"/>
          </p:cNvSpPr>
          <p:nvPr>
            <p:ph type="body" idx="1"/>
          </p:nvPr>
        </p:nvSpPr>
        <p:spPr>
          <a:noFill/>
        </p:spPr>
        <p:txBody>
          <a:bodyPr/>
          <a:lstStyle/>
          <a:p>
            <a:r>
              <a:rPr lang="en-US" dirty="0" smtClean="0">
                <a:latin typeface="Times"/>
              </a:rPr>
              <a:t>Chris</a:t>
            </a:r>
          </a:p>
        </p:txBody>
      </p:sp>
      <p:sp>
        <p:nvSpPr>
          <p:cNvPr id="51204"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CC96BA62-E462-4D1B-93D1-4BB1864CDC86}" type="slidenum">
              <a:rPr lang="en-US" sz="1200">
                <a:solidFill>
                  <a:schemeClr val="tx1"/>
                </a:solidFill>
                <a:latin typeface="Times"/>
              </a:rPr>
              <a:pPr/>
              <a:t>29</a:t>
            </a:fld>
            <a:endParaRPr lang="en-US" sz="1200" dirty="0">
              <a:solidFill>
                <a:schemeClr val="tx1"/>
              </a:solidFill>
              <a:latin typeface="Times"/>
            </a:endParaRPr>
          </a:p>
        </p:txBody>
      </p:sp>
    </p:spTree>
    <p:extLst>
      <p:ext uri="{BB962C8B-B14F-4D97-AF65-F5344CB8AC3E}">
        <p14:creationId xmlns:p14="http://schemas.microsoft.com/office/powerpoint/2010/main" val="3075451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8E87C23E-74F4-4089-8329-D686A5D5F1DA}" type="slidenum">
              <a:rPr lang="en-US" sz="1200">
                <a:solidFill>
                  <a:schemeClr val="tx1"/>
                </a:solidFill>
                <a:latin typeface="Times"/>
              </a:rPr>
              <a:pPr/>
              <a:t>30</a:t>
            </a:fld>
            <a:endParaRPr lang="en-US" sz="1200" dirty="0">
              <a:solidFill>
                <a:schemeClr val="tx1"/>
              </a:solidFill>
              <a:latin typeface="Times"/>
            </a:endParaRPr>
          </a:p>
        </p:txBody>
      </p:sp>
      <p:sp>
        <p:nvSpPr>
          <p:cNvPr id="56323" name="Rectangle 7"/>
          <p:cNvSpPr txBox="1">
            <a:spLocks noGrp="1" noChangeArrowheads="1"/>
          </p:cNvSpPr>
          <p:nvPr/>
        </p:nvSpPr>
        <p:spPr bwMode="auto">
          <a:xfrm>
            <a:off x="3972560" y="8833194"/>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2" tIns="45332" rIns="90662" bIns="45332"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spcBef>
                <a:spcPct val="0"/>
              </a:spcBef>
              <a:buFontTx/>
              <a:buNone/>
            </a:pPr>
            <a:fld id="{FAF46907-14D6-4061-9C0D-AE26A1908A5C}" type="slidenum">
              <a:rPr lang="en-US" sz="1200">
                <a:solidFill>
                  <a:schemeClr val="tx1"/>
                </a:solidFill>
                <a:latin typeface="Arial" pitchFamily="34" charset="0"/>
              </a:rPr>
              <a:pPr algn="r" eaLnBrk="1" hangingPunct="1">
                <a:spcBef>
                  <a:spcPct val="0"/>
                </a:spcBef>
                <a:buFontTx/>
                <a:buNone/>
              </a:pPr>
              <a:t>30</a:t>
            </a:fld>
            <a:endParaRPr lang="en-US" sz="1200" dirty="0">
              <a:solidFill>
                <a:schemeClr val="tx1"/>
              </a:solidFill>
              <a:latin typeface="Arial" pitchFamily="34" charset="0"/>
            </a:endParaRPr>
          </a:p>
        </p:txBody>
      </p:sp>
      <p:sp>
        <p:nvSpPr>
          <p:cNvPr id="56324" name="Rectangle 2"/>
          <p:cNvSpPr>
            <a:spLocks noGrp="1" noRot="1" noChangeAspect="1" noChangeArrowheads="1" noTextEdit="1"/>
          </p:cNvSpPr>
          <p:nvPr>
            <p:ph type="sldImg"/>
          </p:nvPr>
        </p:nvSpPr>
        <p:spPr>
          <a:xfrm>
            <a:off x="1930400" y="231775"/>
            <a:ext cx="3306763" cy="2479675"/>
          </a:xfrm>
          <a:ln/>
        </p:spPr>
      </p:sp>
      <p:sp>
        <p:nvSpPr>
          <p:cNvPr id="56325" name="Rectangle 3"/>
          <p:cNvSpPr>
            <a:spLocks noGrp="1" noChangeArrowheads="1"/>
          </p:cNvSpPr>
          <p:nvPr>
            <p:ph type="body" idx="1"/>
          </p:nvPr>
        </p:nvSpPr>
        <p:spPr>
          <a:xfrm>
            <a:off x="701040" y="2711450"/>
            <a:ext cx="5608320" cy="4183380"/>
          </a:xfrm>
          <a:noFill/>
        </p:spPr>
        <p:txBody>
          <a:bodyPr lIns="90662" tIns="45332" rIns="90662" bIns="45332"/>
          <a:lstStyle/>
          <a:p>
            <a:pPr eaLnBrk="1" hangingPunct="1">
              <a:spcBef>
                <a:spcPct val="0"/>
              </a:spcBef>
            </a:pPr>
            <a:r>
              <a:rPr lang="en-US" dirty="0" smtClean="0">
                <a:latin typeface="Arial" pitchFamily="34" charset="0"/>
              </a:rPr>
              <a:t>Angela and Chris </a:t>
            </a:r>
          </a:p>
          <a:p>
            <a:r>
              <a:rPr lang="en-US" dirty="0"/>
              <a:t>These numbers are based on the first quarter of FY15.</a:t>
            </a:r>
          </a:p>
          <a:p>
            <a:r>
              <a:rPr lang="en-US" dirty="0"/>
              <a:t> </a:t>
            </a:r>
          </a:p>
          <a:p>
            <a:r>
              <a:rPr lang="en-US" dirty="0"/>
              <a:t>AEC correction rate: 38%</a:t>
            </a:r>
          </a:p>
          <a:p>
            <a:r>
              <a:rPr lang="en-US" dirty="0"/>
              <a:t>AECII correction rate: 51%</a:t>
            </a:r>
          </a:p>
          <a:p>
            <a:r>
              <a:rPr lang="en-US" dirty="0"/>
              <a:t>AECII resolution rate: 85%</a:t>
            </a:r>
          </a:p>
          <a:p>
            <a:r>
              <a:rPr lang="en-US" dirty="0"/>
              <a:t> </a:t>
            </a:r>
          </a:p>
          <a:p>
            <a:r>
              <a:rPr lang="en-US" dirty="0"/>
              <a:t>These percentages can go up or down around 3-5% or more every quarter because of the various number of bad addresses we may receive at any time.  </a:t>
            </a: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2253355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701040" y="4416425"/>
            <a:ext cx="5609943" cy="4183063"/>
          </a:xfrm>
          <a:noFill/>
        </p:spPr>
        <p:txBody>
          <a:bodyPr lIns="93723" tIns="46862" rIns="93723" bIns="46862"/>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8E87C23E-74F4-4089-8329-D686A5D5F1DA}" type="slidenum">
              <a:rPr lang="en-US" sz="1200">
                <a:solidFill>
                  <a:schemeClr val="tx1"/>
                </a:solidFill>
                <a:latin typeface="Times"/>
              </a:rPr>
              <a:pPr/>
              <a:t>32</a:t>
            </a:fld>
            <a:endParaRPr lang="en-US" sz="1200" dirty="0">
              <a:solidFill>
                <a:schemeClr val="tx1"/>
              </a:solidFill>
              <a:latin typeface="Times"/>
            </a:endParaRPr>
          </a:p>
        </p:txBody>
      </p:sp>
      <p:sp>
        <p:nvSpPr>
          <p:cNvPr id="56323" name="Rectangle 7"/>
          <p:cNvSpPr txBox="1">
            <a:spLocks noGrp="1" noChangeArrowheads="1"/>
          </p:cNvSpPr>
          <p:nvPr/>
        </p:nvSpPr>
        <p:spPr bwMode="auto">
          <a:xfrm>
            <a:off x="3972560" y="8833194"/>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2" tIns="45332" rIns="90662" bIns="45332"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spcBef>
                <a:spcPct val="0"/>
              </a:spcBef>
              <a:buFontTx/>
              <a:buNone/>
            </a:pPr>
            <a:fld id="{FAF46907-14D6-4061-9C0D-AE26A1908A5C}" type="slidenum">
              <a:rPr lang="en-US" sz="1200">
                <a:solidFill>
                  <a:schemeClr val="tx1"/>
                </a:solidFill>
                <a:latin typeface="Arial" pitchFamily="34" charset="0"/>
              </a:rPr>
              <a:pPr algn="r" eaLnBrk="1" hangingPunct="1">
                <a:spcBef>
                  <a:spcPct val="0"/>
                </a:spcBef>
                <a:buFontTx/>
                <a:buNone/>
              </a:pPr>
              <a:t>32</a:t>
            </a:fld>
            <a:endParaRPr lang="en-US" sz="1200" dirty="0">
              <a:solidFill>
                <a:schemeClr val="tx1"/>
              </a:solidFill>
              <a:latin typeface="Arial" pitchFamily="34" charset="0"/>
            </a:endParaRPr>
          </a:p>
        </p:txBody>
      </p:sp>
      <p:sp>
        <p:nvSpPr>
          <p:cNvPr id="56324" name="Rectangle 2"/>
          <p:cNvSpPr>
            <a:spLocks noGrp="1" noRot="1" noChangeAspect="1" noChangeArrowheads="1" noTextEdit="1"/>
          </p:cNvSpPr>
          <p:nvPr>
            <p:ph type="sldImg"/>
          </p:nvPr>
        </p:nvSpPr>
        <p:spPr>
          <a:xfrm>
            <a:off x="1930400" y="231775"/>
            <a:ext cx="3306763" cy="2479675"/>
          </a:xfrm>
          <a:ln/>
        </p:spPr>
      </p:sp>
      <p:sp>
        <p:nvSpPr>
          <p:cNvPr id="56325" name="Rectangle 3"/>
          <p:cNvSpPr>
            <a:spLocks noGrp="1" noChangeArrowheads="1"/>
          </p:cNvSpPr>
          <p:nvPr>
            <p:ph type="body" idx="1"/>
          </p:nvPr>
        </p:nvSpPr>
        <p:spPr>
          <a:xfrm>
            <a:off x="701040" y="2711450"/>
            <a:ext cx="5608320" cy="4183380"/>
          </a:xfrm>
          <a:noFill/>
        </p:spPr>
        <p:txBody>
          <a:bodyPr lIns="90662" tIns="45332" rIns="90662" bIns="45332"/>
          <a:lstStyle/>
          <a:p>
            <a:pPr eaLnBrk="1" hangingPunct="1">
              <a:spcBef>
                <a:spcPct val="0"/>
              </a:spcBef>
            </a:pPr>
            <a:r>
              <a:rPr lang="en-US" dirty="0" smtClean="0">
                <a:latin typeface="Arial" pitchFamily="34" charset="0"/>
              </a:rPr>
              <a:t>Angela and Chris </a:t>
            </a:r>
          </a:p>
          <a:p>
            <a:r>
              <a:rPr lang="en-US" dirty="0"/>
              <a:t>These numbers are based on the first quarter of FY15.</a:t>
            </a:r>
          </a:p>
          <a:p>
            <a:r>
              <a:rPr lang="en-US" dirty="0"/>
              <a:t> </a:t>
            </a:r>
          </a:p>
          <a:p>
            <a:r>
              <a:rPr lang="en-US" dirty="0"/>
              <a:t>AEC correction rate: 38%</a:t>
            </a:r>
          </a:p>
          <a:p>
            <a:r>
              <a:rPr lang="en-US" dirty="0"/>
              <a:t>AECII correction rate: 51%</a:t>
            </a:r>
          </a:p>
          <a:p>
            <a:r>
              <a:rPr lang="en-US" dirty="0"/>
              <a:t>AECII resolution rate: 85%</a:t>
            </a:r>
          </a:p>
          <a:p>
            <a:r>
              <a:rPr lang="en-US" dirty="0"/>
              <a:t> </a:t>
            </a:r>
          </a:p>
          <a:p>
            <a:r>
              <a:rPr lang="en-US" dirty="0"/>
              <a:t>These percentages can go up or down around 3-5% or more every quarter because of the various number of bad addresses we may receive at any time.  </a:t>
            </a: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2253355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eaLnBrk="0" hangingPunct="0">
              <a:defRPr sz="2800">
                <a:solidFill>
                  <a:srgbClr val="0033CC"/>
                </a:solidFill>
                <a:latin typeface="Arial Black" pitchFamily="34" charset="0"/>
                <a:ea typeface="ヒラギノ角ゴ Pro W3" pitchFamily="1" charset="-128"/>
              </a:defRPr>
            </a:lvl1pPr>
            <a:lvl2pPr marL="742950" indent="-285750" eaLnBrk="0" hangingPunct="0">
              <a:defRPr sz="2800">
                <a:solidFill>
                  <a:srgbClr val="0033CC"/>
                </a:solidFill>
                <a:latin typeface="Arial Black" pitchFamily="34" charset="0"/>
                <a:ea typeface="ヒラギノ角ゴ Pro W3" pitchFamily="1" charset="-128"/>
              </a:defRPr>
            </a:lvl2pPr>
            <a:lvl3pPr marL="1143000" indent="-228600" eaLnBrk="0" hangingPunct="0">
              <a:defRPr sz="2800">
                <a:solidFill>
                  <a:srgbClr val="0033CC"/>
                </a:solidFill>
                <a:latin typeface="Arial Black" pitchFamily="34" charset="0"/>
                <a:ea typeface="ヒラギノ角ゴ Pro W3" pitchFamily="1" charset="-128"/>
              </a:defRPr>
            </a:lvl3pPr>
            <a:lvl4pPr marL="1600200" indent="-228600" eaLnBrk="0" hangingPunct="0">
              <a:defRPr sz="2800">
                <a:solidFill>
                  <a:srgbClr val="0033CC"/>
                </a:solidFill>
                <a:latin typeface="Arial Black" pitchFamily="34" charset="0"/>
                <a:ea typeface="ヒラギノ角ゴ Pro W3" pitchFamily="1" charset="-128"/>
              </a:defRPr>
            </a:lvl4pPr>
            <a:lvl5pPr marL="2057400" indent="-228600" eaLnBrk="0" hangingPunct="0">
              <a:defRPr sz="2800">
                <a:solidFill>
                  <a:srgbClr val="0033CC"/>
                </a:solidFill>
                <a:latin typeface="Arial Black" pitchFamily="34" charset="0"/>
                <a:ea typeface="ヒラギノ角ゴ Pro W3" pitchFamily="1" charset="-128"/>
              </a:defRPr>
            </a:lvl5pPr>
            <a:lvl6pPr marL="25146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a:lnSpc>
                <a:spcPct val="90000"/>
              </a:lnSpc>
              <a:buClr>
                <a:srgbClr val="FFFFFF"/>
              </a:buClr>
              <a:buSzPct val="75000"/>
            </a:pPr>
            <a:fld id="{40116AA8-E2D4-43C2-8782-9FC64417C217}" type="slidenum">
              <a:rPr lang="en-US" sz="1200">
                <a:solidFill>
                  <a:prstClr val="black"/>
                </a:solidFill>
                <a:latin typeface="Times"/>
                <a:cs typeface="Arial" charset="0"/>
              </a:rPr>
              <a:pPr algn="r">
                <a:lnSpc>
                  <a:spcPct val="90000"/>
                </a:lnSpc>
                <a:buClr>
                  <a:srgbClr val="FFFFFF"/>
                </a:buClr>
                <a:buSzPct val="75000"/>
              </a:pPr>
              <a:t>33</a:t>
            </a:fld>
            <a:endParaRPr lang="en-US" sz="1200" dirty="0">
              <a:solidFill>
                <a:prstClr val="black"/>
              </a:solidFill>
              <a:latin typeface="Times"/>
              <a:cs typeface="Arial" charset="0"/>
            </a:endParaRPr>
          </a:p>
        </p:txBody>
      </p:sp>
      <p:sp>
        <p:nvSpPr>
          <p:cNvPr id="58371" name="Rectangle 7"/>
          <p:cNvSpPr txBox="1">
            <a:spLocks noGrp="1" noChangeArrowheads="1"/>
          </p:cNvSpPr>
          <p:nvPr/>
        </p:nvSpPr>
        <p:spPr bwMode="auto">
          <a:xfrm>
            <a:off x="3972560" y="8833195"/>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9" rIns="90656" bIns="45329"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lnSpc>
                <a:spcPct val="90000"/>
              </a:lnSpc>
              <a:buClr>
                <a:srgbClr val="FFFFFF"/>
              </a:buClr>
              <a:buSzPct val="75000"/>
            </a:pPr>
            <a:fld id="{4049E61F-8833-46B9-AA53-87A9066D1F6C}" type="slidenum">
              <a:rPr lang="en-US" sz="1200">
                <a:solidFill>
                  <a:prstClr val="black"/>
                </a:solidFill>
                <a:latin typeface="Arial" pitchFamily="34" charset="0"/>
                <a:cs typeface="Arial" charset="0"/>
              </a:rPr>
              <a:pPr algn="r" eaLnBrk="1" hangingPunct="1">
                <a:lnSpc>
                  <a:spcPct val="90000"/>
                </a:lnSpc>
                <a:buClr>
                  <a:srgbClr val="FFFFFF"/>
                </a:buClr>
                <a:buSzPct val="75000"/>
              </a:pPr>
              <a:t>33</a:t>
            </a:fld>
            <a:endParaRPr lang="en-US" sz="1200" dirty="0">
              <a:solidFill>
                <a:prstClr val="black"/>
              </a:solidFill>
              <a:latin typeface="Arial" pitchFamily="34" charset="0"/>
              <a:cs typeface="Arial" charset="0"/>
            </a:endParaRPr>
          </a:p>
        </p:txBody>
      </p:sp>
      <p:sp>
        <p:nvSpPr>
          <p:cNvPr id="58372" name="Rectangle 2"/>
          <p:cNvSpPr>
            <a:spLocks noGrp="1" noRot="1" noChangeAspect="1" noChangeArrowheads="1" noTextEdit="1"/>
          </p:cNvSpPr>
          <p:nvPr>
            <p:ph type="sldImg"/>
          </p:nvPr>
        </p:nvSpPr>
        <p:spPr>
          <a:xfrm>
            <a:off x="1190625" y="706438"/>
            <a:ext cx="4630738" cy="3473450"/>
          </a:xfrm>
          <a:ln/>
        </p:spPr>
      </p:sp>
      <p:sp>
        <p:nvSpPr>
          <p:cNvPr id="58373" name="Rectangle 3"/>
          <p:cNvSpPr>
            <a:spLocks noGrp="1" noChangeArrowheads="1"/>
          </p:cNvSpPr>
          <p:nvPr>
            <p:ph type="body" idx="1"/>
          </p:nvPr>
        </p:nvSpPr>
        <p:spPr>
          <a:xfrm>
            <a:off x="937967" y="4415791"/>
            <a:ext cx="5134468" cy="4181767"/>
          </a:xfrm>
          <a:noFill/>
        </p:spPr>
        <p:txBody>
          <a:bodyPr lIns="90656" tIns="45329" rIns="90656" bIns="45329"/>
          <a:lstStyle/>
          <a:p>
            <a:pPr defTabSz="949506" eaLnBrk="1" hangingPunct="1"/>
            <a:r>
              <a:rPr lang="en-US" dirty="0" smtClean="0">
                <a:latin typeface="Arial" pitchFamily="34" charset="0"/>
              </a:rPr>
              <a:t>Angela</a:t>
            </a:r>
          </a:p>
          <a:p>
            <a:pPr defTabSz="949506" eaLnBrk="1" hangingPunct="1"/>
            <a:endParaRPr lang="en-US" dirty="0" smtClean="0">
              <a:latin typeface="Arial" pitchFamily="34" charset="0"/>
            </a:endParaRPr>
          </a:p>
          <a:p>
            <a:pPr defTabSz="949506" eaLnBrk="1" hangingPunct="1"/>
            <a:r>
              <a:rPr lang="en-US" dirty="0" smtClean="0">
                <a:latin typeface="Arial" pitchFamily="34" charset="0"/>
              </a:rPr>
              <a:t>On the screen, you’ll see some key resources for you – If you need more information about any of the products or services we’ve talked about today – don’t hesitate to contact us!!</a:t>
            </a:r>
          </a:p>
          <a:p>
            <a:pPr defTabSz="949506" eaLnBrk="1" hangingPunct="1"/>
            <a:endParaRPr lang="en-US" dirty="0" smtClean="0">
              <a:latin typeface="Arial" pitchFamily="34" charset="0"/>
            </a:endParaRPr>
          </a:p>
          <a:p>
            <a:pPr defTabSz="949506" eaLnBrk="1" hangingPunct="1"/>
            <a:r>
              <a:rPr lang="en-US" dirty="0" smtClean="0">
                <a:latin typeface="Arial" pitchFamily="34" charset="0"/>
              </a:rPr>
              <a:t>I hope you’ve enjoyed the presentation today… Gained some new insights…. And are motivated to take that step, whether it’s your first step or the next step.  </a:t>
            </a:r>
          </a:p>
          <a:p>
            <a:pPr defTabSz="949506" eaLnBrk="1" hangingPunct="1"/>
            <a:endParaRPr lang="en-US" dirty="0" smtClean="0">
              <a:latin typeface="Arial" pitchFamily="34" charset="0"/>
            </a:endParaRPr>
          </a:p>
          <a:p>
            <a:pPr defTabSz="949506" eaLnBrk="1" hangingPunct="1"/>
            <a:r>
              <a:rPr lang="en-US" b="1" dirty="0" smtClean="0">
                <a:latin typeface="Arial" pitchFamily="34" charset="0"/>
              </a:rPr>
              <a:t>(END)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82688" y="698500"/>
            <a:ext cx="4648200" cy="3486150"/>
          </a:xfrm>
          <a:ln/>
        </p:spPr>
      </p:sp>
      <p:sp>
        <p:nvSpPr>
          <p:cNvPr id="110595" name="Notes Placeholder 2"/>
          <p:cNvSpPr>
            <a:spLocks noGrp="1"/>
          </p:cNvSpPr>
          <p:nvPr>
            <p:ph type="body" idx="1"/>
          </p:nvPr>
        </p:nvSpPr>
        <p:spPr>
          <a:xfrm>
            <a:off x="701040" y="4416426"/>
            <a:ext cx="5608320" cy="4181475"/>
          </a:xfrm>
          <a:noFill/>
        </p:spPr>
        <p:txBody>
          <a:bodyPr lIns="91978" tIns="45990" rIns="91978" bIns="45990"/>
          <a:lstStyle/>
          <a:p>
            <a:pPr eaLnBrk="1" hangingPunct="1"/>
            <a:endParaRPr lang="en-US" altLang="en-US" dirty="0" smtClean="0"/>
          </a:p>
        </p:txBody>
      </p:sp>
      <p:sp>
        <p:nvSpPr>
          <p:cNvPr id="110596" name="Slide Number Placeholder 3"/>
          <p:cNvSpPr txBox="1">
            <a:spLocks noGrp="1"/>
          </p:cNvSpPr>
          <p:nvPr/>
        </p:nvSpPr>
        <p:spPr bwMode="auto">
          <a:xfrm>
            <a:off x="3972560" y="8831263"/>
            <a:ext cx="303621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8" tIns="45990" rIns="91978" bIns="45990" anchor="b"/>
          <a:lstStyle>
            <a:lvl1pPr defTabSz="917575" eaLnBrk="0" hangingPunct="0">
              <a:defRPr sz="2800">
                <a:solidFill>
                  <a:schemeClr val="tx1"/>
                </a:solidFill>
                <a:latin typeface="Arial" charset="0"/>
              </a:defRPr>
            </a:lvl1pPr>
            <a:lvl2pPr marL="742950" indent="-285750" defTabSz="917575" eaLnBrk="0" hangingPunct="0">
              <a:defRPr sz="2800">
                <a:solidFill>
                  <a:schemeClr val="tx1"/>
                </a:solidFill>
                <a:latin typeface="Arial" charset="0"/>
              </a:defRPr>
            </a:lvl2pPr>
            <a:lvl3pPr marL="1143000" indent="-228600" defTabSz="917575" eaLnBrk="0" hangingPunct="0">
              <a:defRPr sz="2800">
                <a:solidFill>
                  <a:schemeClr val="tx1"/>
                </a:solidFill>
                <a:latin typeface="Arial" charset="0"/>
              </a:defRPr>
            </a:lvl3pPr>
            <a:lvl4pPr marL="1600200" indent="-228600" defTabSz="917575" eaLnBrk="0" hangingPunct="0">
              <a:defRPr sz="2800">
                <a:solidFill>
                  <a:schemeClr val="tx1"/>
                </a:solidFill>
                <a:latin typeface="Arial" charset="0"/>
              </a:defRPr>
            </a:lvl4pPr>
            <a:lvl5pPr marL="2057400" indent="-228600" defTabSz="917575" eaLnBrk="0" hangingPunct="0">
              <a:defRPr sz="2800">
                <a:solidFill>
                  <a:schemeClr val="tx1"/>
                </a:solidFill>
                <a:latin typeface="Arial" charset="0"/>
              </a:defRPr>
            </a:lvl5pPr>
            <a:lvl6pPr marL="2514600" indent="-228600" defTabSz="917575" eaLnBrk="0" fontAlgn="base" hangingPunct="0">
              <a:spcBef>
                <a:spcPct val="0"/>
              </a:spcBef>
              <a:spcAft>
                <a:spcPct val="0"/>
              </a:spcAft>
              <a:defRPr sz="2800">
                <a:solidFill>
                  <a:schemeClr val="tx1"/>
                </a:solidFill>
                <a:latin typeface="Arial" charset="0"/>
              </a:defRPr>
            </a:lvl6pPr>
            <a:lvl7pPr marL="2971800" indent="-228600" defTabSz="917575" eaLnBrk="0" fontAlgn="base" hangingPunct="0">
              <a:spcBef>
                <a:spcPct val="0"/>
              </a:spcBef>
              <a:spcAft>
                <a:spcPct val="0"/>
              </a:spcAft>
              <a:defRPr sz="2800">
                <a:solidFill>
                  <a:schemeClr val="tx1"/>
                </a:solidFill>
                <a:latin typeface="Arial" charset="0"/>
              </a:defRPr>
            </a:lvl7pPr>
            <a:lvl8pPr marL="3429000" indent="-228600" defTabSz="917575" eaLnBrk="0" fontAlgn="base" hangingPunct="0">
              <a:spcBef>
                <a:spcPct val="0"/>
              </a:spcBef>
              <a:spcAft>
                <a:spcPct val="0"/>
              </a:spcAft>
              <a:defRPr sz="2800">
                <a:solidFill>
                  <a:schemeClr val="tx1"/>
                </a:solidFill>
                <a:latin typeface="Arial" charset="0"/>
              </a:defRPr>
            </a:lvl8pPr>
            <a:lvl9pPr marL="3886200" indent="-228600" defTabSz="917575" eaLnBrk="0" fontAlgn="base" hangingPunct="0">
              <a:spcBef>
                <a:spcPct val="0"/>
              </a:spcBef>
              <a:spcAft>
                <a:spcPct val="0"/>
              </a:spcAft>
              <a:defRPr sz="2800">
                <a:solidFill>
                  <a:schemeClr val="tx1"/>
                </a:solidFill>
                <a:latin typeface="Arial" charset="0"/>
              </a:defRPr>
            </a:lvl9pPr>
          </a:lstStyle>
          <a:p>
            <a:pPr algn="r" eaLnBrk="1" hangingPunct="1"/>
            <a:fld id="{584C1EAF-EFA3-4917-88C1-870581D9F9C7}" type="slidenum">
              <a:rPr lang="en-US" altLang="en-US" sz="1200">
                <a:latin typeface="Calibri" pitchFamily="34" charset="0"/>
              </a:rPr>
              <a:pPr algn="r" eaLnBrk="1" hangingPunct="1"/>
              <a:t>35</a:t>
            </a:fld>
            <a:endParaRPr lang="en-US" alt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8E87C23E-74F4-4089-8329-D686A5D5F1DA}" type="slidenum">
              <a:rPr lang="en-US" sz="1200">
                <a:solidFill>
                  <a:prstClr val="black"/>
                </a:solidFill>
                <a:latin typeface="Times"/>
              </a:rPr>
              <a:pPr/>
              <a:t>3</a:t>
            </a:fld>
            <a:endParaRPr lang="en-US" sz="1200" dirty="0">
              <a:solidFill>
                <a:prstClr val="black"/>
              </a:solidFill>
              <a:latin typeface="Times"/>
            </a:endParaRPr>
          </a:p>
        </p:txBody>
      </p:sp>
      <p:sp>
        <p:nvSpPr>
          <p:cNvPr id="56323" name="Rectangle 7"/>
          <p:cNvSpPr txBox="1">
            <a:spLocks noGrp="1" noChangeArrowheads="1"/>
          </p:cNvSpPr>
          <p:nvPr/>
        </p:nvSpPr>
        <p:spPr bwMode="auto">
          <a:xfrm>
            <a:off x="3972560" y="8833194"/>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2" tIns="45332" rIns="90662" bIns="45332"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spcBef>
                <a:spcPct val="0"/>
              </a:spcBef>
              <a:buFontTx/>
              <a:buNone/>
            </a:pPr>
            <a:fld id="{FAF46907-14D6-4061-9C0D-AE26A1908A5C}" type="slidenum">
              <a:rPr lang="en-US" sz="1200">
                <a:solidFill>
                  <a:prstClr val="black"/>
                </a:solidFill>
                <a:latin typeface="Arial" pitchFamily="34" charset="0"/>
              </a:rPr>
              <a:pPr algn="r" eaLnBrk="1" hangingPunct="1">
                <a:spcBef>
                  <a:spcPct val="0"/>
                </a:spcBef>
                <a:buFontTx/>
                <a:buNone/>
              </a:pPr>
              <a:t>3</a:t>
            </a:fld>
            <a:endParaRPr lang="en-US" sz="1200" dirty="0">
              <a:solidFill>
                <a:prstClr val="black"/>
              </a:solidFill>
              <a:latin typeface="Arial" pitchFamily="34" charset="0"/>
            </a:endParaRPr>
          </a:p>
        </p:txBody>
      </p:sp>
      <p:sp>
        <p:nvSpPr>
          <p:cNvPr id="56324" name="Rectangle 2"/>
          <p:cNvSpPr>
            <a:spLocks noGrp="1" noRot="1" noChangeAspect="1" noChangeArrowheads="1" noTextEdit="1"/>
          </p:cNvSpPr>
          <p:nvPr>
            <p:ph type="sldImg"/>
          </p:nvPr>
        </p:nvSpPr>
        <p:spPr>
          <a:xfrm>
            <a:off x="1930400" y="231775"/>
            <a:ext cx="3306763" cy="2479675"/>
          </a:xfrm>
          <a:ln/>
        </p:spPr>
      </p:sp>
      <p:sp>
        <p:nvSpPr>
          <p:cNvPr id="56325" name="Rectangle 3"/>
          <p:cNvSpPr>
            <a:spLocks noGrp="1" noChangeArrowheads="1"/>
          </p:cNvSpPr>
          <p:nvPr>
            <p:ph type="body" idx="1"/>
          </p:nvPr>
        </p:nvSpPr>
        <p:spPr>
          <a:xfrm>
            <a:off x="701040" y="2711450"/>
            <a:ext cx="5608320" cy="4183380"/>
          </a:xfrm>
          <a:noFill/>
        </p:spPr>
        <p:txBody>
          <a:bodyPr lIns="90662" tIns="45332" rIns="90662" bIns="45332"/>
          <a:lstStyle/>
          <a:p>
            <a:pPr eaLnBrk="1" hangingPunct="1">
              <a:spcBef>
                <a:spcPct val="0"/>
              </a:spcBef>
            </a:pPr>
            <a:r>
              <a:rPr lang="en-US" dirty="0" smtClean="0">
                <a:latin typeface="Arial" pitchFamily="34" charset="0"/>
              </a:rPr>
              <a:t>Angela and Chris </a:t>
            </a:r>
          </a:p>
          <a:p>
            <a:r>
              <a:rPr lang="en-US" dirty="0"/>
              <a:t>These numbers are based on the first quarter of FY15.</a:t>
            </a:r>
          </a:p>
          <a:p>
            <a:r>
              <a:rPr lang="en-US" dirty="0"/>
              <a:t> </a:t>
            </a:r>
          </a:p>
          <a:p>
            <a:r>
              <a:rPr lang="en-US" dirty="0"/>
              <a:t>AEC correction rate: 38%</a:t>
            </a:r>
          </a:p>
          <a:p>
            <a:r>
              <a:rPr lang="en-US" dirty="0"/>
              <a:t>AECII correction rate: 51%</a:t>
            </a:r>
          </a:p>
          <a:p>
            <a:r>
              <a:rPr lang="en-US" dirty="0"/>
              <a:t>AECII resolution rate: 85%</a:t>
            </a:r>
          </a:p>
          <a:p>
            <a:r>
              <a:rPr lang="en-US" dirty="0"/>
              <a:t> </a:t>
            </a:r>
          </a:p>
          <a:p>
            <a:r>
              <a:rPr lang="en-US" dirty="0"/>
              <a:t>These percentages can go up or down around 3-5% or more every quarter because of the various number of bad addresses we may receive at any time.  </a:t>
            </a: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225335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81100" y="696913"/>
            <a:ext cx="4648200" cy="3486150"/>
          </a:xfrm>
          <a:ln/>
        </p:spPr>
      </p:sp>
      <p:sp>
        <p:nvSpPr>
          <p:cNvPr id="34819" name="Notes Placeholder 2"/>
          <p:cNvSpPr>
            <a:spLocks noGrp="1"/>
          </p:cNvSpPr>
          <p:nvPr>
            <p:ph type="body" idx="1"/>
          </p:nvPr>
        </p:nvSpPr>
        <p:spPr>
          <a:noFill/>
        </p:spPr>
        <p:txBody>
          <a:bodyPr/>
          <a:lstStyle/>
          <a:p>
            <a:r>
              <a:rPr lang="en-US" dirty="0" smtClean="0">
                <a:latin typeface="Times"/>
              </a:rPr>
              <a:t>Chris</a:t>
            </a:r>
          </a:p>
        </p:txBody>
      </p:sp>
      <p:sp>
        <p:nvSpPr>
          <p:cNvPr id="34820"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F8B6D2C9-9605-4E6E-B479-7B93FAFCD49B}" type="slidenum">
              <a:rPr lang="en-US" sz="1200">
                <a:solidFill>
                  <a:schemeClr val="tx1"/>
                </a:solidFill>
                <a:latin typeface="Times"/>
              </a:rPr>
              <a:pPr/>
              <a:t>4</a:t>
            </a:fld>
            <a:endParaRPr lang="en-US" sz="1200" dirty="0">
              <a:solidFill>
                <a:schemeClr val="tx1"/>
              </a:solidFill>
              <a:latin typeface="Times"/>
            </a:endParaRPr>
          </a:p>
        </p:txBody>
      </p:sp>
    </p:spTree>
    <p:extLst>
      <p:ext uri="{BB962C8B-B14F-4D97-AF65-F5344CB8AC3E}">
        <p14:creationId xmlns:p14="http://schemas.microsoft.com/office/powerpoint/2010/main" val="230586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9580490D-E80C-45FD-AC06-8563AD03D664}" type="slidenum">
              <a:rPr lang="en-US" sz="1200">
                <a:solidFill>
                  <a:schemeClr val="tx1"/>
                </a:solidFill>
                <a:latin typeface="Times"/>
              </a:rPr>
              <a:pPr/>
              <a:t>5</a:t>
            </a:fld>
            <a:endParaRPr lang="en-US" sz="1200" dirty="0">
              <a:solidFill>
                <a:schemeClr val="tx1"/>
              </a:solidFill>
              <a:latin typeface="Times"/>
            </a:endParaRPr>
          </a:p>
        </p:txBody>
      </p:sp>
      <p:sp>
        <p:nvSpPr>
          <p:cNvPr id="36867" name="Rectangle 7"/>
          <p:cNvSpPr txBox="1">
            <a:spLocks noGrp="1" noChangeArrowheads="1"/>
          </p:cNvSpPr>
          <p:nvPr/>
        </p:nvSpPr>
        <p:spPr bwMode="auto">
          <a:xfrm>
            <a:off x="3972560" y="8833194"/>
            <a:ext cx="3037840"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2" tIns="45332" rIns="90662" bIns="45332" anchor="b"/>
          <a:lstStyle>
            <a:lvl1pPr defTabSz="889000" eaLnBrk="0" hangingPunct="0">
              <a:defRPr sz="2800">
                <a:solidFill>
                  <a:srgbClr val="0033CC"/>
                </a:solidFill>
                <a:latin typeface="Arial Black" pitchFamily="34" charset="0"/>
                <a:ea typeface="ヒラギノ角ゴ Pro W3" pitchFamily="1" charset="-128"/>
              </a:defRPr>
            </a:lvl1pPr>
            <a:lvl2pPr marL="742950" indent="-285750" defTabSz="889000" eaLnBrk="0" hangingPunct="0">
              <a:defRPr sz="2800">
                <a:solidFill>
                  <a:srgbClr val="0033CC"/>
                </a:solidFill>
                <a:latin typeface="Arial Black" pitchFamily="34" charset="0"/>
                <a:ea typeface="ヒラギノ角ゴ Pro W3" pitchFamily="1" charset="-128"/>
              </a:defRPr>
            </a:lvl2pPr>
            <a:lvl3pPr marL="1143000" indent="-228600" defTabSz="889000" eaLnBrk="0" hangingPunct="0">
              <a:defRPr sz="2800">
                <a:solidFill>
                  <a:srgbClr val="0033CC"/>
                </a:solidFill>
                <a:latin typeface="Arial Black" pitchFamily="34" charset="0"/>
                <a:ea typeface="ヒラギノ角ゴ Pro W3" pitchFamily="1" charset="-128"/>
              </a:defRPr>
            </a:lvl3pPr>
            <a:lvl4pPr marL="1600200" indent="-228600" defTabSz="889000" eaLnBrk="0" hangingPunct="0">
              <a:defRPr sz="2800">
                <a:solidFill>
                  <a:srgbClr val="0033CC"/>
                </a:solidFill>
                <a:latin typeface="Arial Black" pitchFamily="34" charset="0"/>
                <a:ea typeface="ヒラギノ角ゴ Pro W3" pitchFamily="1" charset="-128"/>
              </a:defRPr>
            </a:lvl4pPr>
            <a:lvl5pPr marL="2057400" indent="-228600" defTabSz="889000" eaLnBrk="0" hangingPunct="0">
              <a:defRPr sz="2800">
                <a:solidFill>
                  <a:srgbClr val="0033CC"/>
                </a:solidFill>
                <a:latin typeface="Arial Black" pitchFamily="34" charset="0"/>
                <a:ea typeface="ヒラギノ角ゴ Pro W3" pitchFamily="1" charset="-128"/>
              </a:defRPr>
            </a:lvl5pPr>
            <a:lvl6pPr marL="25146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defTabSz="8890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lgn="r" eaLnBrk="1" hangingPunct="1">
              <a:spcBef>
                <a:spcPct val="0"/>
              </a:spcBef>
              <a:buFontTx/>
              <a:buNone/>
            </a:pPr>
            <a:fld id="{D016E8F7-B303-4C73-813E-FB52698F4AA3}" type="slidenum">
              <a:rPr lang="en-US" sz="1200">
                <a:solidFill>
                  <a:schemeClr val="tx1"/>
                </a:solidFill>
                <a:latin typeface="Arial" pitchFamily="34" charset="0"/>
              </a:rPr>
              <a:pPr algn="r" eaLnBrk="1" hangingPunct="1">
                <a:spcBef>
                  <a:spcPct val="0"/>
                </a:spcBef>
                <a:buFontTx/>
                <a:buNone/>
              </a:pPr>
              <a:t>5</a:t>
            </a:fld>
            <a:endParaRPr lang="en-US" sz="1200" dirty="0">
              <a:solidFill>
                <a:schemeClr val="tx1"/>
              </a:solidFill>
              <a:latin typeface="Arial" pitchFamily="34" charset="0"/>
            </a:endParaRPr>
          </a:p>
        </p:txBody>
      </p:sp>
      <p:sp>
        <p:nvSpPr>
          <p:cNvPr id="36868" name="Rectangle 2"/>
          <p:cNvSpPr>
            <a:spLocks noGrp="1" noRot="1" noChangeAspect="1" noChangeArrowheads="1" noTextEdit="1"/>
          </p:cNvSpPr>
          <p:nvPr>
            <p:ph type="sldImg"/>
          </p:nvPr>
        </p:nvSpPr>
        <p:spPr>
          <a:xfrm>
            <a:off x="1905000" y="309563"/>
            <a:ext cx="3201988" cy="2401887"/>
          </a:xfrm>
          <a:ln/>
        </p:spPr>
      </p:sp>
      <p:sp>
        <p:nvSpPr>
          <p:cNvPr id="36869" name="Rectangle 3"/>
          <p:cNvSpPr>
            <a:spLocks noGrp="1" noChangeArrowheads="1"/>
          </p:cNvSpPr>
          <p:nvPr>
            <p:ph type="body" idx="1"/>
          </p:nvPr>
        </p:nvSpPr>
        <p:spPr>
          <a:xfrm>
            <a:off x="701040" y="2711450"/>
            <a:ext cx="5608320" cy="4183380"/>
          </a:xfrm>
          <a:noFill/>
        </p:spPr>
        <p:txBody>
          <a:bodyPr lIns="90662" tIns="45332" rIns="90662" bIns="45332"/>
          <a:lstStyle/>
          <a:p>
            <a:pPr eaLnBrk="1" hangingPunct="1"/>
            <a:r>
              <a:rPr lang="en-US" dirty="0" smtClean="0">
                <a:latin typeface="Arial" pitchFamily="34" charset="0"/>
              </a:rPr>
              <a:t>Angela</a:t>
            </a:r>
          </a:p>
          <a:p>
            <a:pPr eaLnBrk="1" hangingPunct="1"/>
            <a:endParaRPr lang="en-US" dirty="0" smtClean="0">
              <a:latin typeface="Arial" pitchFamily="34" charset="0"/>
            </a:endParaRPr>
          </a:p>
          <a:p>
            <a:pPr eaLnBrk="1" hangingPunct="1"/>
            <a:endParaRPr lang="en-US" dirty="0" smtClean="0">
              <a:latin typeface="Arial" pitchFamily="34" charset="0"/>
            </a:endParaRPr>
          </a:p>
          <a:p>
            <a:r>
              <a:rPr lang="en-US" b="1" dirty="0"/>
              <a:t>Phantom Routes</a:t>
            </a:r>
            <a:endParaRPr lang="en-US" dirty="0"/>
          </a:p>
          <a:p>
            <a:r>
              <a:rPr lang="en-US" dirty="0"/>
              <a:t> </a:t>
            </a:r>
          </a:p>
          <a:p>
            <a:r>
              <a:rPr lang="en-US" dirty="0"/>
              <a:t>A phantom route is used to provide mail sortation to USPS entities (Post Offices, plants, districts, postmasters, station managers, retail unit supervisors, etc.). Usually C000, R000, B000, and H000 are assigned as carrier route IDs to these routes. Any other route that is not counted as a delivery route is a phantom route.</a:t>
            </a:r>
          </a:p>
          <a:p>
            <a:r>
              <a:rPr lang="en-US" dirty="0"/>
              <a:t> </a:t>
            </a:r>
          </a:p>
          <a:p>
            <a:r>
              <a:rPr lang="en-US" dirty="0"/>
              <a:t>AMS Coding Guide:  Phantom Route</a:t>
            </a:r>
          </a:p>
          <a:p>
            <a:r>
              <a:rPr lang="en-US" dirty="0"/>
              <a:t>A phantom route is used to provide mail sortation to USPS entities (Post Offices, plants, districts, postmasters,</a:t>
            </a:r>
          </a:p>
          <a:p>
            <a:r>
              <a:rPr lang="en-US" dirty="0"/>
              <a:t>station managers, retail unit supervisors, etc.). Usually C000, R000, B000, and H000 are assigned as carrier</a:t>
            </a:r>
          </a:p>
          <a:p>
            <a:r>
              <a:rPr lang="en-US" dirty="0"/>
              <a:t>route IDs to these routes. Any other route that is not counted as a delivery route is a phantom route.</a:t>
            </a:r>
          </a:p>
          <a:p>
            <a:endParaRPr lang="en-US" dirty="0"/>
          </a:p>
          <a:p>
            <a:r>
              <a:rPr lang="en-US" dirty="0"/>
              <a:t>A special phantom route is used to code addresses that are just physical addresses when there is no other route to add those addresses to R777.</a:t>
            </a:r>
          </a:p>
          <a:p>
            <a:r>
              <a:rPr lang="en-US" dirty="0"/>
              <a:t> </a:t>
            </a:r>
          </a:p>
          <a:p>
            <a:r>
              <a:rPr lang="en-US" dirty="0"/>
              <a:t>AMS Coding Manual:  R777 Routes </a:t>
            </a:r>
          </a:p>
          <a:p>
            <a:r>
              <a:rPr lang="en-US" dirty="0"/>
              <a:t>Phantom rural routes in non-city delivery ZIP Codes may be created and assigned a carrier ID of R777 for the purpose of capturing mail addressed to street addresses for customers who receive mail delivery through a PO Box. In most cases these addresses are not eligible for street delivery and should not be considered as possible deliveries. </a:t>
            </a:r>
          </a:p>
          <a:p>
            <a:r>
              <a:rPr lang="en-US" dirty="0"/>
              <a:t> </a:t>
            </a:r>
          </a:p>
          <a:p>
            <a:r>
              <a:rPr lang="en-US" dirty="0"/>
              <a:t>Adding the addresses to an R777 route creates a method for automated mail processing equipment to apply a barcode and sort the street-addressedmail to the PO Box section were the mailpiece is actually delivered.</a:t>
            </a:r>
          </a:p>
          <a:p>
            <a:r>
              <a:rPr lang="en-US" dirty="0"/>
              <a:t> </a:t>
            </a:r>
          </a:p>
          <a:p>
            <a:r>
              <a:rPr lang="en-US" dirty="0"/>
              <a:t>Entering the physical address of customers who do not receive mail at their physical address will also enable those physical addresses to be DPV confirmed.</a:t>
            </a:r>
          </a:p>
          <a:p>
            <a:pPr eaLnBrk="1" hangingPunct="1"/>
            <a:endParaRPr lang="en-US" dirty="0" smtClean="0">
              <a:latin typeface="Arial" pitchFamily="34" charset="0"/>
            </a:endParaRPr>
          </a:p>
          <a:p>
            <a:r>
              <a:rPr lang="en-US" dirty="0"/>
              <a:t/>
            </a:r>
            <a:br>
              <a:rPr lang="en-US" dirty="0"/>
            </a:br>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294789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Slide Number Placeholder 3"/>
          <p:cNvSpPr txBox="1">
            <a:spLocks noGrp="1"/>
          </p:cNvSpPr>
          <p:nvPr/>
        </p:nvSpPr>
        <p:spPr bwMode="auto">
          <a:xfrm>
            <a:off x="3972560" y="8829676"/>
            <a:ext cx="303784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3" tIns="46862" rIns="93723" bIns="46862" anchor="b"/>
          <a:lstStyle>
            <a:lvl1pPr defTabSz="919163">
              <a:defRPr sz="1200">
                <a:solidFill>
                  <a:schemeClr val="tx1"/>
                </a:solidFill>
                <a:latin typeface="Arial" charset="0"/>
              </a:defRPr>
            </a:lvl1pPr>
            <a:lvl2pPr marL="706438" indent="-271463" defTabSz="919163">
              <a:defRPr sz="1200">
                <a:solidFill>
                  <a:schemeClr val="tx1"/>
                </a:solidFill>
                <a:latin typeface="Arial" charset="0"/>
              </a:defRPr>
            </a:lvl2pPr>
            <a:lvl3pPr marL="1087438" indent="-217488" defTabSz="919163">
              <a:defRPr sz="1200">
                <a:solidFill>
                  <a:schemeClr val="tx1"/>
                </a:solidFill>
                <a:latin typeface="Arial" charset="0"/>
              </a:defRPr>
            </a:lvl3pPr>
            <a:lvl4pPr marL="1522413" indent="-217488" defTabSz="919163">
              <a:defRPr sz="1200">
                <a:solidFill>
                  <a:schemeClr val="tx1"/>
                </a:solidFill>
                <a:latin typeface="Arial" charset="0"/>
              </a:defRPr>
            </a:lvl4pPr>
            <a:lvl5pPr marL="1957388" indent="-217488" defTabSz="919163">
              <a:defRPr sz="1200">
                <a:solidFill>
                  <a:schemeClr val="tx1"/>
                </a:solidFill>
                <a:latin typeface="Arial" charset="0"/>
              </a:defRPr>
            </a:lvl5pPr>
            <a:lvl6pPr marL="2414588" indent="-217488" defTabSz="919163" eaLnBrk="0" fontAlgn="base" hangingPunct="0">
              <a:spcBef>
                <a:spcPct val="30000"/>
              </a:spcBef>
              <a:spcAft>
                <a:spcPct val="0"/>
              </a:spcAft>
              <a:defRPr sz="1200">
                <a:solidFill>
                  <a:schemeClr val="tx1"/>
                </a:solidFill>
                <a:latin typeface="Arial" charset="0"/>
              </a:defRPr>
            </a:lvl6pPr>
            <a:lvl7pPr marL="2871788" indent="-217488" defTabSz="919163" eaLnBrk="0" fontAlgn="base" hangingPunct="0">
              <a:spcBef>
                <a:spcPct val="30000"/>
              </a:spcBef>
              <a:spcAft>
                <a:spcPct val="0"/>
              </a:spcAft>
              <a:defRPr sz="1200">
                <a:solidFill>
                  <a:schemeClr val="tx1"/>
                </a:solidFill>
                <a:latin typeface="Arial" charset="0"/>
              </a:defRPr>
            </a:lvl7pPr>
            <a:lvl8pPr marL="3328988" indent="-217488" defTabSz="919163" eaLnBrk="0" fontAlgn="base" hangingPunct="0">
              <a:spcBef>
                <a:spcPct val="30000"/>
              </a:spcBef>
              <a:spcAft>
                <a:spcPct val="0"/>
              </a:spcAft>
              <a:defRPr sz="1200">
                <a:solidFill>
                  <a:schemeClr val="tx1"/>
                </a:solidFill>
                <a:latin typeface="Arial" charset="0"/>
              </a:defRPr>
            </a:lvl8pPr>
            <a:lvl9pPr marL="3786188" indent="-217488" defTabSz="919163" eaLnBrk="0" fontAlgn="base" hangingPunct="0">
              <a:spcBef>
                <a:spcPct val="30000"/>
              </a:spcBef>
              <a:spcAft>
                <a:spcPct val="0"/>
              </a:spcAft>
              <a:defRPr sz="1200">
                <a:solidFill>
                  <a:schemeClr val="tx1"/>
                </a:solidFill>
                <a:latin typeface="Arial" charset="0"/>
              </a:defRPr>
            </a:lvl9pPr>
          </a:lstStyle>
          <a:p>
            <a:pPr algn="r" eaLnBrk="0" hangingPunct="0"/>
            <a:fld id="{8B9F35CC-2805-437F-9D5E-339316D800EA}" type="slidenum">
              <a:rPr lang="en-US" altLang="en-US" sz="1100">
                <a:latin typeface="Times" pitchFamily="18" charset="0"/>
              </a:rPr>
              <a:pPr algn="r" eaLnBrk="0" hangingPunct="0"/>
              <a:t>7</a:t>
            </a:fld>
            <a:endParaRPr lang="en-US" altLang="en-US" sz="1100" dirty="0">
              <a:latin typeface="Times" pitchFamily="18" charset="0"/>
            </a:endParaRPr>
          </a:p>
        </p:txBody>
      </p:sp>
      <p:sp>
        <p:nvSpPr>
          <p:cNvPr id="99332" name="Rectangle 5"/>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81100" y="696913"/>
            <a:ext cx="4648200" cy="3486150"/>
          </a:xfrm>
          <a:ln/>
        </p:spPr>
      </p:sp>
      <p:sp>
        <p:nvSpPr>
          <p:cNvPr id="37891" name="Notes Placeholder 2"/>
          <p:cNvSpPr>
            <a:spLocks noGrp="1"/>
          </p:cNvSpPr>
          <p:nvPr>
            <p:ph type="body" idx="1"/>
          </p:nvPr>
        </p:nvSpPr>
        <p:spPr>
          <a:noFill/>
        </p:spPr>
        <p:txBody>
          <a:bodyPr/>
          <a:lstStyle/>
          <a:p>
            <a:r>
              <a:rPr lang="en-US" dirty="0" smtClean="0">
                <a:latin typeface="Times"/>
              </a:rPr>
              <a:t>Angela with Chris – without details</a:t>
            </a:r>
          </a:p>
        </p:txBody>
      </p:sp>
      <p:sp>
        <p:nvSpPr>
          <p:cNvPr id="37892"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908DC314-53D5-49ED-A606-62549623876C}" type="slidenum">
              <a:rPr lang="en-US" sz="1200">
                <a:solidFill>
                  <a:prstClr val="black"/>
                </a:solidFill>
                <a:latin typeface="Times"/>
              </a:rPr>
              <a:pPr/>
              <a:t>8</a:t>
            </a:fld>
            <a:endParaRPr lang="en-US" sz="1200" dirty="0">
              <a:solidFill>
                <a:prstClr val="black"/>
              </a:solidFill>
              <a:latin typeface="Times"/>
            </a:endParaRPr>
          </a:p>
        </p:txBody>
      </p:sp>
    </p:spTree>
    <p:extLst>
      <p:ext uri="{BB962C8B-B14F-4D97-AF65-F5344CB8AC3E}">
        <p14:creationId xmlns:p14="http://schemas.microsoft.com/office/powerpoint/2010/main" val="246503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81100" y="696913"/>
            <a:ext cx="4648200" cy="3486150"/>
          </a:xfrm>
          <a:ln/>
        </p:spPr>
      </p:sp>
      <p:sp>
        <p:nvSpPr>
          <p:cNvPr id="38915" name="Notes Placeholder 2"/>
          <p:cNvSpPr>
            <a:spLocks noGrp="1"/>
          </p:cNvSpPr>
          <p:nvPr>
            <p:ph type="body" idx="1"/>
          </p:nvPr>
        </p:nvSpPr>
        <p:spPr>
          <a:noFill/>
        </p:spPr>
        <p:txBody>
          <a:bodyPr/>
          <a:lstStyle/>
          <a:p>
            <a:r>
              <a:rPr lang="en-US" dirty="0" smtClean="0">
                <a:latin typeface="Times"/>
              </a:rPr>
              <a:t>Chris - details</a:t>
            </a:r>
          </a:p>
        </p:txBody>
      </p:sp>
      <p:sp>
        <p:nvSpPr>
          <p:cNvPr id="38916" name="Slide Number Placeholder 3"/>
          <p:cNvSpPr>
            <a:spLocks noGrp="1"/>
          </p:cNvSpPr>
          <p:nvPr>
            <p:ph type="sldNum" sz="quarter" idx="5"/>
          </p:nvPr>
        </p:nvSpPr>
        <p:spPr>
          <a:noFill/>
        </p:spPr>
        <p:txBody>
          <a:bodyPr/>
          <a:lstStyle>
            <a:lvl1pPr eaLnBrk="0" hangingPunct="0">
              <a:defRPr sz="2900">
                <a:solidFill>
                  <a:srgbClr val="0033CC"/>
                </a:solidFill>
                <a:latin typeface="Arial Black" pitchFamily="34" charset="0"/>
                <a:ea typeface="ヒラギノ角ゴ Pro W3" pitchFamily="1" charset="-128"/>
              </a:defRPr>
            </a:lvl1pPr>
            <a:lvl2pPr marL="757066" indent="-291179" eaLnBrk="0" hangingPunct="0">
              <a:defRPr sz="2900">
                <a:solidFill>
                  <a:srgbClr val="0033CC"/>
                </a:solidFill>
                <a:latin typeface="Arial Black" pitchFamily="34" charset="0"/>
                <a:ea typeface="ヒラギノ角ゴ Pro W3" pitchFamily="1" charset="-128"/>
              </a:defRPr>
            </a:lvl2pPr>
            <a:lvl3pPr marL="1164717" indent="-232943" eaLnBrk="0" hangingPunct="0">
              <a:defRPr sz="2900">
                <a:solidFill>
                  <a:srgbClr val="0033CC"/>
                </a:solidFill>
                <a:latin typeface="Arial Black" pitchFamily="34" charset="0"/>
                <a:ea typeface="ヒラギノ角ゴ Pro W3" pitchFamily="1" charset="-128"/>
              </a:defRPr>
            </a:lvl3pPr>
            <a:lvl4pPr marL="1630604" indent="-232943" eaLnBrk="0" hangingPunct="0">
              <a:defRPr sz="2900">
                <a:solidFill>
                  <a:srgbClr val="0033CC"/>
                </a:solidFill>
                <a:latin typeface="Arial Black" pitchFamily="34" charset="0"/>
                <a:ea typeface="ヒラギノ角ゴ Pro W3" pitchFamily="1" charset="-128"/>
              </a:defRPr>
            </a:lvl4pPr>
            <a:lvl5pPr marL="2096491" indent="-232943" eaLnBrk="0" hangingPunct="0">
              <a:defRPr sz="2900">
                <a:solidFill>
                  <a:srgbClr val="0033CC"/>
                </a:solidFill>
                <a:latin typeface="Arial Black" pitchFamily="34" charset="0"/>
                <a:ea typeface="ヒラギノ角ゴ Pro W3" pitchFamily="1" charset="-128"/>
              </a:defRPr>
            </a:lvl5pPr>
            <a:lvl6pPr marL="2562377"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6pPr>
            <a:lvl7pPr marL="3028264"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7pPr>
            <a:lvl8pPr marL="3494151"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8pPr>
            <a:lvl9pPr marL="3960038" indent="-232943" eaLnBrk="0" fontAlgn="base" hangingPunct="0">
              <a:spcBef>
                <a:spcPct val="20000"/>
              </a:spcBef>
              <a:spcAft>
                <a:spcPct val="0"/>
              </a:spcAft>
              <a:buFont typeface="Wingdings" pitchFamily="2" charset="2"/>
              <a:defRPr sz="2900">
                <a:solidFill>
                  <a:srgbClr val="0033CC"/>
                </a:solidFill>
                <a:latin typeface="Arial Black" pitchFamily="34" charset="0"/>
                <a:ea typeface="ヒラギノ角ゴ Pro W3" pitchFamily="1" charset="-128"/>
              </a:defRPr>
            </a:lvl9pPr>
          </a:lstStyle>
          <a:p>
            <a:fld id="{DA84B5BF-99C7-41A8-8B67-A0FB3FDA0D5A}" type="slidenum">
              <a:rPr lang="en-US" sz="1200">
                <a:solidFill>
                  <a:prstClr val="black"/>
                </a:solidFill>
                <a:latin typeface="Times"/>
              </a:rPr>
              <a:pPr/>
              <a:t>9</a:t>
            </a:fld>
            <a:endParaRPr lang="en-US" sz="1200" dirty="0">
              <a:solidFill>
                <a:prstClr val="black"/>
              </a:solidFill>
              <a:latin typeface="Times"/>
            </a:endParaRPr>
          </a:p>
        </p:txBody>
      </p:sp>
    </p:spTree>
    <p:extLst>
      <p:ext uri="{BB962C8B-B14F-4D97-AF65-F5344CB8AC3E}">
        <p14:creationId xmlns:p14="http://schemas.microsoft.com/office/powerpoint/2010/main" val="259961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493713" y="2525713"/>
            <a:ext cx="7880350" cy="519112"/>
          </a:xfrm>
        </p:spPr>
        <p:txBody>
          <a:bodyPr/>
          <a:lstStyle>
            <a:lvl1pPr>
              <a:defRPr>
                <a:solidFill>
                  <a:schemeClr val="tx1"/>
                </a:solidFill>
              </a:defRPr>
            </a:lvl1pPr>
          </a:lstStyle>
          <a:p>
            <a:pPr lvl="0"/>
            <a:r>
              <a:rPr lang="en-US" noProof="0" smtClean="0"/>
              <a:t>Click to edit Master title style</a:t>
            </a:r>
          </a:p>
        </p:txBody>
      </p:sp>
      <p:sp>
        <p:nvSpPr>
          <p:cNvPr id="257027" name="Rectangle 3"/>
          <p:cNvSpPr>
            <a:spLocks noGrp="1" noChangeArrowheads="1"/>
          </p:cNvSpPr>
          <p:nvPr>
            <p:ph type="subTitle" idx="1"/>
          </p:nvPr>
        </p:nvSpPr>
        <p:spPr>
          <a:xfrm>
            <a:off x="501650" y="4119567"/>
            <a:ext cx="6400800" cy="830997"/>
          </a:xfrm>
        </p:spPr>
        <p:txBody>
          <a:bodyPr/>
          <a:lstStyle>
            <a:lvl1pPr marL="0" indent="0">
              <a:buFont typeface="Wingdings" pitchFamily="2" charset="2"/>
              <a:buNone/>
              <a:defRPr b="1"/>
            </a:lvl1pPr>
          </a:lstStyle>
          <a:p>
            <a:pPr lvl="0"/>
            <a:r>
              <a:rPr lang="en-US" noProof="0" smtClean="0"/>
              <a:t>National Postal Forum</a:t>
            </a:r>
            <a:br>
              <a:rPr lang="en-US" noProof="0" smtClean="0"/>
            </a:br>
            <a:r>
              <a:rPr lang="en-US" noProof="0" smtClean="0"/>
              <a:t>March 17 - 20, 2013</a:t>
            </a:r>
          </a:p>
        </p:txBody>
      </p:sp>
      <p:sp>
        <p:nvSpPr>
          <p:cNvPr id="4" name="Rectangle 6"/>
          <p:cNvSpPr>
            <a:spLocks noGrp="1" noChangeArrowheads="1"/>
          </p:cNvSpPr>
          <p:nvPr>
            <p:ph type="sldNum" sz="quarter" idx="10"/>
          </p:nvPr>
        </p:nvSpPr>
        <p:spPr>
          <a:ln/>
        </p:spPr>
        <p:txBody>
          <a:bodyPr/>
          <a:lstStyle>
            <a:lvl1pPr>
              <a:defRPr/>
            </a:lvl1pPr>
          </a:lstStyle>
          <a:p>
            <a:pPr>
              <a:defRPr/>
            </a:pPr>
            <a:fld id="{6272DB61-5CB5-4F34-B26D-4E79F8402351}" type="slidenum">
              <a:rPr lang="en-US"/>
              <a:pPr>
                <a:defRPr/>
              </a:pPr>
              <a:t>‹#›</a:t>
            </a:fld>
            <a:endParaRPr lang="en-US" dirty="0"/>
          </a:p>
        </p:txBody>
      </p:sp>
    </p:spTree>
    <p:extLst>
      <p:ext uri="{BB962C8B-B14F-4D97-AF65-F5344CB8AC3E}">
        <p14:creationId xmlns:p14="http://schemas.microsoft.com/office/powerpoint/2010/main" val="3403472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368" y="1427428"/>
            <a:ext cx="8605433" cy="2234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928E60-5D97-45FC-A0F3-09ABD937C380}" type="slidenum">
              <a:rPr lang="en-US"/>
              <a:pPr>
                <a:defRPr/>
              </a:pPr>
              <a:t>‹#›</a:t>
            </a:fld>
            <a:endParaRPr lang="en-US" dirty="0"/>
          </a:p>
        </p:txBody>
      </p:sp>
    </p:spTree>
    <p:extLst>
      <p:ext uri="{BB962C8B-B14F-4D97-AF65-F5344CB8AC3E}">
        <p14:creationId xmlns:p14="http://schemas.microsoft.com/office/powerpoint/2010/main" val="195536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9474" y="836617"/>
            <a:ext cx="1477328" cy="2973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2214" y="836617"/>
            <a:ext cx="3434786" cy="2973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24F056-DF78-4E17-A43A-D3E70B67D9BD}" type="slidenum">
              <a:rPr lang="en-US"/>
              <a:pPr>
                <a:defRPr/>
              </a:pPr>
              <a:t>‹#›</a:t>
            </a:fld>
            <a:endParaRPr lang="en-US" dirty="0"/>
          </a:p>
        </p:txBody>
      </p:sp>
    </p:spTree>
    <p:extLst>
      <p:ext uri="{BB962C8B-B14F-4D97-AF65-F5344CB8AC3E}">
        <p14:creationId xmlns:p14="http://schemas.microsoft.com/office/powerpoint/2010/main" val="351510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6614"/>
            <a:ext cx="8229600" cy="223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0EA1F24-C3D3-4DFC-88FD-82C9E196CD98}" type="slidenum">
              <a:rPr lang="en-US"/>
              <a:pPr>
                <a:defRPr/>
              </a:pPr>
              <a:t>‹#›</a:t>
            </a:fld>
            <a:endParaRPr lang="en-US" dirty="0"/>
          </a:p>
        </p:txBody>
      </p:sp>
    </p:spTree>
    <p:extLst>
      <p:ext uri="{BB962C8B-B14F-4D97-AF65-F5344CB8AC3E}">
        <p14:creationId xmlns:p14="http://schemas.microsoft.com/office/powerpoint/2010/main" val="86506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61665"/>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5002F6C-C215-4692-BCF8-9012CEDCF9F2}" type="slidenum">
              <a:rPr lang="en-US"/>
              <a:pPr>
                <a:defRPr/>
              </a:pPr>
              <a:t>‹#›</a:t>
            </a:fld>
            <a:endParaRPr lang="en-US" dirty="0"/>
          </a:p>
        </p:txBody>
      </p:sp>
    </p:spTree>
    <p:extLst>
      <p:ext uri="{BB962C8B-B14F-4D97-AF65-F5344CB8AC3E}">
        <p14:creationId xmlns:p14="http://schemas.microsoft.com/office/powerpoint/2010/main" val="2015887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19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23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81300"/>
            <a:ext cx="8229600" cy="223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909140F-A53C-4BE2-8C85-F3EACC99AF0E}" type="slidenum">
              <a:rPr lang="en-US"/>
              <a:pPr>
                <a:defRPr/>
              </a:pPr>
              <a:t>‹#›</a:t>
            </a:fld>
            <a:endParaRPr lang="en-US" dirty="0"/>
          </a:p>
        </p:txBody>
      </p:sp>
    </p:spTree>
    <p:extLst>
      <p:ext uri="{BB962C8B-B14F-4D97-AF65-F5344CB8AC3E}">
        <p14:creationId xmlns:p14="http://schemas.microsoft.com/office/powerpoint/2010/main" val="160476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15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7146" y="796955"/>
            <a:ext cx="7729994" cy="442912"/>
          </a:xfrm>
        </p:spPr>
        <p:txBody>
          <a:bodyPr/>
          <a:lstStyle>
            <a:lvl1pPr>
              <a:defRPr sz="2800" b="0" i="1">
                <a:solidFill>
                  <a:srgbClr val="212150"/>
                </a:solidFill>
                <a:latin typeface="Arial Black" panose="020B0A0402010209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7108" y="1357474"/>
            <a:ext cx="7315493" cy="4214812"/>
          </a:xfrm>
        </p:spPr>
        <p:txBody>
          <a:bodyPr/>
          <a:lstStyle>
            <a:lvl1pPr marL="285750" indent="-285750">
              <a:buClrTx/>
              <a:buSzPct val="100000"/>
              <a:buFont typeface="Wingdings" panose="05000000000000000000" pitchFamily="2" charset="2"/>
              <a:buChar char="§"/>
              <a:defRPr sz="2400" b="0">
                <a:solidFill>
                  <a:schemeClr val="tx1"/>
                </a:solidFill>
              </a:defRPr>
            </a:lvl1pPr>
            <a:lvl2pPr marL="685800" indent="-228600">
              <a:buClrTx/>
              <a:buSzPct val="100000"/>
              <a:buFont typeface="Arial" panose="020B0604020202020204" pitchFamily="34" charset="0"/>
              <a:buChar char="•"/>
              <a:defRPr sz="2400" b="0">
                <a:solidFill>
                  <a:schemeClr val="tx1"/>
                </a:solidFill>
              </a:defRPr>
            </a:lvl2pPr>
            <a:lvl3pPr marL="1143000" indent="-228600">
              <a:buClrTx/>
              <a:buSzPct val="100000"/>
              <a:buFont typeface="Wingdings" panose="05000000000000000000" pitchFamily="2" charset="2"/>
              <a:buChar char="§"/>
              <a:defRPr sz="2400" b="0">
                <a:solidFill>
                  <a:schemeClr val="tx1"/>
                </a:solidFill>
              </a:defRPr>
            </a:lvl3pPr>
            <a:lvl4pPr marL="1543050" indent="-171450">
              <a:buClrTx/>
              <a:buSzPct val="100000"/>
              <a:buFont typeface="Arial" panose="020B0604020202020204" pitchFamily="34" charset="0"/>
              <a:buChar char="•"/>
              <a:defRPr sz="2400" b="0">
                <a:solidFill>
                  <a:schemeClr val="tx1"/>
                </a:solidFill>
              </a:defRPr>
            </a:lvl4pPr>
            <a:lvl5pPr marL="2000250" indent="-171450">
              <a:buClrTx/>
              <a:buSzPct val="100000"/>
              <a:buFont typeface="Wingdings" panose="05000000000000000000" pitchFamily="2" charset="2"/>
              <a:buChar char="§"/>
              <a:defRPr sz="24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7870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2"/>
          <p:cNvSpPr>
            <a:spLocks noGrp="1" noChangeArrowheads="1"/>
          </p:cNvSpPr>
          <p:nvPr>
            <p:ph type="sldNum" sz="quarter" idx="10"/>
          </p:nvPr>
        </p:nvSpPr>
        <p:spPr>
          <a:xfrm>
            <a:off x="7391400" y="6477000"/>
            <a:ext cx="1752600" cy="381000"/>
          </a:xfrm>
          <a:prstGeom prst="rect">
            <a:avLst/>
          </a:prstGeom>
          <a:ln/>
        </p:spPr>
        <p:txBody>
          <a:bodyPr/>
          <a:lstStyle>
            <a:lvl1pPr>
              <a:defRPr/>
            </a:lvl1pPr>
          </a:lstStyle>
          <a:p>
            <a:pPr>
              <a:defRPr/>
            </a:pPr>
            <a:fld id="{6AB9FA30-9EE6-46EB-88DA-83AB5B121EA9}" type="slidenum">
              <a:rPr lang="en-US" altLang="en-US"/>
              <a:pPr>
                <a:defRPr/>
              </a:pPr>
              <a:t>‹#›</a:t>
            </a:fld>
            <a:endParaRPr lang="en-US" altLang="en-US" dirty="0"/>
          </a:p>
        </p:txBody>
      </p:sp>
    </p:spTree>
    <p:extLst>
      <p:ext uri="{BB962C8B-B14F-4D97-AF65-F5344CB8AC3E}">
        <p14:creationId xmlns:p14="http://schemas.microsoft.com/office/powerpoint/2010/main" val="352682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6775" y="1128713"/>
            <a:ext cx="8277225"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57250" y="1905000"/>
            <a:ext cx="7769225" cy="4570413"/>
          </a:xfrm>
        </p:spPr>
        <p:txBody>
          <a:bodyPr/>
          <a:lstStyle/>
          <a:p>
            <a:pPr lvl="0"/>
            <a:endParaRPr lang="en-US" noProof="0" dirty="0" smtClean="0"/>
          </a:p>
        </p:txBody>
      </p:sp>
    </p:spTree>
    <p:extLst>
      <p:ext uri="{BB962C8B-B14F-4D97-AF65-F5344CB8AC3E}">
        <p14:creationId xmlns:p14="http://schemas.microsoft.com/office/powerpoint/2010/main" val="397978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493713" y="2525713"/>
            <a:ext cx="7880350" cy="519112"/>
          </a:xfrm>
        </p:spPr>
        <p:txBody>
          <a:bodyPr/>
          <a:lstStyle>
            <a:lvl1pPr>
              <a:defRPr>
                <a:solidFill>
                  <a:schemeClr val="tx1"/>
                </a:solidFill>
              </a:defRPr>
            </a:lvl1pPr>
          </a:lstStyle>
          <a:p>
            <a:pPr lvl="0"/>
            <a:r>
              <a:rPr lang="en-US" noProof="0" smtClean="0"/>
              <a:t>Click to edit Master title style</a:t>
            </a:r>
          </a:p>
        </p:txBody>
      </p:sp>
      <p:sp>
        <p:nvSpPr>
          <p:cNvPr id="257027" name="Rectangle 3"/>
          <p:cNvSpPr>
            <a:spLocks noGrp="1" noChangeArrowheads="1"/>
          </p:cNvSpPr>
          <p:nvPr>
            <p:ph type="subTitle" idx="1"/>
          </p:nvPr>
        </p:nvSpPr>
        <p:spPr>
          <a:xfrm>
            <a:off x="501650" y="4119565"/>
            <a:ext cx="6400800" cy="830997"/>
          </a:xfrm>
        </p:spPr>
        <p:txBody>
          <a:bodyPr/>
          <a:lstStyle>
            <a:lvl1pPr marL="0" indent="0">
              <a:buFont typeface="Wingdings" pitchFamily="2" charset="2"/>
              <a:buNone/>
              <a:defRPr b="1"/>
            </a:lvl1pPr>
          </a:lstStyle>
          <a:p>
            <a:pPr lvl="0"/>
            <a:r>
              <a:rPr lang="en-US" noProof="0" smtClean="0"/>
              <a:t>National Postal Forum</a:t>
            </a:r>
            <a:br>
              <a:rPr lang="en-US" noProof="0" smtClean="0"/>
            </a:br>
            <a:r>
              <a:rPr lang="en-US" noProof="0" smtClean="0"/>
              <a:t>March 17 - 20, 2013</a:t>
            </a:r>
          </a:p>
        </p:txBody>
      </p:sp>
      <p:sp>
        <p:nvSpPr>
          <p:cNvPr id="4" name="Rectangle 6"/>
          <p:cNvSpPr>
            <a:spLocks noGrp="1" noChangeArrowheads="1"/>
          </p:cNvSpPr>
          <p:nvPr>
            <p:ph type="sldNum" sz="quarter" idx="10"/>
          </p:nvPr>
        </p:nvSpPr>
        <p:spPr>
          <a:ln/>
        </p:spPr>
        <p:txBody>
          <a:bodyPr/>
          <a:lstStyle>
            <a:lvl1pPr>
              <a:defRPr/>
            </a:lvl1pPr>
          </a:lstStyle>
          <a:p>
            <a:pPr>
              <a:defRPr/>
            </a:pPr>
            <a:fld id="{6272DB61-5CB5-4F34-B26D-4E79F84023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97013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710" y="682399"/>
            <a:ext cx="8229600" cy="519113"/>
          </a:xfrm>
        </p:spPr>
        <p:txBody>
          <a:bodyPr/>
          <a:lstStyle>
            <a:lvl1pPr>
              <a:defRPr i="1"/>
            </a:lvl1pPr>
          </a:lstStyle>
          <a:p>
            <a:r>
              <a:rPr lang="en-US" dirty="0" smtClean="0"/>
              <a:t>Click to edit Master title style</a:t>
            </a:r>
            <a:endParaRPr lang="en-US" dirty="0"/>
          </a:p>
        </p:txBody>
      </p:sp>
      <p:sp>
        <p:nvSpPr>
          <p:cNvPr id="3" name="Content Placeholder 2"/>
          <p:cNvSpPr>
            <a:spLocks noGrp="1"/>
          </p:cNvSpPr>
          <p:nvPr>
            <p:ph idx="1"/>
          </p:nvPr>
        </p:nvSpPr>
        <p:spPr>
          <a:xfrm>
            <a:off x="309045" y="1431940"/>
            <a:ext cx="8229600" cy="223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D2EDC0D-FF27-45E7-8BB1-9DBF782E37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5037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D2EDC0D-FF27-45E7-8BB1-9DBF782E37C6}" type="slidenum">
              <a:rPr lang="en-US"/>
              <a:pPr>
                <a:defRPr/>
              </a:pPr>
              <a:t>‹#›</a:t>
            </a:fld>
            <a:endParaRPr lang="en-US" dirty="0"/>
          </a:p>
        </p:txBody>
      </p:sp>
    </p:spTree>
    <p:extLst>
      <p:ext uri="{BB962C8B-B14F-4D97-AF65-F5344CB8AC3E}">
        <p14:creationId xmlns:p14="http://schemas.microsoft.com/office/powerpoint/2010/main" val="3153161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E245EC6-BEAE-4F9D-96F9-9C31209E58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11877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170C3E3-A4D4-4DE4-8818-140A574637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80984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2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43879"/>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43879"/>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785C516-18CD-426E-BEEE-A337FE2291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28337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7ACBC7C-F7C4-40C7-A0AF-26CAB072E0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3429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3DE5A43-E6E1-43AE-82B3-AF532ED35C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8825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214"/>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00BB786-5B7A-49EA-AC42-8DA47F2120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4697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CB4257-21BA-4385-9D05-FF858429F8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8798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367" y="1427428"/>
            <a:ext cx="8605433" cy="2234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928E60-5D97-45FC-A0F3-09ABD937C3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713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9473" y="836615"/>
            <a:ext cx="1477328" cy="2973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2214" y="836615"/>
            <a:ext cx="3434786" cy="2973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24F056-DF78-4E17-A43A-D3E70B67D9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804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6614"/>
            <a:ext cx="8229600" cy="223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0EA1F24-C3D3-4DFC-88FD-82C9E196CD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019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E245EC6-BEAE-4F9D-96F9-9C31209E5804}" type="slidenum">
              <a:rPr lang="en-US"/>
              <a:pPr>
                <a:defRPr/>
              </a:pPr>
              <a:t>‹#›</a:t>
            </a:fld>
            <a:endParaRPr lang="en-US" dirty="0"/>
          </a:p>
        </p:txBody>
      </p:sp>
    </p:spTree>
    <p:extLst>
      <p:ext uri="{BB962C8B-B14F-4D97-AF65-F5344CB8AC3E}">
        <p14:creationId xmlns:p14="http://schemas.microsoft.com/office/powerpoint/2010/main" val="1365764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61665"/>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5002F6C-C215-4692-BCF8-9012CEDCF9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601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19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23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81300"/>
            <a:ext cx="8229600" cy="223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909140F-A53C-4BE2-8C85-F3EACC99A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380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170C3E3-A4D4-4DE4-8818-140A574637BD}" type="slidenum">
              <a:rPr lang="en-US"/>
              <a:pPr>
                <a:defRPr/>
              </a:pPr>
              <a:t>‹#›</a:t>
            </a:fld>
            <a:endParaRPr lang="en-US" dirty="0"/>
          </a:p>
        </p:txBody>
      </p:sp>
    </p:spTree>
    <p:extLst>
      <p:ext uri="{BB962C8B-B14F-4D97-AF65-F5344CB8AC3E}">
        <p14:creationId xmlns:p14="http://schemas.microsoft.com/office/powerpoint/2010/main" val="220725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2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43881"/>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43881"/>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785C516-18CD-426E-BEEE-A337FE229171}" type="slidenum">
              <a:rPr lang="en-US"/>
              <a:pPr>
                <a:defRPr/>
              </a:pPr>
              <a:t>‹#›</a:t>
            </a:fld>
            <a:endParaRPr lang="en-US" dirty="0"/>
          </a:p>
        </p:txBody>
      </p:sp>
    </p:spTree>
    <p:extLst>
      <p:ext uri="{BB962C8B-B14F-4D97-AF65-F5344CB8AC3E}">
        <p14:creationId xmlns:p14="http://schemas.microsoft.com/office/powerpoint/2010/main" val="46088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7ACBC7C-F7C4-40C7-A0AF-26CAB072E0EA}" type="slidenum">
              <a:rPr lang="en-US"/>
              <a:pPr>
                <a:defRPr/>
              </a:pPr>
              <a:t>‹#›</a:t>
            </a:fld>
            <a:endParaRPr lang="en-US" dirty="0"/>
          </a:p>
        </p:txBody>
      </p:sp>
    </p:spTree>
    <p:extLst>
      <p:ext uri="{BB962C8B-B14F-4D97-AF65-F5344CB8AC3E}">
        <p14:creationId xmlns:p14="http://schemas.microsoft.com/office/powerpoint/2010/main" val="165695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3DE5A43-E6E1-43AE-82B3-AF532ED35CBA}" type="slidenum">
              <a:rPr lang="en-US"/>
              <a:pPr>
                <a:defRPr/>
              </a:pPr>
              <a:t>‹#›</a:t>
            </a:fld>
            <a:endParaRPr lang="en-US" dirty="0"/>
          </a:p>
        </p:txBody>
      </p:sp>
    </p:spTree>
    <p:extLst>
      <p:ext uri="{BB962C8B-B14F-4D97-AF65-F5344CB8AC3E}">
        <p14:creationId xmlns:p14="http://schemas.microsoft.com/office/powerpoint/2010/main" val="344086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27214"/>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00BB786-5B7A-49EA-AC42-8DA47F21201C}" type="slidenum">
              <a:rPr lang="en-US"/>
              <a:pPr>
                <a:defRPr/>
              </a:pPr>
              <a:t>‹#›</a:t>
            </a:fld>
            <a:endParaRPr lang="en-US" dirty="0"/>
          </a:p>
        </p:txBody>
      </p:sp>
    </p:spTree>
    <p:extLst>
      <p:ext uri="{BB962C8B-B14F-4D97-AF65-F5344CB8AC3E}">
        <p14:creationId xmlns:p14="http://schemas.microsoft.com/office/powerpoint/2010/main" val="144674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CB4257-21BA-4385-9D05-FF858429F8A6}" type="slidenum">
              <a:rPr lang="en-US"/>
              <a:pPr>
                <a:defRPr/>
              </a:pPr>
              <a:t>‹#›</a:t>
            </a:fld>
            <a:endParaRPr lang="en-US" dirty="0"/>
          </a:p>
        </p:txBody>
      </p:sp>
    </p:spTree>
    <p:extLst>
      <p:ext uri="{BB962C8B-B14F-4D97-AF65-F5344CB8AC3E}">
        <p14:creationId xmlns:p14="http://schemas.microsoft.com/office/powerpoint/2010/main" val="172105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3830" y="663842"/>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900" y="1427428"/>
            <a:ext cx="8229600" cy="22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06" name="Rectangle 6"/>
          <p:cNvSpPr>
            <a:spLocks noGrp="1" noChangeArrowheads="1"/>
          </p:cNvSpPr>
          <p:nvPr>
            <p:ph type="sldNum" sz="quarter" idx="4"/>
          </p:nvPr>
        </p:nvSpPr>
        <p:spPr bwMode="auto">
          <a:xfrm>
            <a:off x="7085013" y="66008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a:solidFill>
                  <a:schemeClr val="tx1"/>
                </a:solidFill>
                <a:latin typeface="Times" pitchFamily="18" charset="0"/>
                <a:cs typeface="+mn-cs"/>
              </a:defRPr>
            </a:lvl1pPr>
          </a:lstStyle>
          <a:p>
            <a:pPr>
              <a:defRPr/>
            </a:pPr>
            <a:fld id="{CA7F56B8-8138-497F-9AC4-44CE36201B55}" type="slidenum">
              <a:rPr lang="en-US"/>
              <a:pPr>
                <a:defRPr/>
              </a:pPr>
              <a:t>‹#›</a:t>
            </a:fld>
            <a:endParaRPr lang="en-US" dirty="0"/>
          </a:p>
        </p:txBody>
      </p:sp>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8407" y="6603872"/>
            <a:ext cx="616285" cy="235078"/>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99"/>
          </a:solidFill>
          <a:latin typeface="+mj-lt"/>
          <a:ea typeface="+mj-ea"/>
          <a:cs typeface="+mj-cs"/>
        </a:defRPr>
      </a:lvl1pPr>
      <a:lvl2pPr algn="l" rtl="0" eaLnBrk="0" fontAlgn="base" hangingPunct="0">
        <a:spcBef>
          <a:spcPct val="0"/>
        </a:spcBef>
        <a:spcAft>
          <a:spcPct val="0"/>
        </a:spcAft>
        <a:defRPr sz="2800">
          <a:solidFill>
            <a:srgbClr val="003399"/>
          </a:solidFill>
          <a:latin typeface="Arial Black" pitchFamily="34" charset="0"/>
          <a:cs typeface="Arial" pitchFamily="34" charset="0"/>
        </a:defRPr>
      </a:lvl2pPr>
      <a:lvl3pPr algn="l" rtl="0" eaLnBrk="0" fontAlgn="base" hangingPunct="0">
        <a:spcBef>
          <a:spcPct val="0"/>
        </a:spcBef>
        <a:spcAft>
          <a:spcPct val="0"/>
        </a:spcAft>
        <a:defRPr sz="2800">
          <a:solidFill>
            <a:srgbClr val="003399"/>
          </a:solidFill>
          <a:latin typeface="Arial Black" pitchFamily="34" charset="0"/>
          <a:cs typeface="Arial" pitchFamily="34" charset="0"/>
        </a:defRPr>
      </a:lvl3pPr>
      <a:lvl4pPr algn="l" rtl="0" eaLnBrk="0" fontAlgn="base" hangingPunct="0">
        <a:spcBef>
          <a:spcPct val="0"/>
        </a:spcBef>
        <a:spcAft>
          <a:spcPct val="0"/>
        </a:spcAft>
        <a:defRPr sz="2800">
          <a:solidFill>
            <a:srgbClr val="003399"/>
          </a:solidFill>
          <a:latin typeface="Arial Black" pitchFamily="34" charset="0"/>
          <a:cs typeface="Arial" pitchFamily="34" charset="0"/>
        </a:defRPr>
      </a:lvl4pPr>
      <a:lvl5pPr algn="l" rtl="0" eaLnBrk="0" fontAlgn="base" hangingPunct="0">
        <a:spcBef>
          <a:spcPct val="0"/>
        </a:spcBef>
        <a:spcAft>
          <a:spcPct val="0"/>
        </a:spcAft>
        <a:defRPr sz="2800">
          <a:solidFill>
            <a:srgbClr val="003399"/>
          </a:solidFill>
          <a:latin typeface="Arial Black" pitchFamily="34" charset="0"/>
          <a:cs typeface="Arial" pitchFamily="34" charset="0"/>
        </a:defRPr>
      </a:lvl5pPr>
      <a:lvl6pPr marL="457200" algn="l" rtl="0" fontAlgn="base">
        <a:spcBef>
          <a:spcPct val="0"/>
        </a:spcBef>
        <a:spcAft>
          <a:spcPct val="0"/>
        </a:spcAft>
        <a:defRPr sz="2800">
          <a:solidFill>
            <a:srgbClr val="0033CC"/>
          </a:solidFill>
          <a:latin typeface="Arial Black" pitchFamily="34" charset="0"/>
          <a:cs typeface="Arial" pitchFamily="34" charset="0"/>
        </a:defRPr>
      </a:lvl6pPr>
      <a:lvl7pPr marL="914400" algn="l" rtl="0" fontAlgn="base">
        <a:spcBef>
          <a:spcPct val="0"/>
        </a:spcBef>
        <a:spcAft>
          <a:spcPct val="0"/>
        </a:spcAft>
        <a:defRPr sz="2800">
          <a:solidFill>
            <a:srgbClr val="0033CC"/>
          </a:solidFill>
          <a:latin typeface="Arial Black" pitchFamily="34" charset="0"/>
          <a:cs typeface="Arial" pitchFamily="34" charset="0"/>
        </a:defRPr>
      </a:lvl7pPr>
      <a:lvl8pPr marL="1371600" algn="l" rtl="0" fontAlgn="base">
        <a:spcBef>
          <a:spcPct val="0"/>
        </a:spcBef>
        <a:spcAft>
          <a:spcPct val="0"/>
        </a:spcAft>
        <a:defRPr sz="2800">
          <a:solidFill>
            <a:srgbClr val="0033CC"/>
          </a:solidFill>
          <a:latin typeface="Arial Black" pitchFamily="34" charset="0"/>
          <a:cs typeface="Arial" pitchFamily="34" charset="0"/>
        </a:defRPr>
      </a:lvl8pPr>
      <a:lvl9pPr marL="1828800" algn="l" rtl="0" fontAlgn="base">
        <a:spcBef>
          <a:spcPct val="0"/>
        </a:spcBef>
        <a:spcAft>
          <a:spcPct val="0"/>
        </a:spcAft>
        <a:defRPr sz="2800">
          <a:solidFill>
            <a:srgbClr val="0033CC"/>
          </a:solidFill>
          <a:latin typeface="Arial Black" pitchFamily="34" charset="0"/>
          <a:cs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4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4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4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5"/>
          <p:cNvSpPr>
            <a:spLocks noGrp="1" noChangeArrowheads="1"/>
          </p:cNvSpPr>
          <p:nvPr>
            <p:ph type="body" idx="1"/>
          </p:nvPr>
        </p:nvSpPr>
        <p:spPr bwMode="auto">
          <a:xfrm>
            <a:off x="1095048" y="1690688"/>
            <a:ext cx="7315493"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6"/>
          <p:cNvSpPr>
            <a:spLocks noGrp="1" noChangeArrowheads="1"/>
          </p:cNvSpPr>
          <p:nvPr>
            <p:ph type="title"/>
          </p:nvPr>
        </p:nvSpPr>
        <p:spPr bwMode="auto">
          <a:xfrm>
            <a:off x="1400777" y="928688"/>
            <a:ext cx="7729994"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LOT</a:t>
            </a:r>
          </a:p>
        </p:txBody>
      </p:sp>
      <p:sp>
        <p:nvSpPr>
          <p:cNvPr id="1029" name="Text Box 46"/>
          <p:cNvSpPr txBox="1">
            <a:spLocks noChangeArrowheads="1"/>
          </p:cNvSpPr>
          <p:nvPr userDrawn="1"/>
        </p:nvSpPr>
        <p:spPr bwMode="auto">
          <a:xfrm>
            <a:off x="8514038" y="6647325"/>
            <a:ext cx="820182" cy="2381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eaLnBrk="0" fontAlgn="base" hangingPunct="0">
              <a:lnSpc>
                <a:spcPct val="90000"/>
              </a:lnSpc>
              <a:spcBef>
                <a:spcPct val="45000"/>
              </a:spcBef>
              <a:spcAft>
                <a:spcPct val="0"/>
              </a:spcAft>
              <a:buClr>
                <a:srgbClr val="FFFFFF"/>
              </a:buClr>
              <a:buSzPct val="75000"/>
              <a:buFont typeface="Wingdings" pitchFamily="2" charset="2"/>
              <a:defRPr sz="2400">
                <a:solidFill>
                  <a:srgbClr val="FFFFFF"/>
                </a:solidFill>
                <a:latin typeface="Arial" pitchFamily="34" charset="0"/>
              </a:defRPr>
            </a:lvl6pPr>
            <a:lvl7pPr marL="2971800" indent="-228600" eaLnBrk="0" fontAlgn="base" hangingPunct="0">
              <a:lnSpc>
                <a:spcPct val="90000"/>
              </a:lnSpc>
              <a:spcBef>
                <a:spcPct val="45000"/>
              </a:spcBef>
              <a:spcAft>
                <a:spcPct val="0"/>
              </a:spcAft>
              <a:buClr>
                <a:srgbClr val="FFFFFF"/>
              </a:buClr>
              <a:buSzPct val="75000"/>
              <a:buFont typeface="Wingdings" pitchFamily="2" charset="2"/>
              <a:defRPr sz="2400">
                <a:solidFill>
                  <a:srgbClr val="FFFFFF"/>
                </a:solidFill>
                <a:latin typeface="Arial" pitchFamily="34" charset="0"/>
              </a:defRPr>
            </a:lvl7pPr>
            <a:lvl8pPr marL="3429000" indent="-228600" eaLnBrk="0" fontAlgn="base" hangingPunct="0">
              <a:lnSpc>
                <a:spcPct val="90000"/>
              </a:lnSpc>
              <a:spcBef>
                <a:spcPct val="45000"/>
              </a:spcBef>
              <a:spcAft>
                <a:spcPct val="0"/>
              </a:spcAft>
              <a:buClr>
                <a:srgbClr val="FFFFFF"/>
              </a:buClr>
              <a:buSzPct val="75000"/>
              <a:buFont typeface="Wingdings" pitchFamily="2" charset="2"/>
              <a:defRPr sz="2400">
                <a:solidFill>
                  <a:srgbClr val="FFFFFF"/>
                </a:solidFill>
                <a:latin typeface="Arial" pitchFamily="34" charset="0"/>
              </a:defRPr>
            </a:lvl8pPr>
            <a:lvl9pPr marL="3886200" indent="-228600" eaLnBrk="0" fontAlgn="base" hangingPunct="0">
              <a:lnSpc>
                <a:spcPct val="90000"/>
              </a:lnSpc>
              <a:spcBef>
                <a:spcPct val="45000"/>
              </a:spcBef>
              <a:spcAft>
                <a:spcPct val="0"/>
              </a:spcAft>
              <a:buClr>
                <a:srgbClr val="FFFFFF"/>
              </a:buClr>
              <a:buSzPct val="75000"/>
              <a:buFont typeface="Wingdings" pitchFamily="2" charset="2"/>
              <a:defRPr sz="2400">
                <a:solidFill>
                  <a:srgbClr val="FFFFFF"/>
                </a:solidFill>
                <a:latin typeface="Arial" pitchFamily="34" charset="0"/>
              </a:defRPr>
            </a:lvl9pPr>
          </a:lstStyle>
          <a:p>
            <a:pPr algn="ctr" eaLnBrk="0" hangingPunct="0">
              <a:lnSpc>
                <a:spcPct val="80000"/>
              </a:lnSpc>
              <a:spcBef>
                <a:spcPct val="50000"/>
              </a:spcBef>
              <a:buFontTx/>
              <a:buNone/>
            </a:pPr>
            <a:fld id="{984CA3B8-818F-47A8-801B-F61794F6C954}" type="slidenum">
              <a:rPr lang="en-US" sz="1200">
                <a:solidFill>
                  <a:srgbClr val="000000"/>
                </a:solidFill>
              </a:rPr>
              <a:pPr algn="ctr" eaLnBrk="0" hangingPunct="0">
                <a:lnSpc>
                  <a:spcPct val="80000"/>
                </a:lnSpc>
                <a:spcBef>
                  <a:spcPct val="50000"/>
                </a:spcBef>
                <a:buFontTx/>
                <a:buNone/>
              </a:pPr>
              <a:t>‹#›</a:t>
            </a:fld>
            <a:endParaRPr lang="en-US" sz="1200" dirty="0">
              <a:solidFill>
                <a:srgbClr val="000000"/>
              </a:solidFill>
            </a:endParaRPr>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
            <a:ext cx="9144000" cy="668677"/>
          </a:xfrm>
          <a:prstGeom prst="rect">
            <a:avLst/>
          </a:prstGeom>
        </p:spPr>
      </p:pic>
    </p:spTree>
    <p:extLst>
      <p:ext uri="{BB962C8B-B14F-4D97-AF65-F5344CB8AC3E}">
        <p14:creationId xmlns:p14="http://schemas.microsoft.com/office/powerpoint/2010/main" val="2612332537"/>
      </p:ext>
    </p:extLst>
  </p:cSld>
  <p:clrMap bg1="lt1" tx1="dk1" bg2="lt2" tx2="dk2" accent1="accent1" accent2="accent2" accent3="accent3" accent4="accent4" accent5="accent5" accent6="accent6" hlink="hlink" folHlink="folHlink"/>
  <p:sldLayoutIdLst>
    <p:sldLayoutId id="2147483695" r:id="rId1"/>
    <p:sldLayoutId id="2147483712" r:id="rId2"/>
    <p:sldLayoutId id="2147483713" r:id="rId3"/>
  </p:sldLayoutIdLst>
  <p:hf hdr="0" ftr="0" dt="0"/>
  <p:txStyles>
    <p:titleStyle>
      <a:lvl1pPr algn="l" rtl="0" eaLnBrk="0" fontAlgn="base" hangingPunct="0">
        <a:lnSpc>
          <a:spcPct val="90000"/>
        </a:lnSpc>
        <a:spcBef>
          <a:spcPct val="0"/>
        </a:spcBef>
        <a:spcAft>
          <a:spcPct val="0"/>
        </a:spcAft>
        <a:defRPr sz="2600" b="1">
          <a:solidFill>
            <a:srgbClr val="000000"/>
          </a:solidFill>
          <a:latin typeface="+mj-lt"/>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p:titleStyle>
    <p:bodyStyle>
      <a:lvl1pPr marL="285750" indent="-2857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ea typeface="+mn-ea"/>
          <a:cs typeface="+mn-cs"/>
        </a:defRPr>
      </a:lvl1pPr>
      <a:lvl2pPr marL="685800" indent="-22860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2pPr>
      <a:lvl3pPr marL="1143000" indent="-22860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3pPr>
      <a:lvl4pPr marL="15430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4pPr>
      <a:lvl5pPr marL="20002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5pPr>
      <a:lvl6pPr marL="24574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6pPr>
      <a:lvl7pPr marL="29146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7pPr>
      <a:lvl8pPr marL="33718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8pPr>
      <a:lvl9pPr marL="38290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63842"/>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27428"/>
            <a:ext cx="8229600" cy="22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06" name="Rectangle 6"/>
          <p:cNvSpPr>
            <a:spLocks noGrp="1" noChangeArrowheads="1"/>
          </p:cNvSpPr>
          <p:nvPr>
            <p:ph type="sldNum" sz="quarter" idx="4"/>
          </p:nvPr>
        </p:nvSpPr>
        <p:spPr bwMode="auto">
          <a:xfrm>
            <a:off x="7085013" y="66008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a:solidFill>
                  <a:schemeClr val="tx1"/>
                </a:solidFill>
                <a:latin typeface="Times" pitchFamily="18" charset="0"/>
                <a:cs typeface="+mn-cs"/>
              </a:defRPr>
            </a:lvl1pPr>
          </a:lstStyle>
          <a:p>
            <a:pPr>
              <a:defRPr/>
            </a:pPr>
            <a:fld id="{CA7F56B8-8138-497F-9AC4-44CE36201B55}" type="slidenum">
              <a:rPr lang="en-US">
                <a:solidFill>
                  <a:srgbClr val="000000"/>
                </a:solidFill>
              </a:rPr>
              <a:pPr>
                <a:defRPr/>
              </a:pPr>
              <a:t>‹#›</a:t>
            </a:fld>
            <a:endParaRPr lang="en-US" dirty="0">
              <a:solidFill>
                <a:srgbClr val="000000"/>
              </a:solidFill>
            </a:endParaRPr>
          </a:p>
        </p:txBody>
      </p:sp>
      <p:pic>
        <p:nvPicPr>
          <p:cNvPr id="5" name="Picture 6" descr="BH-Logo_RGB_(larg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615" y="6602056"/>
            <a:ext cx="1211905" cy="1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3208"/>
            <a:ext cx="9144000" cy="619125"/>
          </a:xfrm>
          <a:prstGeom prst="rect">
            <a:avLst/>
          </a:prstGeom>
        </p:spPr>
      </p:pic>
    </p:spTree>
    <p:extLst>
      <p:ext uri="{BB962C8B-B14F-4D97-AF65-F5344CB8AC3E}">
        <p14:creationId xmlns:p14="http://schemas.microsoft.com/office/powerpoint/2010/main" val="13170107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99"/>
          </a:solidFill>
          <a:latin typeface="+mj-lt"/>
          <a:ea typeface="+mj-ea"/>
          <a:cs typeface="+mj-cs"/>
        </a:defRPr>
      </a:lvl1pPr>
      <a:lvl2pPr algn="l" rtl="0" eaLnBrk="0" fontAlgn="base" hangingPunct="0">
        <a:spcBef>
          <a:spcPct val="0"/>
        </a:spcBef>
        <a:spcAft>
          <a:spcPct val="0"/>
        </a:spcAft>
        <a:defRPr sz="2800">
          <a:solidFill>
            <a:srgbClr val="003399"/>
          </a:solidFill>
          <a:latin typeface="Arial Black" pitchFamily="34" charset="0"/>
          <a:cs typeface="Arial" pitchFamily="34" charset="0"/>
        </a:defRPr>
      </a:lvl2pPr>
      <a:lvl3pPr algn="l" rtl="0" eaLnBrk="0" fontAlgn="base" hangingPunct="0">
        <a:spcBef>
          <a:spcPct val="0"/>
        </a:spcBef>
        <a:spcAft>
          <a:spcPct val="0"/>
        </a:spcAft>
        <a:defRPr sz="2800">
          <a:solidFill>
            <a:srgbClr val="003399"/>
          </a:solidFill>
          <a:latin typeface="Arial Black" pitchFamily="34" charset="0"/>
          <a:cs typeface="Arial" pitchFamily="34" charset="0"/>
        </a:defRPr>
      </a:lvl3pPr>
      <a:lvl4pPr algn="l" rtl="0" eaLnBrk="0" fontAlgn="base" hangingPunct="0">
        <a:spcBef>
          <a:spcPct val="0"/>
        </a:spcBef>
        <a:spcAft>
          <a:spcPct val="0"/>
        </a:spcAft>
        <a:defRPr sz="2800">
          <a:solidFill>
            <a:srgbClr val="003399"/>
          </a:solidFill>
          <a:latin typeface="Arial Black" pitchFamily="34" charset="0"/>
          <a:cs typeface="Arial" pitchFamily="34" charset="0"/>
        </a:defRPr>
      </a:lvl4pPr>
      <a:lvl5pPr algn="l" rtl="0" eaLnBrk="0" fontAlgn="base" hangingPunct="0">
        <a:spcBef>
          <a:spcPct val="0"/>
        </a:spcBef>
        <a:spcAft>
          <a:spcPct val="0"/>
        </a:spcAft>
        <a:defRPr sz="2800">
          <a:solidFill>
            <a:srgbClr val="003399"/>
          </a:solidFill>
          <a:latin typeface="Arial Black" pitchFamily="34" charset="0"/>
          <a:cs typeface="Arial" pitchFamily="34" charset="0"/>
        </a:defRPr>
      </a:lvl5pPr>
      <a:lvl6pPr marL="457200" algn="l" rtl="0" fontAlgn="base">
        <a:spcBef>
          <a:spcPct val="0"/>
        </a:spcBef>
        <a:spcAft>
          <a:spcPct val="0"/>
        </a:spcAft>
        <a:defRPr sz="2800">
          <a:solidFill>
            <a:srgbClr val="0033CC"/>
          </a:solidFill>
          <a:latin typeface="Arial Black" pitchFamily="34" charset="0"/>
          <a:cs typeface="Arial" pitchFamily="34" charset="0"/>
        </a:defRPr>
      </a:lvl6pPr>
      <a:lvl7pPr marL="914400" algn="l" rtl="0" fontAlgn="base">
        <a:spcBef>
          <a:spcPct val="0"/>
        </a:spcBef>
        <a:spcAft>
          <a:spcPct val="0"/>
        </a:spcAft>
        <a:defRPr sz="2800">
          <a:solidFill>
            <a:srgbClr val="0033CC"/>
          </a:solidFill>
          <a:latin typeface="Arial Black" pitchFamily="34" charset="0"/>
          <a:cs typeface="Arial" pitchFamily="34" charset="0"/>
        </a:defRPr>
      </a:lvl7pPr>
      <a:lvl8pPr marL="1371600" algn="l" rtl="0" fontAlgn="base">
        <a:spcBef>
          <a:spcPct val="0"/>
        </a:spcBef>
        <a:spcAft>
          <a:spcPct val="0"/>
        </a:spcAft>
        <a:defRPr sz="2800">
          <a:solidFill>
            <a:srgbClr val="0033CC"/>
          </a:solidFill>
          <a:latin typeface="Arial Black" pitchFamily="34" charset="0"/>
          <a:cs typeface="Arial" pitchFamily="34" charset="0"/>
        </a:defRPr>
      </a:lvl8pPr>
      <a:lvl9pPr marL="1828800" algn="l" rtl="0" fontAlgn="base">
        <a:spcBef>
          <a:spcPct val="0"/>
        </a:spcBef>
        <a:spcAft>
          <a:spcPct val="0"/>
        </a:spcAft>
        <a:defRPr sz="2800">
          <a:solidFill>
            <a:srgbClr val="0033CC"/>
          </a:solidFill>
          <a:latin typeface="Arial Black" pitchFamily="34" charset="0"/>
          <a:cs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4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4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4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bwMode="auto">
          <a:xfrm>
            <a:off x="7145135" y="3236975"/>
            <a:ext cx="2765160" cy="4186145"/>
          </a:xfrm>
          <a:prstGeom prst="ellipse">
            <a:avLst/>
          </a:prstGeom>
          <a:solidFill>
            <a:srgbClr val="212150"/>
          </a:solidFill>
          <a:ln>
            <a:noFill/>
          </a:ln>
          <a:effectLst>
            <a:glow rad="1905000">
              <a:srgbClr val="212150">
                <a:alpha val="90000"/>
              </a:srgbClr>
            </a:glo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smtClean="0">
              <a:ln>
                <a:noFill/>
              </a:ln>
              <a:solidFill>
                <a:srgbClr val="0033CC"/>
              </a:solidFill>
              <a:effectLst/>
              <a:latin typeface="Arial Black" pitchFamily="34" charset="0"/>
              <a:ea typeface="ヒラギノ角ゴ Pro W3" pitchFamily="1" charset="-128"/>
            </a:endParaRPr>
          </a:p>
        </p:txBody>
      </p:sp>
      <p:sp>
        <p:nvSpPr>
          <p:cNvPr id="2050" name="Rectangle 2"/>
          <p:cNvSpPr>
            <a:spLocks noGrp="1" noChangeArrowheads="1"/>
          </p:cNvSpPr>
          <p:nvPr>
            <p:ph type="ctrTitle"/>
          </p:nvPr>
        </p:nvSpPr>
        <p:spPr>
          <a:xfrm>
            <a:off x="347450" y="1431940"/>
            <a:ext cx="7726363" cy="3046988"/>
          </a:xfrm>
        </p:spPr>
        <p:txBody>
          <a:bodyPr/>
          <a:lstStyle/>
          <a:p>
            <a:pPr eaLnBrk="1" hangingPunct="1"/>
            <a:r>
              <a:rPr lang="en-US" sz="3600" i="1" dirty="0" smtClean="0"/>
              <a:t>Your Software is Talking</a:t>
            </a:r>
            <a:br>
              <a:rPr lang="en-US" sz="3600" i="1" dirty="0" smtClean="0"/>
            </a:br>
            <a:r>
              <a:rPr lang="en-US" sz="3600" i="1" dirty="0" smtClean="0"/>
              <a:t>Are You Listening?</a:t>
            </a:r>
            <a:br>
              <a:rPr lang="en-US" sz="3600" i="1" dirty="0" smtClean="0"/>
            </a:br>
            <a:r>
              <a:rPr lang="en-US" sz="3600" i="1" dirty="0" smtClean="0"/>
              <a:t/>
            </a:r>
            <a:br>
              <a:rPr lang="en-US" sz="3600" i="1" dirty="0" smtClean="0"/>
            </a:br>
            <a:r>
              <a:rPr lang="en-US" altLang="en-US" b="1" dirty="0" smtClean="0">
                <a:latin typeface="+mn-lt"/>
              </a:rPr>
              <a:t>National Postal Forum</a:t>
            </a:r>
            <a:br>
              <a:rPr lang="en-US" altLang="en-US" b="1" dirty="0" smtClean="0">
                <a:latin typeface="+mn-lt"/>
              </a:rPr>
            </a:br>
            <a:r>
              <a:rPr lang="en-US" altLang="en-US" b="1" dirty="0" smtClean="0">
                <a:latin typeface="+mn-lt"/>
              </a:rPr>
              <a:t>March 20 – 23, 2016</a:t>
            </a:r>
            <a:br>
              <a:rPr lang="en-US" altLang="en-US" b="1" dirty="0" smtClean="0">
                <a:latin typeface="+mn-lt"/>
              </a:rPr>
            </a:br>
            <a:endParaRPr lang="en-US" b="1" dirty="0" smtClean="0">
              <a:solidFill>
                <a:srgbClr val="080808"/>
              </a:solidFill>
              <a:latin typeface="+mn-lt"/>
            </a:endParaRPr>
          </a:p>
        </p:txBody>
      </p:sp>
      <p:sp>
        <p:nvSpPr>
          <p:cNvPr id="2051" name="Rectangle 6"/>
          <p:cNvSpPr>
            <a:spLocks noChangeArrowheads="1"/>
          </p:cNvSpPr>
          <p:nvPr/>
        </p:nvSpPr>
        <p:spPr bwMode="auto">
          <a:xfrm>
            <a:off x="355996" y="4696365"/>
            <a:ext cx="8450262" cy="175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0" hangingPunct="0">
              <a:spcBef>
                <a:spcPct val="50000"/>
              </a:spcBef>
              <a:buFontTx/>
              <a:buNone/>
            </a:pPr>
            <a:r>
              <a:rPr lang="en-US" sz="2000" b="1" dirty="0">
                <a:solidFill>
                  <a:srgbClr val="212150"/>
                </a:solidFill>
                <a:latin typeface="Arial" pitchFamily="34" charset="0"/>
              </a:rPr>
              <a:t>Chris </a:t>
            </a:r>
            <a:r>
              <a:rPr lang="en-US" sz="2000" b="1" dirty="0" smtClean="0">
                <a:solidFill>
                  <a:srgbClr val="212150"/>
                </a:solidFill>
                <a:latin typeface="Arial" pitchFamily="34" charset="0"/>
              </a:rPr>
              <a:t>Lien</a:t>
            </a:r>
            <a:r>
              <a:rPr lang="en-US" sz="2000" dirty="0" smtClean="0">
                <a:solidFill>
                  <a:srgbClr val="212150"/>
                </a:solidFill>
                <a:latin typeface="Arial" pitchFamily="34" charset="0"/>
              </a:rPr>
              <a:t> </a:t>
            </a:r>
            <a:br>
              <a:rPr lang="en-US" sz="2000" dirty="0" smtClean="0">
                <a:solidFill>
                  <a:srgbClr val="212150"/>
                </a:solidFill>
                <a:latin typeface="Arial" pitchFamily="34" charset="0"/>
              </a:rPr>
            </a:br>
            <a:r>
              <a:rPr lang="en-US" sz="2000" dirty="0" smtClean="0">
                <a:solidFill>
                  <a:srgbClr val="212150"/>
                </a:solidFill>
                <a:latin typeface="Arial" pitchFamily="34" charset="0"/>
              </a:rPr>
              <a:t>President, BCC Software</a:t>
            </a:r>
          </a:p>
          <a:p>
            <a:pPr eaLnBrk="1" hangingPunct="1">
              <a:spcBef>
                <a:spcPts val="1200"/>
              </a:spcBef>
              <a:spcAft>
                <a:spcPts val="0"/>
              </a:spcAft>
            </a:pPr>
            <a:r>
              <a:rPr lang="en-US" sz="2000" b="1" dirty="0">
                <a:solidFill>
                  <a:srgbClr val="212150"/>
                </a:solidFill>
                <a:latin typeface="Arial" pitchFamily="34" charset="0"/>
                <a:cs typeface="Arial" panose="020B0604020202020204" pitchFamily="34" charset="0"/>
              </a:rPr>
              <a:t>Jim </a:t>
            </a:r>
            <a:r>
              <a:rPr lang="en-US" sz="2000" b="1" dirty="0" smtClean="0">
                <a:solidFill>
                  <a:srgbClr val="212150"/>
                </a:solidFill>
                <a:latin typeface="Arial" pitchFamily="34" charset="0"/>
                <a:cs typeface="Arial" panose="020B0604020202020204" pitchFamily="34" charset="0"/>
              </a:rPr>
              <a:t>Wilson</a:t>
            </a:r>
          </a:p>
          <a:p>
            <a:pPr eaLnBrk="1" hangingPunct="1">
              <a:spcBef>
                <a:spcPts val="0"/>
              </a:spcBef>
              <a:spcAft>
                <a:spcPts val="0"/>
              </a:spcAft>
            </a:pPr>
            <a:r>
              <a:rPr lang="en-US" sz="2000" dirty="0" smtClean="0">
                <a:solidFill>
                  <a:srgbClr val="212150"/>
                </a:solidFill>
                <a:latin typeface="Arial" pitchFamily="34" charset="0"/>
                <a:cs typeface="Arial" panose="020B0604020202020204" pitchFamily="34" charset="0"/>
              </a:rPr>
              <a:t>A/Director</a:t>
            </a:r>
            <a:r>
              <a:rPr lang="en-US" sz="2000" dirty="0">
                <a:solidFill>
                  <a:srgbClr val="212150"/>
                </a:solidFill>
                <a:latin typeface="Arial" pitchFamily="34" charset="0"/>
                <a:cs typeface="Arial" panose="020B0604020202020204" pitchFamily="34" charset="0"/>
              </a:rPr>
              <a:t>, Addressing &amp; Geospatial Technology, </a:t>
            </a:r>
            <a:r>
              <a:rPr lang="en-US" sz="2000" dirty="0" smtClean="0">
                <a:solidFill>
                  <a:srgbClr val="212150"/>
                </a:solidFill>
                <a:latin typeface="Arial" pitchFamily="34" charset="0"/>
                <a:cs typeface="Arial" panose="020B0604020202020204" pitchFamily="34" charset="0"/>
              </a:rPr>
              <a:t/>
            </a:r>
            <a:br>
              <a:rPr lang="en-US" sz="2000" dirty="0" smtClean="0">
                <a:solidFill>
                  <a:srgbClr val="212150"/>
                </a:solidFill>
                <a:latin typeface="Arial" pitchFamily="34" charset="0"/>
                <a:cs typeface="Arial" panose="020B0604020202020204" pitchFamily="34" charset="0"/>
              </a:rPr>
            </a:br>
            <a:r>
              <a:rPr lang="en-US" sz="2000" dirty="0" smtClean="0">
                <a:solidFill>
                  <a:srgbClr val="212150"/>
                </a:solidFill>
                <a:latin typeface="Arial" pitchFamily="34" charset="0"/>
                <a:cs typeface="Arial" panose="020B0604020202020204" pitchFamily="34" charset="0"/>
              </a:rPr>
              <a:t>USPS</a:t>
            </a:r>
            <a:r>
              <a:rPr lang="en-US" sz="2000" baseline="30000" dirty="0">
                <a:solidFill>
                  <a:srgbClr val="212150"/>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0"/>
          </p:nvPr>
        </p:nvSpPr>
        <p:spPr/>
        <p:txBody>
          <a:bodyPr/>
          <a:lstStyle/>
          <a:p>
            <a:pPr>
              <a:defRPr/>
            </a:pPr>
            <a:fld id="{6272DB61-5CB5-4F34-B26D-4E79F8402351}" type="slidenum">
              <a:rPr lang="en-US" smtClean="0"/>
              <a:pPr>
                <a:defRPr/>
              </a:pPr>
              <a:t>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010" y="1662371"/>
            <a:ext cx="3031863" cy="52144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7" y="6603872"/>
            <a:ext cx="616285" cy="2350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028"/>
          <p:cNvSpPr>
            <a:spLocks noChangeArrowheads="1"/>
          </p:cNvSpPr>
          <p:nvPr/>
        </p:nvSpPr>
        <p:spPr bwMode="auto">
          <a:xfrm>
            <a:off x="1447800" y="312738"/>
            <a:ext cx="769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50000"/>
              </a:spcBef>
              <a:buFontTx/>
              <a:buNone/>
            </a:pPr>
            <a:endParaRPr lang="en-US" b="1" dirty="0">
              <a:solidFill>
                <a:srgbClr val="FF0000"/>
              </a:solidFill>
              <a:latin typeface="HelveticaNeue MediumCond"/>
            </a:endParaRPr>
          </a:p>
        </p:txBody>
      </p:sp>
      <p:sp>
        <p:nvSpPr>
          <p:cNvPr id="10243" name="Text Box 1029"/>
          <p:cNvSpPr txBox="1">
            <a:spLocks noChangeArrowheads="1"/>
          </p:cNvSpPr>
          <p:nvPr/>
        </p:nvSpPr>
        <p:spPr bwMode="auto">
          <a:xfrm>
            <a:off x="692152" y="4849985"/>
            <a:ext cx="69135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33CC"/>
                </a:solidFill>
                <a:latin typeface="Arial Black" pitchFamily="34" charset="0"/>
                <a:ea typeface="ヒラギノ角ゴ Pro W3" pitchFamily="1" charset="-128"/>
              </a:defRPr>
            </a:lvl1pPr>
            <a:lvl2pPr marL="742950" indent="-285750" eaLnBrk="0" hangingPunct="0">
              <a:defRPr sz="2800">
                <a:solidFill>
                  <a:srgbClr val="0033CC"/>
                </a:solidFill>
                <a:latin typeface="Arial Black" pitchFamily="34" charset="0"/>
                <a:ea typeface="ヒラギノ角ゴ Pro W3" pitchFamily="1" charset="-128"/>
              </a:defRPr>
            </a:lvl2pPr>
            <a:lvl3pPr marL="1143000" indent="-228600" eaLnBrk="0" hangingPunct="0">
              <a:defRPr sz="2800">
                <a:solidFill>
                  <a:srgbClr val="0033CC"/>
                </a:solidFill>
                <a:latin typeface="Arial Black" pitchFamily="34" charset="0"/>
                <a:ea typeface="ヒラギノ角ゴ Pro W3" pitchFamily="1" charset="-128"/>
              </a:defRPr>
            </a:lvl3pPr>
            <a:lvl4pPr marL="1600200" indent="-228600" eaLnBrk="0" hangingPunct="0">
              <a:defRPr sz="2800">
                <a:solidFill>
                  <a:srgbClr val="0033CC"/>
                </a:solidFill>
                <a:latin typeface="Arial Black" pitchFamily="34" charset="0"/>
                <a:ea typeface="ヒラギノ角ゴ Pro W3" pitchFamily="1" charset="-128"/>
              </a:defRPr>
            </a:lvl4pPr>
            <a:lvl5pPr marL="2057400" indent="-228600" eaLnBrk="0" hangingPunct="0">
              <a:defRPr sz="2800">
                <a:solidFill>
                  <a:srgbClr val="0033CC"/>
                </a:solidFill>
                <a:latin typeface="Arial Black" pitchFamily="34" charset="0"/>
                <a:ea typeface="ヒラギノ角ゴ Pro W3" pitchFamily="1" charset="-128"/>
              </a:defRPr>
            </a:lvl5pPr>
            <a:lvl6pPr marL="25146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a:spcBef>
                <a:spcPct val="0"/>
              </a:spcBef>
              <a:buSzPct val="125000"/>
            </a:pPr>
            <a:r>
              <a:rPr lang="en-US" sz="2000" b="1" u="sng" dirty="0">
                <a:solidFill>
                  <a:srgbClr val="212150"/>
                </a:solidFill>
                <a:latin typeface="Arial" pitchFamily="34" charset="0"/>
              </a:rPr>
              <a:t>100</a:t>
            </a:r>
            <a:r>
              <a:rPr lang="en-US" sz="2000" b="1" dirty="0">
                <a:solidFill>
                  <a:srgbClr val="212150"/>
                </a:solidFill>
                <a:latin typeface="Arial" pitchFamily="34" charset="0"/>
              </a:rPr>
              <a:t> MAIN ST </a:t>
            </a:r>
          </a:p>
          <a:p>
            <a:pPr>
              <a:spcBef>
                <a:spcPct val="0"/>
              </a:spcBef>
              <a:buSzPct val="125000"/>
            </a:pPr>
            <a:r>
              <a:rPr lang="en-US" sz="2000" b="1" dirty="0">
                <a:solidFill>
                  <a:srgbClr val="212150"/>
                </a:solidFill>
                <a:latin typeface="Arial" pitchFamily="34" charset="0"/>
              </a:rPr>
              <a:t> ANYTOWN TN  38138-6038</a:t>
            </a:r>
            <a:r>
              <a:rPr lang="en-US" sz="2000" b="1" dirty="0">
                <a:solidFill>
                  <a:srgbClr val="003399"/>
                </a:solidFill>
                <a:latin typeface="Arial" pitchFamily="34" charset="0"/>
              </a:rPr>
              <a:t> </a:t>
            </a:r>
            <a:r>
              <a:rPr lang="en-US" sz="2000" b="1" dirty="0">
                <a:solidFill>
                  <a:schemeClr val="accent2"/>
                </a:solidFill>
                <a:latin typeface="Arial" pitchFamily="34" charset="0"/>
              </a:rPr>
              <a:t>   </a:t>
            </a:r>
            <a:r>
              <a:rPr lang="en-US" sz="2000" b="1" dirty="0">
                <a:solidFill>
                  <a:srgbClr val="FF0000"/>
                </a:solidFill>
                <a:latin typeface="Arial" pitchFamily="34" charset="0"/>
              </a:rPr>
              <a:t>Confirmed</a:t>
            </a:r>
          </a:p>
          <a:p>
            <a:pPr>
              <a:spcBef>
                <a:spcPct val="0"/>
              </a:spcBef>
              <a:buSzPct val="125000"/>
            </a:pPr>
            <a:endParaRPr lang="en-US" sz="2000" b="1" dirty="0">
              <a:solidFill>
                <a:srgbClr val="FF0000"/>
              </a:solidFill>
              <a:latin typeface="Arial" pitchFamily="34" charset="0"/>
            </a:endParaRPr>
          </a:p>
          <a:p>
            <a:pPr>
              <a:spcBef>
                <a:spcPct val="0"/>
              </a:spcBef>
              <a:buSzPct val="125000"/>
            </a:pPr>
            <a:r>
              <a:rPr lang="en-US" sz="2000" b="1" u="sng" dirty="0">
                <a:solidFill>
                  <a:srgbClr val="212150"/>
                </a:solidFill>
                <a:latin typeface="Arial" pitchFamily="34" charset="0"/>
              </a:rPr>
              <a:t>104</a:t>
            </a:r>
            <a:r>
              <a:rPr lang="en-US" sz="2000" b="1" dirty="0">
                <a:solidFill>
                  <a:srgbClr val="212150"/>
                </a:solidFill>
                <a:latin typeface="Arial" pitchFamily="34" charset="0"/>
              </a:rPr>
              <a:t> MAIN ST			</a:t>
            </a:r>
          </a:p>
          <a:p>
            <a:pPr>
              <a:spcBef>
                <a:spcPct val="0"/>
              </a:spcBef>
              <a:buSzPct val="125000"/>
            </a:pPr>
            <a:r>
              <a:rPr lang="en-US" sz="2000" b="1" dirty="0">
                <a:solidFill>
                  <a:srgbClr val="212150"/>
                </a:solidFill>
                <a:latin typeface="Arial" pitchFamily="34" charset="0"/>
              </a:rPr>
              <a:t>ANYTOWN TN  38138-6038   </a:t>
            </a:r>
            <a:r>
              <a:rPr lang="en-US" sz="2000" b="1" dirty="0">
                <a:solidFill>
                  <a:srgbClr val="FF0000"/>
                </a:solidFill>
                <a:latin typeface="Arial" pitchFamily="34" charset="0"/>
              </a:rPr>
              <a:t>Not Confirmed</a:t>
            </a:r>
          </a:p>
        </p:txBody>
      </p:sp>
      <p:sp>
        <p:nvSpPr>
          <p:cNvPr id="9220" name="Rectangle 6"/>
          <p:cNvSpPr>
            <a:spLocks noChangeArrowheads="1"/>
          </p:cNvSpPr>
          <p:nvPr/>
        </p:nvSpPr>
        <p:spPr bwMode="auto">
          <a:xfrm>
            <a:off x="1905000" y="76200"/>
            <a:ext cx="723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endParaRPr lang="en-US" sz="1800" dirty="0"/>
          </a:p>
        </p:txBody>
      </p:sp>
      <p:pic>
        <p:nvPicPr>
          <p:cNvPr id="9221" name="Picture 7" descr="mail_boxes"/>
          <p:cNvPicPr>
            <a:picLocks noChangeAspect="1" noChangeArrowheads="1"/>
          </p:cNvPicPr>
          <p:nvPr/>
        </p:nvPicPr>
        <p:blipFill>
          <a:blip r:embed="rId3">
            <a:extLst>
              <a:ext uri="{28A0092B-C50C-407E-A947-70E740481C1C}">
                <a14:useLocalDpi xmlns:a14="http://schemas.microsoft.com/office/drawing/2010/main" val="0"/>
              </a:ext>
            </a:extLst>
          </a:blip>
          <a:srcRect t="7208"/>
          <a:stretch>
            <a:fillRect/>
          </a:stretch>
        </p:blipFill>
        <p:spPr bwMode="auto">
          <a:xfrm>
            <a:off x="6953110" y="4022729"/>
            <a:ext cx="2667000" cy="282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Rectangle 8"/>
          <p:cNvSpPr>
            <a:spLocks noGrp="1" noChangeArrowheads="1"/>
          </p:cNvSpPr>
          <p:nvPr>
            <p:ph type="title"/>
          </p:nvPr>
        </p:nvSpPr>
        <p:spPr/>
        <p:txBody>
          <a:bodyPr/>
          <a:lstStyle/>
          <a:p>
            <a:pPr eaLnBrk="1" hangingPunct="1"/>
            <a:r>
              <a:rPr lang="en-US" i="1" dirty="0" smtClean="0"/>
              <a:t>DPV</a:t>
            </a:r>
            <a:r>
              <a:rPr lang="en-US" i="0" baseline="30000" dirty="0" smtClean="0"/>
              <a:t>®</a:t>
            </a:r>
          </a:p>
        </p:txBody>
      </p:sp>
      <p:sp>
        <p:nvSpPr>
          <p:cNvPr id="9222" name="Content Placeholder 8"/>
          <p:cNvSpPr>
            <a:spLocks noGrp="1"/>
          </p:cNvSpPr>
          <p:nvPr>
            <p:ph idx="1"/>
          </p:nvPr>
        </p:nvSpPr>
        <p:spPr>
          <a:xfrm>
            <a:off x="277107" y="1357474"/>
            <a:ext cx="8557847" cy="4214812"/>
          </a:xfrm>
        </p:spPr>
        <p:txBody>
          <a:bodyPr/>
          <a:lstStyle/>
          <a:p>
            <a:pPr eaLnBrk="1" hangingPunct="1">
              <a:spcBef>
                <a:spcPts val="600"/>
              </a:spcBef>
              <a:spcAft>
                <a:spcPts val="600"/>
              </a:spcAft>
            </a:pPr>
            <a:r>
              <a:rPr lang="en-US" dirty="0" smtClean="0"/>
              <a:t>Extension of CASS Certified</a:t>
            </a:r>
            <a:r>
              <a:rPr lang="en-US" baseline="30000" dirty="0" smtClean="0"/>
              <a:t>™</a:t>
            </a:r>
            <a:r>
              <a:rPr lang="en-US" dirty="0" smtClean="0"/>
              <a:t> Address Matching software</a:t>
            </a:r>
          </a:p>
          <a:p>
            <a:pPr eaLnBrk="1" hangingPunct="1">
              <a:spcBef>
                <a:spcPts val="600"/>
              </a:spcBef>
              <a:spcAft>
                <a:spcPts val="600"/>
              </a:spcAft>
            </a:pPr>
            <a:r>
              <a:rPr lang="en-US" dirty="0" smtClean="0"/>
              <a:t>Available through software vendors</a:t>
            </a:r>
          </a:p>
          <a:p>
            <a:pPr eaLnBrk="1" hangingPunct="1">
              <a:spcBef>
                <a:spcPts val="600"/>
              </a:spcBef>
              <a:spcAft>
                <a:spcPts val="600"/>
              </a:spcAft>
            </a:pPr>
            <a:r>
              <a:rPr lang="en-US" dirty="0" smtClean="0"/>
              <a:t>Enhances ZIP + 4</a:t>
            </a:r>
            <a:r>
              <a:rPr lang="en-US" baseline="30000" dirty="0" smtClean="0"/>
              <a:t>®</a:t>
            </a:r>
            <a:r>
              <a:rPr lang="en-US" dirty="0" smtClean="0"/>
              <a:t> Coding &amp; identifies potentially </a:t>
            </a:r>
            <a:br>
              <a:rPr lang="en-US" dirty="0" smtClean="0"/>
            </a:br>
            <a:r>
              <a:rPr lang="en-US" dirty="0" smtClean="0"/>
              <a:t>undeliverable addresses</a:t>
            </a:r>
          </a:p>
          <a:p>
            <a:pPr eaLnBrk="1" hangingPunct="1">
              <a:spcBef>
                <a:spcPts val="600"/>
              </a:spcBef>
              <a:spcAft>
                <a:spcPts val="600"/>
              </a:spcAft>
            </a:pPr>
            <a:r>
              <a:rPr lang="en-US" dirty="0" smtClean="0"/>
              <a:t>DPV</a:t>
            </a:r>
            <a:r>
              <a:rPr lang="en-US" baseline="30000" dirty="0" smtClean="0"/>
              <a:t>®</a:t>
            </a:r>
            <a:r>
              <a:rPr lang="en-US" dirty="0" smtClean="0"/>
              <a:t> - extra step to attempt validation of each specific address in the file </a:t>
            </a:r>
          </a:p>
          <a:p>
            <a:pPr eaLnBrk="1" hangingPunct="1">
              <a:spcBef>
                <a:spcPts val="600"/>
              </a:spcBef>
              <a:spcAft>
                <a:spcPts val="600"/>
              </a:spcAft>
            </a:pPr>
            <a:r>
              <a:rPr lang="en-US" dirty="0" smtClean="0"/>
              <a:t>Pre-Mailing process</a:t>
            </a:r>
            <a:r>
              <a:rPr lang="en-US" dirty="0" smtClean="0">
                <a:solidFill>
                  <a:schemeClr val="accent2"/>
                </a:solidFill>
              </a:rPr>
              <a:t> </a:t>
            </a:r>
          </a:p>
        </p:txBody>
      </p:sp>
      <p:sp>
        <p:nvSpPr>
          <p:cNvPr id="8"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10</a:t>
            </a:fld>
            <a:endParaRPr lang="en-US" altLang="en-US" dirty="0">
              <a:solidFill>
                <a:schemeClr val="tx1"/>
              </a:solidFill>
              <a:latin typeface="+mn-l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wipe(left)">
                                      <p:cBhvr>
                                        <p:cTn id="10" dur="500"/>
                                        <p:tgtEl>
                                          <p:spTgt spid="10243">
                                            <p:txEl>
                                              <p:pRg st="1" end="1"/>
                                            </p:txEl>
                                          </p:spTgt>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10243">
                                            <p:txEl>
                                              <p:pRg st="3" end="3"/>
                                            </p:txEl>
                                          </p:spTgt>
                                        </p:tgtEl>
                                        <p:attrNameLst>
                                          <p:attrName>style.visibility</p:attrName>
                                        </p:attrNameLst>
                                      </p:cBhvr>
                                      <p:to>
                                        <p:strVal val="visible"/>
                                      </p:to>
                                    </p:set>
                                    <p:animEffect transition="in" filter="wipe(left)">
                                      <p:cBhvr>
                                        <p:cTn id="14" dur="500"/>
                                        <p:tgtEl>
                                          <p:spTgt spid="10243">
                                            <p:txEl>
                                              <p:pRg st="3" end="3"/>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wipe(left)">
                                      <p:cBhvr>
                                        <p:cTn id="1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spcBef>
                <a:spcPct val="50000"/>
              </a:spcBef>
            </a:pPr>
            <a:r>
              <a:rPr lang="en-US" dirty="0"/>
              <a:t>DPV</a:t>
            </a:r>
            <a:r>
              <a:rPr lang="en-US" i="0" baseline="30000" dirty="0"/>
              <a:t>®</a:t>
            </a:r>
            <a:r>
              <a:rPr lang="en-US" dirty="0"/>
              <a:t> / DSF</a:t>
            </a:r>
            <a:r>
              <a:rPr lang="en-US" baseline="30000" dirty="0"/>
              <a:t>2</a:t>
            </a:r>
            <a:r>
              <a:rPr lang="en-US" i="0" baseline="30000" dirty="0"/>
              <a:t>®</a:t>
            </a:r>
            <a:r>
              <a:rPr lang="en-US" dirty="0"/>
              <a:t> Footnote Codes</a:t>
            </a:r>
          </a:p>
        </p:txBody>
      </p:sp>
      <p:graphicFrame>
        <p:nvGraphicFramePr>
          <p:cNvPr id="10289" name="Group 49"/>
          <p:cNvGraphicFramePr>
            <a:graphicFrameLocks noGrp="1"/>
          </p:cNvGraphicFramePr>
          <p:nvPr>
            <p:ph idx="1"/>
            <p:extLst>
              <p:ext uri="{D42A27DB-BD31-4B8C-83A1-F6EECF244321}">
                <p14:modId xmlns:p14="http://schemas.microsoft.com/office/powerpoint/2010/main" val="2006170048"/>
              </p:ext>
            </p:extLst>
          </p:nvPr>
        </p:nvGraphicFramePr>
        <p:xfrm>
          <a:off x="277813" y="1457606"/>
          <a:ext cx="8557142" cy="4603753"/>
        </p:xfrm>
        <a:graphic>
          <a:graphicData uri="http://schemas.openxmlformats.org/drawingml/2006/table">
            <a:tbl>
              <a:tblPr/>
              <a:tblGrid>
                <a:gridCol w="484120"/>
                <a:gridCol w="3755198"/>
                <a:gridCol w="474307"/>
                <a:gridCol w="3843517"/>
              </a:tblGrid>
              <a:tr h="6576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AA</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Matched to the ZIP+4 file</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2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P1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RR or HC Box number invalid</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r>
              <a:tr h="6576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A1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Not Matched to the ZIP+4 file</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P3</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PO, RR, or HC Box number invalid</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r>
              <a:tr h="6576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BB</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Matched to DPV  </a:t>
                      </a:r>
                      <a:r>
                        <a:rPr kumimoji="0" lang="en-US" sz="1200" b="1" i="1"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(all components)</a:t>
                      </a:r>
                      <a:endPar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endParaRP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2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RR</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Matched to CMRA and PMB designator present (PMB 123 or #123)</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r>
              <a:tr h="6576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CC</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Primary Number Matched to DPV but Secondary Number not Matched </a:t>
                      </a:r>
                      <a:r>
                        <a:rPr kumimoji="0" lang="en-US" sz="1200" b="1" i="1"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(present but invalid)</a:t>
                      </a:r>
                      <a:endPar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endParaRP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R1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Matched to CMRA but PMB designator not present (PMB 123 or #123)</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r>
              <a:tr h="6576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N1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Primary Number Matched to DPV™ but Address Missing Secondary Number</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F1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Matched to a Military Address</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r>
              <a:tr h="6576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M1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Primary Number Missing</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G1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Matched to a General Delivery Address</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r>
              <a:tr h="6576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M3</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Primary Number Invalid</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U1</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Input Address Matched to a Unique ZIP Code</a:t>
                      </a:r>
                    </a:p>
                  </a:txBody>
                  <a:tcPr marL="80534" marR="805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alpha val="20000"/>
                      </a:srgbClr>
                    </a:solidFill>
                  </a:tcPr>
                </a:tc>
              </a:tr>
            </a:tbl>
          </a:graphicData>
        </a:graphic>
      </p:graphicFrame>
      <p:sp>
        <p:nvSpPr>
          <p:cNvPr id="4"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11</a:t>
            </a:fld>
            <a:endParaRPr lang="en-US" altLang="en-US" dirty="0">
              <a:solidFill>
                <a:schemeClr val="tx1"/>
              </a:solidFill>
              <a:latin typeface="+mn-lt"/>
            </a:endParaRPr>
          </a:p>
        </p:txBody>
      </p:sp>
    </p:spTree>
    <p:extLst>
      <p:ext uri="{BB962C8B-B14F-4D97-AF65-F5344CB8AC3E}">
        <p14:creationId xmlns:p14="http://schemas.microsoft.com/office/powerpoint/2010/main" val="430967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08310" y="817460"/>
            <a:ext cx="8218670" cy="442912"/>
          </a:xfrm>
        </p:spPr>
        <p:txBody>
          <a:bodyPr/>
          <a:lstStyle/>
          <a:p>
            <a:pPr eaLnBrk="1" hangingPunct="1">
              <a:spcBef>
                <a:spcPct val="50000"/>
              </a:spcBef>
            </a:pPr>
            <a:r>
              <a:rPr lang="en-US" dirty="0"/>
              <a:t>DPV</a:t>
            </a:r>
            <a:r>
              <a:rPr lang="en-US" i="0" baseline="30000" dirty="0"/>
              <a:t>®</a:t>
            </a:r>
            <a:r>
              <a:rPr lang="en-US" dirty="0"/>
              <a:t> Tables 			</a:t>
            </a:r>
            <a:r>
              <a:rPr lang="en-US" dirty="0" smtClean="0"/>
              <a:t>DSF</a:t>
            </a:r>
            <a:r>
              <a:rPr lang="en-US" baseline="30000" dirty="0" smtClean="0"/>
              <a:t>2</a:t>
            </a:r>
            <a:r>
              <a:rPr lang="en-US" i="0" baseline="30000" dirty="0"/>
              <a:t>®</a:t>
            </a:r>
            <a:r>
              <a:rPr lang="en-US" dirty="0"/>
              <a:t> </a:t>
            </a:r>
            <a:r>
              <a:rPr lang="en-US" dirty="0" smtClean="0"/>
              <a:t>Tables</a:t>
            </a:r>
            <a:endParaRPr lang="en-US" dirty="0"/>
          </a:p>
        </p:txBody>
      </p:sp>
      <p:graphicFrame>
        <p:nvGraphicFramePr>
          <p:cNvPr id="12361" name="Group 73"/>
          <p:cNvGraphicFramePr>
            <a:graphicFrameLocks noGrp="1"/>
          </p:cNvGraphicFramePr>
          <p:nvPr>
            <p:ph idx="1"/>
            <p:extLst>
              <p:ext uri="{D42A27DB-BD31-4B8C-83A1-F6EECF244321}">
                <p14:modId xmlns:p14="http://schemas.microsoft.com/office/powerpoint/2010/main" val="1849736193"/>
              </p:ext>
            </p:extLst>
          </p:nvPr>
        </p:nvGraphicFramePr>
        <p:xfrm>
          <a:off x="4802430" y="1357313"/>
          <a:ext cx="4217377" cy="5070707"/>
        </p:xfrm>
        <a:graphic>
          <a:graphicData uri="http://schemas.openxmlformats.org/drawingml/2006/table">
            <a:tbl>
              <a:tblPr/>
              <a:tblGrid>
                <a:gridCol w="383258"/>
                <a:gridCol w="3834119"/>
              </a:tblGrid>
              <a:tr h="535487">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endParaRP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Includes all DPV Tables and… </a:t>
                      </a: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425364">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B</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Business</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826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D</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Drop Address</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40265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K</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Drop Count</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173">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E</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Educational</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404173">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L</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LACS</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265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S</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Seasonal</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404173">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T</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Throwback</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843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1</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Delivery Type – Curb </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7843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2</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Delivery Type – NDCBU</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843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3</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Delivery Type – Centralized</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7843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4</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Delivery Type – Door Slot / Other</a:t>
                      </a:r>
                    </a:p>
                  </a:txBody>
                  <a:tcPr marL="153779" marR="15377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356" name="Group 68"/>
          <p:cNvGraphicFramePr>
            <a:graphicFrameLocks noGrp="1"/>
          </p:cNvGraphicFramePr>
          <p:nvPr>
            <p:extLst>
              <p:ext uri="{D42A27DB-BD31-4B8C-83A1-F6EECF244321}">
                <p14:modId xmlns:p14="http://schemas.microsoft.com/office/powerpoint/2010/main" val="581496120"/>
              </p:ext>
            </p:extLst>
          </p:nvPr>
        </p:nvGraphicFramePr>
        <p:xfrm>
          <a:off x="155425" y="1355130"/>
          <a:ext cx="4416425" cy="3119666"/>
        </p:xfrm>
        <a:graphic>
          <a:graphicData uri="http://schemas.openxmlformats.org/drawingml/2006/table">
            <a:tbl>
              <a:tblPr/>
              <a:tblGrid>
                <a:gridCol w="401638"/>
                <a:gridCol w="4014787"/>
              </a:tblGrid>
              <a:tr h="396875">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A</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Address Table        </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57943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C</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CMRA</a:t>
                      </a:r>
                      <a:b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b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(Commercial </a:t>
                      </a: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Mail Receiving Agency)</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P</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PBSA (PO Box Street Address)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59001">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V</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Vacant</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X</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Times New Roman" pitchFamily="18" charset="0"/>
                        </a:rPr>
                        <a:t>No-stat (address not counted for delivery)</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44608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rgbClr val="FF0000"/>
                          </a:solidFill>
                          <a:effectLst/>
                          <a:latin typeface="Arial" pitchFamily="34" charset="0"/>
                          <a:ea typeface="ヒラギノ角ゴ Pro W3" pitchFamily="1" charset="-128"/>
                          <a:cs typeface="Times New Roman" pitchFamily="18" charset="0"/>
                        </a:rPr>
                        <a:t>N</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rgbClr val="FF0000"/>
                          </a:solidFill>
                          <a:effectLst/>
                          <a:latin typeface="Arial" pitchFamily="34" charset="0"/>
                          <a:ea typeface="ヒラギノ角ゴ Pro W3" pitchFamily="1" charset="-128"/>
                          <a:cs typeface="Times New Roman" pitchFamily="18" charset="0"/>
                        </a:rPr>
                        <a:t>Door Not Accessible (Added in 2015)</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rgbClr val="FF0000"/>
                          </a:solidFill>
                          <a:effectLst/>
                          <a:latin typeface="Arial" pitchFamily="34" charset="0"/>
                          <a:ea typeface="ヒラギノ角ゴ Pro W3" pitchFamily="1" charset="-128"/>
                          <a:cs typeface="Times New Roman" pitchFamily="18" charset="0"/>
                        </a:rPr>
                        <a:t>U</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1600" b="1" i="0" u="none" strike="noStrike" cap="none" normalizeH="0" baseline="0" dirty="0" smtClean="0">
                          <a:ln>
                            <a:noFill/>
                          </a:ln>
                          <a:solidFill>
                            <a:srgbClr val="FF0000"/>
                          </a:solidFill>
                          <a:effectLst/>
                          <a:latin typeface="Arial" pitchFamily="34" charset="0"/>
                          <a:ea typeface="ヒラギノ角ゴ Pro W3" pitchFamily="1" charset="-128"/>
                          <a:cs typeface="Times New Roman" pitchFamily="18" charset="0"/>
                        </a:rPr>
                        <a:t>No Secure Location (Coming Soon!!!)</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12</a:t>
            </a:fld>
            <a:endParaRPr lang="en-US" altLang="en-US" dirty="0">
              <a:solidFill>
                <a:schemeClr val="tx1"/>
              </a:solidFill>
              <a:latin typeface="+mn-lt"/>
            </a:endParaRPr>
          </a:p>
        </p:txBody>
      </p:sp>
      <p:sp>
        <p:nvSpPr>
          <p:cNvPr id="2" name="TextBox 1"/>
          <p:cNvSpPr txBox="1"/>
          <p:nvPr/>
        </p:nvSpPr>
        <p:spPr>
          <a:xfrm>
            <a:off x="193830" y="5042010"/>
            <a:ext cx="4416575" cy="830997"/>
          </a:xfrm>
          <a:prstGeom prst="rect">
            <a:avLst/>
          </a:prstGeom>
          <a:noFill/>
        </p:spPr>
        <p:txBody>
          <a:bodyPr wrap="square" rtlCol="0">
            <a:spAutoFit/>
          </a:bodyPr>
          <a:lstStyle/>
          <a:p>
            <a:r>
              <a:rPr lang="en-US" sz="2400" dirty="0" smtClean="0">
                <a:solidFill>
                  <a:srgbClr val="C00000"/>
                </a:solidFill>
              </a:rPr>
              <a:t>Note: </a:t>
            </a:r>
            <a:r>
              <a:rPr lang="en-US" sz="2400" dirty="0" err="1" smtClean="0">
                <a:solidFill>
                  <a:schemeClr val="tx1"/>
                </a:solidFill>
                <a:latin typeface="+mn-lt"/>
              </a:rPr>
              <a:t>LACS</a:t>
            </a:r>
            <a:r>
              <a:rPr lang="en-US" sz="2400" baseline="30000" dirty="0" err="1" smtClean="0">
                <a:solidFill>
                  <a:schemeClr val="tx1"/>
                </a:solidFill>
                <a:latin typeface="+mn-lt"/>
              </a:rPr>
              <a:t>Link</a:t>
            </a:r>
            <a:r>
              <a:rPr lang="en-US" sz="2400" baseline="30000" dirty="0" smtClean="0">
                <a:solidFill>
                  <a:schemeClr val="tx1"/>
                </a:solidFill>
                <a:latin typeface="+mn-lt"/>
              </a:rPr>
              <a:t>®</a:t>
            </a:r>
            <a:r>
              <a:rPr lang="en-US" sz="2400" dirty="0" smtClean="0">
                <a:solidFill>
                  <a:schemeClr val="tx1"/>
                </a:solidFill>
                <a:latin typeface="+mn-lt"/>
              </a:rPr>
              <a:t> table available separately</a:t>
            </a:r>
            <a:endParaRPr lang="en-US" sz="24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361"/>
                                        </p:tgtEl>
                                        <p:attrNameLst>
                                          <p:attrName>style.visibility</p:attrName>
                                        </p:attrNameLst>
                                      </p:cBhvr>
                                      <p:to>
                                        <p:strVal val="visible"/>
                                      </p:to>
                                    </p:set>
                                    <p:animEffect transition="in" filter="wipe(down)">
                                      <p:cBhvr>
                                        <p:cTn id="7" dur="500"/>
                                        <p:tgtEl>
                                          <p:spTgt spid="12361"/>
                                        </p:tgtEl>
                                      </p:cBhvr>
                                    </p:animEffect>
                                  </p:childTnLst>
                                </p:cTn>
                              </p:par>
                              <p:par>
                                <p:cTn id="8" presetID="22" presetClass="entr" presetSubtype="1" fill="hold" nodeType="withEffect">
                                  <p:stCondLst>
                                    <p:cond delay="0"/>
                                  </p:stCondLst>
                                  <p:childTnLst>
                                    <p:set>
                                      <p:cBhvr>
                                        <p:cTn id="9" dur="1" fill="hold">
                                          <p:stCondLst>
                                            <p:cond delay="0"/>
                                          </p:stCondLst>
                                        </p:cTn>
                                        <p:tgtEl>
                                          <p:spTgt spid="12356"/>
                                        </p:tgtEl>
                                        <p:attrNameLst>
                                          <p:attrName>style.visibility</p:attrName>
                                        </p:attrNameLst>
                                      </p:cBhvr>
                                      <p:to>
                                        <p:strVal val="visible"/>
                                      </p:to>
                                    </p:set>
                                    <p:animEffect transition="in" filter="wipe(up)">
                                      <p:cBhvr>
                                        <p:cTn id="10" dur="500"/>
                                        <p:tgtEl>
                                          <p:spTgt spid="12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004" name="Group 36"/>
          <p:cNvGraphicFramePr>
            <a:graphicFrameLocks noGrp="1"/>
          </p:cNvGraphicFramePr>
          <p:nvPr>
            <p:ph type="tbl" idx="4294967295"/>
            <p:extLst>
              <p:ext uri="{D42A27DB-BD31-4B8C-83A1-F6EECF244321}">
                <p14:modId xmlns:p14="http://schemas.microsoft.com/office/powerpoint/2010/main" val="2793135952"/>
              </p:ext>
            </p:extLst>
          </p:nvPr>
        </p:nvGraphicFramePr>
        <p:xfrm>
          <a:off x="224965" y="2613025"/>
          <a:ext cx="8686800" cy="1043023"/>
        </p:xfrm>
        <a:graphic>
          <a:graphicData uri="http://schemas.openxmlformats.org/drawingml/2006/table">
            <a:tbl>
              <a:tblPr/>
              <a:tblGrid>
                <a:gridCol w="1458913"/>
                <a:gridCol w="884237"/>
                <a:gridCol w="1320800"/>
                <a:gridCol w="1252538"/>
                <a:gridCol w="755650"/>
                <a:gridCol w="1004887"/>
                <a:gridCol w="1004888"/>
                <a:gridCol w="1004887"/>
              </a:tblGrid>
              <a:tr h="58582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Rec Type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SEC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r>
              <a:tr h="380389">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131-131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 CENTER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1706-1722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38027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0360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C770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06" name="Rectangle 2"/>
          <p:cNvSpPr>
            <a:spLocks noGrp="1" noChangeArrowheads="1"/>
          </p:cNvSpPr>
          <p:nvPr>
            <p:ph type="title" idx="4294967295"/>
          </p:nvPr>
        </p:nvSpPr>
        <p:spPr>
          <a:xfrm>
            <a:off x="176058" y="1316725"/>
            <a:ext cx="8774112" cy="1543050"/>
          </a:xfrm>
        </p:spPr>
        <p:txBody>
          <a:bodyPr anchor="t"/>
          <a:lstStyle/>
          <a:p>
            <a:pPr eaLnBrk="1" hangingPunct="1"/>
            <a:r>
              <a:rPr lang="en-US" sz="2400" b="0" dirty="0" smtClean="0">
                <a:latin typeface="+mn-lt"/>
              </a:rPr>
              <a:t>PO Box Street Address – PO Box holders, in selected locations, may opt in to use their Post Office’s street address and use their Box number as a secondary address element</a:t>
            </a:r>
          </a:p>
        </p:txBody>
      </p:sp>
      <p:sp>
        <p:nvSpPr>
          <p:cNvPr id="21536" name="Rectangle 32"/>
          <p:cNvSpPr>
            <a:spLocks noChangeArrowheads="1"/>
          </p:cNvSpPr>
          <p:nvPr/>
        </p:nvSpPr>
        <p:spPr bwMode="auto">
          <a:xfrm>
            <a:off x="228600" y="3928265"/>
            <a:ext cx="8686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1920240" algn="l"/>
              </a:tabLst>
            </a:pPr>
            <a:r>
              <a:rPr lang="en-US" sz="1600" dirty="0">
                <a:solidFill>
                  <a:srgbClr val="000000"/>
                </a:solidFill>
                <a:latin typeface="+mj-lt"/>
              </a:rPr>
              <a:t>Input:	</a:t>
            </a:r>
            <a:r>
              <a:rPr lang="en-US" sz="1600" dirty="0" smtClean="0">
                <a:solidFill>
                  <a:srgbClr val="000000"/>
                </a:solidFill>
                <a:latin typeface="+mj-lt"/>
              </a:rPr>
              <a:t>131 </a:t>
            </a:r>
            <a:r>
              <a:rPr lang="en-US" sz="1600" dirty="0">
                <a:solidFill>
                  <a:srgbClr val="000000"/>
                </a:solidFill>
                <a:latin typeface="+mj-lt"/>
              </a:rPr>
              <a:t>S CENTER ST # 1706</a:t>
            </a:r>
          </a:p>
          <a:p>
            <a:pPr fontAlgn="base">
              <a:spcBef>
                <a:spcPct val="0"/>
              </a:spcBef>
              <a:spcAft>
                <a:spcPct val="0"/>
              </a:spcAft>
              <a:tabLst>
                <a:tab pos="1920240" algn="l"/>
              </a:tabLst>
            </a:pPr>
            <a:r>
              <a:rPr lang="en-US" sz="1600" dirty="0">
                <a:solidFill>
                  <a:srgbClr val="000000"/>
                </a:solidFill>
                <a:latin typeface="+mj-lt"/>
              </a:rPr>
              <a:t>	</a:t>
            </a:r>
            <a:r>
              <a:rPr lang="en-US" sz="1600" dirty="0" smtClean="0">
                <a:solidFill>
                  <a:srgbClr val="000000"/>
                </a:solidFill>
                <a:latin typeface="+mj-lt"/>
              </a:rPr>
              <a:t>COLLIERVILLE </a:t>
            </a:r>
            <a:r>
              <a:rPr lang="en-US" sz="1600" dirty="0">
                <a:solidFill>
                  <a:srgbClr val="000000"/>
                </a:solidFill>
                <a:latin typeface="+mj-lt"/>
              </a:rPr>
              <a:t>TN 38027</a:t>
            </a:r>
          </a:p>
          <a:p>
            <a:pPr fontAlgn="base">
              <a:spcBef>
                <a:spcPct val="0"/>
              </a:spcBef>
              <a:spcAft>
                <a:spcPct val="0"/>
              </a:spcAft>
              <a:tabLst>
                <a:tab pos="1920240" algn="l"/>
              </a:tabLst>
            </a:pPr>
            <a:endParaRPr lang="en-US" sz="1600" dirty="0">
              <a:solidFill>
                <a:srgbClr val="000000"/>
              </a:solidFill>
              <a:latin typeface="+mj-lt"/>
            </a:endParaRPr>
          </a:p>
          <a:p>
            <a:pPr fontAlgn="base">
              <a:spcBef>
                <a:spcPct val="0"/>
              </a:spcBef>
              <a:spcAft>
                <a:spcPct val="0"/>
              </a:spcAft>
              <a:tabLst>
                <a:tab pos="1920240" algn="l"/>
              </a:tabLst>
            </a:pPr>
            <a:r>
              <a:rPr lang="en-US" sz="1600" dirty="0">
                <a:solidFill>
                  <a:srgbClr val="000000"/>
                </a:solidFill>
                <a:latin typeface="+mj-lt"/>
              </a:rPr>
              <a:t>Output:	</a:t>
            </a:r>
            <a:r>
              <a:rPr lang="en-US" sz="1600" dirty="0" smtClean="0">
                <a:solidFill>
                  <a:srgbClr val="000000"/>
                </a:solidFill>
                <a:latin typeface="+mj-lt"/>
              </a:rPr>
              <a:t>131 </a:t>
            </a:r>
            <a:r>
              <a:rPr lang="en-US" sz="1600" dirty="0">
                <a:solidFill>
                  <a:srgbClr val="000000"/>
                </a:solidFill>
                <a:latin typeface="+mj-lt"/>
              </a:rPr>
              <a:t>S CENTER ST UNIT 1706</a:t>
            </a:r>
          </a:p>
          <a:p>
            <a:pPr fontAlgn="base">
              <a:spcBef>
                <a:spcPct val="0"/>
              </a:spcBef>
              <a:spcAft>
                <a:spcPct val="0"/>
              </a:spcAft>
              <a:tabLst>
                <a:tab pos="1920240" algn="l"/>
              </a:tabLst>
            </a:pPr>
            <a:r>
              <a:rPr lang="en-US" sz="1600" dirty="0">
                <a:solidFill>
                  <a:srgbClr val="000000"/>
                </a:solidFill>
                <a:latin typeface="+mj-lt"/>
              </a:rPr>
              <a:t>	</a:t>
            </a:r>
            <a:r>
              <a:rPr lang="en-US" sz="1600" dirty="0" smtClean="0">
                <a:solidFill>
                  <a:srgbClr val="000000"/>
                </a:solidFill>
                <a:latin typeface="+mj-lt"/>
              </a:rPr>
              <a:t>COLLIERVILLE </a:t>
            </a:r>
            <a:r>
              <a:rPr lang="en-US" sz="1600" dirty="0">
                <a:solidFill>
                  <a:srgbClr val="000000"/>
                </a:solidFill>
                <a:latin typeface="+mj-lt"/>
              </a:rPr>
              <a:t>TN 38027-0360</a:t>
            </a:r>
          </a:p>
          <a:p>
            <a:pPr fontAlgn="base">
              <a:spcBef>
                <a:spcPct val="0"/>
              </a:spcBef>
              <a:spcAft>
                <a:spcPct val="0"/>
              </a:spcAft>
              <a:tabLst>
                <a:tab pos="1920240" algn="l"/>
              </a:tabLst>
            </a:pPr>
            <a:endParaRPr lang="en-US" sz="1600" dirty="0">
              <a:solidFill>
                <a:srgbClr val="000000"/>
              </a:solidFill>
              <a:latin typeface="+mj-lt"/>
            </a:endParaRPr>
          </a:p>
          <a:p>
            <a:pPr fontAlgn="base">
              <a:spcBef>
                <a:spcPct val="0"/>
              </a:spcBef>
              <a:spcAft>
                <a:spcPct val="0"/>
              </a:spcAft>
              <a:tabLst>
                <a:tab pos="1920240" algn="l"/>
              </a:tabLst>
            </a:pPr>
            <a:r>
              <a:rPr lang="en-US" sz="1600" dirty="0">
                <a:solidFill>
                  <a:srgbClr val="000000"/>
                </a:solidFill>
                <a:latin typeface="+mj-lt"/>
              </a:rPr>
              <a:t>DPV:	</a:t>
            </a:r>
            <a:r>
              <a:rPr lang="en-US" sz="1600" dirty="0" smtClean="0">
                <a:solidFill>
                  <a:srgbClr val="000000"/>
                </a:solidFill>
                <a:latin typeface="+mj-lt"/>
              </a:rPr>
              <a:t>Y</a:t>
            </a:r>
            <a:endParaRPr lang="en-US" sz="1600" dirty="0">
              <a:solidFill>
                <a:srgbClr val="000000"/>
              </a:solidFill>
              <a:latin typeface="+mj-lt"/>
            </a:endParaRPr>
          </a:p>
          <a:p>
            <a:pPr fontAlgn="base">
              <a:spcBef>
                <a:spcPct val="0"/>
              </a:spcBef>
              <a:spcAft>
                <a:spcPct val="0"/>
              </a:spcAft>
              <a:tabLst>
                <a:tab pos="1920240" algn="l"/>
              </a:tabLst>
            </a:pPr>
            <a:endParaRPr lang="en-US" sz="1600" dirty="0">
              <a:solidFill>
                <a:srgbClr val="000000"/>
              </a:solidFill>
              <a:latin typeface="+mj-lt"/>
            </a:endParaRPr>
          </a:p>
          <a:p>
            <a:pPr fontAlgn="base">
              <a:spcBef>
                <a:spcPct val="0"/>
              </a:spcBef>
              <a:spcAft>
                <a:spcPct val="0"/>
              </a:spcAft>
              <a:tabLst>
                <a:tab pos="1920240" algn="l"/>
              </a:tabLst>
            </a:pPr>
            <a:r>
              <a:rPr lang="en-US" sz="1600" dirty="0">
                <a:solidFill>
                  <a:srgbClr val="000000"/>
                </a:solidFill>
                <a:latin typeface="+mj-lt"/>
              </a:rPr>
              <a:t>PBSA TABLE:	</a:t>
            </a:r>
            <a:r>
              <a:rPr lang="en-US" sz="1600" dirty="0" smtClean="0">
                <a:solidFill>
                  <a:srgbClr val="000000"/>
                </a:solidFill>
                <a:latin typeface="+mj-lt"/>
              </a:rPr>
              <a:t>Y</a:t>
            </a:r>
            <a:endParaRPr lang="en-US" sz="1600" dirty="0">
              <a:solidFill>
                <a:srgbClr val="000000"/>
              </a:solidFill>
              <a:latin typeface="+mj-lt"/>
            </a:endParaRPr>
          </a:p>
          <a:p>
            <a:pPr fontAlgn="base">
              <a:spcBef>
                <a:spcPct val="0"/>
              </a:spcBef>
              <a:spcAft>
                <a:spcPct val="0"/>
              </a:spcAft>
              <a:tabLst>
                <a:tab pos="1920240" algn="l"/>
              </a:tabLst>
            </a:pPr>
            <a:endParaRPr lang="en-US" sz="1600" dirty="0">
              <a:solidFill>
                <a:srgbClr val="000000"/>
              </a:solidFill>
              <a:latin typeface="+mj-lt"/>
            </a:endParaRPr>
          </a:p>
          <a:p>
            <a:pPr fontAlgn="base">
              <a:spcBef>
                <a:spcPct val="0"/>
              </a:spcBef>
              <a:spcAft>
                <a:spcPct val="0"/>
              </a:spcAft>
              <a:tabLst>
                <a:tab pos="1920240" algn="l"/>
              </a:tabLst>
            </a:pPr>
            <a:r>
              <a:rPr lang="en-US" sz="1600" dirty="0">
                <a:solidFill>
                  <a:srgbClr val="000000"/>
                </a:solidFill>
                <a:latin typeface="+mj-lt"/>
              </a:rPr>
              <a:t>DPV FOOTNOTES: 	AABB</a:t>
            </a:r>
            <a:r>
              <a:rPr lang="en-US" sz="1600" dirty="0">
                <a:solidFill>
                  <a:srgbClr val="FF0000"/>
                </a:solidFill>
                <a:latin typeface="+mj-lt"/>
              </a:rPr>
              <a:t>PB</a:t>
            </a:r>
          </a:p>
          <a:p>
            <a:pPr fontAlgn="base">
              <a:spcBef>
                <a:spcPct val="0"/>
              </a:spcBef>
              <a:spcAft>
                <a:spcPct val="0"/>
              </a:spcAft>
              <a:tabLst>
                <a:tab pos="1920240" algn="l"/>
              </a:tabLst>
            </a:pPr>
            <a:endParaRPr lang="en-US" sz="1600" dirty="0">
              <a:solidFill>
                <a:srgbClr val="000000"/>
              </a:solidFill>
              <a:latin typeface="+mj-lt"/>
            </a:endParaRPr>
          </a:p>
        </p:txBody>
      </p:sp>
      <p:sp>
        <p:nvSpPr>
          <p:cNvPr id="6" name="Rectangle 5"/>
          <p:cNvSpPr>
            <a:spLocks noGrp="1" noChangeArrowheads="1"/>
          </p:cNvSpPr>
          <p:nvPr/>
        </p:nvSpPr>
        <p:spPr bwMode="auto">
          <a:xfrm>
            <a:off x="143318" y="779055"/>
            <a:ext cx="900068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2800" b="0" i="1">
                <a:solidFill>
                  <a:srgbClr val="333399"/>
                </a:solidFill>
                <a:latin typeface="Arial Black" panose="020B0A04020102090204" pitchFamily="34" charset="0"/>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a:lstStyle>
          <a:p>
            <a:r>
              <a:rPr lang="en-US" i="1" dirty="0" smtClean="0">
                <a:solidFill>
                  <a:srgbClr val="212150"/>
                </a:solidFill>
              </a:rPr>
              <a:t>DPV</a:t>
            </a:r>
            <a:r>
              <a:rPr lang="en-US" i="0" baseline="30000" dirty="0" smtClean="0">
                <a:solidFill>
                  <a:srgbClr val="212150"/>
                </a:solidFill>
              </a:rPr>
              <a:t>®</a:t>
            </a:r>
            <a:r>
              <a:rPr lang="en-US" i="1" dirty="0" smtClean="0">
                <a:solidFill>
                  <a:srgbClr val="212150"/>
                </a:solidFill>
              </a:rPr>
              <a:t> PBSA Identifier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6125">
            <a:off x="6503518" y="3547681"/>
            <a:ext cx="2771775" cy="23050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5493">
            <a:off x="4935957" y="4599080"/>
            <a:ext cx="2733675" cy="2305050"/>
          </a:xfrm>
          <a:prstGeom prst="rect">
            <a:avLst/>
          </a:prstGeom>
        </p:spPr>
      </p:pic>
      <p:sp>
        <p:nvSpPr>
          <p:cNvPr id="10"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13</a:t>
            </a:fld>
            <a:endParaRPr lang="en-US" altLang="en-US" dirty="0">
              <a:solidFill>
                <a:schemeClr val="tx1"/>
              </a:solidFill>
              <a:latin typeface="+mn-lt"/>
            </a:endParaRPr>
          </a:p>
        </p:txBody>
      </p:sp>
    </p:spTree>
    <p:extLst>
      <p:ext uri="{BB962C8B-B14F-4D97-AF65-F5344CB8AC3E}">
        <p14:creationId xmlns:p14="http://schemas.microsoft.com/office/powerpoint/2010/main" val="16993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004" name="Group 36"/>
          <p:cNvGraphicFramePr>
            <a:graphicFrameLocks noGrp="1"/>
          </p:cNvGraphicFramePr>
          <p:nvPr>
            <p:ph type="tbl" idx="4294967295"/>
            <p:extLst>
              <p:ext uri="{D42A27DB-BD31-4B8C-83A1-F6EECF244321}">
                <p14:modId xmlns:p14="http://schemas.microsoft.com/office/powerpoint/2010/main" val="497031700"/>
              </p:ext>
            </p:extLst>
          </p:nvPr>
        </p:nvGraphicFramePr>
        <p:xfrm>
          <a:off x="224965" y="2699305"/>
          <a:ext cx="8686800" cy="985838"/>
        </p:xfrm>
        <a:graphic>
          <a:graphicData uri="http://schemas.openxmlformats.org/drawingml/2006/table">
            <a:tbl>
              <a:tblPr/>
              <a:tblGrid>
                <a:gridCol w="1458913"/>
                <a:gridCol w="884237"/>
                <a:gridCol w="1320800"/>
                <a:gridCol w="1252538"/>
                <a:gridCol w="755650"/>
                <a:gridCol w="1004887"/>
                <a:gridCol w="1004888"/>
                <a:gridCol w="1004887"/>
              </a:tblGrid>
              <a:tr h="61595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Rec Type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SEC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r>
              <a:tr h="369888">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FLETCHER DR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38578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3001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R777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04" name="Title 1"/>
          <p:cNvSpPr>
            <a:spLocks noGrp="1"/>
          </p:cNvSpPr>
          <p:nvPr>
            <p:ph type="title" idx="4294967295"/>
          </p:nvPr>
        </p:nvSpPr>
        <p:spPr>
          <a:xfrm>
            <a:off x="192025" y="1244600"/>
            <a:ext cx="8719740" cy="1377950"/>
          </a:xfrm>
        </p:spPr>
        <p:txBody>
          <a:bodyPr/>
          <a:lstStyle/>
          <a:p>
            <a:r>
              <a:rPr lang="en-US" sz="2400" b="0" dirty="0" smtClean="0">
                <a:latin typeface="+mn-lt"/>
              </a:rPr>
              <a:t>For PO Box Only Delivery Zones – physical addresses are assigned a phantom route of R777 that are not eligible for street delivery</a:t>
            </a:r>
          </a:p>
        </p:txBody>
      </p:sp>
      <p:sp>
        <p:nvSpPr>
          <p:cNvPr id="54303" name="Rectangle 32"/>
          <p:cNvSpPr>
            <a:spLocks noChangeArrowheads="1"/>
          </p:cNvSpPr>
          <p:nvPr/>
        </p:nvSpPr>
        <p:spPr bwMode="auto">
          <a:xfrm>
            <a:off x="228600" y="3912125"/>
            <a:ext cx="8686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dirty="0">
                <a:solidFill>
                  <a:srgbClr val="000000"/>
                </a:solidFill>
                <a:latin typeface="+mn-lt"/>
              </a:rPr>
              <a:t>Input:			40 FLETCHER DR</a:t>
            </a:r>
          </a:p>
          <a:p>
            <a:pPr fontAlgn="base">
              <a:spcBef>
                <a:spcPct val="0"/>
              </a:spcBef>
              <a:spcAft>
                <a:spcPct val="0"/>
              </a:spcAft>
            </a:pPr>
            <a:r>
              <a:rPr lang="en-US" sz="1600" dirty="0">
                <a:solidFill>
                  <a:srgbClr val="000000"/>
                </a:solidFill>
                <a:latin typeface="+mn-lt"/>
              </a:rPr>
              <a:t> 			PLEASANT HILL TN 38578</a:t>
            </a:r>
          </a:p>
          <a:p>
            <a:pPr fontAlgn="base">
              <a:spcBef>
                <a:spcPct val="0"/>
              </a:spcBef>
              <a:spcAft>
                <a:spcPct val="0"/>
              </a:spcAft>
            </a:pPr>
            <a:endParaRPr lang="en-US" sz="1600" dirty="0">
              <a:solidFill>
                <a:srgbClr val="000000"/>
              </a:solidFill>
              <a:latin typeface="+mn-lt"/>
            </a:endParaRPr>
          </a:p>
          <a:p>
            <a:pPr fontAlgn="base">
              <a:spcBef>
                <a:spcPct val="0"/>
              </a:spcBef>
              <a:spcAft>
                <a:spcPct val="0"/>
              </a:spcAft>
            </a:pPr>
            <a:r>
              <a:rPr lang="en-US" sz="1600" dirty="0">
                <a:solidFill>
                  <a:srgbClr val="000000"/>
                </a:solidFill>
                <a:latin typeface="+mn-lt"/>
              </a:rPr>
              <a:t>Output:			40 FLETCHER DR</a:t>
            </a:r>
          </a:p>
          <a:p>
            <a:pPr fontAlgn="base">
              <a:spcBef>
                <a:spcPct val="0"/>
              </a:spcBef>
              <a:spcAft>
                <a:spcPct val="0"/>
              </a:spcAft>
            </a:pPr>
            <a:r>
              <a:rPr lang="en-US" sz="1600" dirty="0">
                <a:solidFill>
                  <a:srgbClr val="000000"/>
                </a:solidFill>
                <a:latin typeface="+mn-lt"/>
              </a:rPr>
              <a:t> 			PLEASANT HILL TN </a:t>
            </a:r>
            <a:r>
              <a:rPr lang="en-US" sz="1600" dirty="0" smtClean="0">
                <a:solidFill>
                  <a:srgbClr val="000000"/>
                </a:solidFill>
                <a:latin typeface="+mn-lt"/>
              </a:rPr>
              <a:t>38578</a:t>
            </a:r>
            <a:endParaRPr lang="en-US" sz="1600" dirty="0">
              <a:solidFill>
                <a:srgbClr val="FF0000"/>
              </a:solidFill>
              <a:latin typeface="+mn-lt"/>
            </a:endParaRPr>
          </a:p>
          <a:p>
            <a:pPr fontAlgn="base">
              <a:spcBef>
                <a:spcPct val="0"/>
              </a:spcBef>
              <a:spcAft>
                <a:spcPct val="0"/>
              </a:spcAft>
            </a:pPr>
            <a:r>
              <a:rPr lang="en-US" sz="1600" dirty="0">
                <a:solidFill>
                  <a:srgbClr val="000000"/>
                </a:solidFill>
                <a:latin typeface="+mn-lt"/>
              </a:rPr>
              <a:t>			</a:t>
            </a:r>
          </a:p>
          <a:p>
            <a:pPr fontAlgn="base">
              <a:spcBef>
                <a:spcPct val="0"/>
              </a:spcBef>
              <a:spcAft>
                <a:spcPct val="0"/>
              </a:spcAft>
            </a:pPr>
            <a:r>
              <a:rPr lang="en-US" sz="1600" dirty="0">
                <a:solidFill>
                  <a:srgbClr val="000000"/>
                </a:solidFill>
                <a:latin typeface="+mn-lt"/>
              </a:rPr>
              <a:t>DPV:			Y</a:t>
            </a:r>
          </a:p>
          <a:p>
            <a:pPr fontAlgn="base">
              <a:spcBef>
                <a:spcPct val="0"/>
              </a:spcBef>
              <a:spcAft>
                <a:spcPct val="0"/>
              </a:spcAft>
            </a:pPr>
            <a:endParaRPr lang="en-US" sz="1600" dirty="0">
              <a:solidFill>
                <a:srgbClr val="000000"/>
              </a:solidFill>
              <a:latin typeface="+mn-lt"/>
            </a:endParaRPr>
          </a:p>
          <a:p>
            <a:pPr fontAlgn="base">
              <a:spcBef>
                <a:spcPct val="0"/>
              </a:spcBef>
              <a:spcAft>
                <a:spcPct val="0"/>
              </a:spcAft>
            </a:pPr>
            <a:r>
              <a:rPr lang="en-US" sz="1600" dirty="0">
                <a:solidFill>
                  <a:srgbClr val="000000"/>
                </a:solidFill>
                <a:latin typeface="+mn-lt"/>
              </a:rPr>
              <a:t>DPV FOOTNOTES: 	AABB</a:t>
            </a:r>
            <a:r>
              <a:rPr lang="en-US" sz="1600" dirty="0">
                <a:solidFill>
                  <a:srgbClr val="FF0000"/>
                </a:solidFill>
                <a:latin typeface="+mn-lt"/>
              </a:rPr>
              <a:t>R7</a:t>
            </a:r>
          </a:p>
          <a:p>
            <a:pPr fontAlgn="base">
              <a:spcBef>
                <a:spcPct val="0"/>
              </a:spcBef>
              <a:spcAft>
                <a:spcPct val="0"/>
              </a:spcAft>
            </a:pPr>
            <a:endParaRPr lang="en-US" sz="1600" dirty="0">
              <a:solidFill>
                <a:srgbClr val="000000"/>
              </a:solidFill>
              <a:latin typeface="+mn-lt"/>
            </a:endParaRPr>
          </a:p>
          <a:p>
            <a:pPr fontAlgn="base">
              <a:spcBef>
                <a:spcPct val="0"/>
              </a:spcBef>
              <a:spcAft>
                <a:spcPct val="0"/>
              </a:spcAft>
            </a:pPr>
            <a:r>
              <a:rPr lang="en-US" sz="1600" dirty="0">
                <a:solidFill>
                  <a:srgbClr val="000000"/>
                </a:solidFill>
                <a:latin typeface="+mn-lt"/>
              </a:rPr>
              <a:t>ZIP+4 3553:		N</a:t>
            </a:r>
          </a:p>
        </p:txBody>
      </p:sp>
      <p:sp>
        <p:nvSpPr>
          <p:cNvPr id="6" name="Rectangle 5"/>
          <p:cNvSpPr>
            <a:spLocks noGrp="1" noChangeArrowheads="1"/>
          </p:cNvSpPr>
          <p:nvPr/>
        </p:nvSpPr>
        <p:spPr bwMode="auto">
          <a:xfrm>
            <a:off x="143318" y="779055"/>
            <a:ext cx="900068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2800" b="0" i="1">
                <a:solidFill>
                  <a:srgbClr val="333399"/>
                </a:solidFill>
                <a:latin typeface="Arial Black" panose="020B0A04020102090204" pitchFamily="34" charset="0"/>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a:lstStyle>
          <a:p>
            <a:r>
              <a:rPr lang="en-US" i="1" dirty="0" smtClean="0">
                <a:solidFill>
                  <a:srgbClr val="212150"/>
                </a:solidFill>
              </a:rPr>
              <a:t>DPV</a:t>
            </a:r>
            <a:r>
              <a:rPr lang="en-US" i="0" baseline="30000" dirty="0" smtClean="0">
                <a:solidFill>
                  <a:srgbClr val="212150"/>
                </a:solidFill>
              </a:rPr>
              <a:t>®</a:t>
            </a:r>
            <a:r>
              <a:rPr lang="en-US" i="1" dirty="0" smtClean="0">
                <a:solidFill>
                  <a:srgbClr val="212150"/>
                </a:solidFill>
              </a:rPr>
              <a:t> R777 Identifier</a:t>
            </a:r>
          </a:p>
        </p:txBody>
      </p:sp>
      <p:sp>
        <p:nvSpPr>
          <p:cNvPr id="7"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14</a:t>
            </a:fld>
            <a:endParaRPr lang="en-US" altLang="en-US" dirty="0">
              <a:solidFill>
                <a:schemeClr val="tx1"/>
              </a:solidFill>
              <a:latin typeface="+mn-lt"/>
            </a:endParaRPr>
          </a:p>
        </p:txBody>
      </p:sp>
    </p:spTree>
    <p:extLst>
      <p:ext uri="{BB962C8B-B14F-4D97-AF65-F5344CB8AC3E}">
        <p14:creationId xmlns:p14="http://schemas.microsoft.com/office/powerpoint/2010/main" val="3709603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4389125"/>
            <a:ext cx="9144001" cy="2342705"/>
          </a:xfrm>
          <a:prstGeom prst="rect">
            <a:avLst/>
          </a:prstGeom>
          <a:solidFill>
            <a:srgbClr val="212150"/>
          </a:solidFill>
          <a:ln>
            <a:no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sp>
        <p:nvSpPr>
          <p:cNvPr id="2" name="Title 1"/>
          <p:cNvSpPr>
            <a:spLocks noGrp="1"/>
          </p:cNvSpPr>
          <p:nvPr>
            <p:ph type="title" idx="4294967295"/>
          </p:nvPr>
        </p:nvSpPr>
        <p:spPr>
          <a:xfrm>
            <a:off x="1412875" y="928688"/>
            <a:ext cx="7731125" cy="442912"/>
          </a:xfrm>
        </p:spPr>
        <p:txBody>
          <a:bodyPr/>
          <a:lstStyle/>
          <a:p>
            <a:r>
              <a:rPr lang="en-US" dirty="0" smtClean="0"/>
              <a:t> </a:t>
            </a:r>
            <a:endParaRPr lang="en-US" dirty="0"/>
          </a:p>
        </p:txBody>
      </p:sp>
      <p:sp>
        <p:nvSpPr>
          <p:cNvPr id="3" name="Content Placeholder 2"/>
          <p:cNvSpPr>
            <a:spLocks noGrp="1"/>
          </p:cNvSpPr>
          <p:nvPr>
            <p:ph idx="4294967295"/>
          </p:nvPr>
        </p:nvSpPr>
        <p:spPr>
          <a:xfrm>
            <a:off x="0" y="1035050"/>
            <a:ext cx="8150225" cy="5256213"/>
          </a:xfrm>
        </p:spPr>
        <p:txBody>
          <a:bodyPr/>
          <a:lstStyle/>
          <a:p>
            <a:pPr lvl="1"/>
            <a:endParaRPr lang="en-US" dirty="0" smtClean="0"/>
          </a:p>
          <a:p>
            <a:pPr lvl="1">
              <a:buClrTx/>
              <a:buSzPct val="100000"/>
              <a:buFont typeface="Wingdings" panose="05000000000000000000" pitchFamily="2" charset="2"/>
              <a:buChar char="§"/>
            </a:pPr>
            <a:r>
              <a:rPr lang="en-US" sz="2400" b="0" dirty="0" smtClean="0"/>
              <a:t>Record </a:t>
            </a:r>
            <a:r>
              <a:rPr lang="en-US" sz="2400" b="0" dirty="0"/>
              <a:t>addresses where we cannot knock on a door to deliver</a:t>
            </a:r>
            <a:endParaRPr lang="en-US" sz="2400" b="0" dirty="0" smtClean="0"/>
          </a:p>
          <a:p>
            <a:pPr lvl="1">
              <a:buClrTx/>
              <a:buSzPct val="100000"/>
              <a:buFont typeface="Wingdings" panose="05000000000000000000" pitchFamily="2" charset="2"/>
              <a:buChar char="§"/>
            </a:pPr>
            <a:r>
              <a:rPr lang="en-US" sz="2400" b="0" dirty="0" smtClean="0"/>
              <a:t>Intended for:</a:t>
            </a:r>
          </a:p>
          <a:p>
            <a:pPr lvl="2">
              <a:buClrTx/>
              <a:buSzPct val="100000"/>
              <a:buFont typeface="Arial" panose="020B0604020202020204" pitchFamily="34" charset="0"/>
              <a:buChar char="•"/>
            </a:pPr>
            <a:r>
              <a:rPr lang="en-US" sz="2400" b="0" dirty="0" smtClean="0"/>
              <a:t>Any situation where we cannot physically get to the residence/building</a:t>
            </a:r>
          </a:p>
          <a:p>
            <a:pPr lvl="3">
              <a:buClrTx/>
              <a:buSzPct val="100000"/>
              <a:buFont typeface="Wingdings" panose="05000000000000000000" pitchFamily="2" charset="2"/>
              <a:buChar char="§"/>
            </a:pPr>
            <a:r>
              <a:rPr lang="en-US" sz="2400" b="0" dirty="0" smtClean="0"/>
              <a:t>Rural/HCR </a:t>
            </a:r>
            <a:r>
              <a:rPr lang="en-US" sz="2400" b="0" dirty="0"/>
              <a:t>long driveway</a:t>
            </a:r>
          </a:p>
          <a:p>
            <a:pPr lvl="3">
              <a:buClrTx/>
              <a:buSzPct val="100000"/>
              <a:buFont typeface="Wingdings" panose="05000000000000000000" pitchFamily="2" charset="2"/>
              <a:buChar char="§"/>
            </a:pPr>
            <a:r>
              <a:rPr lang="en-US" sz="2400" b="0" dirty="0" smtClean="0"/>
              <a:t>Gated residence</a:t>
            </a:r>
            <a:endParaRPr lang="en-US" sz="2400" b="0" dirty="0"/>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785" y="4457796"/>
            <a:ext cx="5428215" cy="219722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Grp="1" noChangeArrowheads="1"/>
          </p:cNvSpPr>
          <p:nvPr/>
        </p:nvSpPr>
        <p:spPr bwMode="auto">
          <a:xfrm>
            <a:off x="143318" y="779055"/>
            <a:ext cx="900068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2800" b="0" i="1">
                <a:solidFill>
                  <a:srgbClr val="333399"/>
                </a:solidFill>
                <a:latin typeface="Arial Black" panose="020B0A04020102090204" pitchFamily="34" charset="0"/>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a:lstStyle>
          <a:p>
            <a:r>
              <a:rPr lang="en-US" i="1" dirty="0" smtClean="0">
                <a:solidFill>
                  <a:srgbClr val="212150"/>
                </a:solidFill>
              </a:rPr>
              <a:t>DPV</a:t>
            </a:r>
            <a:r>
              <a:rPr lang="en-US" i="0" baseline="30000" dirty="0" smtClean="0">
                <a:solidFill>
                  <a:srgbClr val="212150"/>
                </a:solidFill>
              </a:rPr>
              <a:t>®</a:t>
            </a:r>
            <a:r>
              <a:rPr lang="en-US" i="1" dirty="0" smtClean="0">
                <a:solidFill>
                  <a:srgbClr val="212150"/>
                </a:solidFill>
              </a:rPr>
              <a:t> Door Not Accessible (DNA) Identifier</a:t>
            </a:r>
          </a:p>
        </p:txBody>
      </p:sp>
      <p:pic>
        <p:nvPicPr>
          <p:cNvPr id="1026"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94" t="10367" r="7147" b="7236"/>
          <a:stretch/>
        </p:blipFill>
        <p:spPr bwMode="auto">
          <a:xfrm flipH="1">
            <a:off x="-1" y="4457796"/>
            <a:ext cx="3573470" cy="219722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15</a:t>
            </a:fld>
            <a:endParaRPr lang="en-US" altLang="en-US" dirty="0">
              <a:solidFill>
                <a:schemeClr val="tx1"/>
              </a:solidFill>
              <a:latin typeface="+mn-lt"/>
            </a:endParaRPr>
          </a:p>
        </p:txBody>
      </p:sp>
    </p:spTree>
    <p:extLst>
      <p:ext uri="{BB962C8B-B14F-4D97-AF65-F5344CB8AC3E}">
        <p14:creationId xmlns:p14="http://schemas.microsoft.com/office/powerpoint/2010/main" val="6413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 presetClass="entr" presetSubtype="8" fill="hold" nodeType="withEffect">
                                  <p:stCondLst>
                                    <p:cond delay="25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0-#ppt_w/2"/>
                                          </p:val>
                                        </p:tav>
                                        <p:tav tm="100000">
                                          <p:val>
                                            <p:strVal val="#ppt_x"/>
                                          </p:val>
                                        </p:tav>
                                      </p:tavLst>
                                    </p:anim>
                                    <p:anim calcmode="lin" valueType="num">
                                      <p:cBhvr additive="base">
                                        <p:cTn id="11" dur="500" fill="hold"/>
                                        <p:tgtEl>
                                          <p:spTgt spid="1026"/>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250"/>
                                  </p:stCondLst>
                                  <p:childTnLst>
                                    <p:set>
                                      <p:cBhvr>
                                        <p:cTn id="13" dur="1" fill="hold">
                                          <p:stCondLst>
                                            <p:cond delay="0"/>
                                          </p:stCondLst>
                                        </p:cTn>
                                        <p:tgtEl>
                                          <p:spTgt spid="50181"/>
                                        </p:tgtEl>
                                        <p:attrNameLst>
                                          <p:attrName>style.visibility</p:attrName>
                                        </p:attrNameLst>
                                      </p:cBhvr>
                                      <p:to>
                                        <p:strVal val="visible"/>
                                      </p:to>
                                    </p:set>
                                    <p:anim calcmode="lin" valueType="num">
                                      <p:cBhvr additive="base">
                                        <p:cTn id="14" dur="500" fill="hold"/>
                                        <p:tgtEl>
                                          <p:spTgt spid="50181"/>
                                        </p:tgtEl>
                                        <p:attrNameLst>
                                          <p:attrName>ppt_x</p:attrName>
                                        </p:attrNameLst>
                                      </p:cBhvr>
                                      <p:tavLst>
                                        <p:tav tm="0">
                                          <p:val>
                                            <p:strVal val="1+#ppt_w/2"/>
                                          </p:val>
                                        </p:tav>
                                        <p:tav tm="100000">
                                          <p:val>
                                            <p:strVal val="#ppt_x"/>
                                          </p:val>
                                        </p:tav>
                                      </p:tavLst>
                                    </p:anim>
                                    <p:anim calcmode="lin" valueType="num">
                                      <p:cBhvr additive="base">
                                        <p:cTn id="15"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 y="3146813"/>
            <a:ext cx="9144001" cy="3200400"/>
          </a:xfrm>
          <a:prstGeom prst="rect">
            <a:avLst/>
          </a:prstGeom>
          <a:solidFill>
            <a:srgbClr val="212150"/>
          </a:solidFill>
          <a:ln>
            <a:no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pic>
        <p:nvPicPr>
          <p:cNvPr id="1026" name="Picture 2"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l="448" t="38588" b="3743"/>
          <a:stretch/>
        </p:blipFill>
        <p:spPr bwMode="auto">
          <a:xfrm>
            <a:off x="143318" y="3275380"/>
            <a:ext cx="8875496" cy="294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nvSpPr>
        <p:spPr bwMode="auto">
          <a:xfrm>
            <a:off x="143318" y="779055"/>
            <a:ext cx="900068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2800" b="0" i="1">
                <a:solidFill>
                  <a:srgbClr val="333399"/>
                </a:solidFill>
                <a:latin typeface="Arial Black" panose="020B0A04020102090204" pitchFamily="34" charset="0"/>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a:lstStyle>
          <a:p>
            <a:r>
              <a:rPr lang="en-US" i="1" dirty="0" smtClean="0">
                <a:solidFill>
                  <a:srgbClr val="212150"/>
                </a:solidFill>
              </a:rPr>
              <a:t>DPV</a:t>
            </a:r>
            <a:r>
              <a:rPr lang="en-US" i="0" baseline="30000" dirty="0" smtClean="0">
                <a:solidFill>
                  <a:srgbClr val="212150"/>
                </a:solidFill>
              </a:rPr>
              <a:t>®</a:t>
            </a:r>
            <a:r>
              <a:rPr lang="en-US" i="1" dirty="0" smtClean="0">
                <a:solidFill>
                  <a:srgbClr val="212150"/>
                </a:solidFill>
              </a:rPr>
              <a:t> No Secure Location (NSL) Identifier</a:t>
            </a:r>
          </a:p>
        </p:txBody>
      </p:sp>
      <p:sp>
        <p:nvSpPr>
          <p:cNvPr id="4" name="Content Placeholder 2"/>
          <p:cNvSpPr txBox="1">
            <a:spLocks/>
          </p:cNvSpPr>
          <p:nvPr/>
        </p:nvSpPr>
        <p:spPr>
          <a:xfrm>
            <a:off x="136009" y="1034903"/>
            <a:ext cx="8882805" cy="2628106"/>
          </a:xfrm>
          <a:prstGeom prst="rect">
            <a:avLst/>
          </a:prstGeom>
        </p:spPr>
        <p:txBody>
          <a:bodyPr/>
          <a:lstStyle>
            <a:lvl1pPr marL="285750" indent="-2857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ea typeface="+mn-ea"/>
                <a:cs typeface="+mn-cs"/>
              </a:defRPr>
            </a:lvl1pPr>
            <a:lvl2pPr marL="685800" indent="-22860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2pPr>
            <a:lvl3pPr marL="1143000" indent="-22860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3pPr>
            <a:lvl4pPr marL="15430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4pPr>
            <a:lvl5pPr marL="20002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5pPr>
            <a:lvl6pPr marL="24574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6pPr>
            <a:lvl7pPr marL="29146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7pPr>
            <a:lvl8pPr marL="33718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8pPr>
            <a:lvl9pPr marL="3829050" indent="-171450" algn="l" rtl="0" eaLnBrk="0" fontAlgn="base" hangingPunct="0">
              <a:lnSpc>
                <a:spcPct val="85000"/>
              </a:lnSpc>
              <a:spcBef>
                <a:spcPct val="30000"/>
              </a:spcBef>
              <a:spcAft>
                <a:spcPct val="0"/>
              </a:spcAft>
              <a:buClr>
                <a:srgbClr val="FFFFFF"/>
              </a:buClr>
              <a:buSzPct val="75000"/>
              <a:buFont typeface="Wingdings" pitchFamily="2" charset="2"/>
              <a:buChar char="n"/>
              <a:defRPr sz="2700" b="1">
                <a:solidFill>
                  <a:srgbClr val="000000"/>
                </a:solidFill>
                <a:latin typeface="+mn-lt"/>
              </a:defRPr>
            </a:lvl9pPr>
          </a:lstStyle>
          <a:p>
            <a:pPr lvl="1"/>
            <a:endParaRPr lang="en-US" dirty="0" smtClean="0"/>
          </a:p>
          <a:p>
            <a:pPr marL="0" lvl="1" indent="0">
              <a:spcBef>
                <a:spcPts val="0"/>
              </a:spcBef>
              <a:buClrTx/>
              <a:buNone/>
            </a:pPr>
            <a:r>
              <a:rPr lang="en-US" sz="2400" b="0" dirty="0" smtClean="0"/>
              <a:t>Supports situations where USPS</a:t>
            </a:r>
            <a:r>
              <a:rPr lang="en-US" sz="2400" b="0" baseline="30000" dirty="0" smtClean="0"/>
              <a:t>®</a:t>
            </a:r>
            <a:r>
              <a:rPr lang="en-US" sz="2400" b="0" dirty="0" smtClean="0"/>
              <a:t> </a:t>
            </a:r>
            <a:r>
              <a:rPr lang="en-US" sz="2400" b="0" u="sng" dirty="0" smtClean="0"/>
              <a:t>can</a:t>
            </a:r>
            <a:r>
              <a:rPr lang="en-US" sz="2400" b="0" dirty="0" smtClean="0"/>
              <a:t> access the door but we will not leave a package when no one is at the delivery due to security concerns</a:t>
            </a:r>
          </a:p>
        </p:txBody>
      </p:sp>
      <p:sp>
        <p:nvSpPr>
          <p:cNvPr id="2" name="Slide Number Placeholder 1"/>
          <p:cNvSpPr>
            <a:spLocks noGrp="1"/>
          </p:cNvSpPr>
          <p:nvPr>
            <p:ph type="sldNum" sz="quarter" idx="10"/>
          </p:nvPr>
        </p:nvSpPr>
        <p:spPr>
          <a:xfrm>
            <a:off x="7391400" y="6619665"/>
            <a:ext cx="1752600" cy="381000"/>
          </a:xfrm>
        </p:spPr>
        <p:txBody>
          <a:bodyPr/>
          <a:lstStyle/>
          <a:p>
            <a:pPr algn="r">
              <a:defRPr/>
            </a:pPr>
            <a:fld id="{6AB9FA30-9EE6-46EB-88DA-83AB5B121EA9}" type="slidenum">
              <a:rPr lang="en-US" altLang="en-US" sz="1200" smtClean="0">
                <a:solidFill>
                  <a:schemeClr val="tx1"/>
                </a:solidFill>
                <a:latin typeface="+mn-lt"/>
              </a:rPr>
              <a:pPr algn="r">
                <a:defRPr/>
              </a:pPr>
              <a:t>16</a:t>
            </a:fld>
            <a:endParaRPr lang="en-US" altLang="en-US" dirty="0">
              <a:solidFill>
                <a:schemeClr val="tx1"/>
              </a:solidFill>
              <a:latin typeface="+mn-lt"/>
            </a:endParaRPr>
          </a:p>
        </p:txBody>
      </p:sp>
    </p:spTree>
    <p:extLst>
      <p:ext uri="{BB962C8B-B14F-4D97-AF65-F5344CB8AC3E}">
        <p14:creationId xmlns:p14="http://schemas.microsoft.com/office/powerpoint/2010/main" val="27043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004" name="Group 36"/>
          <p:cNvGraphicFramePr>
            <a:graphicFrameLocks noGrp="1"/>
          </p:cNvGraphicFramePr>
          <p:nvPr>
            <p:ph type="tbl" idx="4294967295"/>
            <p:extLst>
              <p:ext uri="{D42A27DB-BD31-4B8C-83A1-F6EECF244321}">
                <p14:modId xmlns:p14="http://schemas.microsoft.com/office/powerpoint/2010/main" val="1052531139"/>
              </p:ext>
            </p:extLst>
          </p:nvPr>
        </p:nvGraphicFramePr>
        <p:xfrm>
          <a:off x="232235" y="2545685"/>
          <a:ext cx="8686800" cy="1073150"/>
        </p:xfrm>
        <a:graphic>
          <a:graphicData uri="http://schemas.openxmlformats.org/drawingml/2006/table">
            <a:tbl>
              <a:tblPr/>
              <a:tblGrid>
                <a:gridCol w="960125"/>
                <a:gridCol w="1383025"/>
                <a:gridCol w="1320800"/>
                <a:gridCol w="1252538"/>
                <a:gridCol w="755650"/>
                <a:gridCol w="1004887"/>
                <a:gridCol w="1004888"/>
                <a:gridCol w="1004887"/>
              </a:tblGrid>
              <a:tr h="615950">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Rec Type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Prim Range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Street Indicia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ZIP + 4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VACANT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CMRA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rgbClr val="FFFFFF"/>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r>
              <a:tr h="369888">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     1101-1109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N MARINE BLVD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28540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6136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C028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06" name="Rectangle 2"/>
          <p:cNvSpPr>
            <a:spLocks noGrp="1" noChangeArrowheads="1"/>
          </p:cNvSpPr>
          <p:nvPr>
            <p:ph type="title" idx="4294967295"/>
          </p:nvPr>
        </p:nvSpPr>
        <p:spPr>
          <a:xfrm>
            <a:off x="176058" y="1272198"/>
            <a:ext cx="8739342" cy="1350297"/>
          </a:xfrm>
        </p:spPr>
        <p:txBody>
          <a:bodyPr anchor="t"/>
          <a:lstStyle/>
          <a:p>
            <a:pPr eaLnBrk="1" hangingPunct="1"/>
            <a:r>
              <a:rPr lang="en-US" sz="2400" b="0" dirty="0" smtClean="0">
                <a:latin typeface="+mn-lt"/>
              </a:rPr>
              <a:t>This address has </a:t>
            </a:r>
            <a:r>
              <a:rPr lang="en-US" sz="2400" b="0" dirty="0">
                <a:latin typeface="+mn-lt"/>
              </a:rPr>
              <a:t>been identified as </a:t>
            </a:r>
            <a:r>
              <a:rPr lang="en-US" sz="2400" b="0" dirty="0" smtClean="0">
                <a:latin typeface="+mn-lt"/>
              </a:rPr>
              <a:t>a delivery point </a:t>
            </a:r>
            <a:r>
              <a:rPr lang="en-US" sz="2400" b="0" dirty="0">
                <a:latin typeface="+mn-lt"/>
              </a:rPr>
              <a:t>that </a:t>
            </a:r>
            <a:r>
              <a:rPr lang="en-US" sz="2400" b="0" dirty="0" smtClean="0">
                <a:latin typeface="+mn-lt"/>
              </a:rPr>
              <a:t>is </a:t>
            </a:r>
            <a:r>
              <a:rPr lang="en-US" sz="2400" b="0" dirty="0">
                <a:latin typeface="+mn-lt"/>
              </a:rPr>
              <a:t>currently vacant (in most cases unoccupied over 90 days) and not receiving deliveries</a:t>
            </a:r>
            <a:endParaRPr lang="en-US" sz="2400" b="0" dirty="0" smtClean="0">
              <a:latin typeface="+mn-lt"/>
            </a:endParaRPr>
          </a:p>
        </p:txBody>
      </p:sp>
      <p:sp>
        <p:nvSpPr>
          <p:cNvPr id="21536" name="Rectangle 32"/>
          <p:cNvSpPr>
            <a:spLocks noChangeArrowheads="1"/>
          </p:cNvSpPr>
          <p:nvPr/>
        </p:nvSpPr>
        <p:spPr bwMode="auto">
          <a:xfrm>
            <a:off x="228600" y="3839037"/>
            <a:ext cx="8686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1920240" algn="l"/>
              </a:tabLst>
            </a:pPr>
            <a:r>
              <a:rPr lang="en-US" sz="1600" dirty="0">
                <a:solidFill>
                  <a:srgbClr val="000000"/>
                </a:solidFill>
                <a:latin typeface="+mn-lt"/>
              </a:rPr>
              <a:t>Input:	</a:t>
            </a:r>
            <a:r>
              <a:rPr lang="en-US" sz="1600" dirty="0" smtClean="0">
                <a:solidFill>
                  <a:srgbClr val="000000"/>
                </a:solidFill>
                <a:latin typeface="+mn-lt"/>
              </a:rPr>
              <a:t>1103 N MARINE BLVD</a:t>
            </a:r>
            <a:endParaRPr lang="en-US" sz="1600" dirty="0">
              <a:solidFill>
                <a:srgbClr val="000000"/>
              </a:solidFill>
              <a:latin typeface="+mn-lt"/>
            </a:endParaRPr>
          </a:p>
          <a:p>
            <a:pPr fontAlgn="base">
              <a:spcBef>
                <a:spcPct val="0"/>
              </a:spcBef>
              <a:spcAft>
                <a:spcPct val="0"/>
              </a:spcAft>
              <a:tabLst>
                <a:tab pos="1920240" algn="l"/>
              </a:tabLst>
            </a:pPr>
            <a:r>
              <a:rPr lang="en-US" sz="1600" dirty="0">
                <a:solidFill>
                  <a:srgbClr val="000000"/>
                </a:solidFill>
                <a:latin typeface="+mn-lt"/>
              </a:rPr>
              <a:t>	</a:t>
            </a:r>
            <a:r>
              <a:rPr lang="en-US" sz="1600" dirty="0" smtClean="0">
                <a:solidFill>
                  <a:srgbClr val="000000"/>
                </a:solidFill>
                <a:latin typeface="+mn-lt"/>
              </a:rPr>
              <a:t>JACKSONVILLE NC 28540</a:t>
            </a:r>
            <a:endParaRPr lang="en-US" sz="1600" dirty="0">
              <a:solidFill>
                <a:srgbClr val="000000"/>
              </a:solidFill>
              <a:latin typeface="+mn-lt"/>
            </a:endParaRPr>
          </a:p>
          <a:p>
            <a:pPr fontAlgn="base">
              <a:spcBef>
                <a:spcPct val="0"/>
              </a:spcBef>
              <a:spcAft>
                <a:spcPct val="0"/>
              </a:spcAft>
              <a:tabLst>
                <a:tab pos="1920240" algn="l"/>
              </a:tabLst>
            </a:pPr>
            <a:endParaRPr lang="en-US" sz="1600" dirty="0">
              <a:solidFill>
                <a:srgbClr val="000000"/>
              </a:solidFill>
              <a:latin typeface="+mn-lt"/>
            </a:endParaRPr>
          </a:p>
          <a:p>
            <a:pPr fontAlgn="base">
              <a:spcBef>
                <a:spcPct val="0"/>
              </a:spcBef>
              <a:spcAft>
                <a:spcPct val="0"/>
              </a:spcAft>
              <a:tabLst>
                <a:tab pos="1920240" algn="l"/>
              </a:tabLst>
            </a:pPr>
            <a:r>
              <a:rPr lang="en-US" sz="1600" dirty="0">
                <a:solidFill>
                  <a:srgbClr val="000000"/>
                </a:solidFill>
                <a:latin typeface="+mn-lt"/>
              </a:rPr>
              <a:t>Output:	</a:t>
            </a:r>
            <a:r>
              <a:rPr lang="en-US" sz="1600" dirty="0" smtClean="0">
                <a:solidFill>
                  <a:srgbClr val="000000"/>
                </a:solidFill>
                <a:latin typeface="+mn-lt"/>
              </a:rPr>
              <a:t>1103 N MARINE BLVD</a:t>
            </a:r>
            <a:endParaRPr lang="en-US" sz="1600" dirty="0">
              <a:solidFill>
                <a:srgbClr val="000000"/>
              </a:solidFill>
              <a:latin typeface="+mn-lt"/>
            </a:endParaRPr>
          </a:p>
          <a:p>
            <a:pPr fontAlgn="base">
              <a:spcBef>
                <a:spcPct val="0"/>
              </a:spcBef>
              <a:spcAft>
                <a:spcPct val="0"/>
              </a:spcAft>
              <a:tabLst>
                <a:tab pos="1920240" algn="l"/>
              </a:tabLst>
            </a:pPr>
            <a:r>
              <a:rPr lang="en-US" sz="1600" dirty="0">
                <a:solidFill>
                  <a:srgbClr val="000000"/>
                </a:solidFill>
                <a:latin typeface="+mn-lt"/>
              </a:rPr>
              <a:t>	</a:t>
            </a:r>
            <a:r>
              <a:rPr lang="en-US" sz="1600" dirty="0" smtClean="0">
                <a:solidFill>
                  <a:srgbClr val="000000"/>
                </a:solidFill>
                <a:latin typeface="+mn-lt"/>
              </a:rPr>
              <a:t>JACKSONVILLE NC 28540-6136</a:t>
            </a:r>
            <a:endParaRPr lang="en-US" sz="1600" dirty="0">
              <a:solidFill>
                <a:srgbClr val="000000"/>
              </a:solidFill>
              <a:latin typeface="+mn-lt"/>
            </a:endParaRPr>
          </a:p>
          <a:p>
            <a:pPr fontAlgn="base">
              <a:spcBef>
                <a:spcPct val="0"/>
              </a:spcBef>
              <a:spcAft>
                <a:spcPct val="0"/>
              </a:spcAft>
              <a:tabLst>
                <a:tab pos="1920240" algn="l"/>
              </a:tabLst>
            </a:pPr>
            <a:endParaRPr lang="en-US" sz="1600" dirty="0">
              <a:solidFill>
                <a:srgbClr val="000000"/>
              </a:solidFill>
              <a:latin typeface="+mn-lt"/>
            </a:endParaRPr>
          </a:p>
          <a:p>
            <a:pPr fontAlgn="base">
              <a:spcBef>
                <a:spcPct val="0"/>
              </a:spcBef>
              <a:spcAft>
                <a:spcPct val="0"/>
              </a:spcAft>
              <a:tabLst>
                <a:tab pos="1920240" algn="l"/>
              </a:tabLst>
            </a:pPr>
            <a:r>
              <a:rPr lang="en-US" sz="1600" dirty="0">
                <a:solidFill>
                  <a:srgbClr val="000000"/>
                </a:solidFill>
                <a:latin typeface="+mn-lt"/>
              </a:rPr>
              <a:t>DPV:	</a:t>
            </a:r>
            <a:r>
              <a:rPr lang="en-US" sz="1600" dirty="0" smtClean="0">
                <a:solidFill>
                  <a:srgbClr val="000000"/>
                </a:solidFill>
                <a:latin typeface="+mn-lt"/>
              </a:rPr>
              <a:t>Y</a:t>
            </a:r>
            <a:endParaRPr lang="en-US" sz="1600" dirty="0">
              <a:solidFill>
                <a:srgbClr val="000000"/>
              </a:solidFill>
              <a:latin typeface="+mn-lt"/>
            </a:endParaRPr>
          </a:p>
          <a:p>
            <a:pPr fontAlgn="base">
              <a:spcBef>
                <a:spcPct val="0"/>
              </a:spcBef>
              <a:spcAft>
                <a:spcPct val="0"/>
              </a:spcAft>
              <a:tabLst>
                <a:tab pos="1920240" algn="l"/>
              </a:tabLst>
            </a:pPr>
            <a:endParaRPr lang="en-US" sz="1600" dirty="0">
              <a:solidFill>
                <a:srgbClr val="000000"/>
              </a:solidFill>
              <a:latin typeface="+mn-lt"/>
            </a:endParaRPr>
          </a:p>
          <a:p>
            <a:pPr fontAlgn="base">
              <a:spcBef>
                <a:spcPct val="0"/>
              </a:spcBef>
              <a:spcAft>
                <a:spcPct val="0"/>
              </a:spcAft>
              <a:tabLst>
                <a:tab pos="1920240" algn="l"/>
              </a:tabLst>
            </a:pPr>
            <a:r>
              <a:rPr lang="en-US" sz="1600" dirty="0" smtClean="0">
                <a:solidFill>
                  <a:srgbClr val="000000"/>
                </a:solidFill>
                <a:latin typeface="+mn-lt"/>
              </a:rPr>
              <a:t>VACANT:</a:t>
            </a:r>
            <a:r>
              <a:rPr lang="en-US" sz="1600" dirty="0">
                <a:solidFill>
                  <a:srgbClr val="000000"/>
                </a:solidFill>
                <a:latin typeface="+mn-lt"/>
              </a:rPr>
              <a:t>	</a:t>
            </a:r>
            <a:r>
              <a:rPr lang="en-US" sz="1600" dirty="0" smtClean="0">
                <a:solidFill>
                  <a:srgbClr val="000000"/>
                </a:solidFill>
                <a:latin typeface="+mn-lt"/>
              </a:rPr>
              <a:t>Y</a:t>
            </a:r>
            <a:endParaRPr lang="en-US" sz="1600" dirty="0">
              <a:solidFill>
                <a:srgbClr val="000000"/>
              </a:solidFill>
              <a:latin typeface="+mn-lt"/>
            </a:endParaRPr>
          </a:p>
          <a:p>
            <a:pPr fontAlgn="base">
              <a:spcBef>
                <a:spcPct val="0"/>
              </a:spcBef>
              <a:spcAft>
                <a:spcPct val="0"/>
              </a:spcAft>
              <a:tabLst>
                <a:tab pos="1920240" algn="l"/>
              </a:tabLst>
            </a:pPr>
            <a:endParaRPr lang="en-US" sz="1600" dirty="0">
              <a:solidFill>
                <a:srgbClr val="000000"/>
              </a:solidFill>
              <a:latin typeface="+mn-lt"/>
            </a:endParaRPr>
          </a:p>
          <a:p>
            <a:pPr fontAlgn="base">
              <a:spcBef>
                <a:spcPct val="0"/>
              </a:spcBef>
              <a:spcAft>
                <a:spcPct val="0"/>
              </a:spcAft>
              <a:tabLst>
                <a:tab pos="1920240" algn="l"/>
              </a:tabLst>
            </a:pPr>
            <a:r>
              <a:rPr lang="en-US" sz="1600" dirty="0">
                <a:solidFill>
                  <a:srgbClr val="000000"/>
                </a:solidFill>
                <a:latin typeface="+mn-lt"/>
              </a:rPr>
              <a:t>DPV FOOTNOTES: </a:t>
            </a:r>
            <a:r>
              <a:rPr lang="en-US" sz="1600" dirty="0" smtClean="0">
                <a:solidFill>
                  <a:srgbClr val="000000"/>
                </a:solidFill>
                <a:latin typeface="+mn-lt"/>
              </a:rPr>
              <a:t>	AABB</a:t>
            </a:r>
            <a:endParaRPr lang="en-US" sz="1600" dirty="0">
              <a:solidFill>
                <a:srgbClr val="FF0000"/>
              </a:solidFill>
              <a:latin typeface="+mn-lt"/>
            </a:endParaRPr>
          </a:p>
        </p:txBody>
      </p:sp>
      <p:sp>
        <p:nvSpPr>
          <p:cNvPr id="6" name="Rectangle 5"/>
          <p:cNvSpPr>
            <a:spLocks noGrp="1" noChangeArrowheads="1"/>
          </p:cNvSpPr>
          <p:nvPr/>
        </p:nvSpPr>
        <p:spPr bwMode="auto">
          <a:xfrm>
            <a:off x="143318" y="779055"/>
            <a:ext cx="900068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2800" b="0" i="1">
                <a:solidFill>
                  <a:srgbClr val="333399"/>
                </a:solidFill>
                <a:latin typeface="Arial Black" panose="020B0A04020102090204" pitchFamily="34" charset="0"/>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a:lstStyle>
          <a:p>
            <a:r>
              <a:rPr lang="en-US" i="1" dirty="0" smtClean="0">
                <a:solidFill>
                  <a:srgbClr val="212150"/>
                </a:solidFill>
              </a:rPr>
              <a:t>DPV</a:t>
            </a:r>
            <a:r>
              <a:rPr lang="en-US" i="0" baseline="30000" dirty="0" smtClean="0">
                <a:solidFill>
                  <a:srgbClr val="212150"/>
                </a:solidFill>
              </a:rPr>
              <a:t>®</a:t>
            </a:r>
            <a:r>
              <a:rPr lang="en-US" i="1" dirty="0" smtClean="0">
                <a:solidFill>
                  <a:srgbClr val="212150"/>
                </a:solidFill>
              </a:rPr>
              <a:t> Vacant Identifier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100" y="3839037"/>
            <a:ext cx="3820606" cy="2800767"/>
          </a:xfrm>
          <a:prstGeom prst="rect">
            <a:avLst/>
          </a:prstGeom>
        </p:spPr>
      </p:pic>
      <p:sp>
        <p:nvSpPr>
          <p:cNvPr id="8"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17</a:t>
            </a:fld>
            <a:endParaRPr lang="en-US" altLang="en-US" dirty="0">
              <a:solidFill>
                <a:schemeClr val="tx1"/>
              </a:solidFill>
              <a:latin typeface="+mn-lt"/>
            </a:endParaRPr>
          </a:p>
        </p:txBody>
      </p:sp>
    </p:spTree>
    <p:extLst>
      <p:ext uri="{BB962C8B-B14F-4D97-AF65-F5344CB8AC3E}">
        <p14:creationId xmlns:p14="http://schemas.microsoft.com/office/powerpoint/2010/main" val="3882166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9"/>
          <p:cNvSpPr>
            <a:spLocks noGrp="1" noChangeArrowheads="1"/>
          </p:cNvSpPr>
          <p:nvPr>
            <p:ph type="title"/>
          </p:nvPr>
        </p:nvSpPr>
        <p:spPr/>
        <p:txBody>
          <a:bodyPr/>
          <a:lstStyle/>
          <a:p>
            <a:pPr eaLnBrk="1" hangingPunct="1"/>
            <a:r>
              <a:rPr lang="en-US" i="1" dirty="0" smtClean="0"/>
              <a:t>LACS</a:t>
            </a:r>
            <a:r>
              <a:rPr lang="en-US" i="1" baseline="30000" dirty="0" smtClean="0"/>
              <a:t>Link</a:t>
            </a:r>
            <a:r>
              <a:rPr lang="en-US" i="0" baseline="30000" dirty="0" smtClean="0"/>
              <a:t>®</a:t>
            </a:r>
          </a:p>
        </p:txBody>
      </p:sp>
      <p:sp>
        <p:nvSpPr>
          <p:cNvPr id="13315" name="Rectangle 10"/>
          <p:cNvSpPr>
            <a:spLocks noGrp="1" noChangeArrowheads="1"/>
          </p:cNvSpPr>
          <p:nvPr>
            <p:ph idx="1"/>
          </p:nvPr>
        </p:nvSpPr>
        <p:spPr>
          <a:xfrm>
            <a:off x="277108" y="1357474"/>
            <a:ext cx="8404227" cy="4214812"/>
          </a:xfrm>
        </p:spPr>
        <p:txBody>
          <a:bodyPr/>
          <a:lstStyle/>
          <a:p>
            <a:pPr marL="0" indent="0" eaLnBrk="1" hangingPunct="1">
              <a:buNone/>
            </a:pPr>
            <a:r>
              <a:rPr lang="en-US" dirty="0" smtClean="0"/>
              <a:t>A process that converts addresses that are changed by local governments</a:t>
            </a:r>
          </a:p>
          <a:p>
            <a:pPr lvl="1" eaLnBrk="1" hangingPunct="1">
              <a:buFont typeface="Wingdings" panose="05000000000000000000" pitchFamily="2" charset="2"/>
              <a:buChar char="§"/>
            </a:pPr>
            <a:r>
              <a:rPr lang="en-US" dirty="0" smtClean="0"/>
              <a:t>Rural route to street style conversion</a:t>
            </a:r>
          </a:p>
          <a:p>
            <a:pPr lvl="1" eaLnBrk="1" hangingPunct="1">
              <a:buFont typeface="Wingdings" panose="05000000000000000000" pitchFamily="2" charset="2"/>
              <a:buChar char="§"/>
            </a:pPr>
            <a:r>
              <a:rPr lang="en-US" dirty="0" smtClean="0"/>
              <a:t>Renumbering changes</a:t>
            </a:r>
          </a:p>
          <a:p>
            <a:pPr lvl="1" eaLnBrk="1" hangingPunct="1">
              <a:buFont typeface="Wingdings" panose="05000000000000000000" pitchFamily="2" charset="2"/>
              <a:buChar char="§"/>
            </a:pPr>
            <a:r>
              <a:rPr lang="en-US" dirty="0" smtClean="0"/>
              <a:t>Street name changes</a:t>
            </a:r>
          </a:p>
        </p:txBody>
      </p:sp>
      <p:graphicFrame>
        <p:nvGraphicFramePr>
          <p:cNvPr id="10" name="Table 9"/>
          <p:cNvGraphicFramePr>
            <a:graphicFrameLocks noGrp="1"/>
          </p:cNvGraphicFramePr>
          <p:nvPr>
            <p:extLst>
              <p:ext uri="{D42A27DB-BD31-4B8C-83A1-F6EECF244321}">
                <p14:modId xmlns:p14="http://schemas.microsoft.com/office/powerpoint/2010/main" val="1142191935"/>
              </p:ext>
            </p:extLst>
          </p:nvPr>
        </p:nvGraphicFramePr>
        <p:xfrm>
          <a:off x="297308" y="3826412"/>
          <a:ext cx="4759723" cy="1483360"/>
        </p:xfrm>
        <a:graphic>
          <a:graphicData uri="http://schemas.openxmlformats.org/drawingml/2006/table">
            <a:tbl>
              <a:tblPr firstRow="1" bandRow="1">
                <a:tableStyleId>{5C22544A-7EE6-4342-B048-85BDC9FD1C3A}</a:tableStyleId>
              </a:tblPr>
              <a:tblGrid>
                <a:gridCol w="2183500"/>
                <a:gridCol w="2576223"/>
              </a:tblGrid>
              <a:tr h="370840">
                <a:tc>
                  <a:txBody>
                    <a:bodyPr/>
                    <a:lstStyle/>
                    <a:p>
                      <a:r>
                        <a:rPr lang="en-US" dirty="0" smtClean="0">
                          <a:solidFill>
                            <a:schemeClr val="tx1"/>
                          </a:solidFill>
                        </a:rPr>
                        <a:t>Old Style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New Style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RR 5 Box 234</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alpha val="10000"/>
                      </a:srgbClr>
                    </a:solidFill>
                  </a:tcPr>
                </a:tc>
                <a:tc>
                  <a:txBody>
                    <a:bodyPr/>
                    <a:lstStyle/>
                    <a:p>
                      <a:r>
                        <a:rPr lang="en-US" dirty="0" smtClean="0"/>
                        <a:t>5471 Apple Drive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alpha val="10000"/>
                      </a:srgbClr>
                    </a:solidFill>
                  </a:tcPr>
                </a:tc>
              </a:tr>
              <a:tr h="370840">
                <a:tc>
                  <a:txBody>
                    <a:bodyPr/>
                    <a:lstStyle/>
                    <a:p>
                      <a:r>
                        <a:rPr lang="en-US" dirty="0" smtClean="0"/>
                        <a:t>471 Main St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alpha val="20000"/>
                      </a:srgbClr>
                    </a:solidFill>
                  </a:tcPr>
                </a:tc>
                <a:tc>
                  <a:txBody>
                    <a:bodyPr/>
                    <a:lstStyle/>
                    <a:p>
                      <a:r>
                        <a:rPr lang="en-US" dirty="0" smtClean="0"/>
                        <a:t>1471 Main</a:t>
                      </a:r>
                      <a:r>
                        <a:rPr lang="en-US" baseline="0" dirty="0" smtClean="0"/>
                        <a:t> St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alpha val="20000"/>
                      </a:srgbClr>
                    </a:solidFill>
                  </a:tcPr>
                </a:tc>
              </a:tr>
              <a:tr h="370840">
                <a:tc>
                  <a:txBody>
                    <a:bodyPr/>
                    <a:lstStyle/>
                    <a:p>
                      <a:r>
                        <a:rPr lang="en-US" dirty="0" smtClean="0"/>
                        <a:t>987 Edgewater Dr</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alpha val="10000"/>
                      </a:srgbClr>
                    </a:solidFill>
                  </a:tcPr>
                </a:tc>
                <a:tc>
                  <a:txBody>
                    <a:bodyPr/>
                    <a:lstStyle/>
                    <a:p>
                      <a:r>
                        <a:rPr lang="en-US" dirty="0" smtClean="0"/>
                        <a:t>987 Waterways Blvd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alpha val="10000"/>
                      </a:srgbClr>
                    </a:solidFill>
                  </a:tcPr>
                </a:tc>
              </a:tr>
            </a:tbl>
          </a:graphicData>
        </a:graphic>
      </p:graphicFrame>
      <p:sp>
        <p:nvSpPr>
          <p:cNvPr id="13317" name="Rectangle 7"/>
          <p:cNvSpPr>
            <a:spLocks noChangeArrowheads="1"/>
          </p:cNvSpPr>
          <p:nvPr/>
        </p:nvSpPr>
        <p:spPr bwMode="auto">
          <a:xfrm>
            <a:off x="271071" y="5854795"/>
            <a:ext cx="8487073"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0"/>
              </a:spcBef>
              <a:buFontTx/>
              <a:buNone/>
            </a:pPr>
            <a:r>
              <a:rPr lang="en-US" sz="2400" dirty="0">
                <a:solidFill>
                  <a:schemeClr val="tx1"/>
                </a:solidFill>
                <a:latin typeface="Arial" pitchFamily="34" charset="0"/>
              </a:rPr>
              <a:t>Delivery point remains the same and the residents have not moved, but the address has been changed.</a:t>
            </a:r>
          </a:p>
        </p:txBody>
      </p:sp>
      <p:pic>
        <p:nvPicPr>
          <p:cNvPr id="13322" name="Picture 10" descr="mailboxes-cut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33650"/>
            <a:ext cx="45720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18</a:t>
            </a:fld>
            <a:endParaRPr lang="en-US" alt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ipe(right)">
                                      <p:cBhvr>
                                        <p:cTn id="7"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97508" y="1448269"/>
            <a:ext cx="8951976" cy="4960419"/>
          </a:xfrm>
          <a:prstGeom prst="rect">
            <a:avLst/>
          </a:prstGeom>
          <a:noFill/>
          <a:ln w="127000">
            <a:solidFill>
              <a:srgbClr val="212150"/>
            </a:solid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sp>
        <p:nvSpPr>
          <p:cNvPr id="3" name="Title 2"/>
          <p:cNvSpPr>
            <a:spLocks noGrp="1"/>
          </p:cNvSpPr>
          <p:nvPr>
            <p:ph type="title"/>
          </p:nvPr>
        </p:nvSpPr>
        <p:spPr/>
        <p:txBody>
          <a:bodyPr/>
          <a:lstStyle/>
          <a:p>
            <a:pPr eaLnBrk="1" hangingPunct="1">
              <a:spcBef>
                <a:spcPct val="50000"/>
              </a:spcBef>
            </a:pPr>
            <a:r>
              <a:rPr lang="en-US" dirty="0"/>
              <a:t>LACS</a:t>
            </a:r>
            <a:r>
              <a:rPr lang="en-US" baseline="30000" dirty="0"/>
              <a:t>Link</a:t>
            </a:r>
            <a:r>
              <a:rPr lang="en-US" i="0" baseline="30000" dirty="0"/>
              <a:t>®</a:t>
            </a:r>
            <a:r>
              <a:rPr lang="en-US" dirty="0"/>
              <a:t> Return Codes</a:t>
            </a:r>
          </a:p>
        </p:txBody>
      </p:sp>
      <p:graphicFrame>
        <p:nvGraphicFramePr>
          <p:cNvPr id="5" name="Group 26"/>
          <p:cNvGraphicFramePr>
            <a:graphicFrameLocks noGrp="1"/>
          </p:cNvGraphicFramePr>
          <p:nvPr>
            <p:extLst>
              <p:ext uri="{D42A27DB-BD31-4B8C-83A1-F6EECF244321}">
                <p14:modId xmlns:p14="http://schemas.microsoft.com/office/powerpoint/2010/main" val="2301316351"/>
              </p:ext>
            </p:extLst>
          </p:nvPr>
        </p:nvGraphicFramePr>
        <p:xfrm>
          <a:off x="193675" y="1547155"/>
          <a:ext cx="8756650" cy="4761500"/>
        </p:xfrm>
        <a:graphic>
          <a:graphicData uri="http://schemas.openxmlformats.org/drawingml/2006/table">
            <a:tbl>
              <a:tblPr/>
              <a:tblGrid>
                <a:gridCol w="806450"/>
                <a:gridCol w="7950200"/>
              </a:tblGrid>
              <a:tr h="89724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LACS</a:t>
                      </a:r>
                      <a:r>
                        <a:rPr kumimoji="0" lang="en-US" sz="1400" b="1" i="0" u="none" strike="noStrike" cap="none" normalizeH="0" baseline="30000" dirty="0" smtClean="0">
                          <a:ln>
                            <a:noFill/>
                          </a:ln>
                          <a:solidFill>
                            <a:schemeClr val="tx1"/>
                          </a:solidFill>
                          <a:effectLst/>
                          <a:latin typeface="Arial" pitchFamily="34" charset="0"/>
                          <a:ea typeface="ヒラギノ角ゴ Pro W3" pitchFamily="1" charset="-128"/>
                          <a:cs typeface="Arial" pitchFamily="34" charset="0"/>
                        </a:rPr>
                        <a:t>Link</a:t>
                      </a: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Record Match</a:t>
                      </a: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 The input record matched to a record in the master file. A new address could be furnished.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20000"/>
                      </a:srgbClr>
                    </a:solidFill>
                  </a:tcPr>
                </a:tc>
              </a:tr>
              <a:tr h="90029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 The input record COULD NOT BE matched to a record in the master file. A new address could not be furnished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r>
              <a:tr h="89724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LACS</a:t>
                      </a:r>
                      <a:r>
                        <a:rPr kumimoji="0" lang="en-US" sz="1400" b="1" i="0" u="none" strike="noStrike" cap="none" normalizeH="0" baseline="30000" dirty="0" smtClean="0">
                          <a:ln>
                            <a:noFill/>
                          </a:ln>
                          <a:solidFill>
                            <a:schemeClr val="tx1"/>
                          </a:solidFill>
                          <a:effectLst/>
                          <a:latin typeface="Arial" pitchFamily="34" charset="0"/>
                          <a:ea typeface="ヒラギノ角ゴ Pro W3" pitchFamily="1" charset="-128"/>
                          <a:cs typeface="Arial" pitchFamily="34" charset="0"/>
                        </a:rPr>
                        <a:t>Link</a:t>
                      </a: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Record Match</a:t>
                      </a: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Highrise Default – The input record matched to a record in the master file, but the old address is a high-rise default.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20000"/>
                      </a:srgbClr>
                    </a:solidFill>
                  </a:tcPr>
                </a:tc>
              </a:tr>
              <a:tr h="90029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Found LACS</a:t>
                      </a:r>
                      <a:r>
                        <a:rPr kumimoji="0" lang="en-US" sz="1400" b="1" i="0" u="none" strike="noStrike" cap="none" normalizeH="0" baseline="30000" dirty="0" smtClean="0">
                          <a:ln>
                            <a:noFill/>
                          </a:ln>
                          <a:solidFill>
                            <a:schemeClr val="tx1"/>
                          </a:solidFill>
                          <a:effectLst/>
                          <a:latin typeface="Arial" pitchFamily="34" charset="0"/>
                          <a:ea typeface="ヒラギノ角ゴ Pro W3" pitchFamily="1" charset="-128"/>
                          <a:cs typeface="Arial" pitchFamily="34" charset="0"/>
                        </a:rPr>
                        <a:t>Link</a:t>
                      </a: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Record</a:t>
                      </a: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New Address Would Not Convert at Run Time – The input record matched to a record in the master file. The new address could not be converted to a deliverable address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0000"/>
                      </a:srgbClr>
                    </a:solidFill>
                  </a:tcPr>
                </a:tc>
              </a:tr>
              <a:tr h="116642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92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LACS</a:t>
                      </a:r>
                      <a:r>
                        <a:rPr kumimoji="0" lang="en-US" sz="1400" b="1" i="0" u="none" strike="noStrike" cap="none" normalizeH="0" baseline="30000" dirty="0" smtClean="0">
                          <a:ln>
                            <a:noFill/>
                          </a:ln>
                          <a:solidFill>
                            <a:schemeClr val="tx1"/>
                          </a:solidFill>
                          <a:effectLst/>
                          <a:latin typeface="Arial" pitchFamily="34" charset="0"/>
                          <a:ea typeface="ヒラギノ角ゴ Pro W3" pitchFamily="1" charset="-128"/>
                          <a:cs typeface="Arial" pitchFamily="34" charset="0"/>
                        </a:rPr>
                        <a:t>Link </a:t>
                      </a:r>
                      <a:r>
                        <a:rPr kumimoji="0" lang="en-US" sz="14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Record</a:t>
                      </a:r>
                      <a:r>
                        <a:rPr kumimoji="0" lang="en-US" sz="14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Secondary Number Dropped from Input Address – The input record matched to a master file record, but the input address had a secondary number and the master file record did not. The record is a ZIP + 4 street level or high-rise match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20000"/>
                      </a:srgbClr>
                    </a:solidFill>
                  </a:tcPr>
                </a:tc>
              </a:tr>
            </a:tbl>
          </a:graphicData>
        </a:graphic>
      </p:graphicFrame>
      <p:sp>
        <p:nvSpPr>
          <p:cNvPr id="4"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19</a:t>
            </a:fld>
            <a:endParaRPr lang="en-US" alt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M:\Graphics\Photos\ThinkStock\tech bgE014684.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flipH="1">
            <a:off x="0" y="625435"/>
            <a:ext cx="9144000" cy="626001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pPr eaLnBrk="1" hangingPunct="1"/>
            <a:r>
              <a:rPr lang="en-US" i="1" dirty="0" smtClean="0">
                <a:solidFill>
                  <a:srgbClr val="212150"/>
                </a:solidFill>
              </a:rPr>
              <a:t>Software Plays a Vital Role</a:t>
            </a:r>
          </a:p>
        </p:txBody>
      </p:sp>
      <p:sp>
        <p:nvSpPr>
          <p:cNvPr id="3075" name="Rectangle 3"/>
          <p:cNvSpPr>
            <a:spLocks noGrp="1" noChangeArrowheads="1"/>
          </p:cNvSpPr>
          <p:nvPr>
            <p:ph idx="1"/>
          </p:nvPr>
        </p:nvSpPr>
        <p:spPr>
          <a:xfrm>
            <a:off x="277108" y="1357474"/>
            <a:ext cx="8557847" cy="4913496"/>
          </a:xfrm>
        </p:spPr>
        <p:txBody>
          <a:bodyPr/>
          <a:lstStyle/>
          <a:p>
            <a:pPr eaLnBrk="1" hangingPunct="1">
              <a:lnSpc>
                <a:spcPct val="90000"/>
              </a:lnSpc>
              <a:spcBef>
                <a:spcPct val="50000"/>
              </a:spcBef>
            </a:pPr>
            <a:r>
              <a:rPr lang="en-US" dirty="0" smtClean="0"/>
              <a:t>Address Quality</a:t>
            </a:r>
          </a:p>
          <a:p>
            <a:pPr lvl="1" eaLnBrk="1" hangingPunct="1">
              <a:lnSpc>
                <a:spcPct val="90000"/>
              </a:lnSpc>
              <a:spcBef>
                <a:spcPct val="50000"/>
              </a:spcBef>
            </a:pPr>
            <a:r>
              <a:rPr lang="en-US" dirty="0" smtClean="0"/>
              <a:t>CASS Certified</a:t>
            </a:r>
            <a:r>
              <a:rPr lang="en-US" baseline="30000" dirty="0" smtClean="0"/>
              <a:t>™</a:t>
            </a:r>
            <a:r>
              <a:rPr lang="en-US" dirty="0" smtClean="0"/>
              <a:t> software provides a complete and correct address</a:t>
            </a:r>
          </a:p>
          <a:p>
            <a:pPr lvl="1" eaLnBrk="1" hangingPunct="1">
              <a:lnSpc>
                <a:spcPct val="90000"/>
              </a:lnSpc>
              <a:spcBef>
                <a:spcPct val="50000"/>
              </a:spcBef>
            </a:pPr>
            <a:r>
              <a:rPr lang="en-US" dirty="0" smtClean="0"/>
              <a:t>NCOA</a:t>
            </a:r>
            <a:r>
              <a:rPr lang="en-US" baseline="30000" dirty="0" smtClean="0"/>
              <a:t>Link®</a:t>
            </a:r>
            <a:r>
              <a:rPr lang="en-US" dirty="0" smtClean="0"/>
              <a:t> provides a current address</a:t>
            </a:r>
          </a:p>
          <a:p>
            <a:pPr eaLnBrk="1" hangingPunct="1">
              <a:lnSpc>
                <a:spcPct val="90000"/>
              </a:lnSpc>
              <a:spcBef>
                <a:spcPct val="50000"/>
              </a:spcBef>
            </a:pPr>
            <a:r>
              <a:rPr lang="en-US" dirty="0" smtClean="0"/>
              <a:t>Mail Preparation (Presorting)</a:t>
            </a:r>
          </a:p>
          <a:p>
            <a:pPr lvl="1" eaLnBrk="1" hangingPunct="1">
              <a:lnSpc>
                <a:spcPct val="90000"/>
              </a:lnSpc>
              <a:spcBef>
                <a:spcPct val="50000"/>
              </a:spcBef>
            </a:pPr>
            <a:r>
              <a:rPr lang="en-US" dirty="0" smtClean="0"/>
              <a:t>PAVE™ certified software sorts the addresses, prepares containers, and generates postage</a:t>
            </a:r>
          </a:p>
          <a:p>
            <a:pPr eaLnBrk="1" hangingPunct="1">
              <a:lnSpc>
                <a:spcPct val="90000"/>
              </a:lnSpc>
              <a:spcBef>
                <a:spcPct val="50000"/>
              </a:spcBef>
            </a:pPr>
            <a:r>
              <a:rPr lang="en-US" dirty="0" smtClean="0"/>
              <a:t>Intelligent Mail</a:t>
            </a:r>
            <a:r>
              <a:rPr lang="en-US" baseline="30000" dirty="0" smtClean="0"/>
              <a:t>®</a:t>
            </a:r>
            <a:r>
              <a:rPr lang="en-US" dirty="0" smtClean="0"/>
              <a:t> barcodes</a:t>
            </a:r>
          </a:p>
          <a:p>
            <a:pPr lvl="1" eaLnBrk="1" hangingPunct="1">
              <a:lnSpc>
                <a:spcPct val="90000"/>
              </a:lnSpc>
              <a:spcBef>
                <a:spcPct val="50000"/>
              </a:spcBef>
            </a:pPr>
            <a:r>
              <a:rPr lang="en-US" dirty="0" smtClean="0"/>
              <a:t>Piece and container barcodes</a:t>
            </a:r>
          </a:p>
          <a:p>
            <a:pPr lvl="1" eaLnBrk="1" hangingPunct="1">
              <a:lnSpc>
                <a:spcPct val="90000"/>
              </a:lnSpc>
              <a:spcBef>
                <a:spcPct val="50000"/>
              </a:spcBef>
            </a:pPr>
            <a:r>
              <a:rPr lang="en-US" i="1" dirty="0" smtClean="0"/>
              <a:t>PostalOne!</a:t>
            </a:r>
            <a:r>
              <a:rPr lang="en-US" baseline="30000" dirty="0" smtClean="0"/>
              <a:t>®</a:t>
            </a:r>
            <a:r>
              <a:rPr lang="en-US" dirty="0" smtClean="0"/>
              <a:t> electronic postage payment</a:t>
            </a:r>
          </a:p>
        </p:txBody>
      </p:sp>
      <p:sp>
        <p:nvSpPr>
          <p:cNvPr id="4"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a:t>
            </a:fld>
            <a:endParaRPr lang="en-US" altLang="en-US" dirty="0">
              <a:solidFill>
                <a:schemeClr val="tx1"/>
              </a:solidFill>
              <a:latin typeface="+mn-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7" y="6603872"/>
            <a:ext cx="616285" cy="2350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4" name="Picture 6" descr="350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7" y="1470345"/>
            <a:ext cx="318611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385855" y="1624013"/>
            <a:ext cx="5027613"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0" hangingPunct="0">
              <a:buFont typeface="Wingdings" pitchFamily="2" charset="2"/>
              <a:buChar char="§"/>
            </a:pPr>
            <a:r>
              <a:rPr lang="en-US" sz="2400" dirty="0">
                <a:solidFill>
                  <a:schemeClr val="tx1"/>
                </a:solidFill>
                <a:latin typeface="Arial" pitchFamily="34" charset="0"/>
              </a:rPr>
              <a:t>Improves address assignments to business addresses by adding known secondary (suite) numbers </a:t>
            </a:r>
          </a:p>
          <a:p>
            <a:pPr marL="342900" indent="-342900" eaLnBrk="0" hangingPunct="0">
              <a:buFont typeface="Wingdings" pitchFamily="2" charset="2"/>
              <a:buChar char="§"/>
            </a:pPr>
            <a:endParaRPr lang="en-US" sz="2400" dirty="0">
              <a:solidFill>
                <a:schemeClr val="tx1"/>
              </a:solidFill>
              <a:latin typeface="Arial" pitchFamily="34" charset="0"/>
            </a:endParaRPr>
          </a:p>
          <a:p>
            <a:pPr marL="342900" indent="-342900" eaLnBrk="0" hangingPunct="0">
              <a:buFont typeface="Wingdings" pitchFamily="2" charset="2"/>
              <a:buChar char="§"/>
            </a:pPr>
            <a:r>
              <a:rPr lang="en-US" sz="2400" dirty="0">
                <a:solidFill>
                  <a:schemeClr val="tx1"/>
                </a:solidFill>
                <a:latin typeface="Arial" pitchFamily="34" charset="0"/>
              </a:rPr>
              <a:t>Provided a business name and an associated ZIP + 4</a:t>
            </a:r>
            <a:r>
              <a:rPr lang="en-US" sz="2400" baseline="30000" dirty="0">
                <a:solidFill>
                  <a:schemeClr val="tx1"/>
                </a:solidFill>
                <a:latin typeface="Arial" pitchFamily="34" charset="0"/>
              </a:rPr>
              <a:t>®</a:t>
            </a:r>
            <a:r>
              <a:rPr lang="en-US" sz="2400" dirty="0">
                <a:solidFill>
                  <a:schemeClr val="tx1"/>
                </a:solidFill>
                <a:latin typeface="Arial" pitchFamily="34" charset="0"/>
              </a:rPr>
              <a:t> coded address matches to a high-rise default, the Suite</a:t>
            </a:r>
            <a:r>
              <a:rPr lang="en-US" sz="2400" baseline="30000" dirty="0">
                <a:solidFill>
                  <a:schemeClr val="tx1"/>
                </a:solidFill>
                <a:latin typeface="Arial" pitchFamily="34" charset="0"/>
              </a:rPr>
              <a:t>Link</a:t>
            </a:r>
            <a:r>
              <a:rPr lang="en-US" sz="2400" dirty="0">
                <a:solidFill>
                  <a:schemeClr val="tx1"/>
                </a:solidFill>
                <a:latin typeface="Arial" pitchFamily="34" charset="0"/>
              </a:rPr>
              <a:t> process will return the appropriate suite number when available</a:t>
            </a:r>
          </a:p>
        </p:txBody>
      </p:sp>
      <p:sp>
        <p:nvSpPr>
          <p:cNvPr id="3" name="Title 2"/>
          <p:cNvSpPr>
            <a:spLocks noGrp="1"/>
          </p:cNvSpPr>
          <p:nvPr>
            <p:ph type="title"/>
          </p:nvPr>
        </p:nvSpPr>
        <p:spPr/>
        <p:txBody>
          <a:bodyPr/>
          <a:lstStyle/>
          <a:p>
            <a:r>
              <a:rPr lang="en-US" dirty="0"/>
              <a:t>Suite</a:t>
            </a:r>
            <a:r>
              <a:rPr lang="en-US" baseline="30000" dirty="0"/>
              <a:t>Link</a:t>
            </a:r>
            <a:r>
              <a:rPr lang="en-US" i="0" baseline="30000" dirty="0"/>
              <a:t>®</a:t>
            </a:r>
            <a:r>
              <a:rPr lang="en-US" baseline="30000" dirty="0"/>
              <a:t> </a:t>
            </a:r>
            <a:endParaRPr lang="en-US" dirty="0"/>
          </a:p>
        </p:txBody>
      </p:sp>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20</a:t>
            </a:fld>
            <a:endParaRPr lang="en-US" alt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1000"/>
                                        <p:tgtEl>
                                          <p:spTgt spid="76804"/>
                                        </p:tgtEl>
                                      </p:cBhvr>
                                    </p:animEffect>
                                    <p:anim calcmode="lin" valueType="num">
                                      <p:cBhvr>
                                        <p:cTn id="8" dur="1000" fill="hold"/>
                                        <p:tgtEl>
                                          <p:spTgt spid="76804"/>
                                        </p:tgtEl>
                                        <p:attrNameLst>
                                          <p:attrName>ppt_x</p:attrName>
                                        </p:attrNameLst>
                                      </p:cBhvr>
                                      <p:tavLst>
                                        <p:tav tm="0">
                                          <p:val>
                                            <p:strVal val="#ppt_x"/>
                                          </p:val>
                                        </p:tav>
                                        <p:tav tm="100000">
                                          <p:val>
                                            <p:strVal val="#ppt_x"/>
                                          </p:val>
                                        </p:tav>
                                      </p:tavLst>
                                    </p:anim>
                                    <p:anim calcmode="lin" valueType="num">
                                      <p:cBhvr>
                                        <p:cTn id="9" dur="900" decel="100000" fill="hold"/>
                                        <p:tgtEl>
                                          <p:spTgt spid="768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68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5"/>
          <p:cNvSpPr>
            <a:spLocks noGrp="1" noChangeArrowheads="1"/>
          </p:cNvSpPr>
          <p:nvPr>
            <p:ph type="title"/>
          </p:nvPr>
        </p:nvSpPr>
        <p:spPr/>
        <p:txBody>
          <a:bodyPr/>
          <a:lstStyle/>
          <a:p>
            <a:r>
              <a:rPr lang="en-US" i="1" dirty="0" smtClean="0"/>
              <a:t>Suite</a:t>
            </a:r>
            <a:r>
              <a:rPr lang="en-US" i="1" baseline="30000" dirty="0" smtClean="0"/>
              <a:t>Link</a:t>
            </a:r>
            <a:r>
              <a:rPr lang="en-US" i="0" baseline="30000" dirty="0" smtClean="0"/>
              <a:t>®</a:t>
            </a:r>
            <a:r>
              <a:rPr lang="en-US" i="1" dirty="0" smtClean="0"/>
              <a:t> Return Codes</a:t>
            </a:r>
          </a:p>
        </p:txBody>
      </p:sp>
      <p:graphicFrame>
        <p:nvGraphicFramePr>
          <p:cNvPr id="4" name="Group 19"/>
          <p:cNvGraphicFramePr>
            <a:graphicFrameLocks/>
          </p:cNvGraphicFramePr>
          <p:nvPr>
            <p:extLst>
              <p:ext uri="{D42A27DB-BD31-4B8C-83A1-F6EECF244321}">
                <p14:modId xmlns:p14="http://schemas.microsoft.com/office/powerpoint/2010/main" val="3910337843"/>
              </p:ext>
            </p:extLst>
          </p:nvPr>
        </p:nvGraphicFramePr>
        <p:xfrm>
          <a:off x="270640" y="1623965"/>
          <a:ext cx="8602720" cy="2209800"/>
        </p:xfrm>
        <a:graphic>
          <a:graphicData uri="http://schemas.openxmlformats.org/drawingml/2006/table">
            <a:tbl>
              <a:tblPr/>
              <a:tblGrid>
                <a:gridCol w="791570"/>
                <a:gridCol w="7811150"/>
              </a:tblGrid>
              <a:tr h="11033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Suite</a:t>
                      </a:r>
                      <a:r>
                        <a:rPr kumimoji="0" lang="en-US" sz="1800" b="0" i="0" u="none" strike="noStrike" cap="none" normalizeH="0" baseline="30000" dirty="0" smtClean="0">
                          <a:ln>
                            <a:noFill/>
                          </a:ln>
                          <a:solidFill>
                            <a:schemeClr val="tx1"/>
                          </a:solidFill>
                          <a:effectLst/>
                          <a:latin typeface="Arial" pitchFamily="34" charset="0"/>
                          <a:ea typeface="ヒラギノ角ゴ Pro W3" pitchFamily="1" charset="-128"/>
                          <a:cs typeface="Arial" pitchFamily="34" charset="0"/>
                        </a:rPr>
                        <a:t>Link</a:t>
                      </a: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Record Match – The input record matched to a record in the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master file. An improved business address could be furnished.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20000"/>
                      </a:srgbClr>
                    </a:solidFill>
                  </a:tcPr>
                </a:tc>
              </a:tr>
              <a:tr h="1106487">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 – The input business name and/or address COULD NOT BE matched to a record in the master file.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99"/>
                    </a:solidFill>
                  </a:tcPr>
                </a:tc>
              </a:tr>
            </a:tbl>
          </a:graphicData>
        </a:graphic>
      </p:graphicFrame>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21</a:t>
            </a:fld>
            <a:endParaRPr lang="en-US" altLang="en-US" dirty="0">
              <a:solidFill>
                <a:schemeClr val="tx1"/>
              </a:solidFill>
              <a:latin typeface="+mn-lt"/>
            </a:endParaRPr>
          </a:p>
        </p:txBody>
      </p:sp>
      <p:sp>
        <p:nvSpPr>
          <p:cNvPr id="6" name="Rectangle 5"/>
          <p:cNvSpPr/>
          <p:nvPr/>
        </p:nvSpPr>
        <p:spPr bwMode="auto">
          <a:xfrm>
            <a:off x="177018" y="1488024"/>
            <a:ext cx="8800005" cy="2468880"/>
          </a:xfrm>
          <a:prstGeom prst="rect">
            <a:avLst/>
          </a:prstGeom>
          <a:noFill/>
          <a:ln w="127000">
            <a:solidFill>
              <a:srgbClr val="212150"/>
            </a:solid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437" name="Group 61"/>
          <p:cNvGraphicFramePr>
            <a:graphicFrameLocks noGrp="1"/>
          </p:cNvGraphicFramePr>
          <p:nvPr>
            <p:ph type="tbl" idx="4294967295"/>
            <p:extLst>
              <p:ext uri="{D42A27DB-BD31-4B8C-83A1-F6EECF244321}">
                <p14:modId xmlns:p14="http://schemas.microsoft.com/office/powerpoint/2010/main" val="4063159243"/>
              </p:ext>
            </p:extLst>
          </p:nvPr>
        </p:nvGraphicFramePr>
        <p:xfrm>
          <a:off x="193830" y="2546350"/>
          <a:ext cx="8763000" cy="1064546"/>
        </p:xfrm>
        <a:graphic>
          <a:graphicData uri="http://schemas.openxmlformats.org/drawingml/2006/table">
            <a:tbl>
              <a:tblPr/>
              <a:tblGrid>
                <a:gridCol w="533400"/>
                <a:gridCol w="914400"/>
                <a:gridCol w="609600"/>
                <a:gridCol w="685800"/>
                <a:gridCol w="1222375"/>
                <a:gridCol w="676275"/>
                <a:gridCol w="757238"/>
                <a:gridCol w="849312"/>
                <a:gridCol w="587375"/>
                <a:gridCol w="631825"/>
                <a:gridCol w="609600"/>
                <a:gridCol w="685800"/>
              </a:tblGrid>
              <a:tr h="46043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Rec Type</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Firm</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DPV</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Prim Range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Street Indicia</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Unit</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Secd Range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City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ZIP Code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Unique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ZIP+4 Range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CRID</a:t>
                      </a: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r>
              <a:tr h="283314">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H</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910</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MADISON</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MEMPHIS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38103</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N</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3403</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C029</a:t>
                      </a: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801">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H</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910</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MADISON</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STE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823 – 826</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MEMPHIS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38103</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N</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3435</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C029</a:t>
                      </a: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29" name="Rectangle 3"/>
          <p:cNvSpPr>
            <a:spLocks noChangeArrowheads="1"/>
          </p:cNvSpPr>
          <p:nvPr/>
        </p:nvSpPr>
        <p:spPr bwMode="auto">
          <a:xfrm>
            <a:off x="228600" y="3723247"/>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dirty="0">
                <a:solidFill>
                  <a:srgbClr val="000000"/>
                </a:solidFill>
                <a:latin typeface="+mn-lt"/>
              </a:rPr>
              <a:t>Required output for CASS certification - the primary street address along with the Suite</a:t>
            </a:r>
            <a:r>
              <a:rPr lang="en-US" sz="1600" baseline="30000" dirty="0">
                <a:solidFill>
                  <a:srgbClr val="000000"/>
                </a:solidFill>
                <a:latin typeface="+mn-lt"/>
              </a:rPr>
              <a:t>Link</a:t>
            </a:r>
            <a:r>
              <a:rPr lang="en-US" sz="1600" dirty="0">
                <a:solidFill>
                  <a:srgbClr val="000000"/>
                </a:solidFill>
                <a:latin typeface="+mn-lt"/>
              </a:rPr>
              <a:t> results must be contiguous. 		</a:t>
            </a:r>
          </a:p>
          <a:p>
            <a:pPr fontAlgn="base">
              <a:spcBef>
                <a:spcPct val="0"/>
              </a:spcBef>
              <a:spcAft>
                <a:spcPct val="0"/>
              </a:spcAft>
            </a:pPr>
            <a:endParaRPr lang="en-US" sz="1600" dirty="0">
              <a:solidFill>
                <a:srgbClr val="000000"/>
              </a:solidFill>
              <a:latin typeface="+mn-lt"/>
            </a:endParaRPr>
          </a:p>
          <a:p>
            <a:pPr fontAlgn="base">
              <a:spcBef>
                <a:spcPct val="0"/>
              </a:spcBef>
              <a:spcAft>
                <a:spcPct val="0"/>
              </a:spcAft>
            </a:pPr>
            <a:r>
              <a:rPr lang="en-US" sz="1600" dirty="0">
                <a:solidFill>
                  <a:srgbClr val="000000"/>
                </a:solidFill>
                <a:latin typeface="+mn-lt"/>
              </a:rPr>
              <a:t>	Input:      </a:t>
            </a:r>
            <a:r>
              <a:rPr lang="en-US" sz="1600" dirty="0" smtClean="0">
                <a:solidFill>
                  <a:srgbClr val="000000"/>
                </a:solidFill>
                <a:latin typeface="+mn-lt"/>
              </a:rPr>
              <a:t>	UT </a:t>
            </a:r>
            <a:r>
              <a:rPr lang="en-US" sz="1600" dirty="0">
                <a:solidFill>
                  <a:srgbClr val="000000"/>
                </a:solidFill>
                <a:latin typeface="+mn-lt"/>
              </a:rPr>
              <a:t>Animal Research</a:t>
            </a:r>
          </a:p>
          <a:p>
            <a:pPr fontAlgn="base">
              <a:spcBef>
                <a:spcPct val="0"/>
              </a:spcBef>
              <a:spcAft>
                <a:spcPct val="0"/>
              </a:spcAft>
            </a:pPr>
            <a:r>
              <a:rPr lang="en-US" sz="1600" dirty="0">
                <a:solidFill>
                  <a:srgbClr val="000000"/>
                </a:solidFill>
                <a:latin typeface="+mn-lt"/>
              </a:rPr>
              <a:t>		910 Madison Ave</a:t>
            </a:r>
          </a:p>
          <a:p>
            <a:pPr fontAlgn="base">
              <a:spcBef>
                <a:spcPct val="0"/>
              </a:spcBef>
              <a:spcAft>
                <a:spcPct val="0"/>
              </a:spcAft>
            </a:pPr>
            <a:r>
              <a:rPr lang="en-US" sz="1600" dirty="0">
                <a:solidFill>
                  <a:srgbClr val="000000"/>
                </a:solidFill>
                <a:latin typeface="+mn-lt"/>
              </a:rPr>
              <a:t>		Memphis TN 38103</a:t>
            </a:r>
          </a:p>
          <a:p>
            <a:pPr fontAlgn="base">
              <a:spcBef>
                <a:spcPct val="0"/>
              </a:spcBef>
              <a:spcAft>
                <a:spcPct val="0"/>
              </a:spcAft>
            </a:pPr>
            <a:endParaRPr lang="en-US" sz="1600" dirty="0">
              <a:solidFill>
                <a:srgbClr val="000000"/>
              </a:solidFill>
              <a:latin typeface="+mn-lt"/>
            </a:endParaRPr>
          </a:p>
          <a:p>
            <a:pPr fontAlgn="base">
              <a:spcBef>
                <a:spcPct val="0"/>
              </a:spcBef>
              <a:spcAft>
                <a:spcPct val="0"/>
              </a:spcAft>
            </a:pPr>
            <a:r>
              <a:rPr lang="en-US" sz="1600" dirty="0">
                <a:solidFill>
                  <a:srgbClr val="000000"/>
                </a:solidFill>
                <a:latin typeface="+mn-lt"/>
              </a:rPr>
              <a:t>	Output:	UT ANIMAL RESEARCH</a:t>
            </a:r>
          </a:p>
          <a:p>
            <a:pPr fontAlgn="base">
              <a:spcBef>
                <a:spcPct val="0"/>
              </a:spcBef>
              <a:spcAft>
                <a:spcPct val="0"/>
              </a:spcAft>
            </a:pPr>
            <a:r>
              <a:rPr lang="en-US" sz="1600" dirty="0">
                <a:solidFill>
                  <a:srgbClr val="000000"/>
                </a:solidFill>
                <a:latin typeface="+mn-lt"/>
              </a:rPr>
              <a:t>		910 MADISON AVE </a:t>
            </a:r>
            <a:r>
              <a:rPr lang="en-US" sz="1600" dirty="0">
                <a:solidFill>
                  <a:srgbClr val="FF0000"/>
                </a:solidFill>
                <a:latin typeface="+mn-lt"/>
              </a:rPr>
              <a:t>STE 823</a:t>
            </a:r>
          </a:p>
          <a:p>
            <a:pPr fontAlgn="base">
              <a:spcBef>
                <a:spcPct val="0"/>
              </a:spcBef>
              <a:spcAft>
                <a:spcPct val="0"/>
              </a:spcAft>
            </a:pPr>
            <a:r>
              <a:rPr lang="en-US" sz="1600" dirty="0">
                <a:solidFill>
                  <a:srgbClr val="000000"/>
                </a:solidFill>
                <a:latin typeface="+mn-lt"/>
              </a:rPr>
              <a:t>		MEMPHIS TN 38103-3435</a:t>
            </a:r>
          </a:p>
          <a:p>
            <a:pPr fontAlgn="base">
              <a:spcBef>
                <a:spcPct val="0"/>
              </a:spcBef>
              <a:spcAft>
                <a:spcPct val="0"/>
              </a:spcAft>
            </a:pPr>
            <a:endParaRPr lang="en-US" sz="1600" dirty="0">
              <a:solidFill>
                <a:srgbClr val="000000"/>
              </a:solidFill>
              <a:latin typeface="+mn-lt"/>
            </a:endParaRPr>
          </a:p>
          <a:p>
            <a:pPr fontAlgn="base">
              <a:spcBef>
                <a:spcPct val="0"/>
              </a:spcBef>
              <a:spcAft>
                <a:spcPct val="0"/>
              </a:spcAft>
            </a:pPr>
            <a:r>
              <a:rPr lang="en-US" sz="1600" dirty="0">
                <a:solidFill>
                  <a:srgbClr val="000000"/>
                </a:solidFill>
                <a:latin typeface="+mn-lt"/>
              </a:rPr>
              <a:t>Suite</a:t>
            </a:r>
            <a:r>
              <a:rPr lang="en-US" sz="1600" baseline="30000" dirty="0">
                <a:solidFill>
                  <a:srgbClr val="000000"/>
                </a:solidFill>
                <a:latin typeface="+mn-lt"/>
              </a:rPr>
              <a:t>Link </a:t>
            </a:r>
            <a:r>
              <a:rPr lang="en-US" sz="1600" dirty="0">
                <a:solidFill>
                  <a:srgbClr val="000000"/>
                </a:solidFill>
                <a:latin typeface="+mn-lt"/>
              </a:rPr>
              <a:t>Return Code:  </a:t>
            </a:r>
            <a:r>
              <a:rPr lang="en-US" sz="1600" dirty="0" smtClean="0">
                <a:solidFill>
                  <a:srgbClr val="000000"/>
                </a:solidFill>
                <a:latin typeface="+mn-lt"/>
              </a:rPr>
              <a:t>A</a:t>
            </a:r>
            <a:endParaRPr lang="en-US" sz="1600" dirty="0">
              <a:solidFill>
                <a:srgbClr val="000000"/>
              </a:solidFill>
              <a:latin typeface="+mn-lt"/>
            </a:endParaRPr>
          </a:p>
        </p:txBody>
      </p:sp>
      <p:sp>
        <p:nvSpPr>
          <p:cNvPr id="28730" name="Text Box 4"/>
          <p:cNvSpPr txBox="1">
            <a:spLocks noChangeArrowheads="1"/>
          </p:cNvSpPr>
          <p:nvPr/>
        </p:nvSpPr>
        <p:spPr bwMode="auto">
          <a:xfrm>
            <a:off x="152400" y="1278320"/>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0"/>
              </a:spcBef>
              <a:spcAft>
                <a:spcPct val="0"/>
              </a:spcAft>
            </a:pPr>
            <a:r>
              <a:rPr lang="en-US" sz="2400" dirty="0">
                <a:solidFill>
                  <a:srgbClr val="000000"/>
                </a:solidFill>
              </a:rPr>
              <a:t>The input address matches to a high-rise default record. DPV</a:t>
            </a:r>
            <a:r>
              <a:rPr lang="en-US" sz="2400" baseline="30000" dirty="0">
                <a:solidFill>
                  <a:srgbClr val="000000"/>
                </a:solidFill>
              </a:rPr>
              <a:t>®</a:t>
            </a:r>
            <a:r>
              <a:rPr lang="en-US" sz="2400" dirty="0">
                <a:solidFill>
                  <a:srgbClr val="000000"/>
                </a:solidFill>
              </a:rPr>
              <a:t> returns a “D” which indicates the secondary is missing. Software must query Suite</a:t>
            </a:r>
            <a:r>
              <a:rPr lang="en-US" sz="2400" baseline="30000" dirty="0">
                <a:solidFill>
                  <a:srgbClr val="000000"/>
                </a:solidFill>
              </a:rPr>
              <a:t>Link</a:t>
            </a:r>
            <a:r>
              <a:rPr lang="en-US" sz="2400" dirty="0">
                <a:solidFill>
                  <a:srgbClr val="000000"/>
                </a:solidFill>
              </a:rPr>
              <a:t>. </a:t>
            </a:r>
          </a:p>
        </p:txBody>
      </p:sp>
      <p:sp>
        <p:nvSpPr>
          <p:cNvPr id="6" name="Rectangle 5"/>
          <p:cNvSpPr>
            <a:spLocks noGrp="1" noChangeArrowheads="1"/>
          </p:cNvSpPr>
          <p:nvPr/>
        </p:nvSpPr>
        <p:spPr bwMode="auto">
          <a:xfrm>
            <a:off x="143318" y="779055"/>
            <a:ext cx="900068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2800" b="0" i="1">
                <a:solidFill>
                  <a:srgbClr val="333399"/>
                </a:solidFill>
                <a:latin typeface="Arial Black" panose="020B0A04020102090204" pitchFamily="34" charset="0"/>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a:lstStyle>
          <a:p>
            <a:r>
              <a:rPr lang="en-US" i="1" dirty="0" smtClean="0">
                <a:solidFill>
                  <a:srgbClr val="212150"/>
                </a:solidFill>
              </a:rPr>
              <a:t>Suite</a:t>
            </a:r>
            <a:r>
              <a:rPr lang="en-US" i="1" baseline="30000" dirty="0" smtClean="0">
                <a:solidFill>
                  <a:srgbClr val="212150"/>
                </a:solidFill>
              </a:rPr>
              <a:t>Link</a:t>
            </a:r>
            <a:r>
              <a:rPr lang="en-US" i="0" baseline="30000" dirty="0" smtClean="0">
                <a:solidFill>
                  <a:srgbClr val="212150"/>
                </a:solidFill>
              </a:rPr>
              <a:t>®</a:t>
            </a:r>
            <a:r>
              <a:rPr lang="en-US" i="1" dirty="0" smtClean="0">
                <a:solidFill>
                  <a:srgbClr val="212150"/>
                </a:solidFill>
              </a:rPr>
              <a:t> Examples – Default Match Codes</a:t>
            </a:r>
          </a:p>
        </p:txBody>
      </p:sp>
      <p:sp>
        <p:nvSpPr>
          <p:cNvPr id="7"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22</a:t>
            </a:fld>
            <a:endParaRPr lang="en-US" altLang="en-US" dirty="0">
              <a:solidFill>
                <a:schemeClr val="tx1"/>
              </a:solidFill>
              <a:latin typeface="+mn-lt"/>
            </a:endParaRPr>
          </a:p>
        </p:txBody>
      </p:sp>
    </p:spTree>
    <p:extLst>
      <p:ext uri="{BB962C8B-B14F-4D97-AF65-F5344CB8AC3E}">
        <p14:creationId xmlns:p14="http://schemas.microsoft.com/office/powerpoint/2010/main" val="2837981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768" name="Group 72"/>
          <p:cNvGraphicFramePr>
            <a:graphicFrameLocks noGrp="1"/>
          </p:cNvGraphicFramePr>
          <p:nvPr>
            <p:ph type="tbl" idx="4294967295"/>
            <p:extLst>
              <p:ext uri="{D42A27DB-BD31-4B8C-83A1-F6EECF244321}">
                <p14:modId xmlns:p14="http://schemas.microsoft.com/office/powerpoint/2010/main" val="1666666231"/>
              </p:ext>
            </p:extLst>
          </p:nvPr>
        </p:nvGraphicFramePr>
        <p:xfrm>
          <a:off x="270640" y="1355130"/>
          <a:ext cx="8610600" cy="914401"/>
        </p:xfrm>
        <a:graphic>
          <a:graphicData uri="http://schemas.openxmlformats.org/drawingml/2006/table">
            <a:tbl>
              <a:tblPr/>
              <a:tblGrid>
                <a:gridCol w="523875"/>
                <a:gridCol w="898525"/>
                <a:gridCol w="635000"/>
                <a:gridCol w="638175"/>
                <a:gridCol w="1201738"/>
                <a:gridCol w="663575"/>
                <a:gridCol w="744537"/>
                <a:gridCol w="790575"/>
                <a:gridCol w="620713"/>
                <a:gridCol w="620712"/>
                <a:gridCol w="600075"/>
                <a:gridCol w="673100"/>
              </a:tblGrid>
              <a:tr h="409575">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Rec 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Firm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DPV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Prim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Street Indicia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Secd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ZIP Code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Unique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ZIP+4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rgbClr val="FFFFFF"/>
                          </a:solidFill>
                          <a:effectLst/>
                          <a:latin typeface="Arial" charset="0"/>
                        </a:rPr>
                        <a:t>CRID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12150"/>
                    </a:solidFill>
                  </a:tcPr>
                </a:tc>
              </a:tr>
              <a:tr h="25241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910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MADISON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MEMPHIS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38103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3403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C029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910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MADISON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STE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823 – 826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MEMPHIS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38103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3435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0040C0"/>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C029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53" name="Rectangle 3"/>
          <p:cNvSpPr>
            <a:spLocks noChangeArrowheads="1"/>
          </p:cNvSpPr>
          <p:nvPr/>
        </p:nvSpPr>
        <p:spPr bwMode="auto">
          <a:xfrm>
            <a:off x="232235" y="2353660"/>
            <a:ext cx="90678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dirty="0">
                <a:solidFill>
                  <a:srgbClr val="000000"/>
                </a:solidFill>
                <a:latin typeface="+mn-lt"/>
              </a:rPr>
              <a:t>Required output for </a:t>
            </a:r>
            <a:r>
              <a:rPr lang="en-US" sz="1600" dirty="0" smtClean="0">
                <a:solidFill>
                  <a:srgbClr val="000000"/>
                </a:solidFill>
                <a:latin typeface="+mn-lt"/>
              </a:rPr>
              <a:t>CASS™ </a:t>
            </a:r>
            <a:r>
              <a:rPr lang="en-US" sz="1600" dirty="0">
                <a:solidFill>
                  <a:srgbClr val="000000"/>
                </a:solidFill>
                <a:latin typeface="+mn-lt"/>
              </a:rPr>
              <a:t>certification - the primary street address along with the Suite</a:t>
            </a:r>
            <a:r>
              <a:rPr lang="en-US" sz="1600" baseline="30000" dirty="0">
                <a:solidFill>
                  <a:srgbClr val="000000"/>
                </a:solidFill>
                <a:latin typeface="+mn-lt"/>
              </a:rPr>
              <a:t>Link</a:t>
            </a:r>
            <a:r>
              <a:rPr lang="en-US" sz="1600" dirty="0">
                <a:solidFill>
                  <a:srgbClr val="000000"/>
                </a:solidFill>
                <a:latin typeface="+mn-lt"/>
              </a:rPr>
              <a:t> results must be contiguous. 	</a:t>
            </a:r>
          </a:p>
          <a:p>
            <a:pPr fontAlgn="base">
              <a:spcBef>
                <a:spcPct val="0"/>
              </a:spcBef>
              <a:spcAft>
                <a:spcPct val="0"/>
              </a:spcAft>
            </a:pPr>
            <a:endParaRPr lang="en-US" sz="1600" dirty="0">
              <a:solidFill>
                <a:srgbClr val="000000"/>
              </a:solidFill>
              <a:latin typeface="+mn-lt"/>
            </a:endParaRP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Input:	UT </a:t>
            </a:r>
            <a:r>
              <a:rPr lang="en-US" sz="1400" dirty="0">
                <a:solidFill>
                  <a:srgbClr val="000000"/>
                </a:solidFill>
                <a:latin typeface="+mn-lt"/>
              </a:rPr>
              <a:t>Animal Research</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910 </a:t>
            </a:r>
            <a:r>
              <a:rPr lang="en-US" sz="1400" dirty="0">
                <a:solidFill>
                  <a:srgbClr val="000000"/>
                </a:solidFill>
                <a:latin typeface="+mn-lt"/>
              </a:rPr>
              <a:t>Madison Ave </a:t>
            </a:r>
            <a:r>
              <a:rPr lang="en-US" sz="1400" dirty="0">
                <a:solidFill>
                  <a:srgbClr val="FF0000"/>
                </a:solidFill>
                <a:latin typeface="+mn-lt"/>
              </a:rPr>
              <a:t>Ste </a:t>
            </a:r>
            <a:r>
              <a:rPr lang="en-US" sz="1400" dirty="0" smtClean="0">
                <a:solidFill>
                  <a:srgbClr val="FF0000"/>
                </a:solidFill>
                <a:latin typeface="+mn-lt"/>
              </a:rPr>
              <a:t>9			(invalid </a:t>
            </a:r>
            <a:r>
              <a:rPr lang="en-US" sz="1400" dirty="0">
                <a:solidFill>
                  <a:srgbClr val="FF0000"/>
                </a:solidFill>
                <a:latin typeface="+mn-lt"/>
              </a:rPr>
              <a:t>secondary)</a:t>
            </a:r>
            <a:r>
              <a:rPr lang="en-US" sz="1400" dirty="0">
                <a:solidFill>
                  <a:srgbClr val="000000"/>
                </a:solidFill>
                <a:latin typeface="+mn-lt"/>
              </a:rPr>
              <a:t> </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Memphis </a:t>
            </a:r>
            <a:r>
              <a:rPr lang="en-US" sz="1400" dirty="0">
                <a:solidFill>
                  <a:srgbClr val="000000"/>
                </a:solidFill>
                <a:latin typeface="+mn-lt"/>
              </a:rPr>
              <a:t>TN 38103</a:t>
            </a:r>
            <a:br>
              <a:rPr lang="en-US" sz="1400" dirty="0">
                <a:solidFill>
                  <a:srgbClr val="000000"/>
                </a:solidFill>
                <a:latin typeface="+mn-lt"/>
              </a:rPr>
            </a:br>
            <a:endParaRPr lang="en-US" sz="1400" dirty="0">
              <a:solidFill>
                <a:srgbClr val="000000"/>
              </a:solidFill>
              <a:latin typeface="+mn-lt"/>
            </a:endParaRP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Output:	UT </a:t>
            </a:r>
            <a:r>
              <a:rPr lang="en-US" sz="1400" dirty="0">
                <a:solidFill>
                  <a:srgbClr val="000000"/>
                </a:solidFill>
                <a:latin typeface="+mn-lt"/>
              </a:rPr>
              <a:t>ANIMAL RESEARCH</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	910 </a:t>
            </a:r>
            <a:r>
              <a:rPr lang="en-US" sz="1400" dirty="0">
                <a:solidFill>
                  <a:srgbClr val="000000"/>
                </a:solidFill>
                <a:latin typeface="+mn-lt"/>
              </a:rPr>
              <a:t>MADISON AVE </a:t>
            </a:r>
            <a:r>
              <a:rPr lang="en-US" sz="1400" dirty="0">
                <a:solidFill>
                  <a:srgbClr val="FF0000"/>
                </a:solidFill>
                <a:latin typeface="+mn-lt"/>
              </a:rPr>
              <a:t>STE </a:t>
            </a:r>
            <a:r>
              <a:rPr lang="en-US" sz="1400" dirty="0" smtClean="0">
                <a:solidFill>
                  <a:srgbClr val="FF0000"/>
                </a:solidFill>
                <a:latin typeface="+mn-lt"/>
              </a:rPr>
              <a:t>823		</a:t>
            </a:r>
            <a:r>
              <a:rPr lang="en-US" sz="1400" dirty="0" smtClean="0">
                <a:solidFill>
                  <a:srgbClr val="000000"/>
                </a:solidFill>
                <a:latin typeface="+mn-lt"/>
              </a:rPr>
              <a:t>Dropped </a:t>
            </a:r>
            <a:r>
              <a:rPr lang="en-US" sz="1400" dirty="0">
                <a:solidFill>
                  <a:srgbClr val="000000"/>
                </a:solidFill>
                <a:latin typeface="+mn-lt"/>
              </a:rPr>
              <a:t>Input Secondary</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MEMPHIS </a:t>
            </a:r>
            <a:r>
              <a:rPr lang="en-US" sz="1400" dirty="0">
                <a:solidFill>
                  <a:srgbClr val="000000"/>
                </a:solidFill>
                <a:latin typeface="+mn-lt"/>
              </a:rPr>
              <a:t>TN 38103-3435 </a:t>
            </a:r>
          </a:p>
          <a:p>
            <a:pPr fontAlgn="base">
              <a:spcBef>
                <a:spcPct val="0"/>
              </a:spcBef>
              <a:spcAft>
                <a:spcPct val="0"/>
              </a:spcAft>
            </a:pPr>
            <a:r>
              <a:rPr lang="en-US" sz="1400" dirty="0">
                <a:solidFill>
                  <a:srgbClr val="FF0000"/>
                </a:solidFill>
                <a:latin typeface="+mn-lt"/>
              </a:rPr>
              <a:t>	</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Output:	UT </a:t>
            </a:r>
            <a:r>
              <a:rPr lang="en-US" sz="1400" dirty="0">
                <a:solidFill>
                  <a:srgbClr val="000000"/>
                </a:solidFill>
                <a:latin typeface="+mn-lt"/>
              </a:rPr>
              <a:t>ANIMAL RESEARCH</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910 </a:t>
            </a:r>
            <a:r>
              <a:rPr lang="en-US" sz="1400" dirty="0">
                <a:solidFill>
                  <a:srgbClr val="000000"/>
                </a:solidFill>
                <a:latin typeface="+mn-lt"/>
              </a:rPr>
              <a:t>MADISON AVE </a:t>
            </a:r>
            <a:r>
              <a:rPr lang="en-US" sz="1400" dirty="0">
                <a:solidFill>
                  <a:srgbClr val="FF0000"/>
                </a:solidFill>
                <a:latin typeface="+mn-lt"/>
              </a:rPr>
              <a:t>STE 823 STE </a:t>
            </a:r>
            <a:r>
              <a:rPr lang="en-US" sz="1400" dirty="0" smtClean="0">
                <a:solidFill>
                  <a:srgbClr val="FF0000"/>
                </a:solidFill>
                <a:latin typeface="+mn-lt"/>
              </a:rPr>
              <a:t>9</a:t>
            </a:r>
            <a:r>
              <a:rPr lang="en-US" sz="1400" dirty="0">
                <a:solidFill>
                  <a:srgbClr val="FF0000"/>
                </a:solidFill>
                <a:latin typeface="+mn-lt"/>
              </a:rPr>
              <a:t>	</a:t>
            </a:r>
            <a:r>
              <a:rPr lang="en-US" sz="1400" dirty="0" smtClean="0">
                <a:solidFill>
                  <a:srgbClr val="000000"/>
                </a:solidFill>
                <a:latin typeface="+mn-lt"/>
              </a:rPr>
              <a:t>Appended </a:t>
            </a:r>
            <a:r>
              <a:rPr lang="en-US" sz="1400" dirty="0">
                <a:solidFill>
                  <a:srgbClr val="000000"/>
                </a:solidFill>
                <a:latin typeface="+mn-lt"/>
              </a:rPr>
              <a:t>Input </a:t>
            </a:r>
            <a:r>
              <a:rPr lang="en-US" sz="1400" dirty="0" smtClean="0">
                <a:solidFill>
                  <a:srgbClr val="000000"/>
                </a:solidFill>
                <a:latin typeface="+mn-lt"/>
              </a:rPr>
              <a:t>Secondary </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MEMPHIS TN 38103-3435		to end of address line</a:t>
            </a:r>
            <a:endParaRPr lang="en-US" sz="1400" dirty="0" smtClean="0">
              <a:solidFill>
                <a:srgbClr val="FF0000"/>
              </a:solidFill>
              <a:latin typeface="+mn-lt"/>
            </a:endParaRPr>
          </a:p>
          <a:p>
            <a:pPr fontAlgn="base">
              <a:spcBef>
                <a:spcPct val="0"/>
              </a:spcBef>
              <a:spcAft>
                <a:spcPct val="0"/>
              </a:spcAft>
            </a:pPr>
            <a:r>
              <a:rPr lang="en-US" sz="1400" dirty="0" smtClean="0">
                <a:solidFill>
                  <a:srgbClr val="000000"/>
                </a:solidFill>
                <a:latin typeface="+mn-lt"/>
              </a:rPr>
              <a:t>		MEMPHIS TN 38103-3435		 </a:t>
            </a:r>
            <a:br>
              <a:rPr lang="en-US" sz="1400" dirty="0" smtClean="0">
                <a:solidFill>
                  <a:srgbClr val="000000"/>
                </a:solidFill>
                <a:latin typeface="+mn-lt"/>
              </a:rPr>
            </a:br>
            <a:endParaRPr lang="en-US" sz="1400" dirty="0" smtClean="0">
              <a:solidFill>
                <a:srgbClr val="000000"/>
              </a:solidFill>
              <a:latin typeface="+mn-lt"/>
            </a:endParaRP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Output:	UT </a:t>
            </a:r>
            <a:r>
              <a:rPr lang="en-US" sz="1400" dirty="0">
                <a:solidFill>
                  <a:srgbClr val="000000"/>
                </a:solidFill>
                <a:latin typeface="+mn-lt"/>
              </a:rPr>
              <a:t>ANIMAL RESEARCH</a:t>
            </a:r>
          </a:p>
          <a:p>
            <a:pPr fontAlgn="base">
              <a:spcBef>
                <a:spcPct val="0"/>
              </a:spcBef>
              <a:spcAft>
                <a:spcPct val="0"/>
              </a:spcAft>
            </a:pPr>
            <a:r>
              <a:rPr lang="en-US" sz="1400" dirty="0">
                <a:solidFill>
                  <a:srgbClr val="000000"/>
                </a:solidFill>
                <a:latin typeface="+mn-lt"/>
              </a:rPr>
              <a:t>		</a:t>
            </a:r>
            <a:r>
              <a:rPr lang="en-US" sz="1400" dirty="0" smtClean="0">
                <a:solidFill>
                  <a:srgbClr val="FF0000"/>
                </a:solidFill>
                <a:latin typeface="+mn-lt"/>
              </a:rPr>
              <a:t>STE </a:t>
            </a:r>
            <a:r>
              <a:rPr lang="en-US" sz="1400" dirty="0">
                <a:solidFill>
                  <a:srgbClr val="FF0000"/>
                </a:solidFill>
                <a:latin typeface="+mn-lt"/>
              </a:rPr>
              <a:t>9				</a:t>
            </a:r>
            <a:r>
              <a:rPr lang="en-US" sz="1400" dirty="0">
                <a:solidFill>
                  <a:srgbClr val="000000"/>
                </a:solidFill>
                <a:latin typeface="+mn-lt"/>
              </a:rPr>
              <a:t>Moved input </a:t>
            </a:r>
            <a:r>
              <a:rPr lang="en-US" sz="1400" dirty="0" smtClean="0">
                <a:solidFill>
                  <a:srgbClr val="000000"/>
                </a:solidFill>
                <a:latin typeface="+mn-lt"/>
              </a:rPr>
              <a:t>secondary</a:t>
            </a:r>
            <a:endParaRPr lang="en-US" sz="1400" dirty="0">
              <a:solidFill>
                <a:srgbClr val="FF0000"/>
              </a:solidFill>
              <a:latin typeface="+mn-lt"/>
            </a:endParaRP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910 </a:t>
            </a:r>
            <a:r>
              <a:rPr lang="en-US" sz="1400" dirty="0">
                <a:solidFill>
                  <a:srgbClr val="000000"/>
                </a:solidFill>
                <a:latin typeface="+mn-lt"/>
              </a:rPr>
              <a:t>MADISON AVE </a:t>
            </a:r>
            <a:r>
              <a:rPr lang="en-US" sz="1400" dirty="0">
                <a:solidFill>
                  <a:srgbClr val="FF0000"/>
                </a:solidFill>
                <a:latin typeface="+mn-lt"/>
              </a:rPr>
              <a:t>STE </a:t>
            </a:r>
            <a:r>
              <a:rPr lang="en-US" sz="1400" dirty="0" smtClean="0">
                <a:solidFill>
                  <a:srgbClr val="FF0000"/>
                </a:solidFill>
                <a:latin typeface="+mn-lt"/>
              </a:rPr>
              <a:t>823</a:t>
            </a:r>
            <a:r>
              <a:rPr lang="en-US" sz="1400" dirty="0">
                <a:solidFill>
                  <a:srgbClr val="000000"/>
                </a:solidFill>
                <a:latin typeface="+mn-lt"/>
              </a:rPr>
              <a:t>	</a:t>
            </a:r>
            <a:r>
              <a:rPr lang="en-US" sz="1400" dirty="0" smtClean="0">
                <a:solidFill>
                  <a:srgbClr val="000000"/>
                </a:solidFill>
                <a:latin typeface="+mn-lt"/>
              </a:rPr>
              <a:t>	to second address </a:t>
            </a:r>
            <a:r>
              <a:rPr lang="en-US" sz="1400" dirty="0">
                <a:solidFill>
                  <a:srgbClr val="000000"/>
                </a:solidFill>
                <a:latin typeface="+mn-lt"/>
              </a:rPr>
              <a:t>line</a:t>
            </a:r>
          </a:p>
          <a:p>
            <a:pPr fontAlgn="base">
              <a:spcBef>
                <a:spcPct val="0"/>
              </a:spcBef>
              <a:spcAft>
                <a:spcPct val="0"/>
              </a:spcAft>
            </a:pPr>
            <a:r>
              <a:rPr lang="en-US" sz="1400" dirty="0">
                <a:solidFill>
                  <a:srgbClr val="000000"/>
                </a:solidFill>
                <a:latin typeface="+mn-lt"/>
              </a:rPr>
              <a:t>		</a:t>
            </a:r>
            <a:r>
              <a:rPr lang="en-US" sz="1400" dirty="0" smtClean="0">
                <a:solidFill>
                  <a:srgbClr val="000000"/>
                </a:solidFill>
                <a:latin typeface="+mn-lt"/>
              </a:rPr>
              <a:t>MEMPHIS </a:t>
            </a:r>
            <a:r>
              <a:rPr lang="en-US" sz="1400" dirty="0">
                <a:solidFill>
                  <a:srgbClr val="000000"/>
                </a:solidFill>
                <a:latin typeface="+mn-lt"/>
              </a:rPr>
              <a:t>TN </a:t>
            </a:r>
            <a:r>
              <a:rPr lang="en-US" sz="1400" dirty="0" smtClean="0">
                <a:solidFill>
                  <a:srgbClr val="000000"/>
                </a:solidFill>
                <a:latin typeface="+mn-lt"/>
              </a:rPr>
              <a:t>38103-3435</a:t>
            </a:r>
            <a:r>
              <a:rPr lang="en-US" sz="1400" dirty="0">
                <a:solidFill>
                  <a:srgbClr val="000000"/>
                </a:solidFill>
                <a:latin typeface="+mn-lt"/>
              </a:rPr>
              <a:t>	</a:t>
            </a:r>
          </a:p>
        </p:txBody>
      </p:sp>
      <p:sp>
        <p:nvSpPr>
          <p:cNvPr id="5" name="Rectangle 4"/>
          <p:cNvSpPr>
            <a:spLocks noGrp="1" noChangeArrowheads="1"/>
          </p:cNvSpPr>
          <p:nvPr/>
        </p:nvSpPr>
        <p:spPr bwMode="auto">
          <a:xfrm>
            <a:off x="143318" y="779055"/>
            <a:ext cx="900068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2800" b="0" i="1">
                <a:solidFill>
                  <a:srgbClr val="333399"/>
                </a:solidFill>
                <a:latin typeface="Arial Black" panose="020B0A04020102090204" pitchFamily="34" charset="0"/>
                <a:ea typeface="+mj-ea"/>
                <a:cs typeface="+mj-cs"/>
              </a:defRPr>
            </a:lvl1pPr>
            <a:lvl2pPr algn="l" rtl="0" eaLnBrk="0" fontAlgn="base" hangingPunct="0">
              <a:lnSpc>
                <a:spcPct val="90000"/>
              </a:lnSpc>
              <a:spcBef>
                <a:spcPct val="0"/>
              </a:spcBef>
              <a:spcAft>
                <a:spcPct val="0"/>
              </a:spcAft>
              <a:defRPr sz="2600" b="1">
                <a:solidFill>
                  <a:srgbClr val="000000"/>
                </a:solidFill>
                <a:latin typeface="Arial" pitchFamily="34" charset="0"/>
              </a:defRPr>
            </a:lvl2pPr>
            <a:lvl3pPr algn="l" rtl="0" eaLnBrk="0" fontAlgn="base" hangingPunct="0">
              <a:lnSpc>
                <a:spcPct val="90000"/>
              </a:lnSpc>
              <a:spcBef>
                <a:spcPct val="0"/>
              </a:spcBef>
              <a:spcAft>
                <a:spcPct val="0"/>
              </a:spcAft>
              <a:defRPr sz="2600" b="1">
                <a:solidFill>
                  <a:srgbClr val="000000"/>
                </a:solidFill>
                <a:latin typeface="Arial" pitchFamily="34" charset="0"/>
              </a:defRPr>
            </a:lvl3pPr>
            <a:lvl4pPr algn="l" rtl="0" eaLnBrk="0" fontAlgn="base" hangingPunct="0">
              <a:lnSpc>
                <a:spcPct val="90000"/>
              </a:lnSpc>
              <a:spcBef>
                <a:spcPct val="0"/>
              </a:spcBef>
              <a:spcAft>
                <a:spcPct val="0"/>
              </a:spcAft>
              <a:defRPr sz="2600" b="1">
                <a:solidFill>
                  <a:srgbClr val="000000"/>
                </a:solidFill>
                <a:latin typeface="Arial" pitchFamily="34" charset="0"/>
              </a:defRPr>
            </a:lvl4pPr>
            <a:lvl5pPr algn="l" rtl="0" eaLnBrk="0" fontAlgn="base" hangingPunct="0">
              <a:lnSpc>
                <a:spcPct val="90000"/>
              </a:lnSpc>
              <a:spcBef>
                <a:spcPct val="0"/>
              </a:spcBef>
              <a:spcAft>
                <a:spcPct val="0"/>
              </a:spcAft>
              <a:defRPr sz="2600" b="1">
                <a:solidFill>
                  <a:srgbClr val="000000"/>
                </a:solidFill>
                <a:latin typeface="Arial" pitchFamily="34" charset="0"/>
              </a:defRPr>
            </a:lvl5pPr>
            <a:lvl6pPr marL="457200" algn="l" rtl="0" eaLnBrk="0" fontAlgn="base" hangingPunct="0">
              <a:lnSpc>
                <a:spcPct val="90000"/>
              </a:lnSpc>
              <a:spcBef>
                <a:spcPct val="0"/>
              </a:spcBef>
              <a:spcAft>
                <a:spcPct val="0"/>
              </a:spcAft>
              <a:defRPr sz="2600" b="1">
                <a:solidFill>
                  <a:srgbClr val="000000"/>
                </a:solidFill>
                <a:latin typeface="Arial" pitchFamily="34" charset="0"/>
              </a:defRPr>
            </a:lvl6pPr>
            <a:lvl7pPr marL="914400" algn="l" rtl="0" eaLnBrk="0" fontAlgn="base" hangingPunct="0">
              <a:lnSpc>
                <a:spcPct val="90000"/>
              </a:lnSpc>
              <a:spcBef>
                <a:spcPct val="0"/>
              </a:spcBef>
              <a:spcAft>
                <a:spcPct val="0"/>
              </a:spcAft>
              <a:defRPr sz="2600" b="1">
                <a:solidFill>
                  <a:srgbClr val="000000"/>
                </a:solidFill>
                <a:latin typeface="Arial" pitchFamily="34" charset="0"/>
              </a:defRPr>
            </a:lvl7pPr>
            <a:lvl8pPr marL="1371600" algn="l" rtl="0" eaLnBrk="0" fontAlgn="base" hangingPunct="0">
              <a:lnSpc>
                <a:spcPct val="90000"/>
              </a:lnSpc>
              <a:spcBef>
                <a:spcPct val="0"/>
              </a:spcBef>
              <a:spcAft>
                <a:spcPct val="0"/>
              </a:spcAft>
              <a:defRPr sz="2600" b="1">
                <a:solidFill>
                  <a:srgbClr val="000000"/>
                </a:solidFill>
                <a:latin typeface="Arial" pitchFamily="34" charset="0"/>
              </a:defRPr>
            </a:lvl8pPr>
            <a:lvl9pPr marL="1828800" algn="l" rtl="0" eaLnBrk="0" fontAlgn="base" hangingPunct="0">
              <a:lnSpc>
                <a:spcPct val="90000"/>
              </a:lnSpc>
              <a:spcBef>
                <a:spcPct val="0"/>
              </a:spcBef>
              <a:spcAft>
                <a:spcPct val="0"/>
              </a:spcAft>
              <a:defRPr sz="2600" b="1">
                <a:solidFill>
                  <a:srgbClr val="000000"/>
                </a:solidFill>
                <a:latin typeface="Arial" pitchFamily="34" charset="0"/>
              </a:defRPr>
            </a:lvl9pPr>
          </a:lstStyle>
          <a:p>
            <a:r>
              <a:rPr lang="en-US" i="1" dirty="0" smtClean="0">
                <a:solidFill>
                  <a:srgbClr val="212150"/>
                </a:solidFill>
              </a:rPr>
              <a:t>Suite</a:t>
            </a:r>
            <a:r>
              <a:rPr lang="en-US" i="1" baseline="30000" dirty="0" smtClean="0">
                <a:solidFill>
                  <a:srgbClr val="212150"/>
                </a:solidFill>
              </a:rPr>
              <a:t>Link</a:t>
            </a:r>
            <a:r>
              <a:rPr lang="en-US" i="0" baseline="30000" dirty="0" smtClean="0">
                <a:solidFill>
                  <a:srgbClr val="212150"/>
                </a:solidFill>
              </a:rPr>
              <a:t>®</a:t>
            </a:r>
            <a:r>
              <a:rPr lang="en-US" i="1" dirty="0" smtClean="0">
                <a:solidFill>
                  <a:srgbClr val="212150"/>
                </a:solidFill>
              </a:rPr>
              <a:t> Examples – Invalid Suite Number</a:t>
            </a:r>
          </a:p>
        </p:txBody>
      </p:sp>
      <p:sp>
        <p:nvSpPr>
          <p:cNvPr id="6"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23</a:t>
            </a:fld>
            <a:endParaRPr lang="en-US" altLang="en-US" dirty="0">
              <a:solidFill>
                <a:schemeClr val="tx1"/>
              </a:solidFill>
              <a:latin typeface="+mn-lt"/>
            </a:endParaRPr>
          </a:p>
        </p:txBody>
      </p:sp>
    </p:spTree>
    <p:extLst>
      <p:ext uri="{BB962C8B-B14F-4D97-AF65-F5344CB8AC3E}">
        <p14:creationId xmlns:p14="http://schemas.microsoft.com/office/powerpoint/2010/main" val="1614116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M:\Graphics\Photos\ThinkStock Free Photos of Week\people moving box down stairs865351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2" y="625434"/>
            <a:ext cx="4155043" cy="6232565"/>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1028"/>
          <p:cNvSpPr>
            <a:spLocks noChangeArrowheads="1"/>
          </p:cNvSpPr>
          <p:nvPr/>
        </p:nvSpPr>
        <p:spPr bwMode="auto">
          <a:xfrm>
            <a:off x="1143000" y="9906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50000"/>
              </a:spcBef>
              <a:buFontTx/>
              <a:buNone/>
            </a:pPr>
            <a:endParaRPr lang="en-US" sz="3600" b="1" dirty="0">
              <a:solidFill>
                <a:srgbClr val="FF0000"/>
              </a:solidFill>
              <a:latin typeface="HelveticaNeue MediumCond"/>
            </a:endParaRPr>
          </a:p>
        </p:txBody>
      </p:sp>
      <p:sp>
        <p:nvSpPr>
          <p:cNvPr id="17411" name="Rectangle 7"/>
          <p:cNvSpPr>
            <a:spLocks noGrp="1" noChangeArrowheads="1"/>
          </p:cNvSpPr>
          <p:nvPr>
            <p:ph type="title"/>
          </p:nvPr>
        </p:nvSpPr>
        <p:spPr>
          <a:xfrm>
            <a:off x="4303165" y="796955"/>
            <a:ext cx="3655570" cy="442912"/>
          </a:xfrm>
        </p:spPr>
        <p:txBody>
          <a:bodyPr/>
          <a:lstStyle/>
          <a:p>
            <a:pPr eaLnBrk="1" hangingPunct="1"/>
            <a:r>
              <a:rPr lang="en-US" i="1" dirty="0" smtClean="0"/>
              <a:t>NCOA</a:t>
            </a:r>
            <a:r>
              <a:rPr lang="en-US" i="1" baseline="30000" dirty="0" smtClean="0"/>
              <a:t>Link</a:t>
            </a:r>
            <a:r>
              <a:rPr lang="en-US" i="0" baseline="30000" dirty="0" smtClean="0"/>
              <a:t>®</a:t>
            </a:r>
          </a:p>
        </p:txBody>
      </p:sp>
      <p:sp>
        <p:nvSpPr>
          <p:cNvPr id="17412" name="Rectangle 8"/>
          <p:cNvSpPr>
            <a:spLocks noGrp="1" noChangeArrowheads="1"/>
          </p:cNvSpPr>
          <p:nvPr>
            <p:ph idx="1"/>
          </p:nvPr>
        </p:nvSpPr>
        <p:spPr>
          <a:xfrm>
            <a:off x="4379974" y="1357473"/>
            <a:ext cx="4608601" cy="5028711"/>
          </a:xfrm>
        </p:spPr>
        <p:txBody>
          <a:bodyPr/>
          <a:lstStyle/>
          <a:p>
            <a:pPr eaLnBrk="1" hangingPunct="1">
              <a:spcBef>
                <a:spcPts val="1200"/>
              </a:spcBef>
            </a:pPr>
            <a:r>
              <a:rPr lang="en-US" dirty="0" smtClean="0"/>
              <a:t>USPS</a:t>
            </a:r>
            <a:r>
              <a:rPr lang="en-US" baseline="30000" dirty="0" smtClean="0"/>
              <a:t>®</a:t>
            </a:r>
            <a:r>
              <a:rPr lang="en-US" dirty="0" smtClean="0"/>
              <a:t> licensed product using address change information when individuals or businesses inform the USPS of their move</a:t>
            </a:r>
          </a:p>
          <a:p>
            <a:pPr eaLnBrk="1" hangingPunct="1">
              <a:spcBef>
                <a:spcPts val="1200"/>
              </a:spcBef>
            </a:pPr>
            <a:r>
              <a:rPr lang="en-US" dirty="0" smtClean="0"/>
              <a:t>Provides electronic Change-of-Address information</a:t>
            </a:r>
          </a:p>
          <a:p>
            <a:pPr eaLnBrk="1" hangingPunct="1">
              <a:spcBef>
                <a:spcPts val="1200"/>
              </a:spcBef>
            </a:pPr>
            <a:r>
              <a:rPr lang="en-US" dirty="0" smtClean="0"/>
              <a:t>Average correction rate</a:t>
            </a:r>
            <a:br>
              <a:rPr lang="en-US" dirty="0" smtClean="0"/>
            </a:br>
            <a:r>
              <a:rPr lang="en-US" dirty="0" smtClean="0"/>
              <a:t>(with new address) – 3.32%</a:t>
            </a:r>
          </a:p>
          <a:p>
            <a:pPr eaLnBrk="1" hangingPunct="1">
              <a:spcBef>
                <a:spcPts val="1200"/>
              </a:spcBef>
            </a:pPr>
            <a:r>
              <a:rPr lang="en-US" dirty="0" smtClean="0"/>
              <a:t>Three different license types</a:t>
            </a:r>
          </a:p>
          <a:p>
            <a:pPr eaLnBrk="1" hangingPunct="1">
              <a:spcBef>
                <a:spcPts val="1200"/>
              </a:spcBef>
            </a:pPr>
            <a:r>
              <a:rPr lang="en-US" dirty="0" smtClean="0"/>
              <a:t>Variable costs</a:t>
            </a:r>
          </a:p>
          <a:p>
            <a:pPr eaLnBrk="1" hangingPunct="1">
              <a:spcBef>
                <a:spcPts val="1200"/>
              </a:spcBef>
            </a:pPr>
            <a:r>
              <a:rPr lang="en-US" dirty="0" smtClean="0"/>
              <a:t>Pre-Mailing process</a:t>
            </a:r>
          </a:p>
          <a:p>
            <a:pPr eaLnBrk="1" hangingPunct="1">
              <a:spcBef>
                <a:spcPts val="1200"/>
              </a:spcBef>
              <a:buFont typeface="Wingdings" pitchFamily="2" charset="2"/>
              <a:buNone/>
            </a:pPr>
            <a:endParaRPr lang="en-US" dirty="0" smtClean="0"/>
          </a:p>
        </p:txBody>
      </p:sp>
      <p:sp>
        <p:nvSpPr>
          <p:cNvPr id="6"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24</a:t>
            </a:fld>
            <a:endParaRPr lang="en-US" altLang="en-US" dirty="0">
              <a:solidFill>
                <a:schemeClr val="tx1"/>
              </a:solidFill>
              <a:latin typeface="+mn-lt"/>
            </a:endParaRP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67145" y="796955"/>
            <a:ext cx="8721429" cy="711796"/>
          </a:xfrm>
        </p:spPr>
        <p:txBody>
          <a:bodyPr/>
          <a:lstStyle/>
          <a:p>
            <a:r>
              <a:rPr lang="en-US" dirty="0"/>
              <a:t>NCOA</a:t>
            </a:r>
            <a:r>
              <a:rPr lang="en-US" baseline="30000" dirty="0"/>
              <a:t>Link</a:t>
            </a:r>
            <a:r>
              <a:rPr lang="en-US" i="0" baseline="30000" dirty="0"/>
              <a:t>®</a:t>
            </a:r>
            <a:r>
              <a:rPr lang="en-US" dirty="0"/>
              <a:t> Footnote Codes </a:t>
            </a:r>
            <a:br>
              <a:rPr lang="en-US" dirty="0"/>
            </a:br>
            <a:r>
              <a:rPr lang="en-US" dirty="0"/>
              <a:t>for Matching </a:t>
            </a:r>
            <a:r>
              <a:rPr lang="en-US" dirty="0" smtClean="0"/>
              <a:t>Records</a:t>
            </a:r>
            <a:endParaRPr lang="en-US" dirty="0"/>
          </a:p>
        </p:txBody>
      </p:sp>
      <p:graphicFrame>
        <p:nvGraphicFramePr>
          <p:cNvPr id="4" name="Group 36"/>
          <p:cNvGraphicFramePr>
            <a:graphicFrameLocks noGrp="1"/>
          </p:cNvGraphicFramePr>
          <p:nvPr>
            <p:extLst>
              <p:ext uri="{D42A27DB-BD31-4B8C-83A1-F6EECF244321}">
                <p14:modId xmlns:p14="http://schemas.microsoft.com/office/powerpoint/2010/main" val="3475424560"/>
              </p:ext>
            </p:extLst>
          </p:nvPr>
        </p:nvGraphicFramePr>
        <p:xfrm>
          <a:off x="381000" y="1684872"/>
          <a:ext cx="8382000" cy="5008608"/>
        </p:xfrm>
        <a:graphic>
          <a:graphicData uri="http://schemas.openxmlformats.org/drawingml/2006/table">
            <a:tbl>
              <a:tblPr/>
              <a:tblGrid>
                <a:gridCol w="623888"/>
                <a:gridCol w="1103312"/>
                <a:gridCol w="6654800"/>
              </a:tblGrid>
              <a:tr h="79495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COA Match: The input record matched a COA record.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9495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91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COA Match: Secondary Number dropped from COA.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495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92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COA Match: Secondary Number dropped from input address.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9495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Found COA: Foreign Move. Foreign Move. The customer has moved to a foreign address.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2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Found COA: Moved Left No Address (MLNA). The input record matched a COA record, but there was no new address provided.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872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Found COA: Box Closed No Order (BCNO). The input record matched a COA record, but the PO BOX has been closed and no forwarding addresses was provided.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25</a:t>
            </a:fld>
            <a:endParaRPr lang="en-US" altLang="en-US" dirty="0">
              <a:solidFill>
                <a:schemeClr val="tx1"/>
              </a:solidFill>
              <a:latin typeface="+mn-lt"/>
            </a:endParaRPr>
          </a:p>
        </p:txBody>
      </p:sp>
      <p:sp>
        <p:nvSpPr>
          <p:cNvPr id="6" name="Rectangle 5"/>
          <p:cNvSpPr/>
          <p:nvPr/>
        </p:nvSpPr>
        <p:spPr bwMode="auto">
          <a:xfrm>
            <a:off x="282931" y="1585559"/>
            <a:ext cx="8590429" cy="5212080"/>
          </a:xfrm>
          <a:prstGeom prst="rect">
            <a:avLst/>
          </a:prstGeom>
          <a:noFill/>
          <a:ln w="127000">
            <a:solidFill>
              <a:srgbClr val="212150"/>
            </a:solid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67146" y="796954"/>
            <a:ext cx="7729994" cy="711796"/>
          </a:xfrm>
        </p:spPr>
        <p:txBody>
          <a:bodyPr/>
          <a:lstStyle/>
          <a:p>
            <a:r>
              <a:rPr lang="en-US" dirty="0"/>
              <a:t>NCOA</a:t>
            </a:r>
            <a:r>
              <a:rPr lang="en-US" baseline="30000" dirty="0"/>
              <a:t>Link</a:t>
            </a:r>
            <a:r>
              <a:rPr lang="en-US" i="0" baseline="30000" dirty="0"/>
              <a:t>®</a:t>
            </a:r>
            <a:r>
              <a:rPr lang="en-US" dirty="0"/>
              <a:t> Footnote Codes for </a:t>
            </a:r>
            <a:br>
              <a:rPr lang="en-US" dirty="0"/>
            </a:br>
            <a:r>
              <a:rPr lang="en-US" dirty="0"/>
              <a:t>Non-Matching </a:t>
            </a:r>
            <a:r>
              <a:rPr lang="en-US" dirty="0" smtClean="0"/>
              <a:t>Records</a:t>
            </a:r>
            <a:endParaRPr lang="en-US" dirty="0"/>
          </a:p>
        </p:txBody>
      </p:sp>
      <p:graphicFrame>
        <p:nvGraphicFramePr>
          <p:cNvPr id="4" name="Group 46"/>
          <p:cNvGraphicFramePr>
            <a:graphicFrameLocks noGrp="1"/>
          </p:cNvGraphicFramePr>
          <p:nvPr>
            <p:extLst>
              <p:ext uri="{D42A27DB-BD31-4B8C-83A1-F6EECF244321}">
                <p14:modId xmlns:p14="http://schemas.microsoft.com/office/powerpoint/2010/main" val="2306245149"/>
              </p:ext>
            </p:extLst>
          </p:nvPr>
        </p:nvGraphicFramePr>
        <p:xfrm>
          <a:off x="117475" y="1725978"/>
          <a:ext cx="8909050" cy="4839031"/>
        </p:xfrm>
        <a:graphic>
          <a:graphicData uri="http://schemas.openxmlformats.org/drawingml/2006/table">
            <a:tbl>
              <a:tblPr/>
              <a:tblGrid>
                <a:gridCol w="576263"/>
                <a:gridCol w="1074737"/>
                <a:gridCol w="7258050"/>
              </a:tblGrid>
              <a:tr h="42222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 input record did not match a COA record.</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1773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04</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Family match to a COA with a secondary address, but no secondary address was provided on input.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10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06</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There is more than one COA record and the middle names are different.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2866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07</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There is more than one COA record and the genders are different.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21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08</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 input record matched two COA records.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96437">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09</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 input record matched a COA record from a high-rise address.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99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10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 input record matched a COA record for a rural or highway contract route.</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7782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11</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 input record matched a COA record with the same surname and address, but there is insufficient name information on the COA record to produce a match.</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2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19</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Match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There is a change of address on file but the new address</a:t>
                      </a: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cannot be ZIP + 4 coded. The new address cannot be confirmed on DPV or the new address is temporary.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26</a:t>
            </a:fld>
            <a:endParaRPr lang="en-US" altLang="en-US" dirty="0">
              <a:solidFill>
                <a:schemeClr val="tx1"/>
              </a:solidFill>
              <a:latin typeface="+mn-lt"/>
            </a:endParaRPr>
          </a:p>
        </p:txBody>
      </p:sp>
      <p:sp>
        <p:nvSpPr>
          <p:cNvPr id="6" name="Rectangle 5"/>
          <p:cNvSpPr/>
          <p:nvPr/>
        </p:nvSpPr>
        <p:spPr bwMode="auto">
          <a:xfrm>
            <a:off x="8406" y="1633265"/>
            <a:ext cx="9119692" cy="5029200"/>
          </a:xfrm>
          <a:prstGeom prst="rect">
            <a:avLst/>
          </a:prstGeom>
          <a:noFill/>
          <a:ln w="127000">
            <a:solidFill>
              <a:srgbClr val="212150"/>
            </a:solid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pPr eaLnBrk="1" hangingPunct="1"/>
            <a:r>
              <a:rPr lang="en-US" i="1" dirty="0" smtClean="0"/>
              <a:t>ACS</a:t>
            </a:r>
            <a:r>
              <a:rPr lang="en-US" i="0" baseline="30000" dirty="0" smtClean="0"/>
              <a:t>™</a:t>
            </a:r>
            <a:r>
              <a:rPr lang="en-US" i="1" dirty="0" smtClean="0"/>
              <a:t>  </a:t>
            </a:r>
            <a:endParaRPr lang="en-US" i="1" baseline="30000" dirty="0" smtClean="0"/>
          </a:p>
        </p:txBody>
      </p:sp>
      <p:sp>
        <p:nvSpPr>
          <p:cNvPr id="20484" name="Rectangle 10"/>
          <p:cNvSpPr>
            <a:spLocks noGrp="1" noChangeArrowheads="1"/>
          </p:cNvSpPr>
          <p:nvPr>
            <p:ph idx="1"/>
          </p:nvPr>
        </p:nvSpPr>
        <p:spPr>
          <a:xfrm>
            <a:off x="277108" y="1357474"/>
            <a:ext cx="8096987" cy="4214812"/>
          </a:xfrm>
        </p:spPr>
        <p:txBody>
          <a:bodyPr/>
          <a:lstStyle/>
          <a:p>
            <a:pPr marL="342900" lvl="2" indent="-342900" eaLnBrk="1" hangingPunct="1">
              <a:spcBef>
                <a:spcPct val="50000"/>
              </a:spcBef>
            </a:pPr>
            <a:r>
              <a:rPr lang="en-US" dirty="0" smtClean="0"/>
              <a:t>Traditional ACS</a:t>
            </a:r>
            <a:r>
              <a:rPr lang="de-DE" dirty="0" smtClean="0">
                <a:solidFill>
                  <a:schemeClr val="tx2"/>
                </a:solidFill>
              </a:rPr>
              <a:t>™, </a:t>
            </a:r>
            <a:r>
              <a:rPr lang="en-US" dirty="0" smtClean="0">
                <a:solidFill>
                  <a:schemeClr val="tx2"/>
                </a:solidFill>
              </a:rPr>
              <a:t>OneCode ACS</a:t>
            </a:r>
            <a:r>
              <a:rPr lang="en-US" baseline="30000" dirty="0" smtClean="0">
                <a:solidFill>
                  <a:schemeClr val="tx2"/>
                </a:solidFill>
              </a:rPr>
              <a:t>®</a:t>
            </a:r>
            <a:r>
              <a:rPr lang="en-US" dirty="0" smtClean="0">
                <a:solidFill>
                  <a:schemeClr val="tx2"/>
                </a:solidFill>
              </a:rPr>
              <a:t> or Full-Service ACS</a:t>
            </a:r>
            <a:endParaRPr lang="en-US" dirty="0" smtClean="0"/>
          </a:p>
          <a:p>
            <a:pPr eaLnBrk="1" hangingPunct="1">
              <a:spcBef>
                <a:spcPct val="50000"/>
              </a:spcBef>
            </a:pPr>
            <a:r>
              <a:rPr lang="en-US" dirty="0" smtClean="0"/>
              <a:t>Provides electronic Change of Address notices for undeliverable mailpieces  </a:t>
            </a:r>
          </a:p>
          <a:p>
            <a:pPr eaLnBrk="1" hangingPunct="1">
              <a:spcBef>
                <a:spcPct val="50000"/>
              </a:spcBef>
            </a:pPr>
            <a:r>
              <a:rPr lang="en-US" dirty="0" smtClean="0"/>
              <a:t>Mailers apply a participant code and an optional keyline OR Intelligent Mail</a:t>
            </a:r>
            <a:r>
              <a:rPr lang="en-US" baseline="30000" dirty="0" smtClean="0"/>
              <a:t>®</a:t>
            </a:r>
            <a:r>
              <a:rPr lang="en-US" dirty="0" smtClean="0"/>
              <a:t> barcode to mailpiece</a:t>
            </a:r>
          </a:p>
          <a:p>
            <a:pPr eaLnBrk="1" hangingPunct="1">
              <a:spcBef>
                <a:spcPct val="50000"/>
              </a:spcBef>
            </a:pPr>
            <a:r>
              <a:rPr lang="en-US" dirty="0" smtClean="0"/>
              <a:t>Requires an ancillary service endorsement</a:t>
            </a:r>
          </a:p>
          <a:p>
            <a:pPr eaLnBrk="1" hangingPunct="1">
              <a:spcBef>
                <a:spcPct val="50000"/>
              </a:spcBef>
            </a:pPr>
            <a:r>
              <a:rPr lang="en-US" dirty="0" smtClean="0"/>
              <a:t>Can reduce costs associated with manual returns</a:t>
            </a:r>
            <a:br>
              <a:rPr lang="en-US" dirty="0" smtClean="0"/>
            </a:br>
            <a:r>
              <a:rPr lang="en-US" dirty="0" smtClean="0"/>
              <a:t>and manual keying of data </a:t>
            </a:r>
          </a:p>
          <a:p>
            <a:pPr eaLnBrk="1" hangingPunct="1">
              <a:spcBef>
                <a:spcPct val="50000"/>
              </a:spcBef>
            </a:pPr>
            <a:r>
              <a:rPr lang="en-US" dirty="0" smtClean="0"/>
              <a:t>Centralized fulfillment option (SingleSource)</a:t>
            </a:r>
          </a:p>
          <a:p>
            <a:pPr eaLnBrk="1" hangingPunct="1">
              <a:spcBef>
                <a:spcPct val="50000"/>
              </a:spcBef>
            </a:pPr>
            <a:r>
              <a:rPr lang="en-US" dirty="0" smtClean="0"/>
              <a:t>Post-Mailing process</a:t>
            </a:r>
          </a:p>
        </p:txBody>
      </p:sp>
      <p:pic>
        <p:nvPicPr>
          <p:cNvPr id="20483" name="Picture 5" descr="mail_boxes"/>
          <p:cNvPicPr>
            <a:picLocks noChangeAspect="1" noChangeArrowheads="1"/>
          </p:cNvPicPr>
          <p:nvPr/>
        </p:nvPicPr>
        <p:blipFill>
          <a:blip r:embed="rId3">
            <a:extLst>
              <a:ext uri="{28A0092B-C50C-407E-A947-70E740481C1C}">
                <a14:useLocalDpi xmlns:a14="http://schemas.microsoft.com/office/drawing/2010/main" val="0"/>
              </a:ext>
            </a:extLst>
          </a:blip>
          <a:srcRect t="5626"/>
          <a:stretch>
            <a:fillRect/>
          </a:stretch>
        </p:blipFill>
        <p:spPr bwMode="auto">
          <a:xfrm>
            <a:off x="7292977" y="4359307"/>
            <a:ext cx="2310078" cy="2492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27</a:t>
            </a:fld>
            <a:endParaRPr lang="en-US" altLang="en-US" dirty="0">
              <a:solidFill>
                <a:schemeClr val="tx1"/>
              </a:solidFill>
              <a:latin typeface="+mn-lt"/>
            </a:endParaRP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i="1" dirty="0" smtClean="0"/>
              <a:t>ACS</a:t>
            </a:r>
            <a:r>
              <a:rPr lang="en-US" i="0" baseline="30000" dirty="0" smtClean="0"/>
              <a:t>™</a:t>
            </a:r>
            <a:r>
              <a:rPr lang="en-US" i="1" dirty="0" smtClean="0"/>
              <a:t> Return Codes</a:t>
            </a:r>
          </a:p>
        </p:txBody>
      </p:sp>
      <p:graphicFrame>
        <p:nvGraphicFramePr>
          <p:cNvPr id="19533" name="Group 77"/>
          <p:cNvGraphicFramePr>
            <a:graphicFrameLocks noGrp="1"/>
          </p:cNvGraphicFramePr>
          <p:nvPr>
            <p:extLst>
              <p:ext uri="{D42A27DB-BD31-4B8C-83A1-F6EECF244321}">
                <p14:modId xmlns:p14="http://schemas.microsoft.com/office/powerpoint/2010/main" val="4031144407"/>
              </p:ext>
            </p:extLst>
          </p:nvPr>
        </p:nvGraphicFramePr>
        <p:xfrm>
          <a:off x="177052" y="1431937"/>
          <a:ext cx="4070930" cy="5261486"/>
        </p:xfrm>
        <a:graphic>
          <a:graphicData uri="http://schemas.openxmlformats.org/drawingml/2006/table">
            <a:tbl>
              <a:tblPr/>
              <a:tblGrid>
                <a:gridCol w="384050"/>
                <a:gridCol w="3686880"/>
              </a:tblGrid>
              <a:tr h="72691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Customer has moved and left no forwarding 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6904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Customer’s P.O. Box</a:t>
                      </a:r>
                      <a:r>
                        <a:rPr kumimoji="0" lang="en-US" sz="1600" b="0" i="0" u="none" strike="noStrike" cap="none" normalizeH="0" baseline="30000" dirty="0" smtClean="0">
                          <a:ln>
                            <a:noFill/>
                          </a:ln>
                          <a:solidFill>
                            <a:schemeClr val="tx1"/>
                          </a:solidFill>
                          <a:effectLst/>
                          <a:latin typeface="Arial" pitchFamily="34" charset="0"/>
                          <a:ea typeface="ヒラギノ角ゴ Pro W3" pitchFamily="1" charset="-128"/>
                          <a:cs typeface="Arial" pitchFamily="34" charset="0"/>
                        </a:rPr>
                        <a:t>™</a:t>
                      </a: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 has been closed and no forwarding address was filed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0000"/>
                      </a:srgbClr>
                    </a:solidFill>
                  </a:tcPr>
                </a:tc>
              </a:tr>
              <a:tr h="70593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Matched with a COA order for a temporary change of 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9326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Attempted, not known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20000"/>
                      </a:srgbClr>
                    </a:solidFill>
                  </a:tcPr>
                </a:tc>
              </a:tr>
              <a:tr h="49326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Returned for better 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9326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Outside delivery limits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326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In dispute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9326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Insufficient 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326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Illegible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6" name="Group 77"/>
          <p:cNvGraphicFramePr>
            <a:graphicFrameLocks noGrp="1"/>
          </p:cNvGraphicFramePr>
          <p:nvPr>
            <p:extLst>
              <p:ext uri="{D42A27DB-BD31-4B8C-83A1-F6EECF244321}">
                <p14:modId xmlns:p14="http://schemas.microsoft.com/office/powerpoint/2010/main" val="296875756"/>
              </p:ext>
            </p:extLst>
          </p:nvPr>
        </p:nvGraphicFramePr>
        <p:xfrm>
          <a:off x="4449036" y="1430110"/>
          <a:ext cx="4501134" cy="5263318"/>
        </p:xfrm>
        <a:graphic>
          <a:graphicData uri="http://schemas.openxmlformats.org/drawingml/2006/table">
            <a:tbl>
              <a:tblPr/>
              <a:tblGrid>
                <a:gridCol w="370085"/>
                <a:gridCol w="4131049"/>
              </a:tblGrid>
              <a:tr h="5799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mail receptacle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9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such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1772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Deceased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855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Q</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Not deliverable as addressed / unable to forward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799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Refused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9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such street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799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U</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Unclaimed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9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V</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Vacant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799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 charset="-128"/>
                          <a:cs typeface="Arial" pitchFamily="34" charset="0"/>
                        </a:rPr>
                        <a:t>No such office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28</a:t>
            </a:fld>
            <a:endParaRPr lang="en-US" altLang="en-US" dirty="0">
              <a:solidFill>
                <a:schemeClr val="tx1"/>
              </a:solidFill>
              <a:latin typeface="+mn-lt"/>
            </a:endParaRPr>
          </a:p>
        </p:txBody>
      </p:sp>
      <p:sp>
        <p:nvSpPr>
          <p:cNvPr id="7" name="Rectangle 6"/>
          <p:cNvSpPr/>
          <p:nvPr/>
        </p:nvSpPr>
        <p:spPr bwMode="auto">
          <a:xfrm>
            <a:off x="85217" y="1323326"/>
            <a:ext cx="4251960" cy="5486400"/>
          </a:xfrm>
          <a:prstGeom prst="rect">
            <a:avLst/>
          </a:prstGeom>
          <a:noFill/>
          <a:ln w="127000">
            <a:solidFill>
              <a:srgbClr val="212150"/>
            </a:solid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sp>
        <p:nvSpPr>
          <p:cNvPr id="8" name="Rectangle 7"/>
          <p:cNvSpPr/>
          <p:nvPr/>
        </p:nvSpPr>
        <p:spPr bwMode="auto">
          <a:xfrm>
            <a:off x="4365423" y="1316725"/>
            <a:ext cx="4683161" cy="5486400"/>
          </a:xfrm>
          <a:prstGeom prst="rect">
            <a:avLst/>
          </a:prstGeom>
          <a:noFill/>
          <a:ln w="127000">
            <a:solidFill>
              <a:srgbClr val="212150"/>
            </a:solidFill>
          </a:ln>
          <a:effectLst>
            <a:outerShdw blurRad="63500" dist="38100" dir="5400000" algn="t" rotWithShape="0">
              <a:prstClr val="black">
                <a:alpha val="40000"/>
              </a:prstClr>
            </a:outerShdw>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endParaRPr kumimoji="0" lang="en-US" sz="2400" b="0" i="0" u="none" strike="noStrike" cap="none" normalizeH="0" baseline="0" dirty="0" smtClean="0">
              <a:ln>
                <a:noFill/>
              </a:ln>
              <a:solidFill>
                <a:srgbClr val="FFFFFF"/>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533"/>
                                        </p:tgtEl>
                                        <p:attrNameLst>
                                          <p:attrName>style.visibility</p:attrName>
                                        </p:attrNameLst>
                                      </p:cBhvr>
                                      <p:to>
                                        <p:strVal val="visible"/>
                                      </p:to>
                                    </p:set>
                                    <p:animEffect transition="in" filter="wipe(down)">
                                      <p:cBhvr>
                                        <p:cTn id="7" dur="500"/>
                                        <p:tgtEl>
                                          <p:spTgt spid="19533"/>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Horizontal)">
                                      <p:cBhvr>
                                        <p:cTn id="14" dur="500"/>
                                        <p:tgtEl>
                                          <p:spTgt spid="7"/>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1"/>
          <p:cNvSpPr>
            <a:spLocks noGrp="1" noChangeArrowheads="1"/>
          </p:cNvSpPr>
          <p:nvPr>
            <p:ph type="title"/>
          </p:nvPr>
        </p:nvSpPr>
        <p:spPr/>
        <p:txBody>
          <a:bodyPr/>
          <a:lstStyle/>
          <a:p>
            <a:pPr eaLnBrk="1" hangingPunct="1"/>
            <a:r>
              <a:rPr lang="en-US" i="1" dirty="0" smtClean="0"/>
              <a:t>Leveraging Return Codes</a:t>
            </a:r>
          </a:p>
        </p:txBody>
      </p:sp>
      <p:sp>
        <p:nvSpPr>
          <p:cNvPr id="22531" name="Rectangle 12"/>
          <p:cNvSpPr>
            <a:spLocks noGrp="1" noChangeArrowheads="1"/>
          </p:cNvSpPr>
          <p:nvPr>
            <p:ph idx="1"/>
          </p:nvPr>
        </p:nvSpPr>
        <p:spPr/>
        <p:txBody>
          <a:bodyPr/>
          <a:lstStyle/>
          <a:p>
            <a:pPr eaLnBrk="1" hangingPunct="1"/>
            <a:r>
              <a:rPr lang="en-US" dirty="0" smtClean="0"/>
              <a:t>Filtered expressions can be built to trigger additional processing based on certain conditions</a:t>
            </a:r>
          </a:p>
          <a:p>
            <a:pPr eaLnBrk="1" hangingPunct="1"/>
            <a:r>
              <a:rPr lang="en-US" dirty="0" smtClean="0"/>
              <a:t>DPV FN codes of A1, M1, M3, P1, and P3 may be sent to advanced address correction services</a:t>
            </a:r>
          </a:p>
          <a:p>
            <a:pPr lvl="1" eaLnBrk="1" hangingPunct="1"/>
            <a:r>
              <a:rPr lang="en-US" dirty="0" smtClean="0"/>
              <a:t>AEC and AEC II</a:t>
            </a:r>
            <a:r>
              <a:rPr lang="en-US" baseline="30000" dirty="0" smtClean="0"/>
              <a:t>®</a:t>
            </a:r>
          </a:p>
          <a:p>
            <a:pPr lvl="1" eaLnBrk="1" hangingPunct="1"/>
            <a:r>
              <a:rPr lang="en-US" dirty="0" smtClean="0"/>
              <a:t>Industry provided Address Resolution Services</a:t>
            </a:r>
          </a:p>
        </p:txBody>
      </p:sp>
      <p:pic>
        <p:nvPicPr>
          <p:cNvPr id="22532"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4221"/>
          <a:stretch/>
        </p:blipFill>
        <p:spPr bwMode="auto">
          <a:xfrm>
            <a:off x="0" y="3851455"/>
            <a:ext cx="91440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29</a:t>
            </a:fld>
            <a:endParaRPr lang="en-US" altLang="en-US" dirty="0">
              <a:solidFill>
                <a:schemeClr val="tx1"/>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780" y="4120290"/>
            <a:ext cx="1152150" cy="2689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370" y="1495531"/>
            <a:ext cx="8229600" cy="5486400"/>
          </a:xfrm>
          <a:prstGeom prst="rect">
            <a:avLst/>
          </a:prstGeom>
        </p:spPr>
      </p:pic>
      <p:sp>
        <p:nvSpPr>
          <p:cNvPr id="27650" name="Rectangle 6"/>
          <p:cNvSpPr>
            <a:spLocks noGrp="1" noChangeArrowheads="1"/>
          </p:cNvSpPr>
          <p:nvPr>
            <p:ph type="title"/>
          </p:nvPr>
        </p:nvSpPr>
        <p:spPr/>
        <p:txBody>
          <a:bodyPr/>
          <a:lstStyle/>
          <a:p>
            <a:pPr eaLnBrk="1" hangingPunct="1"/>
            <a:r>
              <a:rPr lang="en-US" i="1" dirty="0" smtClean="0"/>
              <a:t>Address Quality Connection</a:t>
            </a:r>
            <a:endParaRPr lang="en-US" baseline="30000" dirty="0" smtClean="0"/>
          </a:p>
        </p:txBody>
      </p:sp>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rgbClr val="000000"/>
                </a:solidFill>
                <a:latin typeface="Arial"/>
              </a:rPr>
              <a:pPr algn="r">
                <a:defRPr/>
              </a:pPr>
              <a:t>3</a:t>
            </a:fld>
            <a:endParaRPr lang="en-US" altLang="en-US" dirty="0">
              <a:solidFill>
                <a:srgbClr val="000000"/>
              </a:solidFill>
              <a:latin typeface="Arial"/>
            </a:endParaRPr>
          </a:p>
        </p:txBody>
      </p:sp>
      <p:sp>
        <p:nvSpPr>
          <p:cNvPr id="3" name="Content Placeholder 2"/>
          <p:cNvSpPr>
            <a:spLocks noGrp="1"/>
          </p:cNvSpPr>
          <p:nvPr>
            <p:ph idx="1"/>
          </p:nvPr>
        </p:nvSpPr>
        <p:spPr>
          <a:xfrm>
            <a:off x="654691" y="2699305"/>
            <a:ext cx="4224550" cy="2717017"/>
          </a:xfrm>
        </p:spPr>
        <p:txBody>
          <a:bodyPr/>
          <a:lstStyle/>
          <a:p>
            <a:pPr>
              <a:buSzPct val="85000"/>
            </a:pPr>
            <a:r>
              <a:rPr lang="en-US" sz="3200" dirty="0" smtClean="0"/>
              <a:t>Complete</a:t>
            </a:r>
          </a:p>
          <a:p>
            <a:pPr>
              <a:buSzPct val="85000"/>
            </a:pPr>
            <a:r>
              <a:rPr lang="en-US" sz="3200" dirty="0" smtClean="0"/>
              <a:t>Correct</a:t>
            </a:r>
          </a:p>
          <a:p>
            <a:pPr>
              <a:buSzPct val="85000"/>
            </a:pPr>
            <a:r>
              <a:rPr lang="en-US" sz="3200" dirty="0" smtClean="0"/>
              <a:t>Current</a:t>
            </a:r>
            <a:endParaRPr lang="en-US" sz="3200" dirty="0"/>
          </a:p>
        </p:txBody>
      </p:sp>
      <p:sp>
        <p:nvSpPr>
          <p:cNvPr id="6" name="TextBox 5"/>
          <p:cNvSpPr txBox="1"/>
          <p:nvPr/>
        </p:nvSpPr>
        <p:spPr>
          <a:xfrm>
            <a:off x="3573469" y="6270165"/>
            <a:ext cx="5722345" cy="461665"/>
          </a:xfrm>
          <a:prstGeom prst="rect">
            <a:avLst/>
          </a:prstGeom>
          <a:noFill/>
        </p:spPr>
        <p:txBody>
          <a:bodyPr wrap="square" rtlCol="0">
            <a:spAutoFit/>
          </a:bodyPr>
          <a:lstStyle/>
          <a:p>
            <a:r>
              <a:rPr lang="en-US" sz="1200" dirty="0" smtClean="0">
                <a:solidFill>
                  <a:schemeClr val="tx1"/>
                </a:solidFill>
                <a:latin typeface="+mn-lt"/>
              </a:rPr>
              <a:t>CASS™, DPV</a:t>
            </a:r>
            <a:r>
              <a:rPr lang="en-US" sz="1200" baseline="30000" dirty="0" smtClean="0">
                <a:solidFill>
                  <a:schemeClr val="tx1"/>
                </a:solidFill>
                <a:latin typeface="+mn-lt"/>
              </a:rPr>
              <a:t>®</a:t>
            </a:r>
            <a:r>
              <a:rPr lang="en-US" sz="1200" dirty="0" smtClean="0">
                <a:solidFill>
                  <a:schemeClr val="tx1"/>
                </a:solidFill>
                <a:latin typeface="+mn-lt"/>
              </a:rPr>
              <a:t>, DSF</a:t>
            </a:r>
            <a:r>
              <a:rPr lang="en-US" sz="1200" baseline="30000" dirty="0" smtClean="0">
                <a:solidFill>
                  <a:schemeClr val="tx1"/>
                </a:solidFill>
                <a:latin typeface="+mn-lt"/>
              </a:rPr>
              <a:t>2®</a:t>
            </a:r>
            <a:r>
              <a:rPr lang="en-US" sz="1200" dirty="0" smtClean="0">
                <a:solidFill>
                  <a:schemeClr val="tx1"/>
                </a:solidFill>
                <a:latin typeface="+mn-lt"/>
              </a:rPr>
              <a:t>, LACS </a:t>
            </a:r>
            <a:r>
              <a:rPr lang="en-US" sz="1200" baseline="30000" dirty="0" smtClean="0">
                <a:solidFill>
                  <a:schemeClr val="tx1"/>
                </a:solidFill>
                <a:latin typeface="+mn-lt"/>
              </a:rPr>
              <a:t>Link®</a:t>
            </a:r>
            <a:r>
              <a:rPr lang="en-US" sz="1200" dirty="0" smtClean="0">
                <a:solidFill>
                  <a:schemeClr val="tx1"/>
                </a:solidFill>
                <a:latin typeface="+mn-lt"/>
              </a:rPr>
              <a:t>, Suite</a:t>
            </a:r>
            <a:r>
              <a:rPr lang="en-US" sz="1200" baseline="30000" dirty="0">
                <a:solidFill>
                  <a:schemeClr val="tx1"/>
                </a:solidFill>
                <a:latin typeface="+mn-lt"/>
              </a:rPr>
              <a:t>Link®</a:t>
            </a:r>
            <a:r>
              <a:rPr lang="en-US" sz="1200" dirty="0" smtClean="0">
                <a:solidFill>
                  <a:schemeClr val="tx1"/>
                </a:solidFill>
                <a:latin typeface="+mn-lt"/>
              </a:rPr>
              <a:t>, AEC II</a:t>
            </a:r>
            <a:r>
              <a:rPr lang="en-US" sz="1200" baseline="30000" dirty="0" smtClean="0">
                <a:solidFill>
                  <a:schemeClr val="tx1"/>
                </a:solidFill>
                <a:latin typeface="+mn-lt"/>
              </a:rPr>
              <a:t>®</a:t>
            </a:r>
            <a:r>
              <a:rPr lang="en-US" sz="1200" dirty="0" smtClean="0">
                <a:solidFill>
                  <a:schemeClr val="tx1"/>
                </a:solidFill>
                <a:latin typeface="+mn-lt"/>
              </a:rPr>
              <a:t>, NCOA</a:t>
            </a:r>
            <a:r>
              <a:rPr lang="en-US" sz="1200" baseline="30000" dirty="0">
                <a:solidFill>
                  <a:srgbClr val="000000"/>
                </a:solidFill>
                <a:latin typeface="+mn-lt"/>
              </a:rPr>
              <a:t>Link</a:t>
            </a:r>
            <a:r>
              <a:rPr lang="en-US" sz="1200" baseline="30000" dirty="0" smtClean="0">
                <a:solidFill>
                  <a:srgbClr val="000000"/>
                </a:solidFill>
                <a:latin typeface="+mn-lt"/>
              </a:rPr>
              <a:t>®</a:t>
            </a:r>
            <a:r>
              <a:rPr lang="en-US" sz="1200" dirty="0" smtClean="0">
                <a:solidFill>
                  <a:schemeClr val="tx1"/>
                </a:solidFill>
                <a:latin typeface="+mn-lt"/>
              </a:rPr>
              <a:t>, ANK</a:t>
            </a:r>
            <a:r>
              <a:rPr lang="en-US" sz="1200" baseline="30000" dirty="0" smtClean="0">
                <a:solidFill>
                  <a:schemeClr val="tx1"/>
                </a:solidFill>
                <a:latin typeface="+mn-lt"/>
              </a:rPr>
              <a:t>Link</a:t>
            </a:r>
            <a:r>
              <a:rPr lang="en-US" sz="1200" baseline="30000" dirty="0">
                <a:solidFill>
                  <a:schemeClr val="tx1"/>
                </a:solidFill>
                <a:latin typeface="+mn-lt"/>
              </a:rPr>
              <a:t>®</a:t>
            </a:r>
            <a:r>
              <a:rPr lang="en-US" sz="1200" dirty="0" smtClean="0">
                <a:solidFill>
                  <a:schemeClr val="tx1"/>
                </a:solidFill>
                <a:latin typeface="+mn-lt"/>
              </a:rPr>
              <a:t> and ACS™ are registered trademarks of the United States Postal Service</a:t>
            </a:r>
            <a:r>
              <a:rPr lang="en-US" sz="1200" baseline="30000" dirty="0" smtClean="0">
                <a:solidFill>
                  <a:schemeClr val="tx1"/>
                </a:solidFill>
              </a:rPr>
              <a:t>®</a:t>
            </a:r>
            <a:r>
              <a:rPr lang="en-US" sz="1200" dirty="0" smtClean="0">
                <a:solidFill>
                  <a:schemeClr val="tx1"/>
                </a:solidFill>
                <a:latin typeface="+mn-lt"/>
              </a:rPr>
              <a:t>.</a:t>
            </a:r>
          </a:p>
        </p:txBody>
      </p:sp>
    </p:spTree>
    <p:extLst>
      <p:ext uri="{BB962C8B-B14F-4D97-AF65-F5344CB8AC3E}">
        <p14:creationId xmlns:p14="http://schemas.microsoft.com/office/powerpoint/2010/main" val="543335016"/>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p:txBody>
          <a:bodyPr/>
          <a:lstStyle/>
          <a:p>
            <a:pPr eaLnBrk="1" hangingPunct="1"/>
            <a:r>
              <a:rPr lang="en-US" i="1" dirty="0" smtClean="0"/>
              <a:t>AEC &amp; AEC II</a:t>
            </a:r>
            <a:r>
              <a:rPr lang="en-US" i="0" baseline="30000" dirty="0" smtClean="0"/>
              <a:t>®</a:t>
            </a:r>
          </a:p>
        </p:txBody>
      </p:sp>
      <p:sp>
        <p:nvSpPr>
          <p:cNvPr id="27651" name="Rectangle 7"/>
          <p:cNvSpPr>
            <a:spLocks noGrp="1" noChangeArrowheads="1"/>
          </p:cNvSpPr>
          <p:nvPr>
            <p:ph idx="1"/>
          </p:nvPr>
        </p:nvSpPr>
        <p:spPr/>
        <p:txBody>
          <a:bodyPr/>
          <a:lstStyle/>
          <a:p>
            <a:pPr eaLnBrk="1" hangingPunct="1">
              <a:spcBef>
                <a:spcPct val="50000"/>
              </a:spcBef>
            </a:pPr>
            <a:r>
              <a:rPr lang="en-US" dirty="0" smtClean="0"/>
              <a:t>USPS</a:t>
            </a:r>
            <a:r>
              <a:rPr lang="en-US" baseline="30000" dirty="0" smtClean="0"/>
              <a:t>®</a:t>
            </a:r>
            <a:r>
              <a:rPr lang="en-US" dirty="0" smtClean="0"/>
              <a:t> provided service for all customers</a:t>
            </a:r>
          </a:p>
          <a:p>
            <a:pPr eaLnBrk="1" hangingPunct="1">
              <a:spcBef>
                <a:spcPct val="50000"/>
              </a:spcBef>
            </a:pPr>
            <a:r>
              <a:rPr lang="en-US" dirty="0" smtClean="0"/>
              <a:t>Resolves physical address deficiencies </a:t>
            </a:r>
          </a:p>
          <a:p>
            <a:pPr eaLnBrk="1" hangingPunct="1">
              <a:spcBef>
                <a:spcPct val="50000"/>
              </a:spcBef>
            </a:pPr>
            <a:r>
              <a:rPr lang="en-US" dirty="0" smtClean="0"/>
              <a:t>Sent to the USPS on electronic media  </a:t>
            </a:r>
          </a:p>
          <a:p>
            <a:pPr eaLnBrk="1" hangingPunct="1">
              <a:spcBef>
                <a:spcPct val="50000"/>
              </a:spcBef>
            </a:pPr>
            <a:r>
              <a:rPr lang="en-US" dirty="0" smtClean="0"/>
              <a:t>AEC  cost - $23.00 per thousand </a:t>
            </a:r>
          </a:p>
          <a:p>
            <a:pPr lvl="1" eaLnBrk="1" hangingPunct="1">
              <a:spcBef>
                <a:spcPct val="50000"/>
              </a:spcBef>
            </a:pPr>
            <a:r>
              <a:rPr lang="en-US" dirty="0" smtClean="0"/>
              <a:t>Average correction rate - 38%</a:t>
            </a:r>
          </a:p>
          <a:p>
            <a:pPr eaLnBrk="1" hangingPunct="1">
              <a:spcBef>
                <a:spcPct val="50000"/>
              </a:spcBef>
            </a:pPr>
            <a:r>
              <a:rPr lang="en-US" dirty="0" smtClean="0"/>
              <a:t>AEC II cost - $0.32 per record</a:t>
            </a:r>
          </a:p>
          <a:p>
            <a:pPr lvl="1" eaLnBrk="1" hangingPunct="1">
              <a:spcBef>
                <a:spcPct val="50000"/>
              </a:spcBef>
            </a:pPr>
            <a:r>
              <a:rPr lang="en-US" dirty="0" smtClean="0"/>
              <a:t> Average: 85% resolution rate </a:t>
            </a:r>
          </a:p>
          <a:p>
            <a:pPr lvl="1" eaLnBrk="1" hangingPunct="1">
              <a:spcBef>
                <a:spcPct val="50000"/>
              </a:spcBef>
            </a:pPr>
            <a:r>
              <a:rPr lang="en-US" dirty="0" smtClean="0"/>
              <a:t> Average: 51% correction rate</a:t>
            </a:r>
          </a:p>
          <a:p>
            <a:pPr eaLnBrk="1" hangingPunct="1">
              <a:spcBef>
                <a:spcPct val="50000"/>
              </a:spcBef>
            </a:pPr>
            <a:r>
              <a:rPr lang="en-US" dirty="0" smtClean="0"/>
              <a:t>Pre-Mailing process</a:t>
            </a:r>
          </a:p>
        </p:txBody>
      </p:sp>
      <p:pic>
        <p:nvPicPr>
          <p:cNvPr id="27652" name="Picture 5" descr="mail_boxes"/>
          <p:cNvPicPr>
            <a:picLocks noChangeAspect="1" noChangeArrowheads="1"/>
          </p:cNvPicPr>
          <p:nvPr/>
        </p:nvPicPr>
        <p:blipFill>
          <a:blip r:embed="rId3">
            <a:extLst>
              <a:ext uri="{28A0092B-C50C-407E-A947-70E740481C1C}">
                <a14:useLocalDpi xmlns:a14="http://schemas.microsoft.com/office/drawing/2010/main" val="0"/>
              </a:ext>
            </a:extLst>
          </a:blip>
          <a:srcRect t="6615"/>
          <a:stretch>
            <a:fillRect/>
          </a:stretch>
        </p:blipFill>
        <p:spPr bwMode="auto">
          <a:xfrm>
            <a:off x="6477000" y="3310395"/>
            <a:ext cx="3318080" cy="354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30</a:t>
            </a:fld>
            <a:endParaRPr lang="en-US" altLang="en-US" dirty="0">
              <a:solidFill>
                <a:schemeClr val="tx1"/>
              </a:solidFill>
              <a:latin typeface="+mn-lt"/>
            </a:endParaRP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xfrm>
            <a:off x="7391400" y="6581260"/>
            <a:ext cx="1752600" cy="381000"/>
          </a:xfrm>
          <a:noFill/>
        </p:spPr>
        <p:txBody>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r"/>
            <a:fld id="{760EE33B-5300-4982-83E4-EC78D2287FD0}" type="slidenum">
              <a:rPr lang="en-US" altLang="en-US" sz="1200" smtClean="0"/>
              <a:pPr algn="r"/>
              <a:t>31</a:t>
            </a:fld>
            <a:endParaRPr lang="en-US" altLang="en-US" sz="1200" dirty="0" smtClean="0"/>
          </a:p>
        </p:txBody>
      </p:sp>
      <p:sp>
        <p:nvSpPr>
          <p:cNvPr id="87135" name="Rectangle 95"/>
          <p:cNvSpPr>
            <a:spLocks noChangeArrowheads="1"/>
          </p:cNvSpPr>
          <p:nvPr/>
        </p:nvSpPr>
        <p:spPr bwMode="auto">
          <a:xfrm>
            <a:off x="290513" y="6019800"/>
            <a:ext cx="2971800" cy="762000"/>
          </a:xfrm>
          <a:prstGeom prst="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87136" name="Rectangle 96"/>
          <p:cNvSpPr>
            <a:spLocks noChangeArrowheads="1"/>
          </p:cNvSpPr>
          <p:nvPr/>
        </p:nvSpPr>
        <p:spPr bwMode="auto">
          <a:xfrm>
            <a:off x="290513" y="5410200"/>
            <a:ext cx="2971800" cy="609600"/>
          </a:xfrm>
          <a:prstGeom prst="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87134" name="Rectangle 94"/>
          <p:cNvSpPr>
            <a:spLocks noChangeArrowheads="1"/>
          </p:cNvSpPr>
          <p:nvPr/>
        </p:nvSpPr>
        <p:spPr bwMode="auto">
          <a:xfrm>
            <a:off x="294376" y="4648200"/>
            <a:ext cx="2971800" cy="762000"/>
          </a:xfrm>
          <a:prstGeom prst="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87126" name="Rectangle 86"/>
          <p:cNvSpPr>
            <a:spLocks noChangeArrowheads="1"/>
          </p:cNvSpPr>
          <p:nvPr/>
        </p:nvSpPr>
        <p:spPr bwMode="auto">
          <a:xfrm>
            <a:off x="290513" y="3886200"/>
            <a:ext cx="2971800" cy="762000"/>
          </a:xfrm>
          <a:prstGeom prst="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87132" name="Rectangle 92"/>
          <p:cNvSpPr>
            <a:spLocks noChangeArrowheads="1"/>
          </p:cNvSpPr>
          <p:nvPr/>
        </p:nvSpPr>
        <p:spPr bwMode="auto">
          <a:xfrm>
            <a:off x="6858000" y="4572000"/>
            <a:ext cx="1752600" cy="1143000"/>
          </a:xfrm>
          <a:prstGeom prst="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87129" name="AutoShape 89"/>
          <p:cNvSpPr>
            <a:spLocks noChangeArrowheads="1"/>
          </p:cNvSpPr>
          <p:nvPr/>
        </p:nvSpPr>
        <p:spPr bwMode="auto">
          <a:xfrm>
            <a:off x="6308725" y="2163763"/>
            <a:ext cx="2286000" cy="1298575"/>
          </a:xfrm>
          <a:prstGeom prst="diamond">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87130" name="Rectangle 90"/>
          <p:cNvSpPr>
            <a:spLocks noChangeArrowheads="1"/>
          </p:cNvSpPr>
          <p:nvPr/>
        </p:nvSpPr>
        <p:spPr bwMode="auto">
          <a:xfrm>
            <a:off x="3810000" y="2251075"/>
            <a:ext cx="1752600" cy="1143000"/>
          </a:xfrm>
          <a:prstGeom prst="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87128" name="AutoShape 88"/>
          <p:cNvSpPr>
            <a:spLocks noChangeArrowheads="1"/>
          </p:cNvSpPr>
          <p:nvPr/>
        </p:nvSpPr>
        <p:spPr bwMode="auto">
          <a:xfrm>
            <a:off x="609600" y="2174875"/>
            <a:ext cx="2286000" cy="1295400"/>
          </a:xfrm>
          <a:prstGeom prst="diamond">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anchor="ctr"/>
          <a:lstStyle/>
          <a:p>
            <a:pPr algn="ctr" eaLnBrk="0" hangingPunct="0">
              <a:lnSpc>
                <a:spcPts val="1300"/>
              </a:lnSpc>
            </a:pPr>
            <a:endParaRPr lang="en-US" altLang="en-US" sz="1200" dirty="0">
              <a:latin typeface="Arial Rounded MT Bold" pitchFamily="34" charset="0"/>
            </a:endParaRPr>
          </a:p>
        </p:txBody>
      </p:sp>
      <p:sp>
        <p:nvSpPr>
          <p:cNvPr id="49164" name="Line 76"/>
          <p:cNvSpPr>
            <a:spLocks noChangeShapeType="1"/>
          </p:cNvSpPr>
          <p:nvPr/>
        </p:nvSpPr>
        <p:spPr bwMode="auto">
          <a:xfrm>
            <a:off x="1752600" y="3352800"/>
            <a:ext cx="0" cy="6096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87125" name="Rectangle 85"/>
          <p:cNvSpPr>
            <a:spLocks noChangeArrowheads="1"/>
          </p:cNvSpPr>
          <p:nvPr/>
        </p:nvSpPr>
        <p:spPr bwMode="auto">
          <a:xfrm>
            <a:off x="304800" y="879475"/>
            <a:ext cx="2971800" cy="1066800"/>
          </a:xfrm>
          <a:prstGeom prst="rect">
            <a:avLst/>
          </a:prstGeom>
          <a:gradFill flip="none" rotWithShape="1">
            <a:gsLst>
              <a:gs pos="0">
                <a:srgbClr val="D6B19C"/>
              </a:gs>
              <a:gs pos="30000">
                <a:srgbClr val="D49E6C"/>
              </a:gs>
              <a:gs pos="70000">
                <a:srgbClr val="A65528"/>
              </a:gs>
              <a:gs pos="100000">
                <a:srgbClr val="663012"/>
              </a:gs>
            </a:gsLst>
            <a:path path="circle">
              <a:fillToRect r="100000" b="100000"/>
            </a:path>
            <a:tileRect l="-100000" t="-100000"/>
          </a:gradFill>
          <a:ln w="38100" cap="rnd" cmpd="thickThin" algn="ctr">
            <a:solidFill>
              <a:srgbClr val="FF0000"/>
            </a:solidFill>
            <a:prstDash val="solid"/>
            <a:miter lim="800000"/>
            <a:headEnd/>
            <a:tailEnd/>
          </a:ln>
        </p:spPr>
        <p:txBody>
          <a:bodyPr wrap="none" anchor="ctr"/>
          <a:lstStyle/>
          <a:p>
            <a:pPr algn="ctr" eaLnBrk="0" hangingPunct="0">
              <a:lnSpc>
                <a:spcPts val="1300"/>
              </a:lnSpc>
            </a:pPr>
            <a:endParaRPr lang="en-US" altLang="en-US" sz="1200" dirty="0">
              <a:latin typeface="Arial Rounded MT Bold" pitchFamily="34" charset="0"/>
            </a:endParaRPr>
          </a:p>
        </p:txBody>
      </p:sp>
      <p:sp>
        <p:nvSpPr>
          <p:cNvPr id="49166" name="Line 77"/>
          <p:cNvSpPr>
            <a:spLocks noChangeShapeType="1"/>
          </p:cNvSpPr>
          <p:nvPr/>
        </p:nvSpPr>
        <p:spPr bwMode="auto">
          <a:xfrm>
            <a:off x="1752600" y="4419600"/>
            <a:ext cx="0" cy="3048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49167" name="Line 78"/>
          <p:cNvSpPr>
            <a:spLocks noChangeShapeType="1"/>
          </p:cNvSpPr>
          <p:nvPr/>
        </p:nvSpPr>
        <p:spPr bwMode="auto">
          <a:xfrm>
            <a:off x="1752600" y="5181600"/>
            <a:ext cx="0" cy="3048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49168" name="Line 79"/>
          <p:cNvSpPr>
            <a:spLocks noChangeShapeType="1"/>
          </p:cNvSpPr>
          <p:nvPr/>
        </p:nvSpPr>
        <p:spPr bwMode="auto">
          <a:xfrm>
            <a:off x="1752600" y="5791200"/>
            <a:ext cx="0" cy="3048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cxnSp>
        <p:nvCxnSpPr>
          <p:cNvPr id="49169" name="AutoShape 7"/>
          <p:cNvCxnSpPr>
            <a:cxnSpLocks noChangeShapeType="1"/>
          </p:cNvCxnSpPr>
          <p:nvPr/>
        </p:nvCxnSpPr>
        <p:spPr bwMode="auto">
          <a:xfrm>
            <a:off x="1739900" y="5543550"/>
            <a:ext cx="0" cy="381000"/>
          </a:xfrm>
          <a:prstGeom prst="straightConnector1">
            <a:avLst/>
          </a:prstGeom>
          <a:noFill/>
          <a:ln w="1905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49170" name="AutoShape 8"/>
          <p:cNvCxnSpPr>
            <a:cxnSpLocks noChangeShapeType="1"/>
          </p:cNvCxnSpPr>
          <p:nvPr/>
        </p:nvCxnSpPr>
        <p:spPr bwMode="auto">
          <a:xfrm>
            <a:off x="1752600" y="4851400"/>
            <a:ext cx="0" cy="381000"/>
          </a:xfrm>
          <a:prstGeom prst="straightConnector1">
            <a:avLst/>
          </a:prstGeom>
          <a:noFill/>
          <a:ln w="1905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49171" name="AutoShape 9"/>
          <p:cNvCxnSpPr>
            <a:cxnSpLocks noChangeShapeType="1"/>
          </p:cNvCxnSpPr>
          <p:nvPr/>
        </p:nvCxnSpPr>
        <p:spPr bwMode="auto">
          <a:xfrm>
            <a:off x="1752600" y="4006850"/>
            <a:ext cx="0" cy="381000"/>
          </a:xfrm>
          <a:prstGeom prst="straightConnector1">
            <a:avLst/>
          </a:prstGeom>
          <a:noFill/>
          <a:ln w="1905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49172" name="AutoShape 10"/>
          <p:cNvCxnSpPr>
            <a:cxnSpLocks noChangeShapeType="1"/>
          </p:cNvCxnSpPr>
          <p:nvPr/>
        </p:nvCxnSpPr>
        <p:spPr bwMode="auto">
          <a:xfrm>
            <a:off x="1752600" y="3025775"/>
            <a:ext cx="0" cy="381000"/>
          </a:xfrm>
          <a:prstGeom prst="straightConnector1">
            <a:avLst/>
          </a:prstGeom>
          <a:noFill/>
          <a:ln w="127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49173" name="AutoShape 11"/>
          <p:cNvCxnSpPr>
            <a:cxnSpLocks noChangeShapeType="1"/>
          </p:cNvCxnSpPr>
          <p:nvPr/>
        </p:nvCxnSpPr>
        <p:spPr bwMode="auto">
          <a:xfrm>
            <a:off x="1752600" y="1470025"/>
            <a:ext cx="0" cy="381000"/>
          </a:xfrm>
          <a:prstGeom prst="straightConnector1">
            <a:avLst/>
          </a:prstGeom>
          <a:noFill/>
          <a:ln w="12700">
            <a:solidFill>
              <a:schemeClr val="bg1"/>
            </a:solidFill>
            <a:round/>
            <a:headEnd/>
            <a:tailEnd type="triangle" w="lg" len="sm"/>
          </a:ln>
          <a:extLst>
            <a:ext uri="{909E8E84-426E-40DD-AFC4-6F175D3DCCD1}">
              <a14:hiddenFill xmlns:a14="http://schemas.microsoft.com/office/drawing/2010/main">
                <a:noFill/>
              </a14:hiddenFill>
            </a:ext>
          </a:extLst>
        </p:spPr>
      </p:cxnSp>
      <p:grpSp>
        <p:nvGrpSpPr>
          <p:cNvPr id="49174" name="Group 59"/>
          <p:cNvGrpSpPr>
            <a:grpSpLocks/>
          </p:cNvGrpSpPr>
          <p:nvPr/>
        </p:nvGrpSpPr>
        <p:grpSpPr bwMode="auto">
          <a:xfrm>
            <a:off x="762000" y="2251075"/>
            <a:ext cx="1981200" cy="1143000"/>
            <a:chOff x="489" y="1625"/>
            <a:chExt cx="1248" cy="720"/>
          </a:xfrm>
          <a:gradFill>
            <a:gsLst>
              <a:gs pos="0">
                <a:srgbClr val="FFEFD1"/>
              </a:gs>
              <a:gs pos="64999">
                <a:srgbClr val="F0EBD5"/>
              </a:gs>
              <a:gs pos="100000">
                <a:srgbClr val="D1C39F"/>
              </a:gs>
            </a:gsLst>
            <a:lin ang="5400000" scaled="0"/>
          </a:gradFill>
        </p:grpSpPr>
        <p:sp>
          <p:nvSpPr>
            <p:cNvPr id="49214" name="Text Box 15"/>
            <p:cNvSpPr txBox="1">
              <a:spLocks noChangeArrowheads="1"/>
            </p:cNvSpPr>
            <p:nvPr/>
          </p:nvSpPr>
          <p:spPr bwMode="auto">
            <a:xfrm>
              <a:off x="528" y="1632"/>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5580E0"/>
                  </a:solidFill>
                  <a:latin typeface="Arial Rounded MT Bold" pitchFamily="34" charset="0"/>
                </a:rPr>
                <a:t>2</a:t>
              </a:r>
            </a:p>
          </p:txBody>
        </p:sp>
        <p:sp>
          <p:nvSpPr>
            <p:cNvPr id="49215" name="AutoShape 19"/>
            <p:cNvSpPr>
              <a:spLocks noChangeArrowheads="1"/>
            </p:cNvSpPr>
            <p:nvPr/>
          </p:nvSpPr>
          <p:spPr bwMode="auto">
            <a:xfrm>
              <a:off x="489" y="1625"/>
              <a:ext cx="1248" cy="720"/>
            </a:xfrm>
            <a:prstGeom prst="diamond">
              <a:avLst/>
            </a:prstGeom>
            <a:grpFill/>
            <a:ln w="9525">
              <a:solidFill>
                <a:schemeClr val="tx1"/>
              </a:solidFill>
              <a:miter lim="800000"/>
              <a:headEnd/>
              <a:tailEnd/>
            </a:ln>
          </p:spPr>
          <p:txBody>
            <a:bodyPr wrap="none" anchor="ctr"/>
            <a:lstStyle/>
            <a:p>
              <a:pPr algn="ctr" eaLnBrk="0" hangingPunct="0"/>
              <a:endParaRPr lang="en-US" altLang="en-US" sz="2400" dirty="0">
                <a:solidFill>
                  <a:srgbClr val="FF8000"/>
                </a:solidFill>
                <a:latin typeface="Times" pitchFamily="18" charset="0"/>
              </a:endParaRPr>
            </a:p>
          </p:txBody>
        </p:sp>
        <p:sp>
          <p:nvSpPr>
            <p:cNvPr id="49216" name="Text Box 20"/>
            <p:cNvSpPr txBox="1">
              <a:spLocks noChangeArrowheads="1"/>
            </p:cNvSpPr>
            <p:nvPr/>
          </p:nvSpPr>
          <p:spPr bwMode="auto">
            <a:xfrm>
              <a:off x="693" y="1872"/>
              <a:ext cx="816" cy="3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lnSpc>
                  <a:spcPts val="1300"/>
                </a:lnSpc>
              </a:pPr>
              <a:r>
                <a:rPr lang="en-US" altLang="en-US" sz="1200" dirty="0">
                  <a:latin typeface="Arial Rounded MT Bold" pitchFamily="34" charset="0"/>
                </a:rPr>
                <a:t>Did the address </a:t>
              </a:r>
              <a:br>
                <a:rPr lang="en-US" altLang="en-US" sz="1200" dirty="0">
                  <a:latin typeface="Arial Rounded MT Bold" pitchFamily="34" charset="0"/>
                </a:rPr>
              </a:br>
              <a:r>
                <a:rPr lang="en-US" altLang="en-US" sz="1200" dirty="0">
                  <a:latin typeface="Arial Rounded MT Bold" pitchFamily="34" charset="0"/>
                </a:rPr>
                <a:t>DPV Confirm?</a:t>
              </a:r>
            </a:p>
            <a:p>
              <a:pPr algn="ctr" eaLnBrk="0" hangingPunct="0">
                <a:lnSpc>
                  <a:spcPts val="1300"/>
                </a:lnSpc>
              </a:pPr>
              <a:r>
                <a:rPr lang="en-US" altLang="en-US" sz="1200" dirty="0">
                  <a:latin typeface="Arial Rounded MT Bold" pitchFamily="34" charset="0"/>
                </a:rPr>
                <a:t>Y/N</a:t>
              </a:r>
            </a:p>
          </p:txBody>
        </p:sp>
      </p:grpSp>
      <p:grpSp>
        <p:nvGrpSpPr>
          <p:cNvPr id="49175" name="Group 81"/>
          <p:cNvGrpSpPr>
            <a:grpSpLocks/>
          </p:cNvGrpSpPr>
          <p:nvPr/>
        </p:nvGrpSpPr>
        <p:grpSpPr bwMode="auto">
          <a:xfrm>
            <a:off x="152400" y="4724400"/>
            <a:ext cx="3032125" cy="609600"/>
            <a:chOff x="96" y="2976"/>
            <a:chExt cx="1910" cy="384"/>
          </a:xfrm>
          <a:gradFill>
            <a:gsLst>
              <a:gs pos="0">
                <a:srgbClr val="FFEFD1"/>
              </a:gs>
              <a:gs pos="64999">
                <a:srgbClr val="F0EBD5"/>
              </a:gs>
              <a:gs pos="100000">
                <a:srgbClr val="D1C39F"/>
              </a:gs>
            </a:gsLst>
            <a:lin ang="5400000" scaled="0"/>
          </a:gradFill>
        </p:grpSpPr>
        <p:sp>
          <p:nvSpPr>
            <p:cNvPr id="49212" name="Text Box 16"/>
            <p:cNvSpPr txBox="1">
              <a:spLocks noChangeArrowheads="1"/>
            </p:cNvSpPr>
            <p:nvPr/>
          </p:nvSpPr>
          <p:spPr bwMode="auto">
            <a:xfrm>
              <a:off x="96" y="2976"/>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eaLnBrk="0" hangingPunct="0"/>
              <a:r>
                <a:rPr lang="en-US" altLang="en-US" sz="1200" dirty="0">
                  <a:solidFill>
                    <a:srgbClr val="5580E0"/>
                  </a:solidFill>
                  <a:latin typeface="Arial Rounded MT Bold" pitchFamily="34" charset="0"/>
                </a:rPr>
                <a:t>7</a:t>
              </a:r>
              <a:endParaRPr lang="en-US" altLang="en-US" sz="1400" dirty="0">
                <a:solidFill>
                  <a:srgbClr val="5580E0"/>
                </a:solidFill>
                <a:latin typeface="Arial Rounded MT Bold" pitchFamily="34" charset="0"/>
              </a:endParaRPr>
            </a:p>
          </p:txBody>
        </p:sp>
        <p:sp>
          <p:nvSpPr>
            <p:cNvPr id="49213" name="AutoShape 22"/>
            <p:cNvSpPr>
              <a:spLocks noChangeArrowheads="1"/>
            </p:cNvSpPr>
            <p:nvPr/>
          </p:nvSpPr>
          <p:spPr bwMode="auto">
            <a:xfrm>
              <a:off x="230" y="2976"/>
              <a:ext cx="1776" cy="384"/>
            </a:xfrm>
            <a:prstGeom prst="bevel">
              <a:avLst>
                <a:gd name="adj" fmla="val 10648"/>
              </a:avLst>
            </a:prstGeom>
            <a:grpFill/>
            <a:ln w="9525">
              <a:solidFill>
                <a:schemeClr val="tx1"/>
              </a:solidFill>
              <a:miter lim="800000"/>
              <a:headEnd/>
              <a:tailEnd/>
            </a:ln>
          </p:spPr>
          <p:txBody>
            <a:bodyPr wrap="none" anchor="ctr"/>
            <a:lstStyle/>
            <a:p>
              <a:pPr algn="ctr" eaLnBrk="0" hangingPunct="0">
                <a:lnSpc>
                  <a:spcPts val="1400"/>
                </a:lnSpc>
              </a:pPr>
              <a:r>
                <a:rPr lang="en-US" altLang="en-US" sz="1200" dirty="0">
                  <a:solidFill>
                    <a:srgbClr val="212150"/>
                  </a:solidFill>
                  <a:latin typeface="Arial Rounded MT Bold" pitchFamily="34" charset="0"/>
                </a:rPr>
                <a:t>Apply ACS</a:t>
              </a:r>
              <a:r>
                <a:rPr lang="en-US" altLang="en-US" sz="1200" baseline="24000" dirty="0">
                  <a:solidFill>
                    <a:srgbClr val="212150"/>
                  </a:solidFill>
                  <a:latin typeface="Arial Rounded MT Bold" pitchFamily="34" charset="0"/>
                </a:rPr>
                <a:t>TM</a:t>
              </a:r>
              <a:r>
                <a:rPr lang="en-US" altLang="en-US" sz="1200" dirty="0">
                  <a:solidFill>
                    <a:srgbClr val="212150"/>
                  </a:solidFill>
                  <a:latin typeface="Arial Rounded MT Bold" pitchFamily="34" charset="0"/>
                </a:rPr>
                <a:t> to </a:t>
              </a:r>
              <a:br>
                <a:rPr lang="en-US" altLang="en-US" sz="1200" dirty="0">
                  <a:solidFill>
                    <a:srgbClr val="212150"/>
                  </a:solidFill>
                  <a:latin typeface="Arial Rounded MT Bold" pitchFamily="34" charset="0"/>
                </a:rPr>
              </a:br>
              <a:r>
                <a:rPr lang="en-US" altLang="en-US" sz="1200" dirty="0">
                  <a:solidFill>
                    <a:srgbClr val="212150"/>
                  </a:solidFill>
                  <a:latin typeface="Arial Rounded MT Bold" pitchFamily="34" charset="0"/>
                </a:rPr>
                <a:t>mail piece (post mailing process)</a:t>
              </a:r>
            </a:p>
          </p:txBody>
        </p:sp>
      </p:grpSp>
      <p:grpSp>
        <p:nvGrpSpPr>
          <p:cNvPr id="49176" name="Group 91"/>
          <p:cNvGrpSpPr>
            <a:grpSpLocks/>
          </p:cNvGrpSpPr>
          <p:nvPr/>
        </p:nvGrpSpPr>
        <p:grpSpPr bwMode="auto">
          <a:xfrm>
            <a:off x="3600450" y="2327275"/>
            <a:ext cx="1885950" cy="990600"/>
            <a:chOff x="2220" y="1536"/>
            <a:chExt cx="1188" cy="624"/>
          </a:xfrm>
          <a:gradFill>
            <a:gsLst>
              <a:gs pos="0">
                <a:srgbClr val="FFEFD1"/>
              </a:gs>
              <a:gs pos="64999">
                <a:srgbClr val="F0EBD5"/>
              </a:gs>
              <a:gs pos="100000">
                <a:srgbClr val="D1C39F"/>
              </a:gs>
            </a:gsLst>
            <a:lin ang="5400000" scaled="0"/>
          </a:gradFill>
        </p:grpSpPr>
        <p:sp>
          <p:nvSpPr>
            <p:cNvPr id="49209" name="AutoShape 5"/>
            <p:cNvSpPr>
              <a:spLocks noChangeArrowheads="1"/>
            </p:cNvSpPr>
            <p:nvPr/>
          </p:nvSpPr>
          <p:spPr bwMode="auto">
            <a:xfrm>
              <a:off x="2400" y="1536"/>
              <a:ext cx="1008" cy="624"/>
            </a:xfrm>
            <a:prstGeom prst="bevel">
              <a:avLst>
                <a:gd name="adj" fmla="val 5241"/>
              </a:avLst>
            </a:prstGeom>
            <a:grpFill/>
            <a:ln w="9525">
              <a:solidFill>
                <a:schemeClr val="tx1"/>
              </a:solidFill>
              <a:miter lim="800000"/>
              <a:headEnd/>
              <a:tailEnd/>
            </a:ln>
          </p:spPr>
          <p:txBody>
            <a:bodyPr wrap="none" anchor="ctr"/>
            <a:lstStyle/>
            <a:p>
              <a:pPr algn="ctr" eaLnBrk="0" hangingPunct="0"/>
              <a:endParaRPr lang="en-US" altLang="en-US" sz="2400" dirty="0">
                <a:latin typeface="Times" pitchFamily="18" charset="0"/>
              </a:endParaRPr>
            </a:p>
          </p:txBody>
        </p:sp>
        <p:sp>
          <p:nvSpPr>
            <p:cNvPr id="49210" name="Text Box 21"/>
            <p:cNvSpPr txBox="1">
              <a:spLocks noChangeArrowheads="1"/>
            </p:cNvSpPr>
            <p:nvPr/>
          </p:nvSpPr>
          <p:spPr bwMode="auto">
            <a:xfrm>
              <a:off x="2220" y="1536"/>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5580E0"/>
                  </a:solidFill>
                  <a:latin typeface="Arial Rounded MT Bold" pitchFamily="34" charset="0"/>
                </a:rPr>
                <a:t>3</a:t>
              </a:r>
            </a:p>
          </p:txBody>
        </p:sp>
        <p:sp>
          <p:nvSpPr>
            <p:cNvPr id="49211" name="Text Box 26"/>
            <p:cNvSpPr txBox="1">
              <a:spLocks noChangeArrowheads="1"/>
            </p:cNvSpPr>
            <p:nvPr/>
          </p:nvSpPr>
          <p:spPr bwMode="auto">
            <a:xfrm>
              <a:off x="2448" y="1680"/>
              <a:ext cx="912" cy="3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lnSpc>
                  <a:spcPts val="1300"/>
                </a:lnSpc>
              </a:pPr>
              <a:r>
                <a:rPr lang="en-US" altLang="en-US" sz="1200" dirty="0">
                  <a:latin typeface="Arial Rounded MT Bold" pitchFamily="34" charset="0"/>
                </a:rPr>
                <a:t>Send bad</a:t>
              </a:r>
              <a:br>
                <a:rPr lang="en-US" altLang="en-US" sz="1200" dirty="0">
                  <a:latin typeface="Arial Rounded MT Bold" pitchFamily="34" charset="0"/>
                </a:rPr>
              </a:br>
              <a:r>
                <a:rPr lang="en-US" altLang="en-US" sz="1200" dirty="0">
                  <a:latin typeface="Arial Rounded MT Bold" pitchFamily="34" charset="0"/>
                </a:rPr>
                <a:t>addresses</a:t>
              </a:r>
              <a:br>
                <a:rPr lang="en-US" altLang="en-US" sz="1200" dirty="0">
                  <a:latin typeface="Arial Rounded MT Bold" pitchFamily="34" charset="0"/>
                </a:rPr>
              </a:br>
              <a:r>
                <a:rPr lang="en-US" altLang="en-US" sz="1200" dirty="0">
                  <a:latin typeface="Arial Rounded MT Bold" pitchFamily="34" charset="0"/>
                </a:rPr>
                <a:t>to AEC/AEC II</a:t>
              </a:r>
              <a:r>
                <a:rPr lang="en-US" altLang="en-US" sz="1200" baseline="30000" dirty="0">
                  <a:latin typeface="Arial Rounded MT Bold" pitchFamily="34" charset="0"/>
                </a:rPr>
                <a:t>®</a:t>
              </a:r>
            </a:p>
          </p:txBody>
        </p:sp>
      </p:grpSp>
      <p:grpSp>
        <p:nvGrpSpPr>
          <p:cNvPr id="49177" name="Group 82"/>
          <p:cNvGrpSpPr>
            <a:grpSpLocks/>
          </p:cNvGrpSpPr>
          <p:nvPr/>
        </p:nvGrpSpPr>
        <p:grpSpPr bwMode="auto">
          <a:xfrm>
            <a:off x="152400" y="5486400"/>
            <a:ext cx="3048000" cy="463550"/>
            <a:chOff x="96" y="3456"/>
            <a:chExt cx="1920" cy="292"/>
          </a:xfrm>
          <a:gradFill>
            <a:gsLst>
              <a:gs pos="0">
                <a:srgbClr val="FFEFD1"/>
              </a:gs>
              <a:gs pos="64999">
                <a:srgbClr val="F0EBD5"/>
              </a:gs>
              <a:gs pos="100000">
                <a:srgbClr val="D1C39F"/>
              </a:gs>
            </a:gsLst>
            <a:lin ang="5400000" scaled="0"/>
          </a:gradFill>
        </p:grpSpPr>
        <p:sp>
          <p:nvSpPr>
            <p:cNvPr id="49207" name="AutoShape 23"/>
            <p:cNvSpPr>
              <a:spLocks noChangeArrowheads="1"/>
            </p:cNvSpPr>
            <p:nvPr/>
          </p:nvSpPr>
          <p:spPr bwMode="auto">
            <a:xfrm>
              <a:off x="240" y="3456"/>
              <a:ext cx="1776" cy="292"/>
            </a:xfrm>
            <a:prstGeom prst="bevel">
              <a:avLst>
                <a:gd name="adj" fmla="val 10648"/>
              </a:avLst>
            </a:prstGeom>
            <a:grpFill/>
            <a:ln w="9525">
              <a:solidFill>
                <a:schemeClr val="tx1"/>
              </a:solidFill>
              <a:miter lim="800000"/>
              <a:headEnd/>
              <a:tailEnd/>
            </a:ln>
          </p:spPr>
          <p:txBody>
            <a:bodyPr wrap="none" anchor="ctr"/>
            <a:lstStyle/>
            <a:p>
              <a:pPr algn="ctr" eaLnBrk="0" hangingPunct="0">
                <a:lnSpc>
                  <a:spcPts val="1400"/>
                </a:lnSpc>
              </a:pPr>
              <a:r>
                <a:rPr lang="en-US" altLang="en-US" sz="1200" dirty="0">
                  <a:solidFill>
                    <a:srgbClr val="212150"/>
                  </a:solidFill>
                  <a:latin typeface="Arial Rounded MT Bold" pitchFamily="34" charset="0"/>
                </a:rPr>
                <a:t>Mail</a:t>
              </a:r>
            </a:p>
          </p:txBody>
        </p:sp>
        <p:sp>
          <p:nvSpPr>
            <p:cNvPr id="49208" name="Text Box 27"/>
            <p:cNvSpPr txBox="1">
              <a:spLocks noChangeArrowheads="1"/>
            </p:cNvSpPr>
            <p:nvPr/>
          </p:nvSpPr>
          <p:spPr bwMode="auto">
            <a:xfrm>
              <a:off x="96" y="3456"/>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eaLnBrk="0" hangingPunct="0"/>
              <a:r>
                <a:rPr lang="en-US" altLang="en-US" sz="1200" dirty="0">
                  <a:solidFill>
                    <a:srgbClr val="5580E0"/>
                  </a:solidFill>
                  <a:latin typeface="Arial Rounded MT Bold" pitchFamily="34" charset="0"/>
                </a:rPr>
                <a:t>8</a:t>
              </a:r>
              <a:endParaRPr lang="en-US" altLang="en-US" sz="1400" dirty="0">
                <a:solidFill>
                  <a:srgbClr val="5580E0"/>
                </a:solidFill>
                <a:latin typeface="Arial Rounded MT Bold" pitchFamily="34" charset="0"/>
              </a:endParaRPr>
            </a:p>
          </p:txBody>
        </p:sp>
      </p:grpSp>
      <p:grpSp>
        <p:nvGrpSpPr>
          <p:cNvPr id="49178" name="Group 83"/>
          <p:cNvGrpSpPr>
            <a:grpSpLocks/>
          </p:cNvGrpSpPr>
          <p:nvPr/>
        </p:nvGrpSpPr>
        <p:grpSpPr bwMode="auto">
          <a:xfrm>
            <a:off x="152400" y="6096000"/>
            <a:ext cx="3032125" cy="609600"/>
            <a:chOff x="96" y="3840"/>
            <a:chExt cx="1910" cy="384"/>
          </a:xfrm>
          <a:gradFill>
            <a:gsLst>
              <a:gs pos="0">
                <a:srgbClr val="FFEFD1"/>
              </a:gs>
              <a:gs pos="64999">
                <a:srgbClr val="F0EBD5"/>
              </a:gs>
              <a:gs pos="100000">
                <a:srgbClr val="D1C39F"/>
              </a:gs>
            </a:gsLst>
            <a:lin ang="5400000" scaled="0"/>
          </a:gradFill>
        </p:grpSpPr>
        <p:sp>
          <p:nvSpPr>
            <p:cNvPr id="49205" name="AutoShape 24"/>
            <p:cNvSpPr>
              <a:spLocks noChangeArrowheads="1"/>
            </p:cNvSpPr>
            <p:nvPr/>
          </p:nvSpPr>
          <p:spPr bwMode="auto">
            <a:xfrm>
              <a:off x="230" y="3840"/>
              <a:ext cx="1776" cy="384"/>
            </a:xfrm>
            <a:prstGeom prst="bevel">
              <a:avLst>
                <a:gd name="adj" fmla="val 10648"/>
              </a:avLst>
            </a:prstGeom>
            <a:grpFill/>
            <a:ln w="9525">
              <a:solidFill>
                <a:schemeClr val="tx1"/>
              </a:solidFill>
              <a:miter lim="800000"/>
              <a:headEnd/>
              <a:tailEnd/>
            </a:ln>
          </p:spPr>
          <p:txBody>
            <a:bodyPr wrap="none" anchor="ctr"/>
            <a:lstStyle/>
            <a:p>
              <a:pPr algn="ctr" eaLnBrk="0" hangingPunct="0">
                <a:lnSpc>
                  <a:spcPts val="1400"/>
                </a:lnSpc>
              </a:pPr>
              <a:r>
                <a:rPr lang="en-US" altLang="en-US" sz="1200" dirty="0">
                  <a:solidFill>
                    <a:srgbClr val="212150"/>
                  </a:solidFill>
                  <a:latin typeface="Arial Rounded MT Bold" pitchFamily="34" charset="0"/>
                </a:rPr>
                <a:t>Update address list with</a:t>
              </a:r>
              <a:br>
                <a:rPr lang="en-US" altLang="en-US" sz="1200" dirty="0">
                  <a:solidFill>
                    <a:srgbClr val="212150"/>
                  </a:solidFill>
                  <a:latin typeface="Arial Rounded MT Bold" pitchFamily="34" charset="0"/>
                </a:rPr>
              </a:br>
              <a:r>
                <a:rPr lang="en-US" altLang="en-US" sz="1200" dirty="0">
                  <a:solidFill>
                    <a:srgbClr val="212150"/>
                  </a:solidFill>
                  <a:latin typeface="Arial Rounded MT Bold" pitchFamily="34" charset="0"/>
                </a:rPr>
                <a:t>new ACS information </a:t>
              </a:r>
            </a:p>
          </p:txBody>
        </p:sp>
        <p:sp>
          <p:nvSpPr>
            <p:cNvPr id="49206" name="Text Box 28"/>
            <p:cNvSpPr txBox="1">
              <a:spLocks noChangeArrowheads="1"/>
            </p:cNvSpPr>
            <p:nvPr/>
          </p:nvSpPr>
          <p:spPr bwMode="auto">
            <a:xfrm>
              <a:off x="96" y="3888"/>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eaLnBrk="0" hangingPunct="0"/>
              <a:r>
                <a:rPr lang="en-US" altLang="en-US" sz="1200" dirty="0">
                  <a:solidFill>
                    <a:srgbClr val="5580E0"/>
                  </a:solidFill>
                  <a:latin typeface="Arial Rounded MT Bold" pitchFamily="34" charset="0"/>
                </a:rPr>
                <a:t>9</a:t>
              </a:r>
              <a:endParaRPr lang="en-US" altLang="en-US" sz="1400" dirty="0">
                <a:solidFill>
                  <a:srgbClr val="5580E0"/>
                </a:solidFill>
                <a:latin typeface="Arial Rounded MT Bold" pitchFamily="34" charset="0"/>
              </a:endParaRPr>
            </a:p>
          </p:txBody>
        </p:sp>
      </p:grpSp>
      <p:grpSp>
        <p:nvGrpSpPr>
          <p:cNvPr id="49179" name="Group 84"/>
          <p:cNvGrpSpPr>
            <a:grpSpLocks/>
          </p:cNvGrpSpPr>
          <p:nvPr/>
        </p:nvGrpSpPr>
        <p:grpSpPr bwMode="auto">
          <a:xfrm>
            <a:off x="6462713" y="2251075"/>
            <a:ext cx="1981200" cy="1143000"/>
            <a:chOff x="4071" y="1488"/>
            <a:chExt cx="1248" cy="720"/>
          </a:xfrm>
          <a:gradFill>
            <a:gsLst>
              <a:gs pos="0">
                <a:srgbClr val="FFEFD1"/>
              </a:gs>
              <a:gs pos="64999">
                <a:srgbClr val="F0EBD5"/>
              </a:gs>
              <a:gs pos="100000">
                <a:srgbClr val="D1C39F"/>
              </a:gs>
            </a:gsLst>
            <a:lin ang="5400000" scaled="0"/>
          </a:gradFill>
        </p:grpSpPr>
        <p:sp>
          <p:nvSpPr>
            <p:cNvPr id="49202" name="AutoShape 3"/>
            <p:cNvSpPr>
              <a:spLocks noChangeArrowheads="1"/>
            </p:cNvSpPr>
            <p:nvPr/>
          </p:nvSpPr>
          <p:spPr bwMode="auto">
            <a:xfrm>
              <a:off x="4071" y="1488"/>
              <a:ext cx="1248" cy="720"/>
            </a:xfrm>
            <a:prstGeom prst="diamond">
              <a:avLst/>
            </a:prstGeom>
            <a:grpFill/>
            <a:ln w="9525">
              <a:solidFill>
                <a:schemeClr val="tx1"/>
              </a:solidFill>
              <a:miter lim="800000"/>
              <a:headEnd/>
              <a:tailEnd/>
            </a:ln>
          </p:spPr>
          <p:txBody>
            <a:bodyPr wrap="none" anchor="ctr"/>
            <a:lstStyle/>
            <a:p>
              <a:pPr algn="ctr" eaLnBrk="0" hangingPunct="0"/>
              <a:endParaRPr lang="en-US" altLang="en-US" sz="2400" dirty="0">
                <a:solidFill>
                  <a:srgbClr val="FF8000"/>
                </a:solidFill>
                <a:latin typeface="Times" pitchFamily="18" charset="0"/>
              </a:endParaRPr>
            </a:p>
          </p:txBody>
        </p:sp>
        <p:sp>
          <p:nvSpPr>
            <p:cNvPr id="49203" name="Text Box 17"/>
            <p:cNvSpPr txBox="1">
              <a:spLocks noChangeArrowheads="1"/>
            </p:cNvSpPr>
            <p:nvPr/>
          </p:nvSpPr>
          <p:spPr bwMode="auto">
            <a:xfrm>
              <a:off x="4311" y="1680"/>
              <a:ext cx="768" cy="3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lnSpc>
                  <a:spcPts val="1300"/>
                </a:lnSpc>
              </a:pPr>
              <a:r>
                <a:rPr lang="en-US" altLang="en-US" sz="1200" dirty="0">
                  <a:latin typeface="Arial Rounded MT Bold" pitchFamily="34" charset="0"/>
                </a:rPr>
                <a:t>Bad address</a:t>
              </a:r>
              <a:br>
                <a:rPr lang="en-US" altLang="en-US" sz="1200" dirty="0">
                  <a:latin typeface="Arial Rounded MT Bold" pitchFamily="34" charset="0"/>
                </a:rPr>
              </a:br>
              <a:r>
                <a:rPr lang="en-US" altLang="en-US" sz="1200" dirty="0">
                  <a:latin typeface="Arial Rounded MT Bold" pitchFamily="34" charset="0"/>
                </a:rPr>
                <a:t>fixed/ZIP + 4</a:t>
              </a:r>
              <a:r>
                <a:rPr lang="en-US" altLang="en-US" sz="1200" baseline="30000" dirty="0">
                  <a:latin typeface="Arial Rounded MT Bold" pitchFamily="34" charset="0"/>
                </a:rPr>
                <a:t>®</a:t>
              </a:r>
              <a:r>
                <a:rPr lang="en-US" altLang="en-US" sz="1200" dirty="0">
                  <a:latin typeface="Arial Rounded MT Bold" pitchFamily="34" charset="0"/>
                </a:rPr>
                <a:t> coded?</a:t>
              </a:r>
            </a:p>
          </p:txBody>
        </p:sp>
        <p:sp>
          <p:nvSpPr>
            <p:cNvPr id="49204" name="Text Box 32"/>
            <p:cNvSpPr txBox="1">
              <a:spLocks noChangeArrowheads="1"/>
            </p:cNvSpPr>
            <p:nvPr/>
          </p:nvSpPr>
          <p:spPr bwMode="auto">
            <a:xfrm>
              <a:off x="4215" y="1488"/>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5580E0"/>
                  </a:solidFill>
                  <a:latin typeface="Arial Rounded MT Bold" pitchFamily="34" charset="0"/>
                </a:rPr>
                <a:t>4</a:t>
              </a:r>
            </a:p>
          </p:txBody>
        </p:sp>
      </p:grpSp>
      <p:grpSp>
        <p:nvGrpSpPr>
          <p:cNvPr id="49180" name="Group 93"/>
          <p:cNvGrpSpPr>
            <a:grpSpLocks/>
          </p:cNvGrpSpPr>
          <p:nvPr/>
        </p:nvGrpSpPr>
        <p:grpSpPr bwMode="auto">
          <a:xfrm>
            <a:off x="6629400" y="4648200"/>
            <a:ext cx="1905000" cy="990600"/>
            <a:chOff x="4320" y="2640"/>
            <a:chExt cx="1200" cy="624"/>
          </a:xfrm>
          <a:gradFill>
            <a:gsLst>
              <a:gs pos="0">
                <a:srgbClr val="FFEFD1"/>
              </a:gs>
              <a:gs pos="64999">
                <a:srgbClr val="F0EBD5"/>
              </a:gs>
              <a:gs pos="100000">
                <a:srgbClr val="D1C39F"/>
              </a:gs>
            </a:gsLst>
            <a:lin ang="5400000" scaled="0"/>
          </a:gradFill>
        </p:grpSpPr>
        <p:sp>
          <p:nvSpPr>
            <p:cNvPr id="49199" name="AutoShape 25"/>
            <p:cNvSpPr>
              <a:spLocks noChangeArrowheads="1"/>
            </p:cNvSpPr>
            <p:nvPr/>
          </p:nvSpPr>
          <p:spPr bwMode="auto">
            <a:xfrm>
              <a:off x="4512" y="2640"/>
              <a:ext cx="1008" cy="624"/>
            </a:xfrm>
            <a:prstGeom prst="bevel">
              <a:avLst>
                <a:gd name="adj" fmla="val 5241"/>
              </a:avLst>
            </a:prstGeom>
            <a:grpFill/>
            <a:ln w="9525">
              <a:solidFill>
                <a:schemeClr val="tx1"/>
              </a:solidFill>
              <a:miter lim="800000"/>
              <a:headEnd/>
              <a:tailEnd/>
            </a:ln>
          </p:spPr>
          <p:txBody>
            <a:bodyPr wrap="none" anchor="ctr"/>
            <a:lstStyle/>
            <a:p>
              <a:pPr algn="ctr" eaLnBrk="0" hangingPunct="0">
                <a:lnSpc>
                  <a:spcPts val="1300"/>
                </a:lnSpc>
              </a:pPr>
              <a:endParaRPr lang="en-US" altLang="en-US" sz="1200" dirty="0">
                <a:latin typeface="Arial Rounded MT Bold" pitchFamily="34" charset="0"/>
              </a:endParaRPr>
            </a:p>
          </p:txBody>
        </p:sp>
        <p:sp>
          <p:nvSpPr>
            <p:cNvPr id="49200" name="Text Box 33"/>
            <p:cNvSpPr txBox="1">
              <a:spLocks noChangeArrowheads="1"/>
            </p:cNvSpPr>
            <p:nvPr/>
          </p:nvSpPr>
          <p:spPr bwMode="auto">
            <a:xfrm>
              <a:off x="4320" y="2640"/>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5580E0"/>
                  </a:solidFill>
                  <a:latin typeface="Arial Rounded MT Bold" pitchFamily="34" charset="0"/>
                </a:rPr>
                <a:t>5</a:t>
              </a:r>
            </a:p>
          </p:txBody>
        </p:sp>
        <p:sp>
          <p:nvSpPr>
            <p:cNvPr id="49201" name="Text Box 35"/>
            <p:cNvSpPr txBox="1">
              <a:spLocks noChangeArrowheads="1"/>
            </p:cNvSpPr>
            <p:nvPr/>
          </p:nvSpPr>
          <p:spPr bwMode="auto">
            <a:xfrm>
              <a:off x="4560" y="2784"/>
              <a:ext cx="912" cy="3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lnSpc>
                  <a:spcPts val="1300"/>
                </a:lnSpc>
              </a:pPr>
              <a:r>
                <a:rPr lang="en-US" altLang="en-US" sz="1200" dirty="0">
                  <a:latin typeface="Arial Rounded MT Bold" pitchFamily="34" charset="0"/>
                </a:rPr>
                <a:t>Suppress bad</a:t>
              </a:r>
              <a:br>
                <a:rPr lang="en-US" altLang="en-US" sz="1200" dirty="0">
                  <a:latin typeface="Arial Rounded MT Bold" pitchFamily="34" charset="0"/>
                </a:rPr>
              </a:br>
              <a:r>
                <a:rPr lang="en-US" altLang="en-US" sz="1200" dirty="0">
                  <a:latin typeface="Arial Rounded MT Bold" pitchFamily="34" charset="0"/>
                </a:rPr>
                <a:t>addresses from</a:t>
              </a:r>
              <a:br>
                <a:rPr lang="en-US" altLang="en-US" sz="1200" dirty="0">
                  <a:latin typeface="Arial Rounded MT Bold" pitchFamily="34" charset="0"/>
                </a:rPr>
              </a:br>
              <a:r>
                <a:rPr lang="en-US" altLang="en-US" sz="1200" dirty="0">
                  <a:latin typeface="Arial Rounded MT Bold" pitchFamily="34" charset="0"/>
                </a:rPr>
                <a:t>mailing list</a:t>
              </a:r>
              <a:endParaRPr lang="en-US" altLang="en-US" dirty="0">
                <a:latin typeface="Times" pitchFamily="18" charset="0"/>
              </a:endParaRPr>
            </a:p>
          </p:txBody>
        </p:sp>
      </p:grpSp>
      <p:grpSp>
        <p:nvGrpSpPr>
          <p:cNvPr id="49181" name="Group 87"/>
          <p:cNvGrpSpPr>
            <a:grpSpLocks/>
          </p:cNvGrpSpPr>
          <p:nvPr/>
        </p:nvGrpSpPr>
        <p:grpSpPr bwMode="auto">
          <a:xfrm>
            <a:off x="95250" y="955675"/>
            <a:ext cx="3089275" cy="914400"/>
            <a:chOff x="60" y="672"/>
            <a:chExt cx="1946" cy="576"/>
          </a:xfrm>
          <a:gradFill>
            <a:gsLst>
              <a:gs pos="0">
                <a:srgbClr val="FFEFD1"/>
              </a:gs>
              <a:gs pos="64999">
                <a:srgbClr val="F0EBD5"/>
              </a:gs>
              <a:gs pos="100000">
                <a:srgbClr val="D1C39F"/>
              </a:gs>
            </a:gsLst>
            <a:lin ang="5400000" scaled="0"/>
          </a:gradFill>
        </p:grpSpPr>
        <p:grpSp>
          <p:nvGrpSpPr>
            <p:cNvPr id="49195" name="Group 12"/>
            <p:cNvGrpSpPr>
              <a:grpSpLocks/>
            </p:cNvGrpSpPr>
            <p:nvPr/>
          </p:nvGrpSpPr>
          <p:grpSpPr bwMode="auto">
            <a:xfrm>
              <a:off x="230" y="672"/>
              <a:ext cx="1776" cy="576"/>
              <a:chOff x="240" y="624"/>
              <a:chExt cx="1776" cy="480"/>
            </a:xfrm>
            <a:grpFill/>
          </p:grpSpPr>
          <p:sp>
            <p:nvSpPr>
              <p:cNvPr id="49197" name="AutoShape 13"/>
              <p:cNvSpPr>
                <a:spLocks noChangeArrowheads="1"/>
              </p:cNvSpPr>
              <p:nvPr/>
            </p:nvSpPr>
            <p:spPr bwMode="auto">
              <a:xfrm>
                <a:off x="252" y="624"/>
                <a:ext cx="1764" cy="480"/>
              </a:xfrm>
              <a:prstGeom prst="bevel">
                <a:avLst>
                  <a:gd name="adj" fmla="val 5681"/>
                </a:avLst>
              </a:prstGeom>
              <a:grpFill/>
              <a:ln w="9525">
                <a:solidFill>
                  <a:schemeClr val="tx1"/>
                </a:solidFill>
                <a:miter lim="800000"/>
                <a:headEnd/>
                <a:tailEnd/>
              </a:ln>
            </p:spPr>
            <p:txBody>
              <a:bodyPr wrap="none" anchor="ctr"/>
              <a:lstStyle/>
              <a:p>
                <a:pPr algn="ctr" eaLnBrk="0" hangingPunct="0"/>
                <a:endParaRPr lang="en-US" altLang="en-US" sz="1200" dirty="0">
                  <a:solidFill>
                    <a:schemeClr val="bg1"/>
                  </a:solidFill>
                  <a:latin typeface="Arial Rounded MT Bold" pitchFamily="34" charset="0"/>
                </a:endParaRPr>
              </a:p>
            </p:txBody>
          </p:sp>
          <p:sp>
            <p:nvSpPr>
              <p:cNvPr id="49198" name="Text Box 14"/>
              <p:cNvSpPr txBox="1">
                <a:spLocks noChangeArrowheads="1"/>
              </p:cNvSpPr>
              <p:nvPr/>
            </p:nvSpPr>
            <p:spPr bwMode="auto">
              <a:xfrm>
                <a:off x="240" y="672"/>
                <a:ext cx="1728" cy="3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lnSpc>
                    <a:spcPts val="1300"/>
                  </a:lnSpc>
                </a:pPr>
                <a:r>
                  <a:rPr lang="en-US" altLang="en-US" sz="1200" dirty="0">
                    <a:latin typeface="Arial Rounded MT Bold" pitchFamily="34" charset="0"/>
                  </a:rPr>
                  <a:t>Code address via CASS Certified</a:t>
                </a:r>
                <a:r>
                  <a:rPr lang="en-US" altLang="en-US" sz="1200" baseline="24000" dirty="0">
                    <a:latin typeface="Arial Rounded MT Bold" pitchFamily="34" charset="0"/>
                  </a:rPr>
                  <a:t>TM </a:t>
                </a:r>
                <a:r>
                  <a:rPr lang="en-US" altLang="en-US" sz="1200" dirty="0">
                    <a:latin typeface="Arial Rounded MT Bold" pitchFamily="34" charset="0"/>
                  </a:rPr>
                  <a:t>address matching software with </a:t>
                </a:r>
                <a:br>
                  <a:rPr lang="en-US" altLang="en-US" sz="1200" dirty="0">
                    <a:latin typeface="Arial Rounded MT Bold" pitchFamily="34" charset="0"/>
                  </a:rPr>
                </a:br>
                <a:r>
                  <a:rPr lang="en-US" altLang="en-US" sz="1200" dirty="0">
                    <a:latin typeface="Arial Rounded MT Bold" pitchFamily="34" charset="0"/>
                  </a:rPr>
                  <a:t>DPV</a:t>
                </a:r>
                <a:r>
                  <a:rPr lang="en-US" altLang="en-US" sz="1200" baseline="30000" dirty="0">
                    <a:latin typeface="Arial Rounded MT Bold" pitchFamily="34" charset="0"/>
                  </a:rPr>
                  <a:t>®</a:t>
                </a:r>
                <a:r>
                  <a:rPr lang="en-US" altLang="en-US" sz="1200" dirty="0">
                    <a:latin typeface="Arial Rounded MT Bold" pitchFamily="34" charset="0"/>
                  </a:rPr>
                  <a:t> and LACS</a:t>
                </a:r>
                <a:r>
                  <a:rPr lang="en-US" altLang="en-US" sz="1200" baseline="24000" dirty="0">
                    <a:latin typeface="Arial Rounded MT Bold" pitchFamily="34" charset="0"/>
                  </a:rPr>
                  <a:t>Link®</a:t>
                </a:r>
              </a:p>
            </p:txBody>
          </p:sp>
        </p:grpSp>
        <p:sp>
          <p:nvSpPr>
            <p:cNvPr id="49196" name="Text Box 41"/>
            <p:cNvSpPr txBox="1">
              <a:spLocks noChangeArrowheads="1"/>
            </p:cNvSpPr>
            <p:nvPr/>
          </p:nvSpPr>
          <p:spPr bwMode="auto">
            <a:xfrm>
              <a:off x="60" y="672"/>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5580E0"/>
                  </a:solidFill>
                  <a:latin typeface="Arial Rounded MT Bold" pitchFamily="34" charset="0"/>
                </a:rPr>
                <a:t>1</a:t>
              </a:r>
            </a:p>
          </p:txBody>
        </p:sp>
      </p:grpSp>
      <p:grpSp>
        <p:nvGrpSpPr>
          <p:cNvPr id="49182" name="Group 80"/>
          <p:cNvGrpSpPr>
            <a:grpSpLocks/>
          </p:cNvGrpSpPr>
          <p:nvPr/>
        </p:nvGrpSpPr>
        <p:grpSpPr bwMode="auto">
          <a:xfrm>
            <a:off x="71438" y="3962400"/>
            <a:ext cx="3111500" cy="609600"/>
            <a:chOff x="45" y="2496"/>
            <a:chExt cx="1960" cy="384"/>
          </a:xfrm>
          <a:gradFill>
            <a:gsLst>
              <a:gs pos="0">
                <a:srgbClr val="FFEFD1"/>
              </a:gs>
              <a:gs pos="64999">
                <a:srgbClr val="F0EBD5"/>
              </a:gs>
              <a:gs pos="100000">
                <a:srgbClr val="D1C39F"/>
              </a:gs>
            </a:gsLst>
            <a:lin ang="5400000" scaled="0"/>
          </a:gradFill>
        </p:grpSpPr>
        <p:sp>
          <p:nvSpPr>
            <p:cNvPr id="49193" name="Text Box 38"/>
            <p:cNvSpPr txBox="1">
              <a:spLocks noChangeArrowheads="1"/>
            </p:cNvSpPr>
            <p:nvPr/>
          </p:nvSpPr>
          <p:spPr bwMode="auto">
            <a:xfrm>
              <a:off x="45" y="2496"/>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5580E0"/>
                  </a:solidFill>
                  <a:latin typeface="Arial Rounded MT Bold" pitchFamily="34" charset="0"/>
                </a:rPr>
                <a:t>6</a:t>
              </a:r>
            </a:p>
          </p:txBody>
        </p:sp>
        <p:sp>
          <p:nvSpPr>
            <p:cNvPr id="49194" name="AutoShape 43"/>
            <p:cNvSpPr>
              <a:spLocks noChangeArrowheads="1"/>
            </p:cNvSpPr>
            <p:nvPr/>
          </p:nvSpPr>
          <p:spPr bwMode="auto">
            <a:xfrm>
              <a:off x="229" y="2496"/>
              <a:ext cx="1776" cy="384"/>
            </a:xfrm>
            <a:prstGeom prst="bevel">
              <a:avLst>
                <a:gd name="adj" fmla="val 10648"/>
              </a:avLst>
            </a:prstGeom>
            <a:grpFill/>
            <a:ln w="9525">
              <a:solidFill>
                <a:schemeClr val="tx1"/>
              </a:solidFill>
              <a:miter lim="800000"/>
              <a:headEnd/>
              <a:tailEnd/>
            </a:ln>
          </p:spPr>
          <p:txBody>
            <a:bodyPr wrap="none" anchor="ctr"/>
            <a:lstStyle/>
            <a:p>
              <a:pPr algn="ctr" eaLnBrk="0" hangingPunct="0">
                <a:lnSpc>
                  <a:spcPts val="1400"/>
                </a:lnSpc>
              </a:pPr>
              <a:r>
                <a:rPr lang="en-US" altLang="en-US" sz="1200" dirty="0">
                  <a:solidFill>
                    <a:srgbClr val="212150"/>
                  </a:solidFill>
                  <a:latin typeface="Arial Rounded MT Bold" pitchFamily="34" charset="0"/>
                </a:rPr>
                <a:t>Update movers (NCOA</a:t>
              </a:r>
              <a:r>
                <a:rPr lang="en-US" altLang="en-US" sz="1200" baseline="24000" dirty="0">
                  <a:solidFill>
                    <a:srgbClr val="212150"/>
                  </a:solidFill>
                  <a:latin typeface="Arial Rounded MT Bold" pitchFamily="34" charset="0"/>
                </a:rPr>
                <a:t>Link</a:t>
              </a:r>
              <a:r>
                <a:rPr lang="en-US" altLang="en-US" sz="1200" dirty="0">
                  <a:solidFill>
                    <a:srgbClr val="212150"/>
                  </a:solidFill>
                  <a:latin typeface="Arial Rounded MT Bold" pitchFamily="34" charset="0"/>
                </a:rPr>
                <a:t>)</a:t>
              </a:r>
              <a:br>
                <a:rPr lang="en-US" altLang="en-US" sz="1200" dirty="0">
                  <a:solidFill>
                    <a:srgbClr val="212150"/>
                  </a:solidFill>
                  <a:latin typeface="Arial Rounded MT Bold" pitchFamily="34" charset="0"/>
                </a:rPr>
              </a:br>
              <a:r>
                <a:rPr lang="en-US" altLang="en-US" sz="1200" dirty="0">
                  <a:solidFill>
                    <a:srgbClr val="212150"/>
                  </a:solidFill>
                  <a:latin typeface="Arial Rounded MT Bold" pitchFamily="34" charset="0"/>
                </a:rPr>
                <a:t>(pre mailing process)</a:t>
              </a:r>
            </a:p>
          </p:txBody>
        </p:sp>
      </p:grpSp>
      <p:sp>
        <p:nvSpPr>
          <p:cNvPr id="49183" name="Line 60"/>
          <p:cNvSpPr>
            <a:spLocks noChangeShapeType="1"/>
          </p:cNvSpPr>
          <p:nvPr/>
        </p:nvSpPr>
        <p:spPr bwMode="auto">
          <a:xfrm>
            <a:off x="1752600" y="1870075"/>
            <a:ext cx="0" cy="415925"/>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49184" name="Line 70"/>
          <p:cNvSpPr>
            <a:spLocks noChangeShapeType="1"/>
          </p:cNvSpPr>
          <p:nvPr/>
        </p:nvSpPr>
        <p:spPr bwMode="auto">
          <a:xfrm flipV="1">
            <a:off x="4267200" y="4495800"/>
            <a:ext cx="1981200" cy="762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p>
        </p:txBody>
      </p:sp>
      <p:cxnSp>
        <p:nvCxnSpPr>
          <p:cNvPr id="49185" name="AutoShape 71"/>
          <p:cNvCxnSpPr>
            <a:cxnSpLocks noChangeShapeType="1"/>
            <a:stCxn id="49202" idx="3"/>
            <a:endCxn id="49199" idx="0"/>
          </p:cNvCxnSpPr>
          <p:nvPr/>
        </p:nvCxnSpPr>
        <p:spPr bwMode="auto">
          <a:xfrm>
            <a:off x="8443913" y="2822575"/>
            <a:ext cx="90487" cy="2320925"/>
          </a:xfrm>
          <a:prstGeom prst="bentConnector3">
            <a:avLst>
              <a:gd name="adj1" fmla="val 352630"/>
            </a:avLst>
          </a:prstGeom>
          <a:noFill/>
          <a:ln w="12700">
            <a:solidFill>
              <a:schemeClr val="tx1"/>
            </a:solidFill>
            <a:miter lim="800000"/>
            <a:headEnd/>
            <a:tailEnd type="triangle" w="lg" len="med"/>
          </a:ln>
          <a:extLst>
            <a:ext uri="{909E8E84-426E-40DD-AFC4-6F175D3DCCD1}">
              <a14:hiddenFill xmlns:a14="http://schemas.microsoft.com/office/drawing/2010/main">
                <a:noFill/>
              </a14:hiddenFill>
            </a:ext>
          </a:extLst>
        </p:spPr>
      </p:cxnSp>
      <p:sp>
        <p:nvSpPr>
          <p:cNvPr id="49186" name="Line 72"/>
          <p:cNvSpPr>
            <a:spLocks noChangeShapeType="1"/>
          </p:cNvSpPr>
          <p:nvPr/>
        </p:nvSpPr>
        <p:spPr bwMode="auto">
          <a:xfrm rot="5400000" flipV="1">
            <a:off x="3311525" y="2244725"/>
            <a:ext cx="6350" cy="11430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49187" name="Text Box 31"/>
          <p:cNvSpPr txBox="1">
            <a:spLocks noChangeArrowheads="1"/>
          </p:cNvSpPr>
          <p:nvPr/>
        </p:nvSpPr>
        <p:spPr bwMode="auto">
          <a:xfrm>
            <a:off x="3116270" y="2722563"/>
            <a:ext cx="457200" cy="1825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FFFF00"/>
                </a:solidFill>
                <a:latin typeface="Arial Rounded MT Bold" pitchFamily="34" charset="0"/>
              </a:rPr>
              <a:t>NO</a:t>
            </a:r>
          </a:p>
        </p:txBody>
      </p:sp>
      <p:sp>
        <p:nvSpPr>
          <p:cNvPr id="49188" name="Text Box 36"/>
          <p:cNvSpPr txBox="1">
            <a:spLocks noChangeArrowheads="1"/>
          </p:cNvSpPr>
          <p:nvPr/>
        </p:nvSpPr>
        <p:spPr bwMode="auto">
          <a:xfrm>
            <a:off x="8544967" y="3962400"/>
            <a:ext cx="457200" cy="182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FFFF00"/>
                </a:solidFill>
                <a:latin typeface="Arial Rounded MT Bold" pitchFamily="34" charset="0"/>
              </a:rPr>
              <a:t>NO</a:t>
            </a:r>
          </a:p>
        </p:txBody>
      </p:sp>
      <p:cxnSp>
        <p:nvCxnSpPr>
          <p:cNvPr id="49189" name="AutoShape 74"/>
          <p:cNvCxnSpPr>
            <a:cxnSpLocks noChangeShapeType="1"/>
            <a:stCxn id="49202" idx="2"/>
          </p:cNvCxnSpPr>
          <p:nvPr/>
        </p:nvCxnSpPr>
        <p:spPr bwMode="auto">
          <a:xfrm rot="5400000">
            <a:off x="4890294" y="1704181"/>
            <a:ext cx="873125" cy="4252913"/>
          </a:xfrm>
          <a:prstGeom prst="bentConnector2">
            <a:avLst/>
          </a:prstGeom>
          <a:noFill/>
          <a:ln w="12700">
            <a:solidFill>
              <a:schemeClr val="tx1"/>
            </a:solidFill>
            <a:miter lim="800000"/>
            <a:headEnd/>
            <a:tailEnd type="triangle" w="lg" len="med"/>
          </a:ln>
          <a:extLst>
            <a:ext uri="{909E8E84-426E-40DD-AFC4-6F175D3DCCD1}">
              <a14:hiddenFill xmlns:a14="http://schemas.microsoft.com/office/drawing/2010/main">
                <a:noFill/>
              </a14:hiddenFill>
            </a:ext>
          </a:extLst>
        </p:spPr>
      </p:cxnSp>
      <p:sp>
        <p:nvSpPr>
          <p:cNvPr id="49190" name="Text Box 34"/>
          <p:cNvSpPr txBox="1">
            <a:spLocks noChangeArrowheads="1"/>
          </p:cNvSpPr>
          <p:nvPr/>
        </p:nvSpPr>
        <p:spPr bwMode="auto">
          <a:xfrm>
            <a:off x="7178675" y="4175125"/>
            <a:ext cx="533400" cy="1825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FFFF00"/>
                </a:solidFill>
                <a:latin typeface="Arial Rounded MT Bold" pitchFamily="34" charset="0"/>
              </a:rPr>
              <a:t>YES</a:t>
            </a:r>
          </a:p>
        </p:txBody>
      </p:sp>
      <p:sp>
        <p:nvSpPr>
          <p:cNvPr id="49191" name="Text Box 30"/>
          <p:cNvSpPr txBox="1">
            <a:spLocks noChangeArrowheads="1"/>
          </p:cNvSpPr>
          <p:nvPr/>
        </p:nvSpPr>
        <p:spPr bwMode="auto">
          <a:xfrm>
            <a:off x="1484313" y="3587750"/>
            <a:ext cx="533400" cy="182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ctr" eaLnBrk="0" hangingPunct="0"/>
            <a:r>
              <a:rPr lang="en-US" altLang="en-US" sz="1200" dirty="0">
                <a:solidFill>
                  <a:srgbClr val="FFFF00"/>
                </a:solidFill>
                <a:latin typeface="Arial Rounded MT Bold" pitchFamily="34" charset="0"/>
              </a:rPr>
              <a:t>YES</a:t>
            </a:r>
          </a:p>
        </p:txBody>
      </p:sp>
      <p:sp>
        <p:nvSpPr>
          <p:cNvPr id="49192" name="Line 72"/>
          <p:cNvSpPr>
            <a:spLocks noChangeShapeType="1"/>
          </p:cNvSpPr>
          <p:nvPr/>
        </p:nvSpPr>
        <p:spPr bwMode="auto">
          <a:xfrm rot="5400000" flipV="1">
            <a:off x="5979319" y="2328069"/>
            <a:ext cx="4762" cy="9906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598">
            <a:off x="3559033" y="3774018"/>
            <a:ext cx="3015257" cy="2967564"/>
          </a:xfrm>
          <a:prstGeom prst="rect">
            <a:avLst/>
          </a:prstGeom>
        </p:spPr>
      </p:pic>
    </p:spTree>
    <p:extLst>
      <p:ext uri="{BB962C8B-B14F-4D97-AF65-F5344CB8AC3E}">
        <p14:creationId xmlns:p14="http://schemas.microsoft.com/office/powerpoint/2010/main" val="1745095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125"/>
                                        </p:tgtEl>
                                        <p:attrNameLst>
                                          <p:attrName>style.visibility</p:attrName>
                                        </p:attrNameLst>
                                      </p:cBhvr>
                                      <p:to>
                                        <p:strVal val="visible"/>
                                      </p:to>
                                    </p:set>
                                    <p:animEffect transition="in" filter="fade">
                                      <p:cBhvr>
                                        <p:cTn id="7" dur="2000"/>
                                        <p:tgtEl>
                                          <p:spTgt spid="87125"/>
                                        </p:tgtEl>
                                      </p:cBhvr>
                                    </p:animEffect>
                                  </p:childTnLst>
                                </p:cTn>
                              </p:par>
                              <p:par>
                                <p:cTn id="8" presetID="6" presetClass="emph" presetSubtype="0" autoRev="1" fill="hold" grpId="1" nodeType="withEffect">
                                  <p:stCondLst>
                                    <p:cond delay="1000"/>
                                  </p:stCondLst>
                                  <p:childTnLst>
                                    <p:animScale>
                                      <p:cBhvr>
                                        <p:cTn id="9" dur="1000" fill="hold"/>
                                        <p:tgtEl>
                                          <p:spTgt spid="87125"/>
                                        </p:tgtEl>
                                      </p:cBhvr>
                                      <p:by x="120000" y="120000"/>
                                    </p:animScale>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2" nodeType="clickEffect">
                                  <p:stCondLst>
                                    <p:cond delay="0"/>
                                  </p:stCondLst>
                                  <p:childTnLst>
                                    <p:animEffect transition="out" filter="fade">
                                      <p:cBhvr>
                                        <p:cTn id="13" dur="2000"/>
                                        <p:tgtEl>
                                          <p:spTgt spid="87125"/>
                                        </p:tgtEl>
                                      </p:cBhvr>
                                    </p:animEffect>
                                    <p:set>
                                      <p:cBhvr>
                                        <p:cTn id="14" dur="1" fill="hold">
                                          <p:stCondLst>
                                            <p:cond delay="1999"/>
                                          </p:stCondLst>
                                        </p:cTn>
                                        <p:tgtEl>
                                          <p:spTgt spid="8712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87128"/>
                                        </p:tgtEl>
                                        <p:attrNameLst>
                                          <p:attrName>style.visibility</p:attrName>
                                        </p:attrNameLst>
                                      </p:cBhvr>
                                      <p:to>
                                        <p:strVal val="visible"/>
                                      </p:to>
                                    </p:set>
                                    <p:animEffect transition="in" filter="fade">
                                      <p:cBhvr>
                                        <p:cTn id="17" dur="2000"/>
                                        <p:tgtEl>
                                          <p:spTgt spid="87128"/>
                                        </p:tgtEl>
                                      </p:cBhvr>
                                    </p:animEffect>
                                  </p:childTnLst>
                                </p:cTn>
                              </p:par>
                              <p:par>
                                <p:cTn id="18" presetID="6" presetClass="emph" presetSubtype="0" autoRev="1" fill="hold" grpId="1" nodeType="withEffect">
                                  <p:stCondLst>
                                    <p:cond delay="1000"/>
                                  </p:stCondLst>
                                  <p:childTnLst>
                                    <p:animScale>
                                      <p:cBhvr>
                                        <p:cTn id="19" dur="1000" fill="hold"/>
                                        <p:tgtEl>
                                          <p:spTgt spid="87128"/>
                                        </p:tgtEl>
                                      </p:cBhvr>
                                      <p:by x="120000" y="120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2" nodeType="clickEffect">
                                  <p:stCondLst>
                                    <p:cond delay="0"/>
                                  </p:stCondLst>
                                  <p:childTnLst>
                                    <p:animEffect transition="out" filter="fade">
                                      <p:cBhvr>
                                        <p:cTn id="23" dur="2000"/>
                                        <p:tgtEl>
                                          <p:spTgt spid="87128"/>
                                        </p:tgtEl>
                                      </p:cBhvr>
                                    </p:animEffect>
                                    <p:set>
                                      <p:cBhvr>
                                        <p:cTn id="24" dur="1" fill="hold">
                                          <p:stCondLst>
                                            <p:cond delay="1999"/>
                                          </p:stCondLst>
                                        </p:cTn>
                                        <p:tgtEl>
                                          <p:spTgt spid="8712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7130"/>
                                        </p:tgtEl>
                                        <p:attrNameLst>
                                          <p:attrName>style.visibility</p:attrName>
                                        </p:attrNameLst>
                                      </p:cBhvr>
                                      <p:to>
                                        <p:strVal val="visible"/>
                                      </p:to>
                                    </p:set>
                                    <p:animEffect transition="in" filter="fade">
                                      <p:cBhvr>
                                        <p:cTn id="27" dur="2000"/>
                                        <p:tgtEl>
                                          <p:spTgt spid="87130"/>
                                        </p:tgtEl>
                                      </p:cBhvr>
                                    </p:animEffect>
                                  </p:childTnLst>
                                </p:cTn>
                              </p:par>
                              <p:par>
                                <p:cTn id="28" presetID="6" presetClass="emph" presetSubtype="0" autoRev="1" fill="hold" grpId="1" nodeType="withEffect">
                                  <p:stCondLst>
                                    <p:cond delay="1000"/>
                                  </p:stCondLst>
                                  <p:childTnLst>
                                    <p:animScale>
                                      <p:cBhvr>
                                        <p:cTn id="29" dur="1000" fill="hold"/>
                                        <p:tgtEl>
                                          <p:spTgt spid="87130"/>
                                        </p:tgtEl>
                                      </p:cBhvr>
                                      <p:by x="120000" y="12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2" nodeType="clickEffect">
                                  <p:stCondLst>
                                    <p:cond delay="0"/>
                                  </p:stCondLst>
                                  <p:childTnLst>
                                    <p:animEffect transition="out" filter="fade">
                                      <p:cBhvr>
                                        <p:cTn id="33" dur="2000"/>
                                        <p:tgtEl>
                                          <p:spTgt spid="87130"/>
                                        </p:tgtEl>
                                      </p:cBhvr>
                                    </p:animEffect>
                                    <p:set>
                                      <p:cBhvr>
                                        <p:cTn id="34" dur="1" fill="hold">
                                          <p:stCondLst>
                                            <p:cond delay="1999"/>
                                          </p:stCondLst>
                                        </p:cTn>
                                        <p:tgtEl>
                                          <p:spTgt spid="8713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87129"/>
                                        </p:tgtEl>
                                        <p:attrNameLst>
                                          <p:attrName>style.visibility</p:attrName>
                                        </p:attrNameLst>
                                      </p:cBhvr>
                                      <p:to>
                                        <p:strVal val="visible"/>
                                      </p:to>
                                    </p:set>
                                    <p:animEffect transition="in" filter="fade">
                                      <p:cBhvr>
                                        <p:cTn id="37" dur="2000"/>
                                        <p:tgtEl>
                                          <p:spTgt spid="87129"/>
                                        </p:tgtEl>
                                      </p:cBhvr>
                                    </p:animEffect>
                                  </p:childTnLst>
                                </p:cTn>
                              </p:par>
                              <p:par>
                                <p:cTn id="38" presetID="6" presetClass="emph" presetSubtype="0" autoRev="1" fill="hold" grpId="1" nodeType="withEffect">
                                  <p:stCondLst>
                                    <p:cond delay="1000"/>
                                  </p:stCondLst>
                                  <p:childTnLst>
                                    <p:animScale>
                                      <p:cBhvr>
                                        <p:cTn id="39" dur="1000" fill="hold"/>
                                        <p:tgtEl>
                                          <p:spTgt spid="87129"/>
                                        </p:tgtEl>
                                      </p:cBhvr>
                                      <p:by x="120000" y="12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2" nodeType="clickEffect">
                                  <p:stCondLst>
                                    <p:cond delay="0"/>
                                  </p:stCondLst>
                                  <p:childTnLst>
                                    <p:animEffect transition="out" filter="fade">
                                      <p:cBhvr>
                                        <p:cTn id="43" dur="2000"/>
                                        <p:tgtEl>
                                          <p:spTgt spid="87129"/>
                                        </p:tgtEl>
                                      </p:cBhvr>
                                    </p:animEffect>
                                    <p:set>
                                      <p:cBhvr>
                                        <p:cTn id="44" dur="1" fill="hold">
                                          <p:stCondLst>
                                            <p:cond delay="1999"/>
                                          </p:stCondLst>
                                        </p:cTn>
                                        <p:tgtEl>
                                          <p:spTgt spid="8712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87132"/>
                                        </p:tgtEl>
                                        <p:attrNameLst>
                                          <p:attrName>style.visibility</p:attrName>
                                        </p:attrNameLst>
                                      </p:cBhvr>
                                      <p:to>
                                        <p:strVal val="visible"/>
                                      </p:to>
                                    </p:set>
                                    <p:animEffect transition="in" filter="fade">
                                      <p:cBhvr>
                                        <p:cTn id="47" dur="2000"/>
                                        <p:tgtEl>
                                          <p:spTgt spid="87132"/>
                                        </p:tgtEl>
                                      </p:cBhvr>
                                    </p:animEffect>
                                  </p:childTnLst>
                                </p:cTn>
                              </p:par>
                              <p:par>
                                <p:cTn id="48" presetID="6" presetClass="emph" presetSubtype="0" autoRev="1" fill="hold" grpId="1" nodeType="withEffect">
                                  <p:stCondLst>
                                    <p:cond delay="1000"/>
                                  </p:stCondLst>
                                  <p:childTnLst>
                                    <p:animScale>
                                      <p:cBhvr>
                                        <p:cTn id="49" dur="1000" fill="hold"/>
                                        <p:tgtEl>
                                          <p:spTgt spid="87132"/>
                                        </p:tgtEl>
                                      </p:cBhvr>
                                      <p:by x="120000" y="120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2" nodeType="clickEffect">
                                  <p:stCondLst>
                                    <p:cond delay="0"/>
                                  </p:stCondLst>
                                  <p:childTnLst>
                                    <p:animEffect transition="out" filter="fade">
                                      <p:cBhvr>
                                        <p:cTn id="53" dur="2000"/>
                                        <p:tgtEl>
                                          <p:spTgt spid="87132"/>
                                        </p:tgtEl>
                                      </p:cBhvr>
                                    </p:animEffect>
                                    <p:set>
                                      <p:cBhvr>
                                        <p:cTn id="54" dur="1" fill="hold">
                                          <p:stCondLst>
                                            <p:cond delay="1999"/>
                                          </p:stCondLst>
                                        </p:cTn>
                                        <p:tgtEl>
                                          <p:spTgt spid="87132"/>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87126"/>
                                        </p:tgtEl>
                                        <p:attrNameLst>
                                          <p:attrName>style.visibility</p:attrName>
                                        </p:attrNameLst>
                                      </p:cBhvr>
                                      <p:to>
                                        <p:strVal val="visible"/>
                                      </p:to>
                                    </p:set>
                                    <p:animEffect transition="in" filter="fade">
                                      <p:cBhvr>
                                        <p:cTn id="57" dur="2000"/>
                                        <p:tgtEl>
                                          <p:spTgt spid="87126"/>
                                        </p:tgtEl>
                                      </p:cBhvr>
                                    </p:animEffect>
                                  </p:childTnLst>
                                </p:cTn>
                              </p:par>
                              <p:par>
                                <p:cTn id="58" presetID="6" presetClass="emph" presetSubtype="0" autoRev="1" fill="hold" grpId="1" nodeType="withEffect">
                                  <p:stCondLst>
                                    <p:cond delay="1000"/>
                                  </p:stCondLst>
                                  <p:childTnLst>
                                    <p:animScale>
                                      <p:cBhvr>
                                        <p:cTn id="59" dur="1000" fill="hold"/>
                                        <p:tgtEl>
                                          <p:spTgt spid="87126"/>
                                        </p:tgtEl>
                                      </p:cBhvr>
                                      <p:by x="120000" y="120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grpId="2" nodeType="clickEffect">
                                  <p:stCondLst>
                                    <p:cond delay="0"/>
                                  </p:stCondLst>
                                  <p:childTnLst>
                                    <p:animEffect transition="out" filter="fade">
                                      <p:cBhvr>
                                        <p:cTn id="63" dur="2000"/>
                                        <p:tgtEl>
                                          <p:spTgt spid="87126"/>
                                        </p:tgtEl>
                                      </p:cBhvr>
                                    </p:animEffect>
                                    <p:set>
                                      <p:cBhvr>
                                        <p:cTn id="64" dur="1" fill="hold">
                                          <p:stCondLst>
                                            <p:cond delay="1999"/>
                                          </p:stCondLst>
                                        </p:cTn>
                                        <p:tgtEl>
                                          <p:spTgt spid="87126"/>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7134"/>
                                        </p:tgtEl>
                                        <p:attrNameLst>
                                          <p:attrName>style.visibility</p:attrName>
                                        </p:attrNameLst>
                                      </p:cBhvr>
                                      <p:to>
                                        <p:strVal val="visible"/>
                                      </p:to>
                                    </p:set>
                                    <p:animEffect transition="in" filter="fade">
                                      <p:cBhvr>
                                        <p:cTn id="67" dur="2000"/>
                                        <p:tgtEl>
                                          <p:spTgt spid="87134"/>
                                        </p:tgtEl>
                                      </p:cBhvr>
                                    </p:animEffect>
                                  </p:childTnLst>
                                </p:cTn>
                              </p:par>
                              <p:par>
                                <p:cTn id="68" presetID="6" presetClass="emph" presetSubtype="0" autoRev="1" fill="hold" grpId="1" nodeType="withEffect">
                                  <p:stCondLst>
                                    <p:cond delay="1000"/>
                                  </p:stCondLst>
                                  <p:childTnLst>
                                    <p:animScale>
                                      <p:cBhvr>
                                        <p:cTn id="69" dur="1000" fill="hold"/>
                                        <p:tgtEl>
                                          <p:spTgt spid="87134"/>
                                        </p:tgtEl>
                                      </p:cBhvr>
                                      <p:by x="120000" y="12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xit" presetSubtype="0" fill="hold" grpId="2" nodeType="clickEffect">
                                  <p:stCondLst>
                                    <p:cond delay="0"/>
                                  </p:stCondLst>
                                  <p:childTnLst>
                                    <p:animEffect transition="out" filter="fade">
                                      <p:cBhvr>
                                        <p:cTn id="73" dur="2000"/>
                                        <p:tgtEl>
                                          <p:spTgt spid="87134"/>
                                        </p:tgtEl>
                                      </p:cBhvr>
                                    </p:animEffect>
                                    <p:set>
                                      <p:cBhvr>
                                        <p:cTn id="74" dur="1" fill="hold">
                                          <p:stCondLst>
                                            <p:cond delay="1999"/>
                                          </p:stCondLst>
                                        </p:cTn>
                                        <p:tgtEl>
                                          <p:spTgt spid="87134"/>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87136"/>
                                        </p:tgtEl>
                                        <p:attrNameLst>
                                          <p:attrName>style.visibility</p:attrName>
                                        </p:attrNameLst>
                                      </p:cBhvr>
                                      <p:to>
                                        <p:strVal val="visible"/>
                                      </p:to>
                                    </p:set>
                                    <p:animEffect transition="in" filter="fade">
                                      <p:cBhvr>
                                        <p:cTn id="77" dur="2000"/>
                                        <p:tgtEl>
                                          <p:spTgt spid="87136"/>
                                        </p:tgtEl>
                                      </p:cBhvr>
                                    </p:animEffect>
                                  </p:childTnLst>
                                </p:cTn>
                              </p:par>
                              <p:par>
                                <p:cTn id="78" presetID="6" presetClass="emph" presetSubtype="0" autoRev="1" fill="hold" grpId="1" nodeType="withEffect">
                                  <p:stCondLst>
                                    <p:cond delay="1000"/>
                                  </p:stCondLst>
                                  <p:childTnLst>
                                    <p:animScale>
                                      <p:cBhvr>
                                        <p:cTn id="79" dur="1000" fill="hold"/>
                                        <p:tgtEl>
                                          <p:spTgt spid="87136"/>
                                        </p:tgtEl>
                                      </p:cBhvr>
                                      <p:by x="120000" y="12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2" nodeType="clickEffect">
                                  <p:stCondLst>
                                    <p:cond delay="0"/>
                                  </p:stCondLst>
                                  <p:childTnLst>
                                    <p:animEffect transition="out" filter="fade">
                                      <p:cBhvr>
                                        <p:cTn id="83" dur="2000"/>
                                        <p:tgtEl>
                                          <p:spTgt spid="87136"/>
                                        </p:tgtEl>
                                      </p:cBhvr>
                                    </p:animEffect>
                                    <p:set>
                                      <p:cBhvr>
                                        <p:cTn id="84" dur="1" fill="hold">
                                          <p:stCondLst>
                                            <p:cond delay="1999"/>
                                          </p:stCondLst>
                                        </p:cTn>
                                        <p:tgtEl>
                                          <p:spTgt spid="87136"/>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87135"/>
                                        </p:tgtEl>
                                        <p:attrNameLst>
                                          <p:attrName>style.visibility</p:attrName>
                                        </p:attrNameLst>
                                      </p:cBhvr>
                                      <p:to>
                                        <p:strVal val="visible"/>
                                      </p:to>
                                    </p:set>
                                    <p:animEffect transition="in" filter="fade">
                                      <p:cBhvr>
                                        <p:cTn id="87" dur="2000"/>
                                        <p:tgtEl>
                                          <p:spTgt spid="87135"/>
                                        </p:tgtEl>
                                      </p:cBhvr>
                                    </p:animEffect>
                                  </p:childTnLst>
                                </p:cTn>
                              </p:par>
                              <p:par>
                                <p:cTn id="88" presetID="6" presetClass="emph" presetSubtype="0" autoRev="1" fill="hold" grpId="1" nodeType="withEffect">
                                  <p:stCondLst>
                                    <p:cond delay="1000"/>
                                  </p:stCondLst>
                                  <p:childTnLst>
                                    <p:animScale>
                                      <p:cBhvr>
                                        <p:cTn id="89" dur="1000" fill="hold"/>
                                        <p:tgtEl>
                                          <p:spTgt spid="87135"/>
                                        </p:tgtEl>
                                      </p:cBhvr>
                                      <p:by x="120000" y="120000"/>
                                    </p:animScale>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2" nodeType="clickEffect">
                                  <p:stCondLst>
                                    <p:cond delay="0"/>
                                  </p:stCondLst>
                                  <p:childTnLst>
                                    <p:animEffect transition="out" filter="fade">
                                      <p:cBhvr>
                                        <p:cTn id="93" dur="500"/>
                                        <p:tgtEl>
                                          <p:spTgt spid="87135"/>
                                        </p:tgtEl>
                                      </p:cBhvr>
                                    </p:animEffect>
                                    <p:set>
                                      <p:cBhvr>
                                        <p:cTn id="94" dur="1" fill="hold">
                                          <p:stCondLst>
                                            <p:cond delay="499"/>
                                          </p:stCondLst>
                                        </p:cTn>
                                        <p:tgtEl>
                                          <p:spTgt spid="87135"/>
                                        </p:tgtEl>
                                        <p:attrNameLst>
                                          <p:attrName>style.visibility</p:attrName>
                                        </p:attrNameLst>
                                      </p:cBhvr>
                                      <p:to>
                                        <p:strVal val="hidden"/>
                                      </p:to>
                                    </p:set>
                                  </p:childTnLst>
                                </p:cTn>
                              </p:par>
                            </p:childTnLst>
                          </p:cTn>
                        </p:par>
                        <p:par>
                          <p:cTn id="95" fill="hold">
                            <p:stCondLst>
                              <p:cond delay="500"/>
                            </p:stCondLst>
                            <p:childTnLst>
                              <p:par>
                                <p:cTn id="96" presetID="15" presetClass="entr" presetSubtype="0"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p:cTn id="98" dur="1000" fill="hold"/>
                                        <p:tgtEl>
                                          <p:spTgt spid="65"/>
                                        </p:tgtEl>
                                        <p:attrNameLst>
                                          <p:attrName>ppt_w</p:attrName>
                                        </p:attrNameLst>
                                      </p:cBhvr>
                                      <p:tavLst>
                                        <p:tav tm="0">
                                          <p:val>
                                            <p:fltVal val="0"/>
                                          </p:val>
                                        </p:tav>
                                        <p:tav tm="100000">
                                          <p:val>
                                            <p:strVal val="#ppt_w"/>
                                          </p:val>
                                        </p:tav>
                                      </p:tavLst>
                                    </p:anim>
                                    <p:anim calcmode="lin" valueType="num">
                                      <p:cBhvr>
                                        <p:cTn id="99" dur="1000" fill="hold"/>
                                        <p:tgtEl>
                                          <p:spTgt spid="65"/>
                                        </p:tgtEl>
                                        <p:attrNameLst>
                                          <p:attrName>ppt_h</p:attrName>
                                        </p:attrNameLst>
                                      </p:cBhvr>
                                      <p:tavLst>
                                        <p:tav tm="0">
                                          <p:val>
                                            <p:fltVal val="0"/>
                                          </p:val>
                                        </p:tav>
                                        <p:tav tm="100000">
                                          <p:val>
                                            <p:strVal val="#ppt_h"/>
                                          </p:val>
                                        </p:tav>
                                      </p:tavLst>
                                    </p:anim>
                                    <p:anim calcmode="lin" valueType="num">
                                      <p:cBhvr>
                                        <p:cTn id="100"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par>
                          <p:cTn id="102" fill="hold">
                            <p:stCondLst>
                              <p:cond delay="1500"/>
                            </p:stCondLst>
                            <p:childTnLst>
                              <p:par>
                                <p:cTn id="103" presetID="32" presetClass="emph" presetSubtype="0" repeatCount="indefinite" fill="hold" nodeType="afterEffect">
                                  <p:stCondLst>
                                    <p:cond delay="0"/>
                                  </p:stCondLst>
                                  <p:endCondLst>
                                    <p:cond evt="onNext" delay="0">
                                      <p:tgtEl>
                                        <p:sldTgt/>
                                      </p:tgtEl>
                                    </p:cond>
                                  </p:endCondLst>
                                  <p:childTnLst>
                                    <p:animRot by="120000">
                                      <p:cBhvr>
                                        <p:cTn id="104" dur="100" fill="hold">
                                          <p:stCondLst>
                                            <p:cond delay="0"/>
                                          </p:stCondLst>
                                        </p:cTn>
                                        <p:tgtEl>
                                          <p:spTgt spid="65"/>
                                        </p:tgtEl>
                                        <p:attrNameLst>
                                          <p:attrName>r</p:attrName>
                                        </p:attrNameLst>
                                      </p:cBhvr>
                                    </p:animRot>
                                    <p:animRot by="-240000">
                                      <p:cBhvr>
                                        <p:cTn id="105" dur="200" fill="hold">
                                          <p:stCondLst>
                                            <p:cond delay="200"/>
                                          </p:stCondLst>
                                        </p:cTn>
                                        <p:tgtEl>
                                          <p:spTgt spid="65"/>
                                        </p:tgtEl>
                                        <p:attrNameLst>
                                          <p:attrName>r</p:attrName>
                                        </p:attrNameLst>
                                      </p:cBhvr>
                                    </p:animRot>
                                    <p:animRot by="240000">
                                      <p:cBhvr>
                                        <p:cTn id="106" dur="200" fill="hold">
                                          <p:stCondLst>
                                            <p:cond delay="400"/>
                                          </p:stCondLst>
                                        </p:cTn>
                                        <p:tgtEl>
                                          <p:spTgt spid="65"/>
                                        </p:tgtEl>
                                        <p:attrNameLst>
                                          <p:attrName>r</p:attrName>
                                        </p:attrNameLst>
                                      </p:cBhvr>
                                    </p:animRot>
                                    <p:animRot by="-240000">
                                      <p:cBhvr>
                                        <p:cTn id="107" dur="200" fill="hold">
                                          <p:stCondLst>
                                            <p:cond delay="600"/>
                                          </p:stCondLst>
                                        </p:cTn>
                                        <p:tgtEl>
                                          <p:spTgt spid="65"/>
                                        </p:tgtEl>
                                        <p:attrNameLst>
                                          <p:attrName>r</p:attrName>
                                        </p:attrNameLst>
                                      </p:cBhvr>
                                    </p:animRot>
                                    <p:animRot by="120000">
                                      <p:cBhvr>
                                        <p:cTn id="108" dur="200" fill="hold">
                                          <p:stCondLst>
                                            <p:cond delay="80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35" grpId="0" animBg="1"/>
      <p:bldP spid="87135" grpId="1" animBg="1"/>
      <p:bldP spid="87135" grpId="2" animBg="1"/>
      <p:bldP spid="87136" grpId="0" animBg="1"/>
      <p:bldP spid="87136" grpId="1" animBg="1"/>
      <p:bldP spid="87136" grpId="2" animBg="1"/>
      <p:bldP spid="87134" grpId="0" animBg="1"/>
      <p:bldP spid="87134" grpId="1" animBg="1"/>
      <p:bldP spid="87134" grpId="2" animBg="1"/>
      <p:bldP spid="87126" grpId="0" animBg="1"/>
      <p:bldP spid="87126" grpId="1" animBg="1"/>
      <p:bldP spid="87126" grpId="2" animBg="1"/>
      <p:bldP spid="87132" grpId="0" animBg="1"/>
      <p:bldP spid="87132" grpId="1" animBg="1"/>
      <p:bldP spid="87132" grpId="2" animBg="1"/>
      <p:bldP spid="87129" grpId="0" animBg="1"/>
      <p:bldP spid="87129" grpId="1" animBg="1"/>
      <p:bldP spid="87129" grpId="2" animBg="1"/>
      <p:bldP spid="87130" grpId="0" animBg="1"/>
      <p:bldP spid="87130" grpId="1" animBg="1"/>
      <p:bldP spid="87130" grpId="2" animBg="1"/>
      <p:bldP spid="87128" grpId="0" animBg="1"/>
      <p:bldP spid="87128" grpId="1" animBg="1"/>
      <p:bldP spid="87128" grpId="2" animBg="1"/>
      <p:bldP spid="87125" grpId="0" animBg="1"/>
      <p:bldP spid="87125" grpId="1" animBg="1"/>
      <p:bldP spid="87125" grpId="2"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370" y="1495531"/>
            <a:ext cx="8229600" cy="5486400"/>
          </a:xfrm>
          <a:prstGeom prst="rect">
            <a:avLst/>
          </a:prstGeom>
        </p:spPr>
      </p:pic>
      <p:sp>
        <p:nvSpPr>
          <p:cNvPr id="27650" name="Rectangle 6"/>
          <p:cNvSpPr>
            <a:spLocks noGrp="1" noChangeArrowheads="1"/>
          </p:cNvSpPr>
          <p:nvPr>
            <p:ph type="title"/>
          </p:nvPr>
        </p:nvSpPr>
        <p:spPr/>
        <p:txBody>
          <a:bodyPr/>
          <a:lstStyle/>
          <a:p>
            <a:pPr eaLnBrk="1" hangingPunct="1"/>
            <a:r>
              <a:rPr lang="en-US" i="1" dirty="0" smtClean="0"/>
              <a:t>Address Quality Connection</a:t>
            </a:r>
            <a:endParaRPr lang="en-US" baseline="30000" dirty="0" smtClean="0"/>
          </a:p>
        </p:txBody>
      </p:sp>
      <p:sp>
        <p:nvSpPr>
          <p:cNvPr id="27651" name="Rectangle 7"/>
          <p:cNvSpPr>
            <a:spLocks noGrp="1" noChangeArrowheads="1"/>
          </p:cNvSpPr>
          <p:nvPr>
            <p:ph idx="1"/>
          </p:nvPr>
        </p:nvSpPr>
        <p:spPr>
          <a:xfrm>
            <a:off x="193830" y="3008888"/>
            <a:ext cx="3910842" cy="1265022"/>
          </a:xfrm>
        </p:spPr>
        <p:txBody>
          <a:bodyPr>
            <a:scene3d>
              <a:camera prst="orthographicFront"/>
              <a:lightRig rig="threePt" dir="t"/>
            </a:scene3d>
            <a:sp3d/>
          </a:bodyPr>
          <a:lstStyle/>
          <a:p>
            <a:pPr marL="0" indent="0" eaLnBrk="1" hangingPunct="1">
              <a:spcBef>
                <a:spcPct val="50000"/>
              </a:spcBef>
              <a:buNone/>
            </a:pPr>
            <a:r>
              <a:rPr lang="en-US" dirty="0" smtClean="0"/>
              <a:t>Using the </a:t>
            </a:r>
            <a:r>
              <a:rPr lang="en-US" dirty="0"/>
              <a:t>right </a:t>
            </a:r>
            <a:r>
              <a:rPr lang="en-US" dirty="0" smtClean="0"/>
              <a:t>combination</a:t>
            </a:r>
            <a:br>
              <a:rPr lang="en-US" dirty="0" smtClean="0"/>
            </a:br>
            <a:r>
              <a:rPr lang="en-US" dirty="0" smtClean="0"/>
              <a:t>of Address Quality  products &amp; services will help you to put your </a:t>
            </a:r>
            <a:br>
              <a:rPr lang="en-US" dirty="0" smtClean="0"/>
            </a:br>
            <a:r>
              <a:rPr lang="en-US" dirty="0" smtClean="0"/>
              <a:t>addresses in order!</a:t>
            </a:r>
          </a:p>
        </p:txBody>
      </p:sp>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32</a:t>
            </a:fld>
            <a:endParaRPr lang="en-US" altLang="en-US" dirty="0">
              <a:solidFill>
                <a:schemeClr val="tx1"/>
              </a:solidFill>
              <a:latin typeface="+mn-lt"/>
            </a:endParaRPr>
          </a:p>
        </p:txBody>
      </p:sp>
      <p:sp>
        <p:nvSpPr>
          <p:cNvPr id="3" name="TextBox 2"/>
          <p:cNvSpPr txBox="1"/>
          <p:nvPr/>
        </p:nvSpPr>
        <p:spPr>
          <a:xfrm>
            <a:off x="3573469" y="6270165"/>
            <a:ext cx="5722345" cy="461665"/>
          </a:xfrm>
          <a:prstGeom prst="rect">
            <a:avLst/>
          </a:prstGeom>
          <a:noFill/>
        </p:spPr>
        <p:txBody>
          <a:bodyPr wrap="square" rtlCol="0">
            <a:spAutoFit/>
          </a:bodyPr>
          <a:lstStyle/>
          <a:p>
            <a:r>
              <a:rPr lang="en-US" sz="1200" dirty="0" smtClean="0">
                <a:solidFill>
                  <a:schemeClr val="tx1"/>
                </a:solidFill>
                <a:latin typeface="+mn-lt"/>
              </a:rPr>
              <a:t>CASS™, DPV</a:t>
            </a:r>
            <a:r>
              <a:rPr lang="en-US" sz="1200" baseline="30000" dirty="0" smtClean="0">
                <a:solidFill>
                  <a:schemeClr val="tx1"/>
                </a:solidFill>
                <a:latin typeface="+mn-lt"/>
              </a:rPr>
              <a:t>®</a:t>
            </a:r>
            <a:r>
              <a:rPr lang="en-US" sz="1200" dirty="0" smtClean="0">
                <a:solidFill>
                  <a:schemeClr val="tx1"/>
                </a:solidFill>
                <a:latin typeface="+mn-lt"/>
              </a:rPr>
              <a:t>, DSF</a:t>
            </a:r>
            <a:r>
              <a:rPr lang="en-US" sz="1200" baseline="30000" dirty="0" smtClean="0">
                <a:solidFill>
                  <a:schemeClr val="tx1"/>
                </a:solidFill>
                <a:latin typeface="+mn-lt"/>
              </a:rPr>
              <a:t>2®</a:t>
            </a:r>
            <a:r>
              <a:rPr lang="en-US" sz="1200" dirty="0" smtClean="0">
                <a:solidFill>
                  <a:schemeClr val="tx1"/>
                </a:solidFill>
                <a:latin typeface="+mn-lt"/>
              </a:rPr>
              <a:t>, LACS </a:t>
            </a:r>
            <a:r>
              <a:rPr lang="en-US" sz="1200" baseline="30000" dirty="0" smtClean="0">
                <a:solidFill>
                  <a:schemeClr val="tx1"/>
                </a:solidFill>
                <a:latin typeface="+mn-lt"/>
              </a:rPr>
              <a:t>Link®</a:t>
            </a:r>
            <a:r>
              <a:rPr lang="en-US" sz="1200" dirty="0" smtClean="0">
                <a:solidFill>
                  <a:schemeClr val="tx1"/>
                </a:solidFill>
                <a:latin typeface="+mn-lt"/>
              </a:rPr>
              <a:t>, Suite</a:t>
            </a:r>
            <a:r>
              <a:rPr lang="en-US" sz="1200" baseline="30000" dirty="0">
                <a:solidFill>
                  <a:schemeClr val="tx1"/>
                </a:solidFill>
                <a:latin typeface="+mn-lt"/>
              </a:rPr>
              <a:t>Link®</a:t>
            </a:r>
            <a:r>
              <a:rPr lang="en-US" sz="1200" dirty="0" smtClean="0">
                <a:solidFill>
                  <a:schemeClr val="tx1"/>
                </a:solidFill>
                <a:latin typeface="+mn-lt"/>
              </a:rPr>
              <a:t>, AEC II</a:t>
            </a:r>
            <a:r>
              <a:rPr lang="en-US" sz="1200" baseline="30000" dirty="0" smtClean="0">
                <a:solidFill>
                  <a:schemeClr val="tx1"/>
                </a:solidFill>
                <a:latin typeface="+mn-lt"/>
              </a:rPr>
              <a:t>®</a:t>
            </a:r>
            <a:r>
              <a:rPr lang="en-US" sz="1200" dirty="0" smtClean="0">
                <a:solidFill>
                  <a:schemeClr val="tx1"/>
                </a:solidFill>
                <a:latin typeface="+mn-lt"/>
              </a:rPr>
              <a:t>, NCOA</a:t>
            </a:r>
            <a:r>
              <a:rPr lang="en-US" sz="1200" baseline="30000" dirty="0">
                <a:solidFill>
                  <a:srgbClr val="000000"/>
                </a:solidFill>
                <a:latin typeface="+mn-lt"/>
              </a:rPr>
              <a:t>Link</a:t>
            </a:r>
            <a:r>
              <a:rPr lang="en-US" sz="1200" baseline="30000" dirty="0" smtClean="0">
                <a:solidFill>
                  <a:srgbClr val="000000"/>
                </a:solidFill>
                <a:latin typeface="+mn-lt"/>
              </a:rPr>
              <a:t>®</a:t>
            </a:r>
            <a:r>
              <a:rPr lang="en-US" sz="1200" dirty="0" smtClean="0">
                <a:solidFill>
                  <a:schemeClr val="tx1"/>
                </a:solidFill>
                <a:latin typeface="+mn-lt"/>
              </a:rPr>
              <a:t>, ANK</a:t>
            </a:r>
            <a:r>
              <a:rPr lang="en-US" sz="1200" baseline="30000" dirty="0" smtClean="0">
                <a:solidFill>
                  <a:schemeClr val="tx1"/>
                </a:solidFill>
                <a:latin typeface="+mn-lt"/>
              </a:rPr>
              <a:t>Link</a:t>
            </a:r>
            <a:r>
              <a:rPr lang="en-US" sz="1200" baseline="30000" dirty="0">
                <a:solidFill>
                  <a:schemeClr val="tx1"/>
                </a:solidFill>
                <a:latin typeface="+mn-lt"/>
              </a:rPr>
              <a:t>®</a:t>
            </a:r>
            <a:r>
              <a:rPr lang="en-US" sz="1200" dirty="0" smtClean="0">
                <a:solidFill>
                  <a:schemeClr val="tx1"/>
                </a:solidFill>
                <a:latin typeface="+mn-lt"/>
              </a:rPr>
              <a:t> and ACS™ are registered trademarks of the United States Postal Service</a:t>
            </a:r>
            <a:r>
              <a:rPr lang="en-US" sz="1200" baseline="30000" dirty="0" smtClean="0">
                <a:solidFill>
                  <a:schemeClr val="tx1"/>
                </a:solidFill>
              </a:rPr>
              <a:t>®</a:t>
            </a:r>
            <a:r>
              <a:rPr lang="en-US" sz="1200" dirty="0" smtClean="0">
                <a:solidFill>
                  <a:schemeClr val="tx1"/>
                </a:solidFill>
                <a:latin typeface="+mn-lt"/>
              </a:rPr>
              <a:t>.</a:t>
            </a:r>
          </a:p>
        </p:txBody>
      </p:sp>
    </p:spTree>
    <p:extLst>
      <p:ext uri="{BB962C8B-B14F-4D97-AF65-F5344CB8AC3E}">
        <p14:creationId xmlns:p14="http://schemas.microsoft.com/office/powerpoint/2010/main" val="45204933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30" y="1700775"/>
            <a:ext cx="5357014" cy="4991881"/>
          </a:xfrm>
          <a:prstGeom prst="rect">
            <a:avLst/>
          </a:prstGeom>
        </p:spPr>
      </p:pic>
      <p:sp>
        <p:nvSpPr>
          <p:cNvPr id="29700" name="Rectangle 13"/>
          <p:cNvSpPr>
            <a:spLocks noGrp="1" noChangeArrowheads="1"/>
          </p:cNvSpPr>
          <p:nvPr>
            <p:ph type="title" idx="4294967295"/>
          </p:nvPr>
        </p:nvSpPr>
        <p:spPr>
          <a:xfrm>
            <a:off x="157163" y="549275"/>
            <a:ext cx="8986837" cy="762000"/>
          </a:xfrm>
        </p:spPr>
        <p:txBody>
          <a:bodyPr anchor="ctr"/>
          <a:lstStyle/>
          <a:p>
            <a:pPr eaLnBrk="1" hangingPunct="1"/>
            <a:r>
              <a:rPr lang="en-US" b="0" i="1" dirty="0" smtClean="0">
                <a:solidFill>
                  <a:srgbClr val="212150"/>
                </a:solidFill>
                <a:latin typeface="Arial Black" panose="020B0A04020102020204" pitchFamily="34" charset="0"/>
              </a:rPr>
              <a:t>For More Information</a:t>
            </a:r>
          </a:p>
        </p:txBody>
      </p:sp>
      <p:sp>
        <p:nvSpPr>
          <p:cNvPr id="312327" name="Rectangle 7"/>
          <p:cNvSpPr>
            <a:spLocks noChangeArrowheads="1"/>
          </p:cNvSpPr>
          <p:nvPr/>
        </p:nvSpPr>
        <p:spPr bwMode="auto">
          <a:xfrm>
            <a:off x="193832" y="1239920"/>
            <a:ext cx="5357015" cy="463717"/>
          </a:xfrm>
          <a:prstGeom prst="rect">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w="25400">
            <a:noFill/>
            <a:miter lim="800000"/>
            <a:headEnd/>
            <a:tailEnd/>
          </a:ln>
          <a:effectLst/>
        </p:spPr>
        <p:txBody>
          <a:bodyPr wrap="square" lIns="90487" tIns="44450" rIns="90487" bIns="44450">
            <a:spAutoFit/>
          </a:bodyPr>
          <a:lstStyle/>
          <a:p>
            <a:pPr algn="ctr" eaLnBrk="0" hangingPunct="0">
              <a:lnSpc>
                <a:spcPct val="90000"/>
              </a:lnSpc>
              <a:spcBef>
                <a:spcPct val="50000"/>
              </a:spcBef>
              <a:buClr>
                <a:srgbClr val="FFFFFF"/>
              </a:buClr>
              <a:buSzPct val="75000"/>
              <a:defRPr/>
            </a:pPr>
            <a:r>
              <a:rPr lang="en-US" sz="2700" b="1" i="1" dirty="0">
                <a:solidFill>
                  <a:srgbClr val="FFFFFF"/>
                </a:solidFill>
                <a:effectLst>
                  <a:outerShdw blurRad="38100" dist="38100" dir="2700000" algn="tl">
                    <a:srgbClr val="000000"/>
                  </a:outerShdw>
                </a:effectLst>
                <a:latin typeface="Arial" pitchFamily="34" charset="0"/>
                <a:cs typeface="Arial" charset="0"/>
              </a:rPr>
              <a:t>ribbs.usps.gov</a:t>
            </a:r>
            <a:endParaRPr lang="en-US" sz="2700" b="1" i="1" dirty="0">
              <a:solidFill>
                <a:srgbClr val="FFFFFF"/>
              </a:solidFill>
              <a:effectLst>
                <a:outerShdw blurRad="38100" dist="38100" dir="2700000" algn="tl">
                  <a:srgbClr val="000000"/>
                </a:outerShdw>
              </a:effectLst>
              <a:latin typeface="Times New Roman" pitchFamily="18" charset="0"/>
              <a:cs typeface="Arial" charset="0"/>
            </a:endParaRPr>
          </a:p>
        </p:txBody>
      </p:sp>
      <p:sp>
        <p:nvSpPr>
          <p:cNvPr id="312329" name="Rectangle 9"/>
          <p:cNvSpPr>
            <a:spLocks noChangeArrowheads="1"/>
          </p:cNvSpPr>
          <p:nvPr/>
        </p:nvSpPr>
        <p:spPr bwMode="auto">
          <a:xfrm>
            <a:off x="5635697" y="2634445"/>
            <a:ext cx="3303358" cy="837665"/>
          </a:xfrm>
          <a:prstGeom prst="rect">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w="25400">
            <a:solidFill>
              <a:srgbClr val="FFFFFF"/>
            </a:solidFill>
            <a:miter lim="800000"/>
            <a:headEnd/>
            <a:tailEnd/>
          </a:ln>
        </p:spPr>
        <p:txBody>
          <a:bodyPr wrap="square" lIns="90487" tIns="44450" rIns="90487" bIns="44450">
            <a:spAutoFit/>
          </a:bodyPr>
          <a:lstStyle/>
          <a:p>
            <a:pPr algn="ctr" eaLnBrk="0" hangingPunct="0">
              <a:lnSpc>
                <a:spcPct val="90000"/>
              </a:lnSpc>
              <a:spcBef>
                <a:spcPts val="1200"/>
              </a:spcBef>
              <a:buClr>
                <a:srgbClr val="FFFFFF"/>
              </a:buClr>
              <a:buSzPct val="75000"/>
              <a:defRPr/>
            </a:pPr>
            <a:r>
              <a:rPr lang="en-US" sz="2700" b="1" dirty="0" smtClean="0">
                <a:solidFill>
                  <a:srgbClr val="FFFFFF"/>
                </a:solidFill>
                <a:effectLst>
                  <a:outerShdw blurRad="38100" dist="38100" dir="2700000" algn="tl">
                    <a:srgbClr val="000000"/>
                  </a:outerShdw>
                </a:effectLst>
                <a:latin typeface="Arial" charset="0"/>
                <a:cs typeface="Arial" charset="0"/>
              </a:rPr>
              <a:t>National Customer Support Center</a:t>
            </a:r>
            <a:endParaRPr lang="en-US" sz="2700" b="1" dirty="0">
              <a:solidFill>
                <a:srgbClr val="000099"/>
              </a:solidFill>
              <a:effectLst>
                <a:outerShdw blurRad="38100" dist="38100" dir="2700000" algn="tl">
                  <a:srgbClr val="FFFFFF"/>
                </a:outerShdw>
              </a:effectLst>
              <a:latin typeface="Times New Roman" pitchFamily="18" charset="0"/>
              <a:cs typeface="Arial" charset="0"/>
            </a:endParaRPr>
          </a:p>
        </p:txBody>
      </p:sp>
      <p:sp>
        <p:nvSpPr>
          <p:cNvPr id="2" name="Rectangle 9"/>
          <p:cNvSpPr>
            <a:spLocks noChangeArrowheads="1"/>
          </p:cNvSpPr>
          <p:nvPr/>
        </p:nvSpPr>
        <p:spPr bwMode="auto">
          <a:xfrm>
            <a:off x="5635697" y="5197393"/>
            <a:ext cx="3314473" cy="422167"/>
          </a:xfrm>
          <a:prstGeom prst="rect">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w="25400">
            <a:solidFill>
              <a:srgbClr val="FFFFFF"/>
            </a:solidFill>
            <a:miter lim="800000"/>
            <a:headEnd/>
            <a:tailEnd/>
          </a:ln>
        </p:spPr>
        <p:txBody>
          <a:bodyPr wrap="square" lIns="90487" tIns="44450" rIns="90487" bIns="44450">
            <a:spAutoFit/>
          </a:bodyPr>
          <a:lstStyle/>
          <a:p>
            <a:pPr algn="ctr" eaLnBrk="0" hangingPunct="0">
              <a:lnSpc>
                <a:spcPct val="90000"/>
              </a:lnSpc>
              <a:spcBef>
                <a:spcPct val="50000"/>
              </a:spcBef>
              <a:buClr>
                <a:srgbClr val="FFFFFF"/>
              </a:buClr>
              <a:buSzPct val="75000"/>
              <a:defRPr/>
            </a:pPr>
            <a:r>
              <a:rPr lang="en-US" b="1" dirty="0">
                <a:solidFill>
                  <a:srgbClr val="FFFFFF"/>
                </a:solidFill>
                <a:effectLst>
                  <a:outerShdw blurRad="38100" dist="38100" dir="2700000" algn="tl">
                    <a:srgbClr val="000000"/>
                  </a:outerShdw>
                </a:effectLst>
                <a:latin typeface="Arial" charset="0"/>
                <a:cs typeface="Arial" charset="0"/>
              </a:rPr>
              <a:t>1-800-238-3150</a:t>
            </a:r>
            <a:endParaRPr lang="en-US" b="1" dirty="0">
              <a:solidFill>
                <a:srgbClr val="000099"/>
              </a:solidFill>
              <a:effectLst>
                <a:outerShdw blurRad="38100" dist="38100" dir="2700000" algn="tl">
                  <a:srgbClr val="000000"/>
                </a:outerShdw>
              </a:effectLst>
              <a:latin typeface="Times New Roman" pitchFamily="18" charset="0"/>
              <a:cs typeface="Arial" charset="0"/>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8935" y="3498235"/>
            <a:ext cx="3289592" cy="1691390"/>
          </a:xfrm>
          <a:prstGeom prst="rect">
            <a:avLst/>
          </a:prstGeom>
        </p:spPr>
      </p:pic>
      <p:sp>
        <p:nvSpPr>
          <p:cNvPr id="12" name="Slide Number Placeholder 1"/>
          <p:cNvSpPr>
            <a:spLocks noGrp="1"/>
          </p:cNvSpPr>
          <p:nvPr>
            <p:ph type="sldNum" sz="quarter" idx="10"/>
          </p:nvPr>
        </p:nvSpPr>
        <p:spPr>
          <a:xfrm>
            <a:off x="7391400" y="6581260"/>
            <a:ext cx="1752600" cy="381000"/>
          </a:xfrm>
          <a:noFill/>
        </p:spPr>
        <p:txBody>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r"/>
            <a:fld id="{760EE33B-5300-4982-83E4-EC78D2287FD0}" type="slidenum">
              <a:rPr lang="en-US" altLang="en-US" sz="1200" smtClean="0"/>
              <a:pPr algn="r"/>
              <a:t>33</a:t>
            </a:fld>
            <a:endParaRPr lang="en-US" altLang="en-US" sz="1200" dirty="0" smtClean="0"/>
          </a:p>
        </p:txBody>
      </p:sp>
    </p:spTree>
    <p:extLst>
      <p:ext uri="{BB962C8B-B14F-4D97-AF65-F5344CB8AC3E}">
        <p14:creationId xmlns:p14="http://schemas.microsoft.com/office/powerpoint/2010/main" val="2802185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ppt_w</p:attrName>
                                        </p:attrNameLst>
                                      </p:cBhvr>
                                      <p:tavLst>
                                        <p:tav tm="0" fmla="#ppt_w*sin(2.5*pi*$)">
                                          <p:val>
                                            <p:fltVal val="0"/>
                                          </p:val>
                                        </p:tav>
                                        <p:tav tm="100000">
                                          <p:val>
                                            <p:fltVal val="1"/>
                                          </p:val>
                                        </p:tav>
                                      </p:tavLst>
                                    </p:anim>
                                    <p:anim calcmode="lin" valueType="num">
                                      <p:cBhvr>
                                        <p:cTn id="9" dur="1500" fill="hold"/>
                                        <p:tgtEl>
                                          <p:spTgt spid="9"/>
                                        </p:tgtEl>
                                        <p:attrNameLst>
                                          <p:attrName>ppt_h</p:attrName>
                                        </p:attrNameLst>
                                      </p:cBhvr>
                                      <p:tavLst>
                                        <p:tav tm="0">
                                          <p:val>
                                            <p:strVal val="#ppt_h"/>
                                          </p:val>
                                        </p:tav>
                                        <p:tav tm="100000">
                                          <p:val>
                                            <p:strVal val="#ppt_h"/>
                                          </p:val>
                                        </p:tav>
                                      </p:tavLst>
                                    </p:anim>
                                  </p:childTnLst>
                                </p:cTn>
                              </p:par>
                              <p:par>
                                <p:cTn id="10" presetID="16" presetClass="entr" presetSubtype="37" fill="hold" grpId="0" nodeType="withEffect">
                                  <p:stCondLst>
                                    <p:cond delay="1250"/>
                                  </p:stCondLst>
                                  <p:childTnLst>
                                    <p:set>
                                      <p:cBhvr>
                                        <p:cTn id="11" dur="1" fill="hold">
                                          <p:stCondLst>
                                            <p:cond delay="0"/>
                                          </p:stCondLst>
                                        </p:cTn>
                                        <p:tgtEl>
                                          <p:spTgt spid="312327"/>
                                        </p:tgtEl>
                                        <p:attrNameLst>
                                          <p:attrName>style.visibility</p:attrName>
                                        </p:attrNameLst>
                                      </p:cBhvr>
                                      <p:to>
                                        <p:strVal val="visible"/>
                                      </p:to>
                                    </p:set>
                                    <p:animEffect transition="in" filter="barn(outVertical)">
                                      <p:cBhvr>
                                        <p:cTn id="12" dur="500"/>
                                        <p:tgtEl>
                                          <p:spTgt spid="312327"/>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312329"/>
                                        </p:tgtEl>
                                        <p:attrNameLst>
                                          <p:attrName>style.visibility</p:attrName>
                                        </p:attrNameLst>
                                      </p:cBhvr>
                                      <p:to>
                                        <p:strVal val="visible"/>
                                      </p:to>
                                    </p:set>
                                    <p:animEffect transition="in" filter="wipe(up)">
                                      <p:cBhvr>
                                        <p:cTn id="16" dur="500"/>
                                        <p:tgtEl>
                                          <p:spTgt spid="312329"/>
                                        </p:tgtEl>
                                      </p:cBhvr>
                                    </p:animEffect>
                                  </p:childTnLst>
                                </p:cTn>
                              </p:par>
                              <p:par>
                                <p:cTn id="17" presetID="22" presetClass="entr" presetSubtype="1" fill="hold" grpId="0"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par>
                                <p:cTn id="20" presetID="16" presetClass="entr" presetSubtype="37"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7" grpId="0" animBg="1"/>
      <p:bldP spid="312329" grpId="0" animBg="1" autoUpdateAnimBg="0"/>
      <p:bldP spid="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Wednesday"/>
          <p:cNvGraphicFramePr/>
          <p:nvPr>
            <p:extLst>
              <p:ext uri="{D42A27DB-BD31-4B8C-83A1-F6EECF244321}">
                <p14:modId xmlns:p14="http://schemas.microsoft.com/office/powerpoint/2010/main" val="3896098380"/>
              </p:ext>
            </p:extLst>
          </p:nvPr>
        </p:nvGraphicFramePr>
        <p:xfrm>
          <a:off x="501070" y="4581150"/>
          <a:ext cx="8772525" cy="238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Monday"/>
          <p:cNvGraphicFramePr/>
          <p:nvPr>
            <p:extLst>
              <p:ext uri="{D42A27DB-BD31-4B8C-83A1-F6EECF244321}">
                <p14:modId xmlns:p14="http://schemas.microsoft.com/office/powerpoint/2010/main" val="1953262417"/>
              </p:ext>
            </p:extLst>
          </p:nvPr>
        </p:nvGraphicFramePr>
        <p:xfrm>
          <a:off x="501070" y="2891330"/>
          <a:ext cx="8772525" cy="20738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agram Sunday"/>
          <p:cNvGraphicFramePr/>
          <p:nvPr>
            <p:extLst>
              <p:ext uri="{D42A27DB-BD31-4B8C-83A1-F6EECF244321}">
                <p14:modId xmlns:p14="http://schemas.microsoft.com/office/powerpoint/2010/main" val="3426558228"/>
              </p:ext>
            </p:extLst>
          </p:nvPr>
        </p:nvGraphicFramePr>
        <p:xfrm>
          <a:off x="504705" y="1239915"/>
          <a:ext cx="8772525" cy="19586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0737" name="slide title"/>
          <p:cNvSpPr txBox="1">
            <a:spLocks noChangeArrowheads="1"/>
          </p:cNvSpPr>
          <p:nvPr/>
        </p:nvSpPr>
        <p:spPr bwMode="auto">
          <a:xfrm>
            <a:off x="232235" y="685800"/>
            <a:ext cx="79517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0033CC"/>
                </a:solidFill>
                <a:latin typeface="Arial Black" pitchFamily="34" charset="0"/>
                <a:ea typeface="ヒラギノ角ゴ Pro W3" pitchFamily="1" charset="-128"/>
              </a:defRPr>
            </a:lvl1pPr>
            <a:lvl2pPr marL="742950" indent="-285750" eaLnBrk="0" hangingPunct="0">
              <a:defRPr sz="2800">
                <a:solidFill>
                  <a:srgbClr val="0033CC"/>
                </a:solidFill>
                <a:latin typeface="Arial Black" pitchFamily="34" charset="0"/>
                <a:ea typeface="ヒラギノ角ゴ Pro W3" pitchFamily="1" charset="-128"/>
              </a:defRPr>
            </a:lvl2pPr>
            <a:lvl3pPr marL="1143000" indent="-228600" eaLnBrk="0" hangingPunct="0">
              <a:defRPr sz="2800">
                <a:solidFill>
                  <a:srgbClr val="0033CC"/>
                </a:solidFill>
                <a:latin typeface="Arial Black" pitchFamily="34" charset="0"/>
                <a:ea typeface="ヒラギノ角ゴ Pro W3" pitchFamily="1" charset="-128"/>
              </a:defRPr>
            </a:lvl3pPr>
            <a:lvl4pPr marL="1600200" indent="-228600" eaLnBrk="0" hangingPunct="0">
              <a:defRPr sz="2800">
                <a:solidFill>
                  <a:srgbClr val="0033CC"/>
                </a:solidFill>
                <a:latin typeface="Arial Black" pitchFamily="34" charset="0"/>
                <a:ea typeface="ヒラギノ角ゴ Pro W3" pitchFamily="1" charset="-128"/>
              </a:defRPr>
            </a:lvl4pPr>
            <a:lvl5pPr marL="2057400" indent="-228600" eaLnBrk="0" hangingPunct="0">
              <a:defRPr sz="2800">
                <a:solidFill>
                  <a:srgbClr val="0033CC"/>
                </a:solidFill>
                <a:latin typeface="Arial Black" pitchFamily="34" charset="0"/>
                <a:ea typeface="ヒラギノ角ゴ Pro W3" pitchFamily="1" charset="-128"/>
              </a:defRPr>
            </a:lvl5pPr>
            <a:lvl6pPr marL="25146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6pPr>
            <a:lvl7pPr marL="29718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7pPr>
            <a:lvl8pPr marL="34290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8pPr>
            <a:lvl9pPr marL="3886200" indent="-228600" eaLnBrk="0" fontAlgn="base" hangingPunct="0">
              <a:spcBef>
                <a:spcPct val="20000"/>
              </a:spcBef>
              <a:spcAft>
                <a:spcPct val="0"/>
              </a:spcAft>
              <a:buFont typeface="Wingdings" pitchFamily="2" charset="2"/>
              <a:defRPr sz="2800">
                <a:solidFill>
                  <a:srgbClr val="0033CC"/>
                </a:solidFill>
                <a:latin typeface="Arial Black" pitchFamily="34" charset="0"/>
                <a:ea typeface="ヒラギノ角ゴ Pro W3" pitchFamily="1" charset="-128"/>
              </a:defRPr>
            </a:lvl9pPr>
          </a:lstStyle>
          <a:p>
            <a:pPr fontAlgn="auto">
              <a:spcBef>
                <a:spcPct val="50000"/>
              </a:spcBef>
              <a:spcAft>
                <a:spcPts val="0"/>
              </a:spcAft>
            </a:pPr>
            <a:r>
              <a:rPr lang="en-US" i="1" dirty="0" smtClean="0">
                <a:solidFill>
                  <a:srgbClr val="212150"/>
                </a:solidFill>
                <a:ea typeface="MS PGothic" pitchFamily="34" charset="-128"/>
                <a:cs typeface="+mn-cs"/>
              </a:rPr>
              <a:t>USPS</a:t>
            </a:r>
            <a:r>
              <a:rPr lang="en-US" baseline="30000" dirty="0" smtClean="0">
                <a:solidFill>
                  <a:srgbClr val="212150"/>
                </a:solidFill>
                <a:ea typeface="MS PGothic" pitchFamily="34" charset="-128"/>
                <a:cs typeface="+mn-cs"/>
              </a:rPr>
              <a:t>®</a:t>
            </a:r>
            <a:r>
              <a:rPr lang="en-US" i="1" dirty="0" smtClean="0">
                <a:solidFill>
                  <a:srgbClr val="212150"/>
                </a:solidFill>
                <a:ea typeface="MS PGothic" pitchFamily="34" charset="-128"/>
                <a:cs typeface="+mn-cs"/>
              </a:rPr>
              <a:t> Co-Presentations Schedule</a:t>
            </a:r>
          </a:p>
        </p:txBody>
      </p:sp>
      <p:sp>
        <p:nvSpPr>
          <p:cNvPr id="6" name="Slide Number Placeholder 1"/>
          <p:cNvSpPr>
            <a:spLocks noGrp="1"/>
          </p:cNvSpPr>
          <p:nvPr>
            <p:ph type="sldNum" sz="quarter" idx="10"/>
          </p:nvPr>
        </p:nvSpPr>
        <p:spPr>
          <a:xfrm>
            <a:off x="7391400" y="6581260"/>
            <a:ext cx="1752600" cy="381000"/>
          </a:xfrm>
          <a:noFill/>
        </p:spPr>
        <p:txBody>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pPr algn="r"/>
            <a:fld id="{760EE33B-5300-4982-83E4-EC78D2287FD0}" type="slidenum">
              <a:rPr lang="en-US" altLang="en-US" sz="1200" smtClean="0"/>
              <a:pPr algn="r"/>
              <a:t>34</a:t>
            </a:fld>
            <a:endParaRPr lang="en-US" altLang="en-US" sz="1200" dirty="0" smtClean="0"/>
          </a:p>
        </p:txBody>
      </p:sp>
    </p:spTree>
    <p:extLst>
      <p:ext uri="{BB962C8B-B14F-4D97-AF65-F5344CB8AC3E}">
        <p14:creationId xmlns:p14="http://schemas.microsoft.com/office/powerpoint/2010/main" val="2723850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graphicEl>
                                              <a:dgm id="{1EAC8A37-A245-4178-A86C-C4A47868FC2C}"/>
                                            </p:graphicEl>
                                          </p:spTgt>
                                        </p:tgtEl>
                                        <p:attrNameLst>
                                          <p:attrName>style.visibility</p:attrName>
                                        </p:attrNameLst>
                                      </p:cBhvr>
                                      <p:to>
                                        <p:strVal val="visible"/>
                                      </p:to>
                                    </p:set>
                                    <p:anim calcmode="lin" valueType="num">
                                      <p:cBhvr additive="base">
                                        <p:cTn id="7" dur="500" fill="hold"/>
                                        <p:tgtEl>
                                          <p:spTgt spid="2">
                                            <p:graphicEl>
                                              <a:dgm id="{1EAC8A37-A245-4178-A86C-C4A47868FC2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EAC8A37-A245-4178-A86C-C4A47868FC2C}"/>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graphicEl>
                                              <a:dgm id="{DA298F71-5654-4270-BAB6-D84309E965FF}"/>
                                            </p:graphicEl>
                                          </p:spTgt>
                                        </p:tgtEl>
                                        <p:attrNameLst>
                                          <p:attrName>style.visibility</p:attrName>
                                        </p:attrNameLst>
                                      </p:cBhvr>
                                      <p:to>
                                        <p:strVal val="visible"/>
                                      </p:to>
                                    </p:set>
                                    <p:anim calcmode="lin" valueType="num">
                                      <p:cBhvr additive="base">
                                        <p:cTn id="11" dur="500" fill="hold"/>
                                        <p:tgtEl>
                                          <p:spTgt spid="2">
                                            <p:graphicEl>
                                              <a:dgm id="{DA298F71-5654-4270-BAB6-D84309E965FF}"/>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graphicEl>
                                              <a:dgm id="{DA298F71-5654-4270-BAB6-D84309E965FF}"/>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
                                            <p:graphicEl>
                                              <a:dgm id="{1EAC8A37-A245-4178-A86C-C4A47868FC2C}"/>
                                            </p:graphicEl>
                                          </p:spTgt>
                                        </p:tgtEl>
                                        <p:attrNameLst>
                                          <p:attrName>style.visibility</p:attrName>
                                        </p:attrNameLst>
                                      </p:cBhvr>
                                      <p:to>
                                        <p:strVal val="visible"/>
                                      </p:to>
                                    </p:set>
                                    <p:anim calcmode="lin" valueType="num">
                                      <p:cBhvr additive="base">
                                        <p:cTn id="15" dur="500" fill="hold"/>
                                        <p:tgtEl>
                                          <p:spTgt spid="4">
                                            <p:graphicEl>
                                              <a:dgm id="{1EAC8A37-A245-4178-A86C-C4A47868FC2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graphicEl>
                                              <a:dgm id="{1EAC8A37-A245-4178-A86C-C4A47868FC2C}"/>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1" fill="hold">
                                          <p:stCondLst>
                                            <p:cond delay="0"/>
                                          </p:stCondLst>
                                        </p:cTn>
                                        <p:tgtEl>
                                          <p:spTgt spid="4">
                                            <p:graphicEl>
                                              <a:dgm id="{DA298F71-5654-4270-BAB6-D84309E965FF}"/>
                                            </p:graphicEl>
                                          </p:spTgt>
                                        </p:tgtEl>
                                        <p:attrNameLst>
                                          <p:attrName>style.visibility</p:attrName>
                                        </p:attrNameLst>
                                      </p:cBhvr>
                                      <p:to>
                                        <p:strVal val="visible"/>
                                      </p:to>
                                    </p:set>
                                    <p:anim calcmode="lin" valueType="num">
                                      <p:cBhvr additive="base">
                                        <p:cTn id="19" dur="500" fill="hold"/>
                                        <p:tgtEl>
                                          <p:spTgt spid="4">
                                            <p:graphicEl>
                                              <a:dgm id="{DA298F71-5654-4270-BAB6-D84309E965F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DA298F71-5654-4270-BAB6-D84309E965FF}"/>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9" presetClass="emph" presetSubtype="0" grpId="1" nodeType="afterEffect">
                                  <p:stCondLst>
                                    <p:cond delay="750"/>
                                  </p:stCondLst>
                                  <p:childTnLst>
                                    <p:set>
                                      <p:cBhvr rctx="PPT">
                                        <p:cTn id="27" dur="indefinite"/>
                                        <p:tgtEl>
                                          <p:spTgt spid="2">
                                            <p:graphicEl>
                                              <a:dgm id="{1EAC8A37-A245-4178-A86C-C4A47868FC2C}"/>
                                            </p:graphicEl>
                                          </p:spTgt>
                                        </p:tgtEl>
                                        <p:attrNameLst>
                                          <p:attrName>style.opacity</p:attrName>
                                        </p:attrNameLst>
                                      </p:cBhvr>
                                      <p:to>
                                        <p:strVal val="0.5"/>
                                      </p:to>
                                    </p:set>
                                    <p:animEffect filter="image" prLst="opacity: 0.5">
                                      <p:cBhvr rctx="IE">
                                        <p:cTn id="28" dur="indefinite"/>
                                        <p:tgtEl>
                                          <p:spTgt spid="2">
                                            <p:graphicEl>
                                              <a:dgm id="{1EAC8A37-A245-4178-A86C-C4A47868FC2C}"/>
                                            </p:graphicEl>
                                          </p:spTgt>
                                        </p:tgtEl>
                                      </p:cBhvr>
                                    </p:animEffect>
                                  </p:childTnLst>
                                </p:cTn>
                              </p:par>
                            </p:childTnLst>
                          </p:cTn>
                        </p:par>
                        <p:par>
                          <p:cTn id="29" fill="hold">
                            <p:stCondLst>
                              <p:cond delay="2000"/>
                            </p:stCondLst>
                            <p:childTnLst>
                              <p:par>
                                <p:cTn id="30" presetID="9" presetClass="emph" presetSubtype="0" grpId="2" nodeType="afterEffect">
                                  <p:stCondLst>
                                    <p:cond delay="500"/>
                                  </p:stCondLst>
                                  <p:childTnLst>
                                    <p:set>
                                      <p:cBhvr rctx="PPT">
                                        <p:cTn id="31" dur="indefinite"/>
                                        <p:tgtEl>
                                          <p:spTgt spid="2">
                                            <p:graphicEl>
                                              <a:dgm id="{1EAC8A37-A245-4178-A86C-C4A47868FC2C}"/>
                                            </p:graphicEl>
                                          </p:spTgt>
                                        </p:tgtEl>
                                        <p:attrNameLst>
                                          <p:attrName>style.opacity</p:attrName>
                                        </p:attrNameLst>
                                      </p:cBhvr>
                                      <p:to>
                                        <p:strVal val="0.5"/>
                                      </p:to>
                                    </p:set>
                                    <p:animEffect filter="image" prLst="opacity: 0.5">
                                      <p:cBhvr rctx="IE">
                                        <p:cTn id="32" dur="indefinite"/>
                                        <p:tgtEl>
                                          <p:spTgt spid="2">
                                            <p:graphicEl>
                                              <a:dgm id="{1EAC8A37-A245-4178-A86C-C4A47868FC2C}"/>
                                            </p:graphicEl>
                                          </p:spTgt>
                                        </p:tgtEl>
                                      </p:cBhvr>
                                    </p:animEffect>
                                  </p:childTnLst>
                                </p:cTn>
                              </p:par>
                            </p:childTnLst>
                          </p:cTn>
                        </p:par>
                        <p:par>
                          <p:cTn id="33" fill="hold">
                            <p:stCondLst>
                              <p:cond delay="2500"/>
                            </p:stCondLst>
                            <p:childTnLst>
                              <p:par>
                                <p:cTn id="34" presetID="9" presetClass="emph" presetSubtype="0" grpId="2" nodeType="afterEffect">
                                  <p:stCondLst>
                                    <p:cond delay="500"/>
                                  </p:stCondLst>
                                  <p:childTnLst>
                                    <p:set>
                                      <p:cBhvr rctx="PPT">
                                        <p:cTn id="35" dur="indefinite"/>
                                        <p:tgtEl>
                                          <p:spTgt spid="2">
                                            <p:graphicEl>
                                              <a:dgm id="{DA298F71-5654-4270-BAB6-D84309E965FF}"/>
                                            </p:graphicEl>
                                          </p:spTgt>
                                        </p:tgtEl>
                                        <p:attrNameLst>
                                          <p:attrName>style.opacity</p:attrName>
                                        </p:attrNameLst>
                                      </p:cBhvr>
                                      <p:to>
                                        <p:strVal val="0.5"/>
                                      </p:to>
                                    </p:set>
                                    <p:animEffect filter="image" prLst="opacity: 0.5">
                                      <p:cBhvr rctx="IE">
                                        <p:cTn id="36" dur="indefinite"/>
                                        <p:tgtEl>
                                          <p:spTgt spid="2">
                                            <p:graphicEl>
                                              <a:dgm id="{DA298F71-5654-4270-BAB6-D84309E965FF}"/>
                                            </p:graphicEl>
                                          </p:spTgt>
                                        </p:tgtEl>
                                      </p:cBhvr>
                                    </p:animEffect>
                                  </p:childTnLst>
                                </p:cTn>
                              </p:par>
                            </p:childTnLst>
                          </p:cTn>
                        </p:par>
                        <p:par>
                          <p:cTn id="37" fill="hold">
                            <p:stCondLst>
                              <p:cond delay="3000"/>
                            </p:stCondLst>
                            <p:childTnLst>
                              <p:par>
                                <p:cTn id="38" presetID="9" presetClass="emph" presetSubtype="0" grpId="1" nodeType="afterEffect">
                                  <p:stCondLst>
                                    <p:cond delay="500"/>
                                  </p:stCondLst>
                                  <p:childTnLst>
                                    <p:set>
                                      <p:cBhvr rctx="PPT">
                                        <p:cTn id="39" dur="indefinite"/>
                                        <p:tgtEl>
                                          <p:spTgt spid="4">
                                            <p:graphicEl>
                                              <a:dgm id="{1EAC8A37-A245-4178-A86C-C4A47868FC2C}"/>
                                            </p:graphicEl>
                                          </p:spTgt>
                                        </p:tgtEl>
                                        <p:attrNameLst>
                                          <p:attrName>style.opacity</p:attrName>
                                        </p:attrNameLst>
                                      </p:cBhvr>
                                      <p:to>
                                        <p:strVal val="0.5"/>
                                      </p:to>
                                    </p:set>
                                    <p:animEffect filter="image" prLst="opacity: 0.5">
                                      <p:cBhvr rctx="IE">
                                        <p:cTn id="40" dur="indefinite"/>
                                        <p:tgtEl>
                                          <p:spTgt spid="4">
                                            <p:graphicEl>
                                              <a:dgm id="{1EAC8A37-A245-4178-A86C-C4A47868FC2C}"/>
                                            </p:graphicEl>
                                          </p:spTgt>
                                        </p:tgtEl>
                                      </p:cBhvr>
                                    </p:animEffect>
                                  </p:childTnLst>
                                </p:cTn>
                              </p:par>
                            </p:childTnLst>
                          </p:cTn>
                        </p:par>
                        <p:par>
                          <p:cTn id="41" fill="hold">
                            <p:stCondLst>
                              <p:cond delay="3500"/>
                            </p:stCondLst>
                            <p:childTnLst>
                              <p:par>
                                <p:cTn id="42" presetID="9" presetClass="emph" presetSubtype="0" grpId="1" nodeType="afterEffect">
                                  <p:stCondLst>
                                    <p:cond delay="500"/>
                                  </p:stCondLst>
                                  <p:childTnLst>
                                    <p:set>
                                      <p:cBhvr rctx="PPT">
                                        <p:cTn id="43" dur="indefinite"/>
                                        <p:tgtEl>
                                          <p:spTgt spid="4">
                                            <p:graphicEl>
                                              <a:dgm id="{DA298F71-5654-4270-BAB6-D84309E965FF}"/>
                                            </p:graphicEl>
                                          </p:spTgt>
                                        </p:tgtEl>
                                        <p:attrNameLst>
                                          <p:attrName>style.opacity</p:attrName>
                                        </p:attrNameLst>
                                      </p:cBhvr>
                                      <p:to>
                                        <p:strVal val="0.5"/>
                                      </p:to>
                                    </p:set>
                                    <p:animEffect filter="image" prLst="opacity: 0.5">
                                      <p:cBhvr rctx="IE">
                                        <p:cTn id="44" dur="indefinite"/>
                                        <p:tgtEl>
                                          <p:spTgt spid="4">
                                            <p:graphicEl>
                                              <a:dgm id="{DA298F71-5654-4270-BAB6-D84309E965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uiExpand="1">
        <p:bldSub>
          <a:bldDgm/>
        </p:bldSub>
      </p:bldGraphic>
      <p:bldGraphic spid="4" grpId="1" uiExpand="1">
        <p:bldSub>
          <a:bldDgm/>
        </p:bldSub>
      </p:bldGraphic>
      <p:bldGraphic spid="2" grpId="0" uiExpand="1">
        <p:bldSub>
          <a:bldDgm/>
        </p:bldSub>
      </p:bldGraphic>
      <p:bldGraphic spid="2" grpId="1" uiExpand="1">
        <p:bldSub>
          <a:bldDgm/>
        </p:bldSub>
      </p:bldGraphic>
      <p:bldGraphic spid="2" grpId="2">
        <p:bldSub>
          <a:bldDgm/>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p:spPr>
        <p:txBody>
          <a:bodyPr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r"/>
            <a:fld id="{93FAF58A-A6CB-477D-8BDA-B0778AC0B3F0}" type="slidenum">
              <a:rPr lang="en-US" altLang="en-US" sz="1200" smtClean="0"/>
              <a:pPr algn="r"/>
              <a:t>35</a:t>
            </a:fld>
            <a:endParaRPr lang="en-US" altLang="en-US" sz="1200" dirty="0" smtClean="0"/>
          </a:p>
        </p:txBody>
      </p:sp>
      <p:sp>
        <p:nvSpPr>
          <p:cNvPr id="104450" name="Content Placeholder 2"/>
          <p:cNvSpPr>
            <a:spLocks noGrp="1"/>
          </p:cNvSpPr>
          <p:nvPr>
            <p:ph idx="4294967295"/>
          </p:nvPr>
        </p:nvSpPr>
        <p:spPr>
          <a:xfrm>
            <a:off x="914400" y="4322763"/>
            <a:ext cx="3805238" cy="912812"/>
          </a:xfrm>
        </p:spPr>
        <p:txBody>
          <a:bodyPr/>
          <a:lstStyle/>
          <a:p>
            <a:pPr algn="ctr" eaLnBrk="1" hangingPunct="1">
              <a:buFont typeface="Wingdings" pitchFamily="2" charset="2"/>
              <a:buNone/>
            </a:pPr>
            <a:r>
              <a:rPr lang="en-US" altLang="en-US" sz="3600" dirty="0" smtClean="0">
                <a:solidFill>
                  <a:srgbClr val="212150"/>
                </a:solidFill>
              </a:rPr>
              <a:t>Thank You!</a:t>
            </a:r>
          </a:p>
        </p:txBody>
      </p:sp>
      <p:pic>
        <p:nvPicPr>
          <p:cNvPr id="55299" name="Picture 4" descr="iStock_000001818368Large-sm.jpg"/>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352800" y="3581400"/>
            <a:ext cx="50276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861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slide(fromRight)">
                                      <p:cBhvr>
                                        <p:cTn id="7" dur="1000"/>
                                        <p:tgtEl>
                                          <p:spTgt spid="104450"/>
                                        </p:tgtEl>
                                      </p:cBhvr>
                                    </p:animEffect>
                                  </p:childTnLst>
                                </p:cTn>
                              </p:par>
                            </p:childTnLst>
                          </p:cTn>
                        </p:par>
                        <p:par>
                          <p:cTn id="8" fill="hold" nodeType="afterGroup">
                            <p:stCondLst>
                              <p:cond delay="1000"/>
                            </p:stCondLst>
                            <p:childTnLst>
                              <p:par>
                                <p:cTn id="9" presetID="43" presetClass="path" presetSubtype="0" decel="50000" fill="hold" grpId="1" nodeType="afterEffect">
                                  <p:stCondLst>
                                    <p:cond delay="0"/>
                                  </p:stCondLst>
                                  <p:childTnLst>
                                    <p:animMotion origin="layout" path="M 8.33333E-7 -1.11111E-6 L -0.01667 -0.00069 C -0.04219 -0.00069 -0.05781 -0.0919 -0.05781 -0.16667 L -0.05781 -0.33333 " pathEditMode="relative" rAng="0" ptsTypes="FfFF">
                                      <p:cBhvr>
                                        <p:cTn id="10" dur="1000" fill="hold"/>
                                        <p:tgtEl>
                                          <p:spTgt spid="104450"/>
                                        </p:tgtEl>
                                        <p:attrNameLst>
                                          <p:attrName>ppt_x</p:attrName>
                                          <p:attrName>ppt_y</p:attrName>
                                        </p:attrNameLst>
                                      </p:cBhvr>
                                      <p:rCtr x="-2899"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397940">
            <a:off x="6704492" y="355912"/>
            <a:ext cx="2314106" cy="360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55314" y="625435"/>
            <a:ext cx="4221182" cy="664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125" y="663840"/>
            <a:ext cx="5751365" cy="855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4"/>
          <p:cNvSpPr>
            <a:spLocks noGrp="1" noChangeArrowheads="1"/>
          </p:cNvSpPr>
          <p:nvPr>
            <p:ph type="title"/>
          </p:nvPr>
        </p:nvSpPr>
        <p:spPr>
          <a:xfrm>
            <a:off x="267146" y="796955"/>
            <a:ext cx="4573689" cy="442912"/>
          </a:xfrm>
        </p:spPr>
        <p:txBody>
          <a:bodyPr/>
          <a:lstStyle/>
          <a:p>
            <a:pPr eaLnBrk="1" hangingPunct="1"/>
            <a:r>
              <a:rPr lang="en-US" i="1" dirty="0" smtClean="0">
                <a:solidFill>
                  <a:srgbClr val="212150"/>
                </a:solidFill>
              </a:rPr>
              <a:t>Address Quality </a:t>
            </a:r>
          </a:p>
        </p:txBody>
      </p:sp>
      <p:sp>
        <p:nvSpPr>
          <p:cNvPr id="4099" name="Rectangle 5"/>
          <p:cNvSpPr>
            <a:spLocks noGrp="1" noChangeArrowheads="1"/>
          </p:cNvSpPr>
          <p:nvPr>
            <p:ph idx="1"/>
          </p:nvPr>
        </p:nvSpPr>
        <p:spPr>
          <a:xfrm>
            <a:off x="277108" y="1280664"/>
            <a:ext cx="7751342" cy="5758406"/>
          </a:xfrm>
        </p:spPr>
        <p:txBody>
          <a:bodyPr/>
          <a:lstStyle/>
          <a:p>
            <a:pPr eaLnBrk="1" hangingPunct="1">
              <a:lnSpc>
                <a:spcPct val="100000"/>
              </a:lnSpc>
            </a:pPr>
            <a:r>
              <a:rPr lang="en-US" u="sng" dirty="0" smtClean="0"/>
              <a:t>Complete</a:t>
            </a:r>
            <a:r>
              <a:rPr lang="en-US" dirty="0" smtClean="0"/>
              <a:t> the address</a:t>
            </a:r>
          </a:p>
          <a:p>
            <a:pPr lvl="1" eaLnBrk="1" hangingPunct="1">
              <a:lnSpc>
                <a:spcPct val="100000"/>
              </a:lnSpc>
              <a:spcBef>
                <a:spcPts val="0"/>
              </a:spcBef>
            </a:pPr>
            <a:r>
              <a:rPr lang="en-US" sz="2300" dirty="0" smtClean="0"/>
              <a:t>Leverage software and data to provide</a:t>
            </a:r>
            <a:br>
              <a:rPr lang="en-US" sz="2300" dirty="0" smtClean="0"/>
            </a:br>
            <a:r>
              <a:rPr lang="en-US" sz="2300" dirty="0" smtClean="0"/>
              <a:t>the missing information</a:t>
            </a:r>
          </a:p>
          <a:p>
            <a:pPr lvl="2" eaLnBrk="1" hangingPunct="1">
              <a:lnSpc>
                <a:spcPct val="100000"/>
              </a:lnSpc>
            </a:pPr>
            <a:r>
              <a:rPr lang="en-US" sz="2000" dirty="0" smtClean="0"/>
              <a:t>ZIP + 4</a:t>
            </a:r>
            <a:r>
              <a:rPr lang="en-US" sz="2000" baseline="30000" dirty="0" smtClean="0"/>
              <a:t>®</a:t>
            </a:r>
            <a:r>
              <a:rPr lang="en-US" sz="2000" dirty="0" smtClean="0"/>
              <a:t>, street name, directional, city, state </a:t>
            </a:r>
          </a:p>
          <a:p>
            <a:pPr eaLnBrk="1" hangingPunct="1">
              <a:lnSpc>
                <a:spcPct val="100000"/>
              </a:lnSpc>
              <a:spcBef>
                <a:spcPts val="1200"/>
              </a:spcBef>
            </a:pPr>
            <a:r>
              <a:rPr lang="en-US" u="sng" dirty="0" smtClean="0"/>
              <a:t>Correct</a:t>
            </a:r>
            <a:r>
              <a:rPr lang="en-US" dirty="0" smtClean="0"/>
              <a:t> the address</a:t>
            </a:r>
          </a:p>
          <a:p>
            <a:pPr lvl="1" eaLnBrk="1" hangingPunct="1">
              <a:lnSpc>
                <a:spcPct val="100000"/>
              </a:lnSpc>
              <a:spcBef>
                <a:spcPts val="0"/>
              </a:spcBef>
            </a:pPr>
            <a:r>
              <a:rPr lang="en-US" sz="2300" dirty="0" smtClean="0"/>
              <a:t>Verifies address is deliverable</a:t>
            </a:r>
          </a:p>
          <a:p>
            <a:pPr lvl="1" eaLnBrk="1" hangingPunct="1">
              <a:lnSpc>
                <a:spcPct val="100000"/>
              </a:lnSpc>
              <a:spcBef>
                <a:spcPts val="0"/>
              </a:spcBef>
            </a:pPr>
            <a:r>
              <a:rPr lang="en-US" sz="2300" dirty="0" smtClean="0"/>
              <a:t>Corrects misspellings</a:t>
            </a:r>
          </a:p>
          <a:p>
            <a:pPr lvl="1" eaLnBrk="1" hangingPunct="1">
              <a:lnSpc>
                <a:spcPct val="100000"/>
              </a:lnSpc>
              <a:spcBef>
                <a:spcPts val="0"/>
              </a:spcBef>
            </a:pPr>
            <a:r>
              <a:rPr lang="en-US" sz="2300" dirty="0" smtClean="0"/>
              <a:t>Provides approved abbreviations (Publication 28)</a:t>
            </a:r>
          </a:p>
          <a:p>
            <a:pPr lvl="1" eaLnBrk="1" hangingPunct="1">
              <a:lnSpc>
                <a:spcPct val="100000"/>
              </a:lnSpc>
              <a:spcBef>
                <a:spcPts val="0"/>
              </a:spcBef>
            </a:pPr>
            <a:r>
              <a:rPr lang="en-US" sz="2300" dirty="0" smtClean="0"/>
              <a:t>Ensures the city, state, and ZIP Code</a:t>
            </a:r>
            <a:r>
              <a:rPr lang="en-US" sz="2300" baseline="30000" dirty="0" smtClean="0"/>
              <a:t>™</a:t>
            </a:r>
            <a:r>
              <a:rPr lang="en-US" sz="2300" dirty="0" smtClean="0"/>
              <a:t> are correct</a:t>
            </a:r>
          </a:p>
          <a:p>
            <a:pPr eaLnBrk="1" hangingPunct="1">
              <a:lnSpc>
                <a:spcPct val="100000"/>
              </a:lnSpc>
              <a:spcBef>
                <a:spcPts val="1200"/>
              </a:spcBef>
            </a:pPr>
            <a:r>
              <a:rPr lang="en-US" dirty="0" smtClean="0"/>
              <a:t>Keep the address </a:t>
            </a:r>
            <a:r>
              <a:rPr lang="en-US" u="sng" dirty="0" smtClean="0"/>
              <a:t>Current</a:t>
            </a:r>
          </a:p>
          <a:p>
            <a:pPr lvl="1" eaLnBrk="1" hangingPunct="1">
              <a:lnSpc>
                <a:spcPct val="100000"/>
              </a:lnSpc>
              <a:spcBef>
                <a:spcPts val="0"/>
              </a:spcBef>
            </a:pPr>
            <a:r>
              <a:rPr lang="en-US" sz="2300" dirty="0" smtClean="0"/>
              <a:t>Person, family, or business moved</a:t>
            </a:r>
          </a:p>
          <a:p>
            <a:pPr lvl="1" eaLnBrk="1" hangingPunct="1">
              <a:lnSpc>
                <a:spcPct val="100000"/>
              </a:lnSpc>
              <a:spcBef>
                <a:spcPts val="0"/>
              </a:spcBef>
            </a:pPr>
            <a:r>
              <a:rPr lang="en-US" sz="2300" dirty="0" smtClean="0"/>
              <a:t>Municipality introduced changes</a:t>
            </a:r>
          </a:p>
          <a:p>
            <a:pPr lvl="1" eaLnBrk="1" hangingPunct="1">
              <a:lnSpc>
                <a:spcPct val="100000"/>
              </a:lnSpc>
              <a:spcBef>
                <a:spcPts val="0"/>
              </a:spcBef>
            </a:pPr>
            <a:r>
              <a:rPr lang="en-US" sz="2300" dirty="0" smtClean="0"/>
              <a:t>Ongoing process</a:t>
            </a:r>
          </a:p>
          <a:p>
            <a:pPr lvl="1" eaLnBrk="1" hangingPunct="1">
              <a:lnSpc>
                <a:spcPct val="100000"/>
              </a:lnSpc>
              <a:spcBef>
                <a:spcPts val="0"/>
              </a:spcBef>
            </a:pPr>
            <a:r>
              <a:rPr lang="en-US" sz="2300" dirty="0" smtClean="0"/>
              <a:t>Improves merge/purge results</a:t>
            </a:r>
          </a:p>
        </p:txBody>
      </p:sp>
      <p:sp>
        <p:nvSpPr>
          <p:cNvPr id="4"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4</a:t>
            </a:fld>
            <a:endParaRPr lang="en-US" altLang="en-US" dirty="0">
              <a:solidFill>
                <a:schemeClr val="tx1"/>
              </a:solidFill>
              <a:latin typeface="+mn-lt"/>
            </a:endParaRPr>
          </a:p>
        </p:txBody>
      </p:sp>
      <p:sp>
        <p:nvSpPr>
          <p:cNvPr id="2" name="Cloud Callout 1"/>
          <p:cNvSpPr/>
          <p:nvPr/>
        </p:nvSpPr>
        <p:spPr bwMode="auto">
          <a:xfrm rot="21222883">
            <a:off x="4307464" y="909256"/>
            <a:ext cx="2947715" cy="647523"/>
          </a:xfrm>
          <a:prstGeom prst="cloudCallout">
            <a:avLst>
              <a:gd name="adj1" fmla="val 36377"/>
              <a:gd name="adj2" fmla="val 140052"/>
            </a:avLst>
          </a:prstGeom>
          <a:ln/>
          <a:extLst/>
        </p:spPr>
        <p:style>
          <a:lnRef idx="1">
            <a:schemeClr val="accent5"/>
          </a:lnRef>
          <a:fillRef idx="3">
            <a:schemeClr val="accent5"/>
          </a:fillRef>
          <a:effectRef idx="2">
            <a:schemeClr val="accent5"/>
          </a:effectRef>
          <a:fontRef idx="minor">
            <a:schemeClr val="lt1"/>
          </a:fontRef>
        </p:style>
        <p:txBody>
          <a:bodyPr vert="horz" wrap="none" lIns="92075" tIns="46038" rIns="92075" bIns="46038" numCol="1" rtlCol="0" anchor="ctr" anchorCtr="1"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pPr>
            <a:r>
              <a:rPr kumimoji="0" lang="en-US" sz="2400" b="1" i="0" u="none" strike="noStrike" spc="300" normalizeH="0" baseline="0" dirty="0" smtClean="0">
                <a:ln w="50800"/>
                <a:solidFill>
                  <a:schemeClr val="bg1">
                    <a:shade val="50000"/>
                  </a:schemeClr>
                </a:solidFill>
                <a:latin typeface="Tahoma" panose="020B0604030504040204" pitchFamily="34" charset="0"/>
                <a:ea typeface="Tahoma" panose="020B0604030504040204" pitchFamily="34" charset="0"/>
                <a:cs typeface="Tahoma" panose="020B0604030504040204" pitchFamily="34" charset="0"/>
              </a:rPr>
              <a:t>Perfecto!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5" descr="mail_boxes"/>
          <p:cNvPicPr>
            <a:picLocks noChangeAspect="1" noChangeArrowheads="1"/>
          </p:cNvPicPr>
          <p:nvPr/>
        </p:nvPicPr>
        <p:blipFill>
          <a:blip r:embed="rId3">
            <a:extLst>
              <a:ext uri="{28A0092B-C50C-407E-A947-70E740481C1C}">
                <a14:useLocalDpi xmlns:a14="http://schemas.microsoft.com/office/drawing/2010/main" val="0"/>
              </a:ext>
            </a:extLst>
          </a:blip>
          <a:srcRect l="500" t="6898"/>
          <a:stretch>
            <a:fillRect/>
          </a:stretch>
        </p:blipFill>
        <p:spPr bwMode="auto">
          <a:xfrm>
            <a:off x="6613524" y="3543994"/>
            <a:ext cx="3104745" cy="3317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6"/>
          <p:cNvSpPr>
            <a:spLocks noGrp="1" noChangeArrowheads="1"/>
          </p:cNvSpPr>
          <p:nvPr>
            <p:ph type="title"/>
          </p:nvPr>
        </p:nvSpPr>
        <p:spPr/>
        <p:txBody>
          <a:bodyPr/>
          <a:lstStyle/>
          <a:p>
            <a:pPr eaLnBrk="1" hangingPunct="1"/>
            <a:r>
              <a:rPr lang="en-US" i="1" dirty="0" smtClean="0"/>
              <a:t>CASS</a:t>
            </a:r>
            <a:r>
              <a:rPr lang="en-US" i="0" baseline="30000" dirty="0" smtClean="0"/>
              <a:t>™</a:t>
            </a:r>
            <a:r>
              <a:rPr lang="en-US" i="1" baseline="30000" dirty="0" smtClean="0"/>
              <a:t> </a:t>
            </a:r>
            <a:r>
              <a:rPr lang="en-US" i="1" dirty="0" smtClean="0"/>
              <a:t>Product</a:t>
            </a:r>
          </a:p>
        </p:txBody>
      </p:sp>
      <p:sp>
        <p:nvSpPr>
          <p:cNvPr id="6148" name="Rectangle 7"/>
          <p:cNvSpPr>
            <a:spLocks noGrp="1" noChangeArrowheads="1"/>
          </p:cNvSpPr>
          <p:nvPr>
            <p:ph idx="1"/>
          </p:nvPr>
        </p:nvSpPr>
        <p:spPr>
          <a:xfrm>
            <a:off x="277108" y="1357474"/>
            <a:ext cx="8212202" cy="4214812"/>
          </a:xfrm>
        </p:spPr>
        <p:txBody>
          <a:bodyPr/>
          <a:lstStyle/>
          <a:p>
            <a:pPr eaLnBrk="1" hangingPunct="1">
              <a:spcBef>
                <a:spcPct val="50000"/>
              </a:spcBef>
            </a:pPr>
            <a:r>
              <a:rPr lang="en-US" dirty="0" smtClean="0"/>
              <a:t>USPS</a:t>
            </a:r>
            <a:r>
              <a:rPr lang="en-US" baseline="30000" dirty="0" smtClean="0"/>
              <a:t>®</a:t>
            </a:r>
            <a:r>
              <a:rPr lang="en-US" dirty="0" smtClean="0"/>
              <a:t> certified benchmark </a:t>
            </a:r>
          </a:p>
          <a:p>
            <a:pPr eaLnBrk="1" hangingPunct="1">
              <a:spcBef>
                <a:spcPct val="50000"/>
              </a:spcBef>
            </a:pPr>
            <a:r>
              <a:rPr lang="en-US" dirty="0" smtClean="0"/>
              <a:t>Sets minimum performance standards for                 commercial ZIP + 4</a:t>
            </a:r>
            <a:r>
              <a:rPr lang="en-US" baseline="30000" dirty="0" smtClean="0"/>
              <a:t>®</a:t>
            </a:r>
            <a:r>
              <a:rPr lang="en-US" dirty="0" smtClean="0"/>
              <a:t> address matching software </a:t>
            </a:r>
          </a:p>
          <a:p>
            <a:pPr eaLnBrk="1" hangingPunct="1">
              <a:spcBef>
                <a:spcPct val="50000"/>
              </a:spcBef>
            </a:pPr>
            <a:r>
              <a:rPr lang="en-US" dirty="0" smtClean="0"/>
              <a:t>Developers must pass USPS</a:t>
            </a:r>
            <a:r>
              <a:rPr lang="en-US" baseline="30000" dirty="0" smtClean="0"/>
              <a:t>®</a:t>
            </a:r>
            <a:r>
              <a:rPr lang="en-US" dirty="0" smtClean="0"/>
              <a:t> test for CASS certification</a:t>
            </a:r>
          </a:p>
          <a:p>
            <a:pPr eaLnBrk="1" hangingPunct="1">
              <a:spcBef>
                <a:spcPct val="50000"/>
              </a:spcBef>
            </a:pPr>
            <a:r>
              <a:rPr lang="en-US" dirty="0" smtClean="0"/>
              <a:t>Address matching software attempts to match</a:t>
            </a:r>
            <a:br>
              <a:rPr lang="en-US" dirty="0" smtClean="0"/>
            </a:br>
            <a:r>
              <a:rPr lang="en-US" dirty="0" smtClean="0"/>
              <a:t>addresses against range-based records on</a:t>
            </a:r>
            <a:br>
              <a:rPr lang="en-US" dirty="0" smtClean="0"/>
            </a:br>
            <a:r>
              <a:rPr lang="en-US" dirty="0" smtClean="0"/>
              <a:t>USPS ZIP + 4 files</a:t>
            </a:r>
          </a:p>
          <a:p>
            <a:pPr eaLnBrk="1" hangingPunct="1">
              <a:spcBef>
                <a:spcPct val="50000"/>
              </a:spcBef>
            </a:pPr>
            <a:r>
              <a:rPr lang="en-US" dirty="0" smtClean="0"/>
              <a:t>Provides carrier route assignment </a:t>
            </a:r>
          </a:p>
          <a:p>
            <a:pPr eaLnBrk="1" hangingPunct="1">
              <a:spcBef>
                <a:spcPct val="50000"/>
              </a:spcBef>
            </a:pPr>
            <a:r>
              <a:rPr lang="en-US" dirty="0" smtClean="0"/>
              <a:t>Pre-Mailing process</a:t>
            </a:r>
          </a:p>
        </p:txBody>
      </p:sp>
      <p:sp>
        <p:nvSpPr>
          <p:cNvPr id="6149" name="Rectangle 4"/>
          <p:cNvSpPr>
            <a:spLocks noChangeArrowheads="1"/>
          </p:cNvSpPr>
          <p:nvPr/>
        </p:nvSpPr>
        <p:spPr bwMode="auto">
          <a:xfrm>
            <a:off x="1905000" y="76200"/>
            <a:ext cx="723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None/>
            </a:pPr>
            <a:endParaRPr lang="en-US" sz="1800" dirty="0"/>
          </a:p>
        </p:txBody>
      </p:sp>
      <p:sp>
        <p:nvSpPr>
          <p:cNvPr id="6"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5</a:t>
            </a:fld>
            <a:endParaRPr lang="en-US" altLang="en-US" dirty="0">
              <a:solidFill>
                <a:schemeClr val="tx1"/>
              </a:solidFill>
              <a:latin typeface="+mn-lt"/>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p:spPr>
        <p:txBody>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fld id="{FE209821-3AE4-4766-8158-9187428E39A8}" type="slidenum">
              <a:rPr lang="en-US" altLang="en-US" sz="1400" smtClean="0"/>
              <a:pPr/>
              <a:t>6</a:t>
            </a:fld>
            <a:endParaRPr lang="en-US" altLang="en-US" sz="1400" dirty="0" smtClean="0"/>
          </a:p>
        </p:txBody>
      </p:sp>
      <p:sp>
        <p:nvSpPr>
          <p:cNvPr id="4"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C76B0C55-1952-4C13-AE42-D8A23C3DA055}" type="slidenum">
              <a:rPr lang="en-US" sz="1400">
                <a:latin typeface="+mn-lt"/>
              </a:rPr>
              <a:pPr algn="r" eaLnBrk="0" hangingPunct="0">
                <a:defRPr/>
              </a:pPr>
              <a:t>6</a:t>
            </a:fld>
            <a:endParaRPr lang="en-US" sz="1400" dirty="0">
              <a:latin typeface="+mn-lt"/>
            </a:endParaRPr>
          </a:p>
        </p:txBody>
      </p:sp>
      <p:pic>
        <p:nvPicPr>
          <p:cNvPr id="46084" name="Picture 10" descr="LWslide2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700" y="788988"/>
            <a:ext cx="9131300" cy="6069012"/>
          </a:xfrm>
        </p:spPr>
      </p:pic>
      <p:sp>
        <p:nvSpPr>
          <p:cNvPr id="46085" name="Rectangle 3"/>
          <p:cNvSpPr>
            <a:spLocks noChangeArrowheads="1"/>
          </p:cNvSpPr>
          <p:nvPr/>
        </p:nvSpPr>
        <p:spPr bwMode="auto">
          <a:xfrm>
            <a:off x="304800" y="838200"/>
            <a:ext cx="6858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i="1" dirty="0">
                <a:solidFill>
                  <a:srgbClr val="212150"/>
                </a:solidFill>
                <a:latin typeface="Arial Black" pitchFamily="34" charset="0"/>
              </a:rPr>
              <a:t>Form 3553 – Important Numbers</a:t>
            </a:r>
          </a:p>
        </p:txBody>
      </p:sp>
      <p:sp>
        <p:nvSpPr>
          <p:cNvPr id="6" name="Slide Number Placeholder 1"/>
          <p:cNvSpPr txBox="1">
            <a:spLocks/>
          </p:cNvSpPr>
          <p:nvPr/>
        </p:nvSpPr>
        <p:spPr>
          <a:xfrm>
            <a:off x="7391400" y="6619665"/>
            <a:ext cx="1752600" cy="381000"/>
          </a:xfrm>
          <a:prstGeom prst="rect">
            <a:avLst/>
          </a:prstGeom>
          <a:ln/>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6</a:t>
            </a:fld>
            <a:endParaRPr lang="en-US" altLang="en-US" dirty="0">
              <a:solidFill>
                <a:schemeClr val="tx1"/>
              </a:solidFill>
              <a:latin typeface="+mn-lt"/>
            </a:endParaRPr>
          </a:p>
        </p:txBody>
      </p:sp>
    </p:spTree>
    <p:extLst>
      <p:ext uri="{BB962C8B-B14F-4D97-AF65-F5344CB8AC3E}">
        <p14:creationId xmlns:p14="http://schemas.microsoft.com/office/powerpoint/2010/main" val="2223161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p:spPr>
        <p:txBody>
          <a:bodyPr/>
          <a:lstStyle>
            <a:lvl1pPr>
              <a:defRPr sz="2400">
                <a:solidFill>
                  <a:schemeClr val="tx1"/>
                </a:solidFill>
                <a:latin typeface="Arial" charset="0"/>
              </a:defRPr>
            </a:lvl1pPr>
            <a:lvl2pPr>
              <a:defRPr sz="2400">
                <a:solidFill>
                  <a:schemeClr val="tx1"/>
                </a:solidFill>
                <a:latin typeface="Arial" charset="0"/>
              </a:defRPr>
            </a:lvl2pPr>
            <a:lvl3pPr marL="1143000">
              <a:defRPr sz="2400">
                <a:solidFill>
                  <a:schemeClr val="tx1"/>
                </a:solidFill>
                <a:latin typeface="Arial" charset="0"/>
              </a:defRPr>
            </a:lvl3pPr>
            <a:lvl4pPr marL="16002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hangingPunct="0">
              <a:defRPr sz="2400">
                <a:solidFill>
                  <a:schemeClr val="tx1"/>
                </a:solidFill>
                <a:latin typeface="Arial" charset="0"/>
              </a:defRPr>
            </a:lvl6pPr>
            <a:lvl7pPr marL="2971800" indent="-228600" eaLnBrk="0" hangingPunct="0">
              <a:defRPr sz="2400">
                <a:solidFill>
                  <a:schemeClr val="tx1"/>
                </a:solidFill>
                <a:latin typeface="Arial" charset="0"/>
              </a:defRPr>
            </a:lvl7pPr>
            <a:lvl8pPr marL="3429000" indent="-228600" eaLnBrk="0" hangingPunct="0">
              <a:defRPr sz="2400">
                <a:solidFill>
                  <a:schemeClr val="tx1"/>
                </a:solidFill>
                <a:latin typeface="Arial" charset="0"/>
              </a:defRPr>
            </a:lvl8pPr>
            <a:lvl9pPr marL="3886200" indent="-228600" eaLnBrk="0" hangingPunct="0">
              <a:defRPr sz="2400">
                <a:solidFill>
                  <a:schemeClr val="tx1"/>
                </a:solidFill>
                <a:latin typeface="Arial" charset="0"/>
              </a:defRPr>
            </a:lvl9pPr>
          </a:lstStyle>
          <a:p>
            <a:fld id="{AE300655-5FFC-41D7-9814-0F2E04A3F813}" type="slidenum">
              <a:rPr lang="en-US" altLang="en-US" sz="1400" smtClean="0"/>
              <a:pPr/>
              <a:t>7</a:t>
            </a:fld>
            <a:endParaRPr lang="en-US" altLang="en-US" sz="1400" dirty="0" smtClean="0"/>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E24E5EB-E7E5-4CD8-833E-D25D44E7219E}" type="slidenum">
              <a:rPr lang="en-US" sz="1400">
                <a:latin typeface="+mn-lt"/>
              </a:rPr>
              <a:pPr algn="r" eaLnBrk="0" hangingPunct="0">
                <a:defRPr/>
              </a:pPr>
              <a:t>7</a:t>
            </a:fld>
            <a:endParaRPr lang="en-US" sz="1400" dirty="0">
              <a:latin typeface="+mn-lt"/>
            </a:endParaRPr>
          </a:p>
        </p:txBody>
      </p:sp>
      <p:sp>
        <p:nvSpPr>
          <p:cNvPr id="47108" name="Rectangle 3"/>
          <p:cNvSpPr>
            <a:spLocks noChangeArrowheads="1"/>
          </p:cNvSpPr>
          <p:nvPr/>
        </p:nvSpPr>
        <p:spPr bwMode="auto">
          <a:xfrm>
            <a:off x="2971800" y="990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sz="3200" dirty="0"/>
              <a:t>Form 3553 – Important Numbers</a:t>
            </a:r>
          </a:p>
        </p:txBody>
      </p:sp>
      <p:pic>
        <p:nvPicPr>
          <p:cNvPr id="47109" name="Picture 8" descr="LWslide2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781050"/>
            <a:ext cx="9144000" cy="6076950"/>
          </a:xfrm>
        </p:spPr>
      </p:pic>
      <p:sp>
        <p:nvSpPr>
          <p:cNvPr id="47110" name="Rectangle 3"/>
          <p:cNvSpPr>
            <a:spLocks noChangeArrowheads="1"/>
          </p:cNvSpPr>
          <p:nvPr/>
        </p:nvSpPr>
        <p:spPr bwMode="auto">
          <a:xfrm>
            <a:off x="2133600" y="990600"/>
            <a:ext cx="6858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spcBef>
                <a:spcPts val="0"/>
              </a:spcBef>
            </a:pPr>
            <a:r>
              <a:rPr lang="en-US" altLang="en-US" i="1" dirty="0">
                <a:solidFill>
                  <a:srgbClr val="212150"/>
                </a:solidFill>
                <a:latin typeface="Arial Black" pitchFamily="34" charset="0"/>
              </a:rPr>
              <a:t>Form 3553</a:t>
            </a:r>
          </a:p>
          <a:p>
            <a:pPr algn="r">
              <a:spcBef>
                <a:spcPts val="0"/>
              </a:spcBef>
            </a:pPr>
            <a:r>
              <a:rPr lang="en-US" altLang="en-US" i="1" dirty="0">
                <a:solidFill>
                  <a:srgbClr val="212150"/>
                </a:solidFill>
                <a:latin typeface="Arial Black" pitchFamily="34" charset="0"/>
              </a:rPr>
              <a:t>Other Information</a:t>
            </a:r>
          </a:p>
        </p:txBody>
      </p:sp>
      <p:sp>
        <p:nvSpPr>
          <p:cNvPr id="7" name="Slide Number Placeholder 1"/>
          <p:cNvSpPr txBox="1">
            <a:spLocks/>
          </p:cNvSpPr>
          <p:nvPr/>
        </p:nvSpPr>
        <p:spPr>
          <a:xfrm>
            <a:off x="7391400" y="6619665"/>
            <a:ext cx="1752600" cy="381000"/>
          </a:xfrm>
          <a:prstGeom prst="rect">
            <a:avLst/>
          </a:prstGeom>
          <a:ln/>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7</a:t>
            </a:fld>
            <a:endParaRPr lang="en-US" altLang="en-US" dirty="0">
              <a:solidFill>
                <a:schemeClr val="tx1"/>
              </a:solidFill>
              <a:latin typeface="+mn-lt"/>
            </a:endParaRPr>
          </a:p>
        </p:txBody>
      </p:sp>
    </p:spTree>
    <p:extLst>
      <p:ext uri="{BB962C8B-B14F-4D97-AF65-F5344CB8AC3E}">
        <p14:creationId xmlns:p14="http://schemas.microsoft.com/office/powerpoint/2010/main" val="14083555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i="1" dirty="0" smtClean="0"/>
              <a:t>CASS</a:t>
            </a:r>
            <a:r>
              <a:rPr lang="en-US" i="0" baseline="30000" dirty="0" smtClean="0"/>
              <a:t>™</a:t>
            </a:r>
            <a:r>
              <a:rPr lang="en-US" i="1" dirty="0" smtClean="0"/>
              <a:t> Product Return Codes</a:t>
            </a:r>
          </a:p>
        </p:txBody>
      </p:sp>
      <p:graphicFrame>
        <p:nvGraphicFramePr>
          <p:cNvPr id="8235" name="Group 43"/>
          <p:cNvGraphicFramePr>
            <a:graphicFrameLocks noGrp="1"/>
          </p:cNvGraphicFramePr>
          <p:nvPr>
            <p:ph idx="1"/>
            <p:extLst>
              <p:ext uri="{D42A27DB-BD31-4B8C-83A1-F6EECF244321}">
                <p14:modId xmlns:p14="http://schemas.microsoft.com/office/powerpoint/2010/main" val="4248171964"/>
              </p:ext>
            </p:extLst>
          </p:nvPr>
        </p:nvGraphicFramePr>
        <p:xfrm>
          <a:off x="277813" y="2559892"/>
          <a:ext cx="8557142" cy="3945048"/>
        </p:xfrm>
        <a:graphic>
          <a:graphicData uri="http://schemas.openxmlformats.org/drawingml/2006/table">
            <a:tbl>
              <a:tblPr/>
              <a:tblGrid>
                <a:gridCol w="570152"/>
                <a:gridCol w="3739107"/>
                <a:gridCol w="707442"/>
                <a:gridCol w="3540441"/>
              </a:tblGrid>
              <a:tr h="657508">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10</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Address</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22</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Multiple Responses</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508">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11</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City/State/ZIP</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23</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Error in Primary</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508">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12</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State</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31</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Single Response</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508">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13</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City</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32</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Default Response</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508">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17</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Insufficient Data</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33</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Non-deliverable</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508">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21</a:t>
                      </a:r>
                    </a:p>
                  </a:txBody>
                  <a:tcPr marL="79531" marR="7953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Address Not Found</a:t>
                      </a: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endParaRPr kumimoji="0" lang="en-US" sz="1800" b="1" i="0" u="none" strike="noStrike" cap="none" normalizeH="0" baseline="0" dirty="0" smtClean="0">
                        <a:ln>
                          <a:noFill/>
                        </a:ln>
                        <a:solidFill>
                          <a:schemeClr val="accent2"/>
                        </a:solidFill>
                        <a:effectLst/>
                        <a:latin typeface="Arial" pitchFamily="34" charset="0"/>
                        <a:ea typeface="ヒラギノ角ゴ Pro W3" pitchFamily="1" charset="-128"/>
                        <a:cs typeface="Times New Roman" pitchFamily="18" charset="0"/>
                      </a:endParaRP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endParaRPr kumimoji="0" lang="en-US" sz="1800" b="1" i="0" u="none" strike="noStrike" cap="none" normalizeH="0" baseline="0" dirty="0" smtClean="0">
                        <a:ln>
                          <a:noFill/>
                        </a:ln>
                        <a:solidFill>
                          <a:schemeClr val="accent2"/>
                        </a:solidFill>
                        <a:effectLst/>
                        <a:latin typeface="Arial" pitchFamily="34" charset="0"/>
                        <a:ea typeface="ヒラギノ角ゴ Pro W3" pitchFamily="1" charset="-128"/>
                        <a:cs typeface="Times New Roman" pitchFamily="18" charset="0"/>
                      </a:endParaRPr>
                    </a:p>
                  </a:txBody>
                  <a:tcPr marL="79531" marR="795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08" name="Rectangle 61"/>
          <p:cNvSpPr>
            <a:spLocks noChangeArrowheads="1"/>
          </p:cNvSpPr>
          <p:nvPr/>
        </p:nvSpPr>
        <p:spPr bwMode="auto">
          <a:xfrm>
            <a:off x="347327" y="1393958"/>
            <a:ext cx="8564438"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solidFill>
                  <a:srgbClr val="000000"/>
                </a:solidFill>
                <a:latin typeface="Arial" pitchFamily="34" charset="0"/>
              </a:rPr>
              <a:t>CASS Certified</a:t>
            </a:r>
            <a:r>
              <a:rPr lang="en-US" sz="2400" baseline="30000" dirty="0">
                <a:solidFill>
                  <a:srgbClr val="000000"/>
                </a:solidFill>
                <a:latin typeface="Arial" pitchFamily="34" charset="0"/>
              </a:rPr>
              <a:t>™</a:t>
            </a:r>
            <a:r>
              <a:rPr lang="en-US" sz="2400" dirty="0">
                <a:solidFill>
                  <a:srgbClr val="000000"/>
                </a:solidFill>
                <a:latin typeface="Arial" pitchFamily="34" charset="0"/>
              </a:rPr>
              <a:t> software products return codes indicating address assignment</a:t>
            </a:r>
          </a:p>
        </p:txBody>
      </p:sp>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8</a:t>
            </a:fld>
            <a:endParaRPr lang="en-US" altLang="en-US" dirty="0">
              <a:solidFill>
                <a:schemeClr val="tx1"/>
              </a:solidFill>
              <a:latin typeface="+mn-lt"/>
            </a:endParaRPr>
          </a:p>
        </p:txBody>
      </p:sp>
    </p:spTree>
    <p:extLst>
      <p:ext uri="{BB962C8B-B14F-4D97-AF65-F5344CB8AC3E}">
        <p14:creationId xmlns:p14="http://schemas.microsoft.com/office/powerpoint/2010/main" val="385974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i="1" dirty="0" smtClean="0"/>
              <a:t>CASS</a:t>
            </a:r>
            <a:r>
              <a:rPr lang="en-US" i="0" baseline="30000" dirty="0" smtClean="0"/>
              <a:t>™</a:t>
            </a:r>
            <a:r>
              <a:rPr lang="en-US" i="1" dirty="0" smtClean="0"/>
              <a:t> Product Return Codes</a:t>
            </a:r>
          </a:p>
        </p:txBody>
      </p:sp>
      <p:sp>
        <p:nvSpPr>
          <p:cNvPr id="8195" name="Rectangle 40"/>
          <p:cNvSpPr>
            <a:spLocks noChangeArrowheads="1"/>
          </p:cNvSpPr>
          <p:nvPr/>
        </p:nvSpPr>
        <p:spPr bwMode="auto">
          <a:xfrm>
            <a:off x="347450" y="1398385"/>
            <a:ext cx="8602720" cy="95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solidFill>
                  <a:srgbClr val="000000"/>
                </a:solidFill>
                <a:latin typeface="Arial" pitchFamily="34" charset="0"/>
              </a:rPr>
              <a:t>CASS Certified</a:t>
            </a:r>
            <a:r>
              <a:rPr lang="en-US" sz="2400" baseline="30000" dirty="0">
                <a:solidFill>
                  <a:srgbClr val="000000"/>
                </a:solidFill>
                <a:latin typeface="Arial" pitchFamily="34" charset="0"/>
              </a:rPr>
              <a:t>™</a:t>
            </a:r>
            <a:r>
              <a:rPr lang="en-US" sz="2400" dirty="0">
                <a:solidFill>
                  <a:srgbClr val="000000"/>
                </a:solidFill>
                <a:latin typeface="Arial" pitchFamily="34" charset="0"/>
              </a:rPr>
              <a:t> software products return codes indicating address assignment</a:t>
            </a:r>
          </a:p>
        </p:txBody>
      </p:sp>
      <p:graphicFrame>
        <p:nvGraphicFramePr>
          <p:cNvPr id="9302" name="Group 86"/>
          <p:cNvGraphicFramePr>
            <a:graphicFrameLocks noGrp="1"/>
          </p:cNvGraphicFramePr>
          <p:nvPr>
            <p:extLst>
              <p:ext uri="{D42A27DB-BD31-4B8C-83A1-F6EECF244321}">
                <p14:modId xmlns:p14="http://schemas.microsoft.com/office/powerpoint/2010/main" val="2329099680"/>
              </p:ext>
            </p:extLst>
          </p:nvPr>
        </p:nvGraphicFramePr>
        <p:xfrm>
          <a:off x="309565" y="2584454"/>
          <a:ext cx="8410575" cy="3956052"/>
        </p:xfrm>
        <a:graphic>
          <a:graphicData uri="http://schemas.openxmlformats.org/drawingml/2006/table">
            <a:tbl>
              <a:tblPr/>
              <a:tblGrid>
                <a:gridCol w="560387"/>
                <a:gridCol w="3675063"/>
                <a:gridCol w="695325"/>
                <a:gridCol w="3479800"/>
              </a:tblGrid>
              <a:tr h="659342">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Address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22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Multiple Responses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r>
              <a:tr h="659342">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City/State/ZIP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23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Error in Primary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r>
              <a:tr h="659342">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State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31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20000"/>
                      </a:srgbClr>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Single Response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20000"/>
                      </a:srgbClr>
                    </a:solidFill>
                  </a:tcPr>
                </a:tc>
              </a:tr>
              <a:tr h="659342">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Invalid City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32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Default Response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0000"/>
                      </a:srgbClr>
                    </a:solidFill>
                  </a:tcPr>
                </a:tc>
              </a:tr>
              <a:tr h="659342">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17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Insufficient Data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33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Non-deliverable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r>
              <a:tr h="659342">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21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pitchFamily="1" charset="-128"/>
                          <a:cs typeface="Arial" pitchFamily="34" charset="0"/>
                        </a:rPr>
                        <a:t>Address Not Found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endParaRPr kumimoji="0" lang="en-US" sz="1800" b="1" i="0" u="none" strike="noStrike" cap="none" normalizeH="0" baseline="0" dirty="0" smtClean="0">
                        <a:ln>
                          <a:noFill/>
                        </a:ln>
                        <a:solidFill>
                          <a:schemeClr val="accent2"/>
                        </a:solidFill>
                        <a:effectLst/>
                        <a:latin typeface="Arial" pitchFamily="34" charset="0"/>
                        <a:ea typeface="ヒラギノ角ゴ Pro W3" pitchFamily="1"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 typeface="Wingdings" pitchFamily="2" charset="2"/>
                        <a:buNone/>
                        <a:tabLst/>
                      </a:pPr>
                      <a:endParaRPr kumimoji="0" lang="en-US" sz="1800" b="1" i="0" u="none" strike="noStrike" cap="none" normalizeH="0" baseline="0" dirty="0" smtClean="0">
                        <a:ln>
                          <a:noFill/>
                        </a:ln>
                        <a:solidFill>
                          <a:srgbClr val="FF0000"/>
                        </a:solidFill>
                        <a:effectLst/>
                        <a:latin typeface="Arial" pitchFamily="34" charset="0"/>
                        <a:ea typeface="ヒラギノ角ゴ Pro W3" pitchFamily="1"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1"/>
          <p:cNvSpPr txBox="1">
            <a:spLocks/>
          </p:cNvSpPr>
          <p:nvPr/>
        </p:nvSpPr>
        <p:spPr>
          <a:xfrm>
            <a:off x="7391400" y="6619665"/>
            <a:ext cx="1752600" cy="381000"/>
          </a:xfrm>
          <a:prstGeom prst="rect">
            <a:avLst/>
          </a:prstGeom>
        </p:spPr>
        <p:txBody>
          <a:bodyPr/>
          <a:lstStyle>
            <a:defPPr>
              <a:defRPr lang="en-US"/>
            </a:defPPr>
            <a:lvl1pPr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1pPr>
            <a:lvl2pPr marL="4572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2pPr>
            <a:lvl3pPr marL="9144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3pPr>
            <a:lvl4pPr marL="13716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4pPr>
            <a:lvl5pPr marL="1828800" algn="l" rtl="0" fontAlgn="base">
              <a:spcBef>
                <a:spcPct val="20000"/>
              </a:spcBef>
              <a:spcAft>
                <a:spcPct val="0"/>
              </a:spcAft>
              <a:buFont typeface="Wingdings" pitchFamily="2" charset="2"/>
              <a:defRPr sz="2800" kern="1200">
                <a:solidFill>
                  <a:srgbClr val="0033CC"/>
                </a:solidFill>
                <a:latin typeface="Arial Black" pitchFamily="34" charset="0"/>
                <a:ea typeface="ヒラギノ角ゴ Pro W3" pitchFamily="1" charset="-128"/>
                <a:cs typeface="+mn-cs"/>
              </a:defRPr>
            </a:lvl5pPr>
            <a:lvl6pPr marL="2286000" algn="l" defTabSz="914400" rtl="0" eaLnBrk="1" latinLnBrk="0" hangingPunct="1">
              <a:defRPr sz="2800" kern="1200">
                <a:solidFill>
                  <a:srgbClr val="0033CC"/>
                </a:solidFill>
                <a:latin typeface="Arial Black" pitchFamily="34" charset="0"/>
                <a:ea typeface="ヒラギノ角ゴ Pro W3" pitchFamily="1" charset="-128"/>
                <a:cs typeface="+mn-cs"/>
              </a:defRPr>
            </a:lvl6pPr>
            <a:lvl7pPr marL="2743200" algn="l" defTabSz="914400" rtl="0" eaLnBrk="1" latinLnBrk="0" hangingPunct="1">
              <a:defRPr sz="2800" kern="1200">
                <a:solidFill>
                  <a:srgbClr val="0033CC"/>
                </a:solidFill>
                <a:latin typeface="Arial Black" pitchFamily="34" charset="0"/>
                <a:ea typeface="ヒラギノ角ゴ Pro W3" pitchFamily="1" charset="-128"/>
                <a:cs typeface="+mn-cs"/>
              </a:defRPr>
            </a:lvl7pPr>
            <a:lvl8pPr marL="3200400" algn="l" defTabSz="914400" rtl="0" eaLnBrk="1" latinLnBrk="0" hangingPunct="1">
              <a:defRPr sz="2800" kern="1200">
                <a:solidFill>
                  <a:srgbClr val="0033CC"/>
                </a:solidFill>
                <a:latin typeface="Arial Black" pitchFamily="34" charset="0"/>
                <a:ea typeface="ヒラギノ角ゴ Pro W3" pitchFamily="1" charset="-128"/>
                <a:cs typeface="+mn-cs"/>
              </a:defRPr>
            </a:lvl8pPr>
            <a:lvl9pPr marL="3657600" algn="l" defTabSz="914400" rtl="0" eaLnBrk="1" latinLnBrk="0" hangingPunct="1">
              <a:defRPr sz="2800" kern="1200">
                <a:solidFill>
                  <a:srgbClr val="0033CC"/>
                </a:solidFill>
                <a:latin typeface="Arial Black" pitchFamily="34" charset="0"/>
                <a:ea typeface="ヒラギノ角ゴ Pro W3" pitchFamily="1" charset="-128"/>
                <a:cs typeface="+mn-cs"/>
              </a:defRPr>
            </a:lvl9pPr>
          </a:lstStyle>
          <a:p>
            <a:pPr algn="r">
              <a:defRPr/>
            </a:pPr>
            <a:fld id="{6AB9FA30-9EE6-46EB-88DA-83AB5B121EA9}" type="slidenum">
              <a:rPr lang="en-US" altLang="en-US" sz="1200" smtClean="0">
                <a:solidFill>
                  <a:schemeClr val="tx1"/>
                </a:solidFill>
                <a:latin typeface="+mn-lt"/>
              </a:rPr>
              <a:pPr algn="r">
                <a:defRPr/>
              </a:pPr>
              <a:t>9</a:t>
            </a:fld>
            <a:endParaRPr lang="en-US" altLang="en-US" dirty="0">
              <a:solidFill>
                <a:schemeClr val="tx1"/>
              </a:solidFill>
              <a:latin typeface="+mn-lt"/>
            </a:endParaRPr>
          </a:p>
        </p:txBody>
      </p:sp>
    </p:spTree>
    <p:extLst>
      <p:ext uri="{BB962C8B-B14F-4D97-AF65-F5344CB8AC3E}">
        <p14:creationId xmlns:p14="http://schemas.microsoft.com/office/powerpoint/2010/main" val="20151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None/>
          <a:tabLst/>
          <a:defRPr kumimoji="0" lang="en-US" sz="2800" b="0" i="0" u="none" strike="noStrike" cap="none" normalizeH="0" baseline="0" smtClean="0">
            <a:ln>
              <a:noFill/>
            </a:ln>
            <a:solidFill>
              <a:srgbClr val="0033CC"/>
            </a:solidFill>
            <a:effectLst/>
            <a:latin typeface="Arial Black" pitchFamily="34"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None/>
          <a:tabLst/>
          <a:defRPr kumimoji="0" lang="en-US" sz="2800" b="0" i="0" u="none" strike="noStrike" cap="none" normalizeH="0" baseline="0" smtClean="0">
            <a:ln>
              <a:noFill/>
            </a:ln>
            <a:solidFill>
              <a:srgbClr val="0033CC"/>
            </a:solidFill>
            <a:effectLst/>
            <a:latin typeface="Arial Black" pitchFamily="34"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llege">
  <a:themeElements>
    <a:clrScheme name="">
      <a:dk1>
        <a:srgbClr val="000000"/>
      </a:dk1>
      <a:lt1>
        <a:srgbClr val="0D2BA0"/>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College">
      <a:majorFont>
        <a:latin typeface="Arial"/>
        <a:ea typeface=""/>
        <a:cs typeface=""/>
      </a:majorFont>
      <a:minorFont>
        <a:latin typeface="Arial"/>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defRPr kumimoji="0" lang="en-US" sz="24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45000"/>
          </a:spcBef>
          <a:spcAft>
            <a:spcPct val="0"/>
          </a:spcAft>
          <a:buClr>
            <a:srgbClr val="FFFFFF"/>
          </a:buClr>
          <a:buSzPct val="75000"/>
          <a:buFont typeface="Wingdings" pitchFamily="2" charset="2"/>
          <a:buNone/>
          <a:tabLst/>
          <a:defRPr kumimoji="0" lang="en-US" sz="24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Colle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None/>
          <a:tabLst/>
          <a:defRPr kumimoji="0" lang="en-US" sz="2800" b="0" i="0" u="none" strike="noStrike" cap="none" normalizeH="0" baseline="0" smtClean="0">
            <a:ln>
              <a:noFill/>
            </a:ln>
            <a:solidFill>
              <a:srgbClr val="0033CC"/>
            </a:solidFill>
            <a:effectLst/>
            <a:latin typeface="Arial Black" pitchFamily="34"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None/>
          <a:tabLst/>
          <a:defRPr kumimoji="0" lang="en-US" sz="2800" b="0" i="0" u="none" strike="noStrike" cap="none" normalizeH="0" baseline="0" smtClean="0">
            <a:ln>
              <a:noFill/>
            </a:ln>
            <a:solidFill>
              <a:srgbClr val="0033CC"/>
            </a:solidFill>
            <a:effectLst/>
            <a:latin typeface="Arial Black" pitchFamily="34"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0C87FAC-F0CA-4E76-932D-266AA5C46C7A}">
  <ds:schemaRefs>
    <ds:schemaRef ds:uri="ESRI.ArcGIS.Mapping.OfficeIntegration.PowerPointInfo"/>
  </ds:schemaRefs>
</ds:datastoreItem>
</file>

<file path=customXml/itemProps10.xml><?xml version="1.0" encoding="utf-8"?>
<ds:datastoreItem xmlns:ds="http://schemas.openxmlformats.org/officeDocument/2006/customXml" ds:itemID="{4E02F1D7-1845-4C26-81F4-A31469D2FE21}">
  <ds:schemaRefs>
    <ds:schemaRef ds:uri="ESRI.ArcGIS.Mapping.OfficeIntegration.PowerPointInfo"/>
  </ds:schemaRefs>
</ds:datastoreItem>
</file>

<file path=customXml/itemProps11.xml><?xml version="1.0" encoding="utf-8"?>
<ds:datastoreItem xmlns:ds="http://schemas.openxmlformats.org/officeDocument/2006/customXml" ds:itemID="{F040C69B-6328-4421-A0E5-CB0A21453FD0}">
  <ds:schemaRefs>
    <ds:schemaRef ds:uri="ESRI.ArcGIS.Mapping.OfficeIntegration.PowerPointInfo"/>
  </ds:schemaRefs>
</ds:datastoreItem>
</file>

<file path=customXml/itemProps12.xml><?xml version="1.0" encoding="utf-8"?>
<ds:datastoreItem xmlns:ds="http://schemas.openxmlformats.org/officeDocument/2006/customXml" ds:itemID="{6D7C13FF-A3FF-4F68-B653-B2ADC9EE17CD}">
  <ds:schemaRefs>
    <ds:schemaRef ds:uri="ESRI.ArcGIS.Mapping.OfficeIntegration.PowerPointInfo"/>
  </ds:schemaRefs>
</ds:datastoreItem>
</file>

<file path=customXml/itemProps13.xml><?xml version="1.0" encoding="utf-8"?>
<ds:datastoreItem xmlns:ds="http://schemas.openxmlformats.org/officeDocument/2006/customXml" ds:itemID="{29E141D9-DB13-422E-B198-A6B851A2775E}">
  <ds:schemaRefs>
    <ds:schemaRef ds:uri="ESRI.ArcGIS.Mapping.OfficeIntegration.PowerPointInfo"/>
  </ds:schemaRefs>
</ds:datastoreItem>
</file>

<file path=customXml/itemProps2.xml><?xml version="1.0" encoding="utf-8"?>
<ds:datastoreItem xmlns:ds="http://schemas.openxmlformats.org/officeDocument/2006/customXml" ds:itemID="{D05D3B1D-874E-412F-BE78-A9ED9F07C8C9}">
  <ds:schemaRefs>
    <ds:schemaRef ds:uri="ESRI.ArcGIS.Mapping.OfficeIntegration.PowerPointInfo"/>
  </ds:schemaRefs>
</ds:datastoreItem>
</file>

<file path=customXml/itemProps3.xml><?xml version="1.0" encoding="utf-8"?>
<ds:datastoreItem xmlns:ds="http://schemas.openxmlformats.org/officeDocument/2006/customXml" ds:itemID="{5A73DE51-68AC-40FF-8428-B4F870F881CA}">
  <ds:schemaRefs>
    <ds:schemaRef ds:uri="ESRI.ArcGIS.Mapping.OfficeIntegration.PowerPointInfo"/>
  </ds:schemaRefs>
</ds:datastoreItem>
</file>

<file path=customXml/itemProps4.xml><?xml version="1.0" encoding="utf-8"?>
<ds:datastoreItem xmlns:ds="http://schemas.openxmlformats.org/officeDocument/2006/customXml" ds:itemID="{434E7FD7-3549-4C98-ADDB-DA16D1B1D7F5}">
  <ds:schemaRefs>
    <ds:schemaRef ds:uri="ESRI.ArcGIS.Mapping.OfficeIntegration.PowerPointInfo"/>
  </ds:schemaRefs>
</ds:datastoreItem>
</file>

<file path=customXml/itemProps5.xml><?xml version="1.0" encoding="utf-8"?>
<ds:datastoreItem xmlns:ds="http://schemas.openxmlformats.org/officeDocument/2006/customXml" ds:itemID="{1AA39A71-79ED-42D9-BF07-5F150A1FDC02}">
  <ds:schemaRefs>
    <ds:schemaRef ds:uri="ESRI.ArcGIS.Mapping.OfficeIntegration.PowerPointInfo"/>
  </ds:schemaRefs>
</ds:datastoreItem>
</file>

<file path=customXml/itemProps6.xml><?xml version="1.0" encoding="utf-8"?>
<ds:datastoreItem xmlns:ds="http://schemas.openxmlformats.org/officeDocument/2006/customXml" ds:itemID="{11EADC64-6D47-4961-B4D7-4679E314AA72}">
  <ds:schemaRefs>
    <ds:schemaRef ds:uri="ESRI.ArcGIS.Mapping.OfficeIntegration.PowerPointInfo"/>
  </ds:schemaRefs>
</ds:datastoreItem>
</file>

<file path=customXml/itemProps7.xml><?xml version="1.0" encoding="utf-8"?>
<ds:datastoreItem xmlns:ds="http://schemas.openxmlformats.org/officeDocument/2006/customXml" ds:itemID="{CFD9A0C6-0531-41FA-92BE-6121EA835E2F}">
  <ds:schemaRefs>
    <ds:schemaRef ds:uri="ESRI.ArcGIS.Mapping.OfficeIntegration.PowerPointInfo"/>
  </ds:schemaRefs>
</ds:datastoreItem>
</file>

<file path=customXml/itemProps8.xml><?xml version="1.0" encoding="utf-8"?>
<ds:datastoreItem xmlns:ds="http://schemas.openxmlformats.org/officeDocument/2006/customXml" ds:itemID="{4E9D4F07-5460-493B-9EEB-351324671359}">
  <ds:schemaRefs>
    <ds:schemaRef ds:uri="ESRI.ArcGIS.Mapping.OfficeIntegration.PowerPointInfo"/>
  </ds:schemaRefs>
</ds:datastoreItem>
</file>

<file path=customXml/itemProps9.xml><?xml version="1.0" encoding="utf-8"?>
<ds:datastoreItem xmlns:ds="http://schemas.openxmlformats.org/officeDocument/2006/customXml" ds:itemID="{679670F9-C78A-467D-876F-C5F35B55D06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7074</TotalTime>
  <Words>2307</Words>
  <Application>Microsoft Office PowerPoint</Application>
  <PresentationFormat>On-screen Show (4:3)</PresentationFormat>
  <Paragraphs>733</Paragraphs>
  <Slides>35</Slides>
  <Notes>27</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Custom Design</vt:lpstr>
      <vt:lpstr>College</vt:lpstr>
      <vt:lpstr>1_Custom Design</vt:lpstr>
      <vt:lpstr>Your Software is Talking Are You Listening?  National Postal Forum March 20 – 23, 2016 </vt:lpstr>
      <vt:lpstr>Software Plays a Vital Role</vt:lpstr>
      <vt:lpstr>Address Quality Connection</vt:lpstr>
      <vt:lpstr>Address Quality </vt:lpstr>
      <vt:lpstr>CASS™ Product</vt:lpstr>
      <vt:lpstr>PowerPoint Presentation</vt:lpstr>
      <vt:lpstr>PowerPoint Presentation</vt:lpstr>
      <vt:lpstr>CASS™ Product Return Codes</vt:lpstr>
      <vt:lpstr>CASS™ Product Return Codes</vt:lpstr>
      <vt:lpstr>DPV®</vt:lpstr>
      <vt:lpstr>DPV® / DSF2® Footnote Codes</vt:lpstr>
      <vt:lpstr>DPV® Tables    DSF2® Tables</vt:lpstr>
      <vt:lpstr>PO Box Street Address – PO Box holders, in selected locations, may opt in to use their Post Office’s street address and use their Box number as a secondary address element</vt:lpstr>
      <vt:lpstr>For PO Box Only Delivery Zones – physical addresses are assigned a phantom route of R777 that are not eligible for street delivery</vt:lpstr>
      <vt:lpstr> </vt:lpstr>
      <vt:lpstr>PowerPoint Presentation</vt:lpstr>
      <vt:lpstr>This address has been identified as a delivery point that is currently vacant (in most cases unoccupied over 90 days) and not receiving deliveries</vt:lpstr>
      <vt:lpstr>LACSLink®</vt:lpstr>
      <vt:lpstr>LACSLink® Return Codes</vt:lpstr>
      <vt:lpstr>SuiteLink® </vt:lpstr>
      <vt:lpstr>SuiteLink® Return Codes</vt:lpstr>
      <vt:lpstr>PowerPoint Presentation</vt:lpstr>
      <vt:lpstr>PowerPoint Presentation</vt:lpstr>
      <vt:lpstr>NCOALink®</vt:lpstr>
      <vt:lpstr>NCOALink® Footnote Codes  for Matching Records</vt:lpstr>
      <vt:lpstr>NCOALink® Footnote Codes for  Non-Matching Records</vt:lpstr>
      <vt:lpstr>ACS™  </vt:lpstr>
      <vt:lpstr>ACS™ Return Codes</vt:lpstr>
      <vt:lpstr>Leveraging Return Codes</vt:lpstr>
      <vt:lpstr>AEC &amp; AEC II®</vt:lpstr>
      <vt:lpstr>PowerPoint Presentation</vt:lpstr>
      <vt:lpstr>Address Quality Connection</vt:lpstr>
      <vt:lpstr>For More Information</vt:lpstr>
      <vt:lpstr>PowerPoint Presentation</vt:lpstr>
      <vt:lpstr>PowerPoint Presentation</vt:lpstr>
    </vt:vector>
  </TitlesOfParts>
  <Company>U.S. Postal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FRANKLIN R. SPENCER</dc:creator>
  <cp:lastModifiedBy>Authorized User</cp:lastModifiedBy>
  <cp:revision>318</cp:revision>
  <cp:lastPrinted>2016-02-04T16:03:15Z</cp:lastPrinted>
  <dcterms:created xsi:type="dcterms:W3CDTF">2007-03-19T13:34:47Z</dcterms:created>
  <dcterms:modified xsi:type="dcterms:W3CDTF">2016-02-26T17:12:07Z</dcterms:modified>
</cp:coreProperties>
</file>