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handoutMasterIdLst>
    <p:handoutMasterId r:id="rId41"/>
  </p:handoutMasterIdLst>
  <p:sldIdLst>
    <p:sldId id="361" r:id="rId2"/>
    <p:sldId id="383" r:id="rId3"/>
    <p:sldId id="384" r:id="rId4"/>
    <p:sldId id="385" r:id="rId5"/>
    <p:sldId id="386" r:id="rId6"/>
    <p:sldId id="387" r:id="rId7"/>
    <p:sldId id="388" r:id="rId8"/>
    <p:sldId id="382" r:id="rId9"/>
    <p:sldId id="389" r:id="rId10"/>
    <p:sldId id="390" r:id="rId11"/>
    <p:sldId id="391" r:id="rId12"/>
    <p:sldId id="392" r:id="rId13"/>
    <p:sldId id="403" r:id="rId14"/>
    <p:sldId id="402" r:id="rId15"/>
    <p:sldId id="413" r:id="rId16"/>
    <p:sldId id="371" r:id="rId17"/>
    <p:sldId id="370" r:id="rId18"/>
    <p:sldId id="399" r:id="rId19"/>
    <p:sldId id="372" r:id="rId20"/>
    <p:sldId id="367" r:id="rId21"/>
    <p:sldId id="415" r:id="rId22"/>
    <p:sldId id="362" r:id="rId23"/>
    <p:sldId id="374" r:id="rId24"/>
    <p:sldId id="375" r:id="rId25"/>
    <p:sldId id="377" r:id="rId26"/>
    <p:sldId id="378" r:id="rId27"/>
    <p:sldId id="379" r:id="rId28"/>
    <p:sldId id="376" r:id="rId29"/>
    <p:sldId id="395" r:id="rId30"/>
    <p:sldId id="380" r:id="rId31"/>
    <p:sldId id="406" r:id="rId32"/>
    <p:sldId id="404" r:id="rId33"/>
    <p:sldId id="405" r:id="rId34"/>
    <p:sldId id="412" r:id="rId35"/>
    <p:sldId id="407" r:id="rId36"/>
    <p:sldId id="408" r:id="rId37"/>
    <p:sldId id="409" r:id="rId38"/>
    <p:sldId id="410" r:id="rId3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E3BC"/>
    <a:srgbClr val="B8CCE4"/>
    <a:srgbClr val="0066FF"/>
    <a:srgbClr val="CCECFF"/>
    <a:srgbClr val="B3FFB3"/>
    <a:srgbClr val="3399FF"/>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0778" autoAdjust="0"/>
    <p:restoredTop sz="63885" autoAdjust="0"/>
  </p:normalViewPr>
  <p:slideViewPr>
    <p:cSldViewPr>
      <p:cViewPr varScale="1">
        <p:scale>
          <a:sx n="68" d="100"/>
          <a:sy n="68" d="100"/>
        </p:scale>
        <p:origin x="-1026" y="-102"/>
      </p:cViewPr>
      <p:guideLst>
        <p:guide orient="horz" pos="2160"/>
        <p:guide pos="2880"/>
      </p:guideLst>
    </p:cSldViewPr>
  </p:slideViewPr>
  <p:outlineViewPr>
    <p:cViewPr>
      <p:scale>
        <a:sx n="33" d="100"/>
        <a:sy n="33" d="100"/>
      </p:scale>
      <p:origin x="48" y="17292"/>
    </p:cViewPr>
  </p:outlineViewPr>
  <p:notesTextViewPr>
    <p:cViewPr>
      <p:scale>
        <a:sx n="1" d="1"/>
        <a:sy n="1" d="1"/>
      </p:scale>
      <p:origin x="0" y="0"/>
    </p:cViewPr>
  </p:notesTextViewPr>
  <p:sorterViewPr>
    <p:cViewPr>
      <p:scale>
        <a:sx n="100" d="100"/>
        <a:sy n="100" d="100"/>
      </p:scale>
      <p:origin x="0" y="2604"/>
    </p:cViewPr>
  </p:sorterViewPr>
  <p:notesViewPr>
    <p:cSldViewPr>
      <p:cViewPr>
        <p:scale>
          <a:sx n="98" d="100"/>
          <a:sy n="98" d="100"/>
        </p:scale>
        <p:origin x="-1680" y="79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3177" tIns="46589" rIns="93177" bIns="46589"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028" y="0"/>
            <a:ext cx="2972421" cy="465138"/>
          </a:xfrm>
          <a:prstGeom prst="rect">
            <a:avLst/>
          </a:prstGeom>
        </p:spPr>
        <p:txBody>
          <a:bodyPr vert="horz" lIns="93177" tIns="46589" rIns="93177" bIns="46589" rtlCol="0"/>
          <a:lstStyle>
            <a:lvl1pPr algn="r">
              <a:defRPr sz="1200" smtClean="0">
                <a:latin typeface="Arial" charset="0"/>
                <a:cs typeface="Arial" charset="0"/>
              </a:defRPr>
            </a:lvl1pPr>
          </a:lstStyle>
          <a:p>
            <a:pPr>
              <a:defRPr/>
            </a:pPr>
            <a:fld id="{90F38F10-173F-4465-BDA0-3C95F5759ED3}" type="datetimeFigureOut">
              <a:rPr lang="en-US"/>
              <a:pPr>
                <a:defRPr/>
              </a:pPr>
              <a:t>1/22/2014</a:t>
            </a:fld>
            <a:endParaRPr lang="en-US"/>
          </a:p>
        </p:txBody>
      </p:sp>
      <p:sp>
        <p:nvSpPr>
          <p:cNvPr id="4" name="Footer Placeholder 3"/>
          <p:cNvSpPr>
            <a:spLocks noGrp="1"/>
          </p:cNvSpPr>
          <p:nvPr>
            <p:ph type="ftr" sz="quarter" idx="2"/>
          </p:nvPr>
        </p:nvSpPr>
        <p:spPr>
          <a:xfrm>
            <a:off x="2" y="8829675"/>
            <a:ext cx="2972421" cy="465138"/>
          </a:xfrm>
          <a:prstGeom prst="rect">
            <a:avLst/>
          </a:prstGeom>
        </p:spPr>
        <p:txBody>
          <a:bodyPr vert="horz" lIns="93177" tIns="46589" rIns="93177" bIns="46589"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028" y="8829675"/>
            <a:ext cx="2972421" cy="465138"/>
          </a:xfrm>
          <a:prstGeom prst="rect">
            <a:avLst/>
          </a:prstGeom>
        </p:spPr>
        <p:txBody>
          <a:bodyPr vert="horz" lIns="93177" tIns="46589" rIns="93177" bIns="46589" rtlCol="0" anchor="b"/>
          <a:lstStyle>
            <a:lvl1pPr algn="r">
              <a:defRPr sz="1200" smtClean="0">
                <a:latin typeface="Arial" charset="0"/>
                <a:cs typeface="Arial" charset="0"/>
              </a:defRPr>
            </a:lvl1pPr>
          </a:lstStyle>
          <a:p>
            <a:pPr>
              <a:defRPr/>
            </a:pPr>
            <a:fld id="{F4BCAF1C-2DE2-48EC-93B1-4D99E41E3B9C}" type="slidenum">
              <a:rPr lang="en-US"/>
              <a:pPr>
                <a:defRPr/>
              </a:pPr>
              <a:t>‹#›</a:t>
            </a:fld>
            <a:endParaRPr lang="en-US"/>
          </a:p>
        </p:txBody>
      </p:sp>
    </p:spTree>
    <p:extLst>
      <p:ext uri="{BB962C8B-B14F-4D97-AF65-F5344CB8AC3E}">
        <p14:creationId xmlns:p14="http://schemas.microsoft.com/office/powerpoint/2010/main" val="167606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72421"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028" y="0"/>
            <a:ext cx="2972421"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0AD25E11-1FD1-4F82-B7F6-2F2A1E74CB93}" type="datetimeFigureOut">
              <a:rPr lang="en-US"/>
              <a:pPr>
                <a:defRPr/>
              </a:pPr>
              <a:t>1/22/2014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6421" y="4416427"/>
            <a:ext cx="5485158"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29675"/>
            <a:ext cx="2972421"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028" y="8829675"/>
            <a:ext cx="2972421"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F677477-7D9C-4A80-977B-22178535D8E7}" type="slidenum">
              <a:rPr lang="en-US"/>
              <a:pPr>
                <a:defRPr/>
              </a:pPr>
              <a:t>‹#›</a:t>
            </a:fld>
            <a:endParaRPr lang="en-US"/>
          </a:p>
        </p:txBody>
      </p:sp>
    </p:spTree>
    <p:extLst>
      <p:ext uri="{BB962C8B-B14F-4D97-AF65-F5344CB8AC3E}">
        <p14:creationId xmlns:p14="http://schemas.microsoft.com/office/powerpoint/2010/main" val="3332894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ribbs.usps.gov/intelligentmail_package/documents/tech_guides/PUB199IMPBImpGuid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evs@usps.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Welcome to the </a:t>
            </a:r>
            <a:r>
              <a:rPr lang="en-US" altLang="en-US" i="1" dirty="0" err="1" smtClean="0">
                <a:latin typeface="Arial" panose="020B0604020202020204" pitchFamily="34" charset="0"/>
                <a:cs typeface="Arial" panose="020B0604020202020204" pitchFamily="34" charset="0"/>
              </a:rPr>
              <a:t>PostalOne</a:t>
            </a:r>
            <a:r>
              <a:rPr lang="en-US" altLang="en-US" i="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January 2014 Release training for Intelligent Mail Package Barcode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a:t>
            </a:r>
          </a:p>
        </p:txBody>
      </p:sp>
      <p:sp>
        <p:nvSpPr>
          <p:cNvPr id="4" name="Slide Number Placeholder 3"/>
          <p:cNvSpPr>
            <a:spLocks noGrp="1"/>
          </p:cNvSpPr>
          <p:nvPr>
            <p:ph type="sldNum" sz="quarter" idx="5"/>
          </p:nvPr>
        </p:nvSpPr>
        <p:spPr/>
        <p:txBody>
          <a:bodyPr/>
          <a:lstStyle/>
          <a:p>
            <a:pPr>
              <a:defRPr/>
            </a:pPr>
            <a:fld id="{9D02F5F6-4818-49AC-B81E-68F4B80642D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p:cNvSpPr>
            <a:spLocks noGrp="1"/>
          </p:cNvSpPr>
          <p:nvPr>
            <p:ph type="body" idx="1"/>
          </p:nvPr>
        </p:nvSpPr>
        <p:spPr bwMode="auto">
          <a:xfrm>
            <a:off x="304800" y="4343400"/>
            <a:ext cx="6172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dirty="0" smtClean="0">
                <a:latin typeface="Arial" panose="020B0604020202020204" pitchFamily="34" charset="0"/>
                <a:cs typeface="Arial" panose="020B0604020202020204" pitchFamily="34" charset="0"/>
              </a:rPr>
              <a:t>Parcels required to include an </a:t>
            </a:r>
            <a:r>
              <a:rPr lang="en-US" altLang="en-US" sz="1000" dirty="0" err="1" smtClean="0">
                <a:latin typeface="Arial" panose="020B0604020202020204" pitchFamily="34" charset="0"/>
                <a:cs typeface="Arial" panose="020B0604020202020204" pitchFamily="34" charset="0"/>
              </a:rPr>
              <a:t>IMpb</a:t>
            </a:r>
            <a:r>
              <a:rPr lang="en-US" altLang="en-US" sz="1000" dirty="0" smtClean="0">
                <a:latin typeface="Arial" panose="020B0604020202020204" pitchFamily="34" charset="0"/>
                <a:cs typeface="Arial" panose="020B0604020202020204" pitchFamily="34" charset="0"/>
              </a:rPr>
              <a:t> must be accompanied by a complete destination delivery address or ZIP+4 in the SSF.  This information is critical to the Postal Service package strategy, specifically the implementation of dynamic routing processes and processes to enable package distribution without scheme-trained employees. Beginning January 2014, mailers must include the ZIP+4 Code or the complete destination delivery address in their Shipping Services File or other approved electronic documentation. USPS will require a complete delivery address to include: </a:t>
            </a:r>
          </a:p>
          <a:p>
            <a:pPr lvl="1" eaLnBrk="1" hangingPunct="1">
              <a:buFontTx/>
              <a:buChar char="•"/>
            </a:pPr>
            <a:r>
              <a:rPr lang="en-US" altLang="en-US" sz="1000" dirty="0" smtClean="0">
                <a:latin typeface="Arial" panose="020B0604020202020204" pitchFamily="34" charset="0"/>
                <a:cs typeface="Arial" panose="020B0604020202020204" pitchFamily="34" charset="0"/>
              </a:rPr>
              <a:t>Addressee name or other identifier and/or firm name, when needed to support the requirements of an Extra Service, for example Adult Signature or Restricted Delivery services.  Inclusion of the addressee name is strongly encouraged for all products.</a:t>
            </a:r>
          </a:p>
          <a:p>
            <a:pPr lvl="1" eaLnBrk="1" hangingPunct="1">
              <a:buFontTx/>
              <a:buChar char="•"/>
            </a:pPr>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Additionally a complete delivery address may include a:</a:t>
            </a:r>
          </a:p>
          <a:p>
            <a:pPr lvl="1" eaLnBrk="1" hangingPunct="1">
              <a:buFontTx/>
              <a:buChar char="•"/>
            </a:pPr>
            <a:r>
              <a:rPr lang="en-US" altLang="en-US" sz="1000" dirty="0" smtClean="0">
                <a:latin typeface="Arial" panose="020B0604020202020204" pitchFamily="34" charset="0"/>
                <a:cs typeface="Arial" panose="020B0604020202020204" pitchFamily="34" charset="0"/>
              </a:rPr>
              <a:t>Private mail box designator and number </a:t>
            </a:r>
          </a:p>
          <a:p>
            <a:pPr lvl="1" eaLnBrk="1" hangingPunct="1">
              <a:buFontTx/>
              <a:buChar char="•"/>
            </a:pPr>
            <a:r>
              <a:rPr lang="en-US" altLang="en-US" sz="1000" dirty="0" smtClean="0">
                <a:latin typeface="Arial" panose="020B0604020202020204" pitchFamily="34" charset="0"/>
                <a:cs typeface="Arial" panose="020B0604020202020204" pitchFamily="34" charset="0"/>
              </a:rPr>
              <a:t>Urbanization name</a:t>
            </a:r>
          </a:p>
          <a:p>
            <a:pPr lvl="1" eaLnBrk="1" hangingPunct="1">
              <a:buFontTx/>
              <a:buChar char="•"/>
            </a:pPr>
            <a:r>
              <a:rPr lang="en-US" altLang="en-US" sz="1000" dirty="0" smtClean="0">
                <a:latin typeface="Arial" panose="020B0604020202020204" pitchFamily="34" charset="0"/>
                <a:cs typeface="Arial" panose="020B0604020202020204" pitchFamily="34" charset="0"/>
              </a:rPr>
              <a:t>Street number and name as shown in USPS ZIP+4 Product for the delivery address </a:t>
            </a:r>
          </a:p>
          <a:p>
            <a:pPr lvl="1" eaLnBrk="1" hangingPunct="1">
              <a:buFontTx/>
              <a:buChar char="•"/>
            </a:pPr>
            <a:r>
              <a:rPr lang="en-US" altLang="en-US" sz="1000" dirty="0" smtClean="0">
                <a:latin typeface="Arial" panose="020B0604020202020204" pitchFamily="34" charset="0"/>
                <a:cs typeface="Arial" panose="020B0604020202020204" pitchFamily="34" charset="0"/>
              </a:rPr>
              <a:t>Secondary address unit designation and number</a:t>
            </a:r>
          </a:p>
          <a:p>
            <a:pPr marL="1143000" lvl="2" indent="-228600" eaLnBrk="1" hangingPunct="1">
              <a:buFontTx/>
              <a:buChar char="•"/>
            </a:pPr>
            <a:r>
              <a:rPr lang="en-US" altLang="en-US" sz="1000" dirty="0" smtClean="0">
                <a:latin typeface="Arial" panose="020B0604020202020204" pitchFamily="34" charset="0"/>
                <a:cs typeface="Arial" panose="020B0604020202020204" pitchFamily="34" charset="0"/>
              </a:rPr>
              <a:t>(Note that when secondary address elements are used, these elements must be included in the same field of the Shipping Services File as that used for the primary address elements.)</a:t>
            </a:r>
          </a:p>
          <a:p>
            <a:pPr lvl="1" eaLnBrk="1" hangingPunct="1">
              <a:buFontTx/>
              <a:buChar char="•"/>
            </a:pPr>
            <a:r>
              <a:rPr lang="en-US" altLang="en-US" sz="1000" dirty="0" smtClean="0">
                <a:latin typeface="Arial" panose="020B0604020202020204" pitchFamily="34" charset="0"/>
                <a:cs typeface="Arial" panose="020B0604020202020204" pitchFamily="34" charset="0"/>
              </a:rPr>
              <a:t>City and state using the authorized two-letter state abbreviation</a:t>
            </a:r>
          </a:p>
          <a:p>
            <a:pPr lvl="1" eaLnBrk="1" hangingPunct="1">
              <a:buFontTx/>
              <a:buChar char="•"/>
            </a:pPr>
            <a:r>
              <a:rPr lang="fr-FR" altLang="en-US" sz="1000" dirty="0" smtClean="0">
                <a:latin typeface="Arial" panose="020B0604020202020204" pitchFamily="34" charset="0"/>
                <a:cs typeface="Arial" panose="020B0604020202020204" pitchFamily="34" charset="0"/>
              </a:rPr>
              <a:t>Correct 5-digit ZIP Code or ZIP+4 Code. </a:t>
            </a:r>
            <a:r>
              <a:rPr lang="en-US" altLang="en-US" sz="1000" dirty="0" smtClean="0">
                <a:latin typeface="Arial" panose="020B0604020202020204" pitchFamily="34" charset="0"/>
                <a:cs typeface="Arial" panose="020B0604020202020204" pitchFamily="34" charset="0"/>
              </a:rPr>
              <a:t>If a firm name is assigned a unique ZIP+4 code in the USPS ZIP+4 Product, the unique ZIP+4 Code must be used in the delivery address. </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The elements of a complete address are described in DMM 602.1.4.2. </a:t>
            </a:r>
          </a:p>
        </p:txBody>
      </p:sp>
      <p:sp>
        <p:nvSpPr>
          <p:cNvPr id="4" name="Slide Number Placeholder 3"/>
          <p:cNvSpPr>
            <a:spLocks noGrp="1"/>
          </p:cNvSpPr>
          <p:nvPr>
            <p:ph type="sldNum" sz="quarter" idx="5"/>
          </p:nvPr>
        </p:nvSpPr>
        <p:spPr/>
        <p:txBody>
          <a:bodyPr/>
          <a:lstStyle/>
          <a:p>
            <a:pPr>
              <a:defRPr/>
            </a:pPr>
            <a:fld id="{7057E2CA-FC48-4054-BC40-65E22E24AD13}"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xfrm>
            <a:off x="609600" y="4416427"/>
            <a:ext cx="571499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Mailers must submit the electronic Shipping Services File (SSF) using one of two methods: The Electronic Verification System, also known as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a:t>
            </a:r>
            <a:r>
              <a:rPr lang="en-US" altLang="en-US" b="1" dirty="0" smtClean="0">
                <a:latin typeface="Arial" panose="020B0604020202020204" pitchFamily="34" charset="0"/>
                <a:cs typeface="Arial" panose="020B0604020202020204" pitchFamily="34" charset="0"/>
              </a:rPr>
              <a:t>or</a:t>
            </a:r>
            <a:r>
              <a:rPr lang="en-US" altLang="en-US" dirty="0" smtClean="0">
                <a:latin typeface="Arial" panose="020B0604020202020204" pitchFamily="34" charset="0"/>
                <a:cs typeface="Arial" panose="020B0604020202020204" pitchFamily="34" charset="0"/>
              </a:rPr>
              <a:t> the new Postal Shipping Business Tool via the Business Customer Gateway.</a:t>
            </a:r>
          </a:p>
          <a:p>
            <a:pPr eaLnBrk="1" hangingPunct="1">
              <a:spcBef>
                <a:spcPct val="0"/>
              </a:spcBef>
            </a:pPr>
            <a:endParaRPr lang="en-US" altLang="en-US" sz="800" dirty="0" smtClean="0">
              <a:latin typeface="Arial" panose="020B0604020202020204" pitchFamily="34" charset="0"/>
              <a:cs typeface="Arial" panose="020B0604020202020204" pitchFamily="34" charset="0"/>
            </a:endParaRPr>
          </a:p>
          <a:p>
            <a:pPr eaLnBrk="1" hangingPunct="1"/>
            <a:r>
              <a:rPr lang="en-US" altLang="en-US" b="1" dirty="0" smtClean="0">
                <a:latin typeface="Arial" panose="020B0604020202020204" pitchFamily="34" charset="0"/>
                <a:cs typeface="Arial" panose="020B0604020202020204" pitchFamily="34" charset="0"/>
              </a:rPr>
              <a:t>Option 1</a:t>
            </a:r>
            <a:r>
              <a:rPr lang="en-US" altLang="en-US" dirty="0" smtClean="0">
                <a:latin typeface="Arial" panose="020B0604020202020204" pitchFamily="34" charset="0"/>
                <a:cs typeface="Arial" panose="020B0604020202020204" pitchFamily="34" charset="0"/>
              </a:rPr>
              <a:t> utilizes the Electronic Verification System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allowing mailers to submit a Shipping Services File with postage, manifest, and tracking information in </a:t>
            </a:r>
            <a:r>
              <a:rPr lang="en-US" altLang="en-US" u="sng" dirty="0" smtClean="0">
                <a:latin typeface="Arial" panose="020B0604020202020204" pitchFamily="34" charset="0"/>
                <a:cs typeface="Arial" panose="020B0604020202020204" pitchFamily="34" charset="0"/>
              </a:rPr>
              <a:t>one file</a:t>
            </a:r>
            <a:r>
              <a:rPr lang="en-US" altLang="en-US" dirty="0" smtClean="0">
                <a:latin typeface="Arial" panose="020B0604020202020204" pitchFamily="34" charset="0"/>
                <a:cs typeface="Arial" panose="020B0604020202020204" pitchFamily="34" charset="0"/>
              </a:rPr>
              <a:t>.  </a:t>
            </a:r>
            <a:r>
              <a:rPr lang="en-US" altLang="en-US" dirty="0" smtClean="0">
                <a:solidFill>
                  <a:srgbClr val="000000"/>
                </a:solidFill>
                <a:latin typeface="Arial" panose="020B0604020202020204" pitchFamily="34" charset="0"/>
                <a:cs typeface="Arial" panose="020B0604020202020204" pitchFamily="34" charset="0"/>
              </a:rPr>
              <a:t>Submission is one file and includes the Shipping Services File, ZIP+4 or destination delivery information, and postage statement information.  Payment for postage is deducted from a centralized electronic postage payment account such as a Centralized Account Processing System account or CAPS account.</a:t>
            </a:r>
          </a:p>
          <a:p>
            <a:pPr eaLnBrk="1" hangingPunct="1"/>
            <a:endParaRPr lang="en-US" altLang="en-US" sz="800" dirty="0" smtClean="0">
              <a:solidFill>
                <a:srgbClr val="000000"/>
              </a:solidFill>
              <a:latin typeface="Arial" panose="020B0604020202020204" pitchFamily="34" charset="0"/>
              <a:cs typeface="Arial" panose="020B0604020202020204" pitchFamily="34" charset="0"/>
            </a:endParaRPr>
          </a:p>
          <a:p>
            <a:pPr eaLnBrk="1" hangingPunct="1"/>
            <a:r>
              <a:rPr lang="en-US" altLang="en-US" b="1" dirty="0" smtClean="0">
                <a:solidFill>
                  <a:srgbClr val="000000"/>
                </a:solidFill>
                <a:latin typeface="Arial" panose="020B0604020202020204" pitchFamily="34" charset="0"/>
                <a:cs typeface="Arial" panose="020B0604020202020204" pitchFamily="34" charset="0"/>
              </a:rPr>
              <a:t>Option 2</a:t>
            </a:r>
            <a:r>
              <a:rPr lang="en-US" altLang="en-US" dirty="0" smtClean="0">
                <a:solidFill>
                  <a:srgbClr val="000000"/>
                </a:solidFill>
                <a:latin typeface="Arial" panose="020B0604020202020204" pitchFamily="34" charset="0"/>
                <a:cs typeface="Arial" panose="020B0604020202020204" pitchFamily="34" charset="0"/>
              </a:rPr>
              <a:t> is the Postal Shipping Business Tool, accessible through the Business Customer Gateway.  Mailers </a:t>
            </a:r>
            <a:r>
              <a:rPr lang="en-US" altLang="en-US" dirty="0" smtClean="0">
                <a:latin typeface="Arial" panose="020B0604020202020204" pitchFamily="34" charset="0"/>
                <a:cs typeface="Arial" panose="020B0604020202020204" pitchFamily="34" charset="0"/>
              </a:rPr>
              <a:t>electronically submit a Shipping Services File through the Postal Shipping Business Tool plus a separate Postage Statement (this option is referred to as a Manifest Mailing Solution).  </a:t>
            </a:r>
            <a:r>
              <a:rPr lang="en-US" altLang="en-US" dirty="0" smtClean="0">
                <a:solidFill>
                  <a:srgbClr val="000000"/>
                </a:solidFill>
                <a:latin typeface="Arial" panose="020B0604020202020204" pitchFamily="34" charset="0"/>
                <a:cs typeface="Arial" panose="020B0604020202020204" pitchFamily="34" charset="0"/>
              </a:rPr>
              <a:t>Submission  includes the Shipping Services File, ZIP+4 or destination delivery information.  </a:t>
            </a:r>
            <a:r>
              <a:rPr lang="en-US" altLang="en-US" dirty="0" smtClean="0">
                <a:latin typeface="Arial" panose="020B0604020202020204" pitchFamily="34" charset="0"/>
                <a:cs typeface="Arial" panose="020B0604020202020204" pitchFamily="34" charset="0"/>
              </a:rPr>
              <a:t>A hardcopy Postage Statement must be brought to the Business Mail Entry Unit (BMEU)</a:t>
            </a:r>
            <a:r>
              <a:rPr lang="en-US" altLang="en-US" i="1" dirty="0" smtClean="0">
                <a:latin typeface="Arial" panose="020B0604020202020204" pitchFamily="34" charset="0"/>
                <a:cs typeface="Arial" panose="020B0604020202020204" pitchFamily="34" charset="0"/>
              </a:rPr>
              <a:t> </a:t>
            </a:r>
            <a:r>
              <a:rPr lang="en-US" altLang="en-US" b="1" i="1" u="sng" dirty="0" smtClean="0">
                <a:latin typeface="Arial" panose="020B0604020202020204" pitchFamily="34" charset="0"/>
                <a:cs typeface="Arial" panose="020B0604020202020204" pitchFamily="34" charset="0"/>
              </a:rPr>
              <a:t>or</a:t>
            </a:r>
            <a:r>
              <a:rPr lang="en-US" altLang="en-US" dirty="0" smtClean="0">
                <a:latin typeface="Arial" panose="020B0604020202020204" pitchFamily="34" charset="0"/>
                <a:cs typeface="Arial" panose="020B0604020202020204" pitchFamily="34" charset="0"/>
              </a:rPr>
              <a:t> an electronic Postage Statement submitted through  Postal Wizard.</a:t>
            </a:r>
            <a:r>
              <a:rPr lang="en-US" altLang="en-US" baseline="3000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Payment for postage is made through a local payment or trust account, or a CAPS account.</a:t>
            </a:r>
          </a:p>
        </p:txBody>
      </p:sp>
      <p:sp>
        <p:nvSpPr>
          <p:cNvPr id="4" name="Slide Number Placeholder 3"/>
          <p:cNvSpPr>
            <a:spLocks noGrp="1"/>
          </p:cNvSpPr>
          <p:nvPr>
            <p:ph type="sldNum" sz="quarter" idx="5"/>
          </p:nvPr>
        </p:nvSpPr>
        <p:spPr/>
        <p:txBody>
          <a:bodyPr/>
          <a:lstStyle/>
          <a:p>
            <a:pPr>
              <a:defRPr/>
            </a:pPr>
            <a:fld id="{F3CE2820-258C-443A-830C-BBBE1FF23C1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xfrm>
            <a:off x="457200" y="4416427"/>
            <a:ext cx="61722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000" dirty="0" smtClean="0">
                <a:latin typeface="Arial" panose="020B0604020202020204" pitchFamily="34" charset="0"/>
                <a:cs typeface="Arial" panose="020B0604020202020204" pitchFamily="34" charset="0"/>
              </a:rPr>
              <a:t>Product Tracking and Reporting (PTR), formerly known as the Product Tracking System (PTS), is the database that stores tracking scan data for all barcoded packages and extra services products. This process is important because file and record validations occur in both PTR and </a:t>
            </a:r>
            <a:r>
              <a:rPr lang="en-US" altLang="en-US" sz="1000" dirty="0" err="1" smtClean="0">
                <a:latin typeface="Arial" panose="020B0604020202020204" pitchFamily="34" charset="0"/>
                <a:cs typeface="Arial" panose="020B0604020202020204" pitchFamily="34" charset="0"/>
              </a:rPr>
              <a:t>eVS</a:t>
            </a:r>
            <a:r>
              <a:rPr lang="en-US" altLang="en-US" sz="1000" dirty="0" smtClean="0">
                <a:latin typeface="Arial" panose="020B0604020202020204" pitchFamily="34" charset="0"/>
                <a:cs typeface="Arial" panose="020B0604020202020204" pitchFamily="34" charset="0"/>
              </a:rPr>
              <a:t> (as applicable).</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Mailers are required to submit their Shipping Services File to the Product Tracking and Reporting (PTR) database, prior to or at the time of mailing. There are three types of verifications performed on an </a:t>
            </a:r>
            <a:r>
              <a:rPr lang="en-US" altLang="en-US" sz="1000" dirty="0" err="1" smtClean="0">
                <a:latin typeface="Arial" panose="020B0604020202020204" pitchFamily="34" charset="0"/>
                <a:cs typeface="Arial" panose="020B0604020202020204" pitchFamily="34" charset="0"/>
              </a:rPr>
              <a:t>IMpb</a:t>
            </a:r>
            <a:r>
              <a:rPr lang="en-US" altLang="en-US" sz="1000" dirty="0" smtClean="0">
                <a:latin typeface="Arial" panose="020B0604020202020204" pitchFamily="34" charset="0"/>
                <a:cs typeface="Arial" panose="020B0604020202020204" pitchFamily="34" charset="0"/>
              </a:rPr>
              <a:t> mailing:</a:t>
            </a:r>
          </a:p>
          <a:p>
            <a:pPr lvl="1" eaLnBrk="1" hangingPunct="1"/>
            <a:r>
              <a:rPr lang="en-US" altLang="en-US" sz="1000" b="1" dirty="0" err="1" smtClean="0">
                <a:latin typeface="Arial" panose="020B0604020202020204" pitchFamily="34" charset="0"/>
                <a:cs typeface="Arial" panose="020B0604020202020204" pitchFamily="34" charset="0"/>
              </a:rPr>
              <a:t>IMpb</a:t>
            </a:r>
            <a:r>
              <a:rPr lang="en-US" altLang="en-US" sz="1000" b="1" dirty="0" smtClean="0">
                <a:latin typeface="Arial" panose="020B0604020202020204" pitchFamily="34" charset="0"/>
                <a:cs typeface="Arial" panose="020B0604020202020204" pitchFamily="34" charset="0"/>
              </a:rPr>
              <a:t> Barcode Compliance Verification</a:t>
            </a:r>
          </a:p>
          <a:p>
            <a:pPr lvl="2" eaLnBrk="1" hangingPunct="1"/>
            <a:r>
              <a:rPr lang="en-US" altLang="en-US" sz="1000" dirty="0" smtClean="0">
                <a:latin typeface="Arial" panose="020B0604020202020204" pitchFamily="34" charset="0"/>
                <a:cs typeface="Arial" panose="020B0604020202020204" pitchFamily="34" charset="0"/>
              </a:rPr>
              <a:t>Completed by the acceptance clerk when prompted by </a:t>
            </a:r>
            <a:r>
              <a:rPr lang="en-US" altLang="en-US" sz="1000" i="1" dirty="0" err="1" smtClean="0">
                <a:latin typeface="Arial" panose="020B0604020202020204" pitchFamily="34" charset="0"/>
                <a:cs typeface="Arial" panose="020B0604020202020204" pitchFamily="34" charset="0"/>
              </a:rPr>
              <a:t>PostalOne</a:t>
            </a:r>
            <a:r>
              <a:rPr lang="en-US" altLang="en-US" sz="1000" i="1" dirty="0" smtClean="0">
                <a:latin typeface="Arial" panose="020B0604020202020204" pitchFamily="34" charset="0"/>
                <a:cs typeface="Arial" panose="020B0604020202020204" pitchFamily="34" charset="0"/>
              </a:rPr>
              <a:t>!</a:t>
            </a:r>
          </a:p>
          <a:p>
            <a:pPr lvl="1" eaLnBrk="1" hangingPunct="1"/>
            <a:r>
              <a:rPr lang="en-US" altLang="en-US" sz="1000" b="1" dirty="0" smtClean="0">
                <a:latin typeface="Arial" panose="020B0604020202020204" pitchFamily="34" charset="0"/>
                <a:cs typeface="Arial" panose="020B0604020202020204" pitchFamily="34" charset="0"/>
              </a:rPr>
              <a:t>Shipping Services File (SSF) Compliance Verification</a:t>
            </a:r>
          </a:p>
          <a:p>
            <a:pPr lvl="2" eaLnBrk="1" hangingPunct="1"/>
            <a:r>
              <a:rPr lang="en-US" altLang="en-US" sz="1000" dirty="0" smtClean="0">
                <a:latin typeface="Arial" panose="020B0604020202020204" pitchFamily="34" charset="0"/>
                <a:cs typeface="Arial" panose="020B0604020202020204" pitchFamily="34" charset="0"/>
              </a:rPr>
              <a:t>Compliance percentages are automatically verified by PTR and data sent to </a:t>
            </a:r>
            <a:r>
              <a:rPr lang="en-US" altLang="en-US" sz="1000" i="1" dirty="0" err="1" smtClean="0">
                <a:latin typeface="Arial" panose="020B0604020202020204" pitchFamily="34" charset="0"/>
                <a:cs typeface="Arial" panose="020B0604020202020204" pitchFamily="34" charset="0"/>
              </a:rPr>
              <a:t>PostalOne</a:t>
            </a:r>
            <a:r>
              <a:rPr lang="en-US" altLang="en-US" sz="1000" i="1" dirty="0" smtClean="0">
                <a:latin typeface="Arial" panose="020B0604020202020204" pitchFamily="34" charset="0"/>
                <a:cs typeface="Arial" panose="020B0604020202020204" pitchFamily="34" charset="0"/>
              </a:rPr>
              <a:t>!</a:t>
            </a:r>
            <a:endParaRPr lang="en-US" altLang="en-US" sz="1000" dirty="0" smtClean="0">
              <a:latin typeface="Arial" panose="020B0604020202020204" pitchFamily="34" charset="0"/>
              <a:cs typeface="Arial" panose="020B0604020202020204" pitchFamily="34" charset="0"/>
            </a:endParaRPr>
          </a:p>
          <a:p>
            <a:pPr lvl="1" eaLnBrk="1" hangingPunct="1"/>
            <a:r>
              <a:rPr lang="en-US" altLang="en-US" sz="1000" b="1" dirty="0" smtClean="0">
                <a:latin typeface="Arial" panose="020B0604020202020204" pitchFamily="34" charset="0"/>
                <a:cs typeface="Arial" panose="020B0604020202020204" pitchFamily="34" charset="0"/>
              </a:rPr>
              <a:t>Zip+4 Address Verification </a:t>
            </a:r>
          </a:p>
          <a:p>
            <a:pPr lvl="2" eaLnBrk="1" hangingPunct="1"/>
            <a:r>
              <a:rPr lang="en-US" altLang="en-US" sz="1000" dirty="0" smtClean="0">
                <a:latin typeface="Arial" panose="020B0604020202020204" pitchFamily="34" charset="0"/>
                <a:cs typeface="Arial" panose="020B0604020202020204" pitchFamily="34" charset="0"/>
              </a:rPr>
              <a:t>Compliance percentages are automatically verified by PTR and data sent to </a:t>
            </a:r>
            <a:r>
              <a:rPr lang="en-US" altLang="en-US" sz="1000" i="1" dirty="0" err="1" smtClean="0">
                <a:latin typeface="Arial" panose="020B0604020202020204" pitchFamily="34" charset="0"/>
                <a:cs typeface="Arial" panose="020B0604020202020204" pitchFamily="34" charset="0"/>
              </a:rPr>
              <a:t>PostalOne</a:t>
            </a:r>
            <a:r>
              <a:rPr lang="en-US" altLang="en-US" sz="1000" i="1" dirty="0" smtClean="0">
                <a:latin typeface="Arial" panose="020B0604020202020204" pitchFamily="34" charset="0"/>
                <a:cs typeface="Arial" panose="020B0604020202020204" pitchFamily="34" charset="0"/>
              </a:rPr>
              <a:t>!</a:t>
            </a:r>
          </a:p>
          <a:p>
            <a:pPr lvl="2" eaLnBrk="1" hangingPunct="1"/>
            <a:endParaRPr lang="en-US" altLang="en-US" sz="1000" i="1"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The allowable thresholds for these three verifications will be covered later in this presentation. </a:t>
            </a:r>
          </a:p>
          <a:p>
            <a:pPr eaLnBrk="1" hangingPunct="1"/>
            <a:endParaRPr lang="en-US" altLang="en-US" sz="1000" dirty="0" smtClean="0">
              <a:latin typeface="Arial" panose="020B0604020202020204" pitchFamily="34" charset="0"/>
              <a:cs typeface="Arial" panose="020B0604020202020204" pitchFamily="34" charset="0"/>
            </a:endParaRPr>
          </a:p>
          <a:p>
            <a:pPr eaLnBrk="1" hangingPunct="1"/>
            <a:r>
              <a:rPr lang="en-US" altLang="en-US" sz="1000" dirty="0" smtClean="0">
                <a:latin typeface="Arial" panose="020B0604020202020204" pitchFamily="34" charset="0"/>
                <a:cs typeface="Arial" panose="020B0604020202020204" pitchFamily="34" charset="0"/>
              </a:rPr>
              <a:t>For more information on Shipping Services File submission and compliance requirements, reference Publication 199: The Implementation Guide to Intelligent Mail Package Barcode (</a:t>
            </a:r>
            <a:r>
              <a:rPr lang="en-US" altLang="en-US" sz="1000" dirty="0" err="1" smtClean="0">
                <a:latin typeface="Arial" panose="020B0604020202020204" pitchFamily="34" charset="0"/>
                <a:cs typeface="Arial" panose="020B0604020202020204" pitchFamily="34" charset="0"/>
              </a:rPr>
              <a:t>IMpb</a:t>
            </a:r>
            <a:r>
              <a:rPr lang="en-US" altLang="en-US" sz="1000" dirty="0" smtClean="0">
                <a:latin typeface="Arial" panose="020B0604020202020204" pitchFamily="34" charset="0"/>
                <a:cs typeface="Arial" panose="020B0604020202020204" pitchFamily="34" charset="0"/>
              </a:rPr>
              <a:t>) for Confirmation Services and Electronic Verification System (</a:t>
            </a:r>
            <a:r>
              <a:rPr lang="en-US" altLang="en-US" sz="1000" dirty="0" err="1" smtClean="0">
                <a:latin typeface="Arial" panose="020B0604020202020204" pitchFamily="34" charset="0"/>
                <a:cs typeface="Arial" panose="020B0604020202020204" pitchFamily="34" charset="0"/>
              </a:rPr>
              <a:t>eVS</a:t>
            </a:r>
            <a:r>
              <a:rPr lang="en-US" altLang="en-US" sz="1000" dirty="0" smtClean="0">
                <a:latin typeface="Arial" panose="020B0604020202020204" pitchFamily="34" charset="0"/>
                <a:cs typeface="Arial" panose="020B0604020202020204" pitchFamily="34" charset="0"/>
              </a:rPr>
              <a:t>) Mailers on RIBBS:</a:t>
            </a:r>
          </a:p>
          <a:p>
            <a:pPr eaLnBrk="1" hangingPunct="1"/>
            <a:r>
              <a:rPr lang="en-US" altLang="en-US" sz="1000" dirty="0" smtClean="0">
                <a:latin typeface="Arial" pitchFamily="34" charset="0"/>
                <a:ea typeface="Times New Roman" pitchFamily="18" charset="0"/>
                <a:cs typeface="Arial" pitchFamily="34" charset="0"/>
                <a:hlinkClick r:id="rId3"/>
              </a:rPr>
              <a:t>https://ribbs.usps.gov/intelligentmail_package/documents/tech_guides/PUB199IMPBImpGuide.pdf</a:t>
            </a:r>
            <a:r>
              <a:rPr lang="en-US" altLang="en-US" sz="1000" dirty="0" smtClean="0">
                <a:latin typeface="Arial" pitchFamily="34" charset="0"/>
                <a:ea typeface="Times New Roman" pitchFamily="18" charset="0"/>
                <a:cs typeface="Arial" pitchFamily="34" charset="0"/>
              </a:rPr>
              <a:t>. </a:t>
            </a:r>
          </a:p>
          <a:p>
            <a:pPr eaLnBrk="1" hangingPunct="1"/>
            <a:endParaRPr lang="en-US" alt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8CF22D-7E86-4C13-BD64-55692D4C0725}" type="slidenum">
              <a:rPr lang="en-US" smtClean="0">
                <a:cs typeface="Arial" charset="0"/>
              </a:rPr>
              <a:pPr fontAlgn="base">
                <a:spcBef>
                  <a:spcPct val="0"/>
                </a:spcBef>
                <a:spcAft>
                  <a:spcPct val="0"/>
                </a:spcAft>
                <a:def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p:txBody>
          <a:bodyPr wrap="square" numCol="1" anchor="t" anchorCtr="0" compatLnSpc="1">
            <a:prstTxWarp prst="textNoShape">
              <a:avLst/>
            </a:prstTxWarp>
          </a:bodyPr>
          <a:lstStyle/>
          <a:p>
            <a:pPr eaLnBrk="1" hangingPunct="1">
              <a:defRPr/>
            </a:pPr>
            <a:r>
              <a:rPr lang="en-US" dirty="0" smtClean="0">
                <a:latin typeface="Arial" panose="020B0604020202020204" pitchFamily="34" charset="0"/>
                <a:cs typeface="Arial" panose="020B0604020202020204" pitchFamily="34" charset="0"/>
              </a:rPr>
              <a:t>So now that the Shipping Service file has been submitted the its time to pay for postage. Mailers may pay postage for their IMpb mailings in one of three ways:</a:t>
            </a:r>
          </a:p>
          <a:p>
            <a:pPr marL="800100" lvl="1" indent="-342900" eaLnBrk="1" hangingPunct="1">
              <a:buFontTx/>
              <a:buChar char="•"/>
              <a:defRPr/>
            </a:pP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(SSF included, no postage statement is required)</a:t>
            </a:r>
          </a:p>
          <a:p>
            <a:pPr marL="800100" lvl="1" indent="-342900" eaLnBrk="1" hangingPunct="1">
              <a:buFontTx/>
              <a:buChar char="•"/>
              <a:defRPr/>
            </a:pPr>
            <a:r>
              <a:rPr lang="en-US" dirty="0" smtClean="0">
                <a:latin typeface="Arial" panose="020B0604020202020204" pitchFamily="34" charset="0"/>
                <a:cs typeface="Arial" panose="020B0604020202020204" pitchFamily="34" charset="0"/>
              </a:rPr>
              <a:t>Shipping Services File (SSF) (non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hard copy postage statement</a:t>
            </a:r>
          </a:p>
          <a:p>
            <a:pPr marL="800100" lvl="1" indent="-342900" eaLnBrk="1" hangingPunct="1">
              <a:buFontTx/>
              <a:buChar char="•"/>
              <a:defRPr/>
            </a:pPr>
            <a:r>
              <a:rPr lang="en-US" dirty="0" smtClean="0">
                <a:latin typeface="Arial" panose="020B0604020202020204" pitchFamily="34" charset="0"/>
                <a:cs typeface="Arial" panose="020B0604020202020204" pitchFamily="34" charset="0"/>
              </a:rPr>
              <a:t>Shipping Services File (SSF) (non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electronic postage statement</a:t>
            </a:r>
          </a:p>
          <a:p>
            <a:pPr eaLnBrk="1" hangingPunct="1">
              <a:defRPr/>
            </a:pPr>
            <a:endParaRPr lang="en-US" dirty="0" smtClean="0">
              <a:latin typeface="+mj-lt"/>
              <a:cs typeface="Arial" charset="0"/>
            </a:endParaRPr>
          </a:p>
        </p:txBody>
      </p:sp>
      <p:sp>
        <p:nvSpPr>
          <p:cNvPr id="4" name="Slide Number Placeholder 3"/>
          <p:cNvSpPr>
            <a:spLocks noGrp="1"/>
          </p:cNvSpPr>
          <p:nvPr>
            <p:ph type="sldNum" sz="quarter" idx="5"/>
          </p:nvPr>
        </p:nvSpPr>
        <p:spPr/>
        <p:txBody>
          <a:bodyPr/>
          <a:lstStyle/>
          <a:p>
            <a:pPr>
              <a:defRPr/>
            </a:pPr>
            <a:fld id="{B015601A-8552-4239-BB3B-849FE4A44DFF}"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09600" y="4416427"/>
            <a:ext cx="5715000" cy="4183063"/>
          </a:xfrm>
        </p:spPr>
        <p:txBody>
          <a:bodyPr/>
          <a:lstStyle/>
          <a:p>
            <a:pPr eaLnBrk="1" hangingPunct="1">
              <a:defRPr/>
            </a:pPr>
            <a:r>
              <a:rPr lang="en-US" sz="1000" dirty="0" smtClean="0">
                <a:latin typeface="Arial" panose="020B0604020202020204" pitchFamily="34" charset="0"/>
                <a:cs typeface="Arial" panose="020B0604020202020204" pitchFamily="34" charset="0"/>
              </a:rPr>
              <a:t>We have now covered all of the requirements and exceptions. Now let’s talk a little more about the compliance thresholds related to IMpb.</a:t>
            </a:r>
          </a:p>
          <a:p>
            <a:pPr eaLnBrk="1" hangingPunct="1">
              <a:defRPr/>
            </a:pPr>
            <a:endParaRPr lang="en-US" sz="1000" b="1"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USPS is implementing the following compliance thresholds for </a:t>
            </a:r>
            <a:r>
              <a:rPr lang="en-US" sz="1000" dirty="0" err="1" smtClean="0">
                <a:latin typeface="Arial" panose="020B0604020202020204" pitchFamily="34" charset="0"/>
                <a:cs typeface="Arial" panose="020B0604020202020204" pitchFamily="34" charset="0"/>
              </a:rPr>
              <a:t>IMpb</a:t>
            </a:r>
            <a:r>
              <a:rPr lang="en-US" sz="1000" dirty="0" smtClean="0">
                <a:latin typeface="Arial" panose="020B0604020202020204" pitchFamily="34" charset="0"/>
                <a:cs typeface="Arial" panose="020B0604020202020204" pitchFamily="34" charset="0"/>
              </a:rPr>
              <a:t> mailings. </a:t>
            </a:r>
          </a:p>
          <a:p>
            <a:pPr marL="285750" indent="-285750" eaLnBrk="1" hangingPunct="1">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98% of the mailpieces must have a unique </a:t>
            </a:r>
            <a:r>
              <a:rPr lang="en-US" sz="1000" dirty="0" err="1" smtClean="0">
                <a:latin typeface="Arial" panose="020B0604020202020204" pitchFamily="34" charset="0"/>
                <a:cs typeface="Arial" panose="020B0604020202020204" pitchFamily="34" charset="0"/>
              </a:rPr>
              <a:t>trackable</a:t>
            </a:r>
            <a:r>
              <a:rPr lang="en-US" sz="1000" dirty="0" smtClean="0">
                <a:latin typeface="Arial" panose="020B0604020202020204" pitchFamily="34" charset="0"/>
                <a:cs typeface="Arial" panose="020B0604020202020204" pitchFamily="34" charset="0"/>
              </a:rPr>
              <a:t> barcode or </a:t>
            </a:r>
            <a:r>
              <a:rPr lang="en-US" sz="1000" dirty="0" err="1" smtClean="0">
                <a:latin typeface="Arial" panose="020B0604020202020204" pitchFamily="34" charset="0"/>
                <a:cs typeface="Arial" panose="020B0604020202020204" pitchFamily="34" charset="0"/>
              </a:rPr>
              <a:t>IMpb</a:t>
            </a:r>
            <a:r>
              <a:rPr lang="en-US" sz="1000" dirty="0" smtClean="0">
                <a:latin typeface="Arial" panose="020B0604020202020204" pitchFamily="34" charset="0"/>
                <a:cs typeface="Arial" panose="020B0604020202020204" pitchFamily="34" charset="0"/>
              </a:rPr>
              <a:t> on the mailpiece</a:t>
            </a:r>
          </a:p>
          <a:p>
            <a:pPr marL="285750" indent="-285750" eaLnBrk="1" hangingPunct="1">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93% of the mailpieces must list the destination delivery address or ZIP+4 in the Shipping Services File.</a:t>
            </a:r>
          </a:p>
          <a:p>
            <a:pPr marL="285750" indent="-285750" eaLnBrk="1" hangingPunct="1">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90% of the mailpieces must include the required data elements in and be supported by an Shipping Services File or authorized alternative.</a:t>
            </a:r>
          </a:p>
          <a:p>
            <a:pPr marL="285750" indent="-285750" eaLnBrk="1" hangingPunct="1">
              <a:buFont typeface="Arial" panose="020B0604020202020204" pitchFamily="34" charset="0"/>
              <a:buChar char="•"/>
              <a:defRPr/>
            </a:pPr>
            <a:endParaRPr lang="en-US" sz="10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These compliance thresholds will gradually increase over the next year. </a:t>
            </a:r>
          </a:p>
          <a:p>
            <a:pPr eaLnBrk="1" hangingPunct="1">
              <a:defRPr/>
            </a:pPr>
            <a:r>
              <a:rPr lang="en-US" sz="1000" dirty="0" smtClean="0">
                <a:latin typeface="Arial" panose="020B0604020202020204" pitchFamily="34" charset="0"/>
                <a:cs typeface="Arial" panose="020B0604020202020204" pitchFamily="34" charset="0"/>
              </a:rPr>
              <a:t>Thresholds will be applied at the manifest level for PC Postage and postage meter mailings, and at the postage statement level for permit imprint or pre-canceled stamp mailings. </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These thresholds are effective January 26, 2014 for competitive products (i.e. Priority Mail Express, Priority Mail, First-Class Package Service</a:t>
            </a:r>
            <a:r>
              <a:rPr lang="en-US" sz="1000" baseline="30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Parcel Select</a:t>
            </a:r>
            <a:r>
              <a:rPr lang="en-US" sz="1000" baseline="30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and Parcel Select Lightweight).  Competitive product mailings that fall below these thresholds will be charged a per-piece fee for noncompliant pieces.</a:t>
            </a:r>
          </a:p>
          <a:p>
            <a:pPr eaLnBrk="1" hangingPunct="1">
              <a:defRPr/>
            </a:pPr>
            <a:r>
              <a:rPr lang="en-US" sz="1000" dirty="0" smtClean="0">
                <a:latin typeface="Arial" panose="020B0604020202020204" pitchFamily="34" charset="0"/>
                <a:cs typeface="Arial" panose="020B0604020202020204" pitchFamily="34" charset="0"/>
              </a:rPr>
              <a:t> </a:t>
            </a:r>
          </a:p>
          <a:p>
            <a:pPr eaLnBrk="1" hangingPunct="1">
              <a:defRPr/>
            </a:pPr>
            <a:r>
              <a:rPr lang="en-US" sz="1000" dirty="0" smtClean="0">
                <a:latin typeface="Arial" panose="020B0604020202020204" pitchFamily="34" charset="0"/>
                <a:cs typeface="Arial" panose="020B0604020202020204" pitchFamily="34" charset="0"/>
              </a:rPr>
              <a:t>Market-dominant products (i.e. First-Class Mail</a:t>
            </a:r>
            <a:r>
              <a:rPr lang="en-US" sz="1000" baseline="30000" dirty="0" smtClean="0">
                <a:latin typeface="Arial" panose="020B0604020202020204" pitchFamily="34" charset="0"/>
                <a:cs typeface="Arial" panose="020B0604020202020204" pitchFamily="34" charset="0"/>
              </a:rPr>
              <a:t>®</a:t>
            </a:r>
            <a:r>
              <a:rPr lang="en-US" sz="1000" dirty="0" smtClean="0">
                <a:latin typeface="Arial" panose="020B0604020202020204" pitchFamily="34" charset="0"/>
                <a:cs typeface="Arial" panose="020B0604020202020204" pitchFamily="34" charset="0"/>
              </a:rPr>
              <a:t> parcels (non manifested), Standard Mail parcels, and Package Services parcels), are encouraged to comply with these thresholds.  However market-dominant product mailings not meeting these thresholds, will not be charged the per-piece fee for noncompliant pieces, until a future date, pending filing and approval by the PRC. </a:t>
            </a:r>
          </a:p>
          <a:p>
            <a:pPr eaLnBrk="1" hangingPunct="1">
              <a:defRPr/>
            </a:pPr>
            <a:endParaRPr lang="en-US" dirty="0" smtClean="0"/>
          </a:p>
        </p:txBody>
      </p:sp>
      <p:sp>
        <p:nvSpPr>
          <p:cNvPr id="4" name="Slide Number Placeholder 3"/>
          <p:cNvSpPr>
            <a:spLocks noGrp="1"/>
          </p:cNvSpPr>
          <p:nvPr>
            <p:ph type="sldNum" sz="quarter" idx="5"/>
          </p:nvPr>
        </p:nvSpPr>
        <p:spPr/>
        <p:txBody>
          <a:bodyPr/>
          <a:lstStyle/>
          <a:p>
            <a:pPr>
              <a:defRPr/>
            </a:pPr>
            <a:fld id="{2839B7B7-E56B-4D4B-A6A8-F9CEB3699BB6}"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xfrm>
            <a:off x="304800" y="4267200"/>
            <a:ext cx="6172200" cy="4572000"/>
          </a:xfrm>
          <a:extLst/>
        </p:spPr>
        <p:txBody>
          <a:bodyPr wrap="square" numCol="1" anchor="t" anchorCtr="0" compatLnSpc="1">
            <a:prstTxWarp prst="textNoShape">
              <a:avLst/>
            </a:prstTxWarp>
          </a:bodyPr>
          <a:lstStyle/>
          <a:p>
            <a:pPr eaLnBrk="1" hangingPunct="1">
              <a:defRPr/>
            </a:pPr>
            <a:r>
              <a:rPr lang="en-US" sz="1000" dirty="0" smtClean="0">
                <a:latin typeface="Arial" panose="020B0604020202020204" pitchFamily="34" charset="0"/>
                <a:cs typeface="Arial" panose="020B0604020202020204" pitchFamily="34" charset="0"/>
              </a:rPr>
              <a:t>A new line S23 has been added to Part S (Extra Services) of PS Forms 3600 FCM, 3600 PM, and 3605 for the IMpb Non-Compliance Fee. </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Mailers should use this line to report pieces which do not bear an IMpb or contain a ZIP+4 or destination delivery address, as well as those which were not submitted using SSF version 1.6 or higher.  Please note that to support the addition of line S23, </a:t>
            </a:r>
            <a:r>
              <a:rPr lang="en-US" sz="1000" dirty="0" smtClean="0">
                <a:solidFill>
                  <a:srgbClr val="000000"/>
                </a:solidFill>
                <a:latin typeface="Arial" panose="020B0604020202020204" pitchFamily="34" charset="0"/>
                <a:cs typeface="Arial" panose="020B0604020202020204" pitchFamily="34" charset="0"/>
              </a:rPr>
              <a:t>Mail.dat and Mail.XML will support a new Service Code Type, NP, for the IMpb Noncompliance Fee for parcels.</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As previously described, the thresholds for Intelligent Mail package barcode (IMpb) compliance are as follows for January 2014:</a:t>
            </a:r>
          </a:p>
          <a:p>
            <a:pPr lvl="1" eaLnBrk="1" hangingPunct="1">
              <a:defRPr/>
            </a:pPr>
            <a:r>
              <a:rPr lang="en-US" sz="1000" dirty="0" smtClean="0">
                <a:latin typeface="Arial" panose="020B0604020202020204" pitchFamily="34" charset="0"/>
                <a:cs typeface="Arial" panose="020B0604020202020204" pitchFamily="34" charset="0"/>
              </a:rPr>
              <a:t>IMpb on the </a:t>
            </a:r>
            <a:r>
              <a:rPr lang="en-US" sz="1000" dirty="0" err="1" smtClean="0">
                <a:latin typeface="Arial" panose="020B0604020202020204" pitchFamily="34" charset="0"/>
                <a:cs typeface="Arial" panose="020B0604020202020204" pitchFamily="34" charset="0"/>
              </a:rPr>
              <a:t>mailpiece</a:t>
            </a:r>
            <a:r>
              <a:rPr lang="en-US" sz="1000" dirty="0" smtClean="0">
                <a:latin typeface="Arial" panose="020B0604020202020204" pitchFamily="34" charset="0"/>
                <a:cs typeface="Arial" panose="020B0604020202020204" pitchFamily="34" charset="0"/>
              </a:rPr>
              <a:t> – 98%</a:t>
            </a:r>
          </a:p>
          <a:p>
            <a:pPr lvl="1" eaLnBrk="1" hangingPunct="1">
              <a:defRPr/>
            </a:pPr>
            <a:r>
              <a:rPr lang="en-US" sz="1000" dirty="0" smtClean="0">
                <a:latin typeface="Arial" panose="020B0604020202020204" pitchFamily="34" charset="0"/>
                <a:cs typeface="Arial" panose="020B0604020202020204" pitchFamily="34" charset="0"/>
              </a:rPr>
              <a:t>ZIP+4 or Delivery Address – 93%</a:t>
            </a:r>
          </a:p>
          <a:p>
            <a:pPr lvl="1" eaLnBrk="1" hangingPunct="1">
              <a:defRPr/>
            </a:pPr>
            <a:r>
              <a:rPr lang="en-US" sz="1000" dirty="0" smtClean="0">
                <a:latin typeface="Arial" panose="020B0604020202020204" pitchFamily="34" charset="0"/>
                <a:cs typeface="Arial" panose="020B0604020202020204" pitchFamily="34" charset="0"/>
              </a:rPr>
              <a:t>Shipping Services Files 1.6 or higher – 90% (for Hardcopy and Postal Wizard only).</a:t>
            </a:r>
          </a:p>
          <a:p>
            <a:pPr eaLnBrk="1" hangingPunct="1">
              <a:spcBef>
                <a:spcPct val="0"/>
              </a:spcBef>
              <a:defRPr/>
            </a:pPr>
            <a:endParaRPr lang="en-US" sz="800" dirty="0" smtClean="0">
              <a:latin typeface="Arial" panose="020B0604020202020204" pitchFamily="34" charset="0"/>
              <a:cs typeface="Arial" panose="020B0604020202020204" pitchFamily="34" charset="0"/>
            </a:endParaRPr>
          </a:p>
          <a:p>
            <a:pPr eaLnBrk="1" hangingPunct="1">
              <a:defRPr/>
            </a:pPr>
            <a:r>
              <a:rPr lang="en-US" sz="1000" dirty="0" smtClean="0">
                <a:latin typeface="Arial" panose="020B0604020202020204" pitchFamily="34" charset="0"/>
                <a:cs typeface="Arial" panose="020B0604020202020204" pitchFamily="34" charset="0"/>
              </a:rPr>
              <a:t>If the piece count is greater than the percentage allowable for package types in more than one category, </a:t>
            </a:r>
            <a:r>
              <a:rPr lang="en-US" sz="1000" i="1" dirty="0" err="1" smtClean="0">
                <a:latin typeface="Arial" panose="020B0604020202020204" pitchFamily="34" charset="0"/>
                <a:cs typeface="Arial" panose="020B0604020202020204" pitchFamily="34" charset="0"/>
              </a:rPr>
              <a:t>PostalOne</a:t>
            </a:r>
            <a:r>
              <a:rPr lang="en-US" sz="1000" i="1"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will use the greater number of non-compliant pieces.  Only ONE verification that yields the largest number of pieces below the threshold will be used for charging the IMpb Non-Compliance fee. Pieces will not be double counted for non-compliance.</a:t>
            </a:r>
          </a:p>
          <a:p>
            <a:pPr lvl="2" eaLnBrk="1" hangingPunct="1">
              <a:defRPr/>
            </a:pPr>
            <a:endParaRPr lang="en-US" sz="800" dirty="0" smtClean="0">
              <a:latin typeface="Arial" panose="020B0604020202020204" pitchFamily="34" charset="0"/>
              <a:cs typeface="Arial" panose="020B0604020202020204" pitchFamily="34" charset="0"/>
            </a:endParaRPr>
          </a:p>
          <a:p>
            <a:pPr eaLnBrk="1" hangingPunct="1">
              <a:spcBef>
                <a:spcPct val="0"/>
              </a:spcBef>
              <a:defRPr/>
            </a:pPr>
            <a:r>
              <a:rPr lang="en-US" sz="1000" dirty="0" smtClean="0">
                <a:latin typeface="Arial" panose="020B0604020202020204" pitchFamily="34" charset="0"/>
                <a:cs typeface="Arial" panose="020B0604020202020204" pitchFamily="34" charset="0"/>
              </a:rPr>
              <a:t>For example, a mailer has a total of 100 pieces in their mailing. </a:t>
            </a:r>
            <a:r>
              <a:rPr lang="en-GB" sz="1000" dirty="0" smtClean="0">
                <a:latin typeface="Arial" panose="020B0604020202020204" pitchFamily="34" charset="0"/>
                <a:cs typeface="Arial" panose="020B0604020202020204" pitchFamily="34" charset="0"/>
              </a:rPr>
              <a:t>Three pieces have no IMpb (97% compliance which is below the threshold); 9 pieces are non-compliant for Zip+4 (91% compliance, also below the threshold).  The 9 non-Zip+4 parcels yield the greater number of non-compliant pieces, so 2% of total pieces would receive the Non-barcoded Parcel Fee.</a:t>
            </a:r>
          </a:p>
          <a:p>
            <a:pPr eaLnBrk="1" hangingPunct="1">
              <a:spcBef>
                <a:spcPct val="0"/>
              </a:spcBef>
              <a:defRPr/>
            </a:pPr>
            <a:endParaRPr lang="en-GB" sz="800" dirty="0" smtClean="0">
              <a:latin typeface="+mj-lt"/>
            </a:endParaRPr>
          </a:p>
          <a:p>
            <a:pPr eaLnBrk="1" hangingPunct="1">
              <a:spcBef>
                <a:spcPct val="0"/>
              </a:spcBef>
              <a:defRPr/>
            </a:pPr>
            <a:r>
              <a:rPr lang="en-US" sz="1000" dirty="0" smtClean="0">
                <a:latin typeface="Arial" panose="020B0604020202020204" pitchFamily="34" charset="0"/>
                <a:cs typeface="Arial" panose="020B0604020202020204" pitchFamily="34" charset="0"/>
              </a:rPr>
              <a:t>An error message will be displayed for the mailing if the barcode count is below the configurable percentage of packages allowed in a job: “The current minimum threshold for pieces with barcodes in a job is X, and your mailing does not meet the minimum threshold for barcode counts.”</a:t>
            </a:r>
          </a:p>
          <a:p>
            <a:pPr eaLnBrk="1" hangingPunct="1">
              <a:spcBef>
                <a:spcPct val="0"/>
              </a:spcBef>
              <a:defRPr/>
            </a:pPr>
            <a:endParaRPr lang="en-US" dirty="0" smtClean="0">
              <a:latin typeface="+mj-lt"/>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064A719E-90A2-4BDD-B65D-6934CDC5E37D}" type="slidenum">
              <a:rPr lang="en-US" altLang="en-US" smtClean="0">
                <a:solidFill>
                  <a:srgbClr val="000000"/>
                </a:solidFill>
                <a:latin typeface="Verdana" pitchFamily="34" charset="0"/>
              </a:rPr>
              <a:pPr fontAlgn="base">
                <a:spcBef>
                  <a:spcPct val="0"/>
                </a:spcBef>
                <a:spcAft>
                  <a:spcPct val="0"/>
                </a:spcAft>
              </a:pPr>
              <a:t>15</a:t>
            </a:fld>
            <a:endParaRPr lang="en-US" altLang="en-US" smtClean="0">
              <a:solidFill>
                <a:srgbClr val="000000"/>
              </a:solidFill>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Now let’s review what enhancements have been made in Postal Wizard to support the new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requirements. </a:t>
            </a:r>
          </a:p>
          <a:p>
            <a:pPr eaLnBrk="1" hangingPunct="1"/>
            <a:endParaRPr lang="en-US" altLang="en-US" sz="800" i="1"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The first enhancement that has been made to Postal Wizard to support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is that a new Barcode Type dropdown is displayed when the processing category of “Parcels” is selected, titled “Parcel Processing category must apply barcode – Barcode Type”.  </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This new dropdown includes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as an option, along with “</a:t>
            </a:r>
            <a:r>
              <a:rPr lang="en-US" altLang="en-US" dirty="0" err="1" smtClean="0">
                <a:latin typeface="Arial" panose="020B0604020202020204" pitchFamily="34" charset="0"/>
                <a:cs typeface="Arial" panose="020B0604020202020204" pitchFamily="34" charset="0"/>
              </a:rPr>
              <a:t>IMb</a:t>
            </a:r>
            <a:r>
              <a:rPr lang="en-US" altLang="en-US" dirty="0" smtClean="0">
                <a:latin typeface="Arial" panose="020B0604020202020204" pitchFamily="34" charset="0"/>
                <a:cs typeface="Arial" panose="020B0604020202020204" pitchFamily="34" charset="0"/>
              </a:rPr>
              <a:t>” and “None”.  Please note that </a:t>
            </a:r>
            <a:r>
              <a:rPr lang="en-US" altLang="en-US" dirty="0" err="1" smtClean="0">
                <a:latin typeface="Arial" panose="020B0604020202020204" pitchFamily="34" charset="0"/>
                <a:cs typeface="Arial" panose="020B0604020202020204" pitchFamily="34" charset="0"/>
              </a:rPr>
              <a:t>IMb</a:t>
            </a:r>
            <a:r>
              <a:rPr lang="en-US" altLang="en-US" dirty="0" smtClean="0">
                <a:latin typeface="Arial" panose="020B0604020202020204" pitchFamily="34" charset="0"/>
                <a:cs typeface="Arial" panose="020B0604020202020204" pitchFamily="34" charset="0"/>
              </a:rPr>
              <a:t> is only an option for First-Class Mail and Standard Mail parcels – for all other parcels only two options will be shown on the dropdown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and None).</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If no selection is made, an error message will appear requiring the user to come back to this screen and select a Barcode Type.</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B0CB17B4-0F61-4E78-905D-FFAA023572D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extLst/>
        </p:spPr>
        <p:txBody>
          <a:bodyPr wrap="square" numCol="1" anchor="t" anchorCtr="0" compatLnSpc="1">
            <a:prstTxWarp prst="textNoShape">
              <a:avLst/>
            </a:prstTxWarp>
          </a:bodyPr>
          <a:lstStyle/>
          <a:p>
            <a:pPr eaLnBrk="1" hangingPunct="1">
              <a:spcBef>
                <a:spcPct val="0"/>
              </a:spcBef>
              <a:defRPr/>
            </a:pPr>
            <a:r>
              <a:rPr lang="en-US" sz="1000" dirty="0" smtClean="0">
                <a:latin typeface="Arial" panose="020B0604020202020204" pitchFamily="34" charset="0"/>
                <a:cs typeface="Arial" panose="020B0604020202020204" pitchFamily="34" charset="0"/>
              </a:rPr>
              <a:t>Another enhancement is that on the Account Verification Information page, you will see a new “Shipping Services Information” section upon selecting the processing category of “parcels”. </a:t>
            </a:r>
          </a:p>
          <a:p>
            <a:pPr eaLnBrk="1" hangingPunct="1">
              <a:spcBef>
                <a:spcPct val="0"/>
              </a:spcBef>
              <a:defRPr/>
            </a:pPr>
            <a:endParaRPr lang="en-US" sz="800" dirty="0">
              <a:latin typeface="Arial" panose="020B0604020202020204" pitchFamily="34" charset="0"/>
              <a:cs typeface="Arial" panose="020B0604020202020204" pitchFamily="34" charset="0"/>
            </a:endParaRPr>
          </a:p>
          <a:p>
            <a:pPr eaLnBrk="1" hangingPunct="1">
              <a:spcBef>
                <a:spcPct val="0"/>
              </a:spcBef>
              <a:defRPr/>
            </a:pPr>
            <a:r>
              <a:rPr lang="en-US" sz="1000" dirty="0" smtClean="0">
                <a:latin typeface="Arial" panose="020B0604020202020204" pitchFamily="34" charset="0"/>
                <a:cs typeface="Arial" panose="020B0604020202020204" pitchFamily="34" charset="0"/>
              </a:rPr>
              <a:t>This new section includes a Transaction ID field. Remember that we spoke briefly about the importance of this field when we were talking about the requirements of the Shipping Services File (SSF).  The Transaction ID (TID) is a required field within the Shipping Services File.  The Transaction ID electronically identifies and links the electronic Shipping Services File(s) and associated data to the corresponding postage statement for shipments presented at BMEUs and DMUs.  The TID in conjunction with the Payment Account Number, Method of Payment, and Post Office of Account, enable the Postal Service to calculate IMpb compliance for each mailing at the postage statement level.  The TID is what enables the Postal Service to determine mailer compliance with the IMpb requirements.</a:t>
            </a:r>
          </a:p>
          <a:p>
            <a:pPr eaLnBrk="1" hangingPunct="1">
              <a:spcBef>
                <a:spcPct val="0"/>
              </a:spcBef>
              <a:defRPr/>
            </a:pPr>
            <a:endParaRPr lang="en-US" sz="1000" dirty="0" smtClean="0">
              <a:latin typeface="Arial" panose="020B0604020202020204" pitchFamily="34" charset="0"/>
              <a:cs typeface="Arial" panose="020B0604020202020204" pitchFamily="34" charset="0"/>
            </a:endParaRPr>
          </a:p>
          <a:p>
            <a:pPr eaLnBrk="1" hangingPunct="1">
              <a:spcBef>
                <a:spcPct val="0"/>
              </a:spcBef>
              <a:defRPr/>
            </a:pPr>
            <a:r>
              <a:rPr lang="en-US" sz="1000" dirty="0" smtClean="0">
                <a:latin typeface="Arial" panose="020B0604020202020204" pitchFamily="34" charset="0"/>
                <a:cs typeface="Arial" panose="020B0604020202020204" pitchFamily="34" charset="0"/>
              </a:rPr>
              <a:t>Mailers can bring up a list of Transaction IDs by clicking on the “Search” link to the right of the TID field. Mailers also have the option to manually enter the TID, which must be a 12-digit number with numeric values only. </a:t>
            </a:r>
          </a:p>
          <a:p>
            <a:pPr eaLnBrk="1" hangingPunct="1">
              <a:spcBef>
                <a:spcPct val="0"/>
              </a:spcBef>
              <a:defRPr/>
            </a:pPr>
            <a:endParaRPr lang="en-US" sz="1000" dirty="0" smtClean="0">
              <a:latin typeface="Arial" panose="020B0604020202020204" pitchFamily="34" charset="0"/>
              <a:cs typeface="Arial" panose="020B0604020202020204" pitchFamily="34" charset="0"/>
            </a:endParaRPr>
          </a:p>
          <a:p>
            <a:pPr eaLnBrk="1" hangingPunct="1">
              <a:spcBef>
                <a:spcPct val="0"/>
              </a:spcBef>
              <a:defRPr/>
            </a:pPr>
            <a:r>
              <a:rPr lang="en-US" sz="1000" dirty="0" smtClean="0">
                <a:latin typeface="Arial" panose="020B0604020202020204" pitchFamily="34" charset="0"/>
                <a:cs typeface="Arial" panose="020B0604020202020204" pitchFamily="34" charset="0"/>
              </a:rPr>
              <a:t>If no TID is given, users will be prompted to select a reason from the dropdown: </a:t>
            </a:r>
          </a:p>
          <a:p>
            <a:pPr marL="171450" indent="-171450" eaLnBrk="1" hangingPunct="1">
              <a:spcBef>
                <a:spcPct val="0"/>
              </a:spcBef>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Not Available</a:t>
            </a:r>
          </a:p>
          <a:p>
            <a:pPr marL="171450" indent="-171450" eaLnBrk="1" hangingPunct="1">
              <a:spcBef>
                <a:spcPct val="0"/>
              </a:spcBef>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Mailers System is down to generate SSF TID#, or </a:t>
            </a:r>
          </a:p>
          <a:p>
            <a:pPr marL="171450" indent="-171450" eaLnBrk="1" hangingPunct="1">
              <a:spcBef>
                <a:spcPct val="0"/>
              </a:spcBef>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Other</a:t>
            </a:r>
          </a:p>
          <a:p>
            <a:pPr eaLnBrk="1" hangingPunct="1">
              <a:spcBef>
                <a:spcPct val="0"/>
              </a:spcBef>
              <a:defRPr/>
            </a:pPr>
            <a:endParaRPr lang="en-US" sz="1000" dirty="0" smtClean="0">
              <a:latin typeface="Arial" panose="020B0604020202020204" pitchFamily="34" charset="0"/>
              <a:cs typeface="Arial" panose="020B0604020202020204" pitchFamily="34" charset="0"/>
            </a:endParaRPr>
          </a:p>
          <a:p>
            <a:pPr eaLnBrk="1" hangingPunct="1">
              <a:spcBef>
                <a:spcPct val="0"/>
              </a:spcBef>
              <a:defRPr/>
            </a:pPr>
            <a:r>
              <a:rPr lang="en-US" sz="1000" dirty="0" smtClean="0">
                <a:latin typeface="Arial" panose="020B0604020202020204" pitchFamily="34" charset="0"/>
                <a:cs typeface="Arial" panose="020B0604020202020204" pitchFamily="34" charset="0"/>
              </a:rPr>
              <a:t>As discussed a Shipping Services File is required. Mailings that are presented without a Shipping Services File will be charged an </a:t>
            </a:r>
            <a:r>
              <a:rPr lang="en-US" sz="1000" dirty="0" err="1" smtClean="0">
                <a:latin typeface="Arial" panose="020B0604020202020204" pitchFamily="34" charset="0"/>
                <a:cs typeface="Arial" panose="020B0604020202020204" pitchFamily="34" charset="0"/>
              </a:rPr>
              <a:t>IMpb</a:t>
            </a:r>
            <a:r>
              <a:rPr lang="en-US" sz="1000" dirty="0" smtClean="0">
                <a:latin typeface="Arial" panose="020B0604020202020204" pitchFamily="34" charset="0"/>
                <a:cs typeface="Arial" panose="020B0604020202020204" pitchFamily="34" charset="0"/>
              </a:rPr>
              <a:t> Non Compliance fee for each piece in the IMpb mailing without a Shipping Services File.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2AE0FDE-9D8B-4C70-9409-4F85F6B25100}" type="slidenum">
              <a:rPr lang="en-US" altLang="en-US" smtClean="0">
                <a:latin typeface="Calibri" pitchFamily="34" charset="0"/>
              </a:rPr>
              <a:pPr fontAlgn="base">
                <a:spcBef>
                  <a:spcPct val="0"/>
                </a:spcBef>
                <a:spcAft>
                  <a:spcPct val="0"/>
                </a:spcAft>
              </a:pPr>
              <a:t>17</a:t>
            </a:fld>
            <a:endParaRPr lang="en-US" alt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To assist in the assessment of the Non-Compliance fee, the Extra Services check box will automatically be selected on the Account Verification Information page if the mailer does not provide a SSF TID or if “None” is selected from the Barcode Type dropdown.  </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The non-compliance fee must be applied to all of the pieces in the mailing because the mailer failed to place the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barcode on the </a:t>
            </a:r>
            <a:r>
              <a:rPr lang="en-US" altLang="en-US" dirty="0" err="1" smtClean="0">
                <a:latin typeface="Arial" panose="020B0604020202020204" pitchFamily="34" charset="0"/>
                <a:cs typeface="Arial" panose="020B0604020202020204" pitchFamily="34" charset="0"/>
              </a:rPr>
              <a:t>mailpieces</a:t>
            </a:r>
            <a:r>
              <a:rPr lang="en-US" altLang="en-US" dirty="0" smtClean="0">
                <a:latin typeface="Arial" panose="020B0604020202020204" pitchFamily="34" charset="0"/>
                <a:cs typeface="Arial" panose="020B0604020202020204" pitchFamily="34" charset="0"/>
              </a:rPr>
              <a:t> and/or failed to upload a Shipping Services File and provide the Transaction ID.</a:t>
            </a:r>
          </a:p>
        </p:txBody>
      </p:sp>
      <p:sp>
        <p:nvSpPr>
          <p:cNvPr id="4" name="Slide Number Placeholder 3"/>
          <p:cNvSpPr>
            <a:spLocks noGrp="1"/>
          </p:cNvSpPr>
          <p:nvPr>
            <p:ph type="sldNum" sz="quarter" idx="5"/>
          </p:nvPr>
        </p:nvSpPr>
        <p:spPr/>
        <p:txBody>
          <a:bodyPr/>
          <a:lstStyle/>
          <a:p>
            <a:pPr>
              <a:defRPr/>
            </a:pPr>
            <a:fld id="{AA37830D-1C71-47AF-B4DE-3C5B602BEFB5}"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If no SSF Transaction ID is provided and/or if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barcodes are not provided on </a:t>
            </a:r>
            <a:r>
              <a:rPr lang="en-US" altLang="en-US" dirty="0" err="1" smtClean="0">
                <a:latin typeface="Arial" panose="020B0604020202020204" pitchFamily="34" charset="0"/>
                <a:cs typeface="Arial" panose="020B0604020202020204" pitchFamily="34" charset="0"/>
              </a:rPr>
              <a:t>mailpieces</a:t>
            </a:r>
            <a:r>
              <a:rPr lang="en-US" altLang="en-US" dirty="0" smtClean="0">
                <a:latin typeface="Arial" panose="020B0604020202020204" pitchFamily="34" charset="0"/>
                <a:cs typeface="Arial" panose="020B0604020202020204" pitchFamily="34" charset="0"/>
              </a:rPr>
              <a:t> (also meaning that the Extra Services box is checked on the previous screen), mailers are required to enter the total number of non-compliant pieces on line S23.</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This fee will then be included as part of the postage statement for the mailing and will be charged to the mailers’ applicable </a:t>
            </a:r>
            <a:r>
              <a:rPr lang="en-US" altLang="en-US" i="1" dirty="0" err="1" smtClean="0">
                <a:latin typeface="Arial" panose="020B0604020202020204" pitchFamily="34" charset="0"/>
                <a:cs typeface="Arial" panose="020B0604020202020204" pitchFamily="34" charset="0"/>
              </a:rPr>
              <a:t>PostalOne</a:t>
            </a:r>
            <a:r>
              <a:rPr lang="en-US" altLang="en-US" i="1"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account, and the mailing will bypass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Verification. </a:t>
            </a:r>
          </a:p>
          <a:p>
            <a:pPr eaLnBrk="1" hangingPunct="1">
              <a:spcBef>
                <a:spcPct val="0"/>
              </a:spcBef>
            </a:pPr>
            <a:endParaRPr lang="en-US" altLang="en-US" dirty="0"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219EE050-D95F-48A6-8088-C0F326E994C5}" type="slidenum">
              <a:rPr lang="en-US" altLang="en-US" smtClean="0">
                <a:latin typeface="Calibri" pitchFamily="34" charset="0"/>
              </a:rPr>
              <a:pPr fontAlgn="base">
                <a:spcBef>
                  <a:spcPct val="0"/>
                </a:spcBef>
                <a:spcAft>
                  <a:spcPct val="0"/>
                </a:spcAft>
              </a:pPr>
              <a:t>19</a:t>
            </a:fld>
            <a:endParaRPr lang="en-US"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Arial" panose="020B0604020202020204" pitchFamily="34" charset="0"/>
                <a:cs typeface="Arial" panose="020B0604020202020204" pitchFamily="34" charset="0"/>
              </a:rPr>
              <a:t>Throughout this module, we will cover a wide range of topics related to new standards being implemented for the Intelligent Mail package barcode (</a:t>
            </a:r>
            <a:r>
              <a:rPr lang="en-US" dirty="0" err="1" smtClean="0">
                <a:latin typeface="Arial" panose="020B0604020202020204" pitchFamily="34" charset="0"/>
                <a:cs typeface="Arial" panose="020B0604020202020204" pitchFamily="34" charset="0"/>
              </a:rPr>
              <a:t>IMpb</a:t>
            </a:r>
            <a:r>
              <a:rPr lang="en-US" dirty="0" smtClean="0">
                <a:latin typeface="Arial" panose="020B0604020202020204" pitchFamily="34" charset="0"/>
                <a:cs typeface="Arial" panose="020B0604020202020204" pitchFamily="34" charset="0"/>
              </a:rPr>
              <a:t>). The topics we will discuss include:</a:t>
            </a:r>
          </a:p>
          <a:p>
            <a:pPr marL="171450" indent="-171450" eaLnBrk="1" hangingPunct="1">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marL="171450" indent="-171450" eaLnBrk="1" hangingPunct="1">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Benefits of IMpb</a:t>
            </a:r>
          </a:p>
          <a:p>
            <a:pPr marL="171450" indent="-171450" eaLnBrk="1" hangingPunct="1">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IMpb Requirements including the unique barcode and Shipping Services File (SSF) requirements</a:t>
            </a:r>
          </a:p>
          <a:p>
            <a:pPr marL="171450" indent="-171450" eaLnBrk="1" hangingPunct="1">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Exceptions to IMpb Requirements</a:t>
            </a:r>
          </a:p>
          <a:p>
            <a:pPr marL="171450" indent="-171450" eaLnBrk="1" hangingPunct="1">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Postal Wizard Enhancements to support IMpb Acceptance</a:t>
            </a:r>
          </a:p>
          <a:p>
            <a:pPr marL="171450" indent="-171450" eaLnBrk="1" hangingPunct="1">
              <a:spcAft>
                <a:spcPts val="1200"/>
              </a:spcAft>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Providers and Tools for Mailers</a:t>
            </a:r>
          </a:p>
          <a:p>
            <a:pPr marL="171450" indent="-171450" eaLnBrk="1" hangingPunct="1">
              <a:spcAft>
                <a:spcPts val="1200"/>
              </a:spcAft>
              <a:buFont typeface="Arial" panose="020B0604020202020204" pitchFamily="34" charset="0"/>
              <a:buChar char="•"/>
              <a:defRPr/>
            </a:pPr>
            <a:endParaRPr lang="en-US" dirty="0" smtClean="0">
              <a:latin typeface="Arial" panose="020B0604020202020204" pitchFamily="34" charset="0"/>
              <a:cs typeface="Arial" panose="020B0604020202020204" pitchFamily="34" charset="0"/>
            </a:endParaRPr>
          </a:p>
          <a:p>
            <a:pPr eaLnBrk="1" hangingPunct="1">
              <a:spcAft>
                <a:spcPts val="1200"/>
              </a:spcAft>
              <a:buFont typeface="Arial" panose="020B0604020202020204" pitchFamily="34" charset="0"/>
              <a:buNone/>
              <a:defRPr/>
            </a:pPr>
            <a:r>
              <a:rPr lang="en-US" dirty="0" smtClean="0">
                <a:latin typeface="Arial" panose="020B0604020202020204" pitchFamily="34" charset="0"/>
                <a:cs typeface="Arial" panose="020B0604020202020204" pitchFamily="34" charset="0"/>
              </a:rPr>
              <a:t>Let’s begin with IMpb benefits.</a:t>
            </a:r>
          </a:p>
        </p:txBody>
      </p:sp>
      <p:sp>
        <p:nvSpPr>
          <p:cNvPr id="4" name="Slide Number Placeholder 3"/>
          <p:cNvSpPr>
            <a:spLocks noGrp="1"/>
          </p:cNvSpPr>
          <p:nvPr>
            <p:ph type="sldNum" sz="quarter" idx="5"/>
          </p:nvPr>
        </p:nvSpPr>
        <p:spPr/>
        <p:txBody>
          <a:bodyPr/>
          <a:lstStyle/>
          <a:p>
            <a:pPr>
              <a:defRPr/>
            </a:pPr>
            <a:fld id="{66C5C035-E737-4609-A147-3F1D2ADB2CF7}"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p:cNvSpPr>
            <a:spLocks noGrp="1"/>
          </p:cNvSpPr>
          <p:nvPr>
            <p:ph type="body" idx="1"/>
          </p:nvPr>
        </p:nvSpPr>
        <p:spPr bwMode="auto">
          <a:xfrm>
            <a:off x="609600" y="4416427"/>
            <a:ext cx="571499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latin typeface="Arial" panose="020B0604020202020204" pitchFamily="34" charset="0"/>
                <a:cs typeface="Arial" panose="020B0604020202020204" pitchFamily="34" charset="0"/>
              </a:rPr>
              <a:t>For mailers using Mail.dat and/or Mail.XML to submit mailings, it is important to note that with this release, these software specifications have limited support for processing of the </a:t>
            </a:r>
            <a:r>
              <a:rPr lang="en-US" altLang="en-US" sz="1100" dirty="0" err="1" smtClean="0">
                <a:latin typeface="Arial" panose="020B0604020202020204" pitchFamily="34" charset="0"/>
                <a:cs typeface="Arial" panose="020B0604020202020204" pitchFamily="34" charset="0"/>
              </a:rPr>
              <a:t>IMpb</a:t>
            </a:r>
            <a:r>
              <a:rPr lang="en-US" altLang="en-US" sz="1100" dirty="0" smtClean="0">
                <a:latin typeface="Arial" panose="020B0604020202020204" pitchFamily="34" charset="0"/>
                <a:cs typeface="Arial" panose="020B0604020202020204" pitchFamily="34" charset="0"/>
              </a:rPr>
              <a:t> Non-Compliance Fee. Both Mail.dat and Mail.XML will continue to be upgraded throughout year 2014 to provide support for additional mail classes at a later date. </a:t>
            </a:r>
          </a:p>
          <a:p>
            <a:pPr eaLnBrk="1" hangingPunct="1">
              <a:spcBef>
                <a:spcPct val="0"/>
              </a:spcBef>
            </a:pPr>
            <a:endParaRPr lang="en-US" altLang="en-US" sz="1100" dirty="0" smtClean="0">
              <a:latin typeface="Arial" panose="020B0604020202020204" pitchFamily="34" charset="0"/>
              <a:cs typeface="Arial" panose="020B0604020202020204" pitchFamily="34" charset="0"/>
            </a:endParaRPr>
          </a:p>
          <a:p>
            <a:pPr eaLnBrk="1" hangingPunct="1">
              <a:spcBef>
                <a:spcPct val="0"/>
              </a:spcBef>
            </a:pPr>
            <a:r>
              <a:rPr lang="en-US" altLang="en-US" sz="1100" dirty="0" smtClean="0">
                <a:latin typeface="Arial" panose="020B0604020202020204" pitchFamily="34" charset="0"/>
                <a:cs typeface="Arial" panose="020B0604020202020204" pitchFamily="34" charset="0"/>
              </a:rPr>
              <a:t>This chart depicts the Mail.dat and Mail.XML support for </a:t>
            </a:r>
            <a:r>
              <a:rPr lang="en-US" altLang="en-US" sz="1100" dirty="0" err="1" smtClean="0">
                <a:latin typeface="Arial" panose="020B0604020202020204" pitchFamily="34" charset="0"/>
                <a:cs typeface="Arial" panose="020B0604020202020204" pitchFamily="34" charset="0"/>
              </a:rPr>
              <a:t>IMpb</a:t>
            </a:r>
            <a:r>
              <a:rPr lang="en-US" altLang="en-US" sz="1100" dirty="0" smtClean="0">
                <a:latin typeface="Arial" panose="020B0604020202020204" pitchFamily="34" charset="0"/>
                <a:cs typeface="Arial" panose="020B0604020202020204" pitchFamily="34" charset="0"/>
              </a:rPr>
              <a:t> non-compliance in January 2014 at a high level.  For more detailed information regarding Mail.dat and Mail.XML </a:t>
            </a:r>
            <a:r>
              <a:rPr lang="en-US" altLang="en-US" sz="1100" dirty="0" err="1" smtClean="0">
                <a:latin typeface="Arial" panose="020B0604020202020204" pitchFamily="34" charset="0"/>
                <a:cs typeface="Arial" panose="020B0604020202020204" pitchFamily="34" charset="0"/>
              </a:rPr>
              <a:t>IMpb</a:t>
            </a:r>
            <a:r>
              <a:rPr lang="en-US" altLang="en-US" sz="1100" dirty="0" smtClean="0">
                <a:latin typeface="Arial" panose="020B0604020202020204" pitchFamily="34" charset="0"/>
                <a:cs typeface="Arial" panose="020B0604020202020204" pitchFamily="34" charset="0"/>
              </a:rPr>
              <a:t> processing and support capabilities, reference Appendix B of this presentation.</a:t>
            </a:r>
          </a:p>
          <a:p>
            <a:pPr eaLnBrk="1" hangingPunct="1">
              <a:spcBef>
                <a:spcPct val="0"/>
              </a:spcBef>
            </a:pPr>
            <a:endParaRPr lang="en-US" altLang="en-US" sz="1100" dirty="0" smtClean="0">
              <a:latin typeface="Arial" panose="020B0604020202020204" pitchFamily="34" charset="0"/>
              <a:cs typeface="Arial" panose="020B0604020202020204" pitchFamily="34" charset="0"/>
            </a:endParaRPr>
          </a:p>
          <a:p>
            <a:pPr eaLnBrk="1" hangingPunct="1"/>
            <a:r>
              <a:rPr lang="en-US" altLang="en-US" sz="1100" dirty="0" smtClean="0">
                <a:latin typeface="Arial" panose="020B0604020202020204" pitchFamily="34" charset="0"/>
                <a:cs typeface="Arial" panose="020B0604020202020204" pitchFamily="34" charset="0"/>
              </a:rPr>
              <a:t>The </a:t>
            </a:r>
            <a:r>
              <a:rPr lang="en-US" altLang="en-US" sz="1100" i="1" dirty="0" err="1" smtClean="0">
                <a:latin typeface="Arial" panose="020B0604020202020204" pitchFamily="34" charset="0"/>
                <a:cs typeface="Arial" panose="020B0604020202020204" pitchFamily="34" charset="0"/>
              </a:rPr>
              <a:t>PostalOne</a:t>
            </a:r>
            <a:r>
              <a:rPr lang="en-US" altLang="en-US" sz="1100" i="1" dirty="0" smtClean="0">
                <a:latin typeface="Arial" panose="020B0604020202020204" pitchFamily="34" charset="0"/>
                <a:cs typeface="Arial" panose="020B0604020202020204" pitchFamily="34" charset="0"/>
              </a:rPr>
              <a:t>!</a:t>
            </a:r>
            <a:r>
              <a:rPr lang="en-US" altLang="en-US" sz="1100" dirty="0" smtClean="0">
                <a:latin typeface="Arial" panose="020B0604020202020204" pitchFamily="34" charset="0"/>
                <a:cs typeface="Arial" panose="020B0604020202020204" pitchFamily="34" charset="0"/>
              </a:rPr>
              <a:t> Mail.dat and Mail.XML systems perform the </a:t>
            </a:r>
            <a:r>
              <a:rPr lang="en-US" altLang="en-US" sz="1100" dirty="0" err="1" smtClean="0">
                <a:latin typeface="Arial" panose="020B0604020202020204" pitchFamily="34" charset="0"/>
                <a:cs typeface="Arial" panose="020B0604020202020204" pitchFamily="34" charset="0"/>
              </a:rPr>
              <a:t>IMpb</a:t>
            </a:r>
            <a:r>
              <a:rPr lang="en-US" altLang="en-US" sz="1100" dirty="0" smtClean="0">
                <a:latin typeface="Arial" panose="020B0604020202020204" pitchFamily="34" charset="0"/>
                <a:cs typeface="Arial" panose="020B0604020202020204" pitchFamily="34" charset="0"/>
              </a:rPr>
              <a:t> compliance verification based on the data submitted within the Mail.dat and Mail.XML files.  Please note that there is no linkage available between the PTR Shipping Services File and Mail.dat/ Mail.XML </a:t>
            </a:r>
            <a:r>
              <a:rPr lang="en-US" altLang="en-US" sz="1100" dirty="0" err="1" smtClean="0">
                <a:latin typeface="Arial" panose="020B0604020202020204" pitchFamily="34" charset="0"/>
                <a:cs typeface="Arial" panose="020B0604020202020204" pitchFamily="34" charset="0"/>
              </a:rPr>
              <a:t>eDoc</a:t>
            </a:r>
            <a:r>
              <a:rPr lang="en-US" altLang="en-US" sz="1100" dirty="0" smtClean="0">
                <a:latin typeface="Arial" panose="020B0604020202020204" pitchFamily="34" charset="0"/>
                <a:cs typeface="Arial" panose="020B0604020202020204" pitchFamily="34" charset="0"/>
              </a:rPr>
              <a:t> at this time, and no SSF TID is supported.</a:t>
            </a:r>
          </a:p>
          <a:p>
            <a:pPr lvl="1" eaLnBrk="1" hangingPunct="1"/>
            <a:endParaRPr lang="en-US" altLang="en-US" sz="1100" dirty="0" smtClean="0">
              <a:latin typeface="Arial" panose="020B0604020202020204" pitchFamily="34" charset="0"/>
              <a:cs typeface="Arial" panose="020B0604020202020204" pitchFamily="34" charset="0"/>
            </a:endParaRPr>
          </a:p>
          <a:p>
            <a:pPr marL="0" lvl="1" eaLnBrk="1" hangingPunct="1"/>
            <a:r>
              <a:rPr lang="en-US" altLang="en-US" sz="1100" dirty="0" smtClean="0">
                <a:latin typeface="Arial" panose="020B0604020202020204" pitchFamily="34" charset="0"/>
                <a:cs typeface="Arial" panose="020B0604020202020204" pitchFamily="34" charset="0"/>
              </a:rPr>
              <a:t>For the Mail.dat/Mail.XML postage payment scenario: Even when a Shipping Services file is submitted to PTR to support with the Non-compliance verification, since there is no linkage between Mail.dat/Mail.XML and PTS SSF, the </a:t>
            </a:r>
            <a:r>
              <a:rPr lang="en-US" altLang="en-US" sz="1100" dirty="0" err="1" smtClean="0">
                <a:latin typeface="Arial" panose="020B0604020202020204" pitchFamily="34" charset="0"/>
                <a:cs typeface="Arial" panose="020B0604020202020204" pitchFamily="34" charset="0"/>
              </a:rPr>
              <a:t>IMpb</a:t>
            </a:r>
            <a:r>
              <a:rPr lang="en-US" altLang="en-US" sz="1100" dirty="0" smtClean="0">
                <a:latin typeface="Arial" panose="020B0604020202020204" pitchFamily="34" charset="0"/>
                <a:cs typeface="Arial" panose="020B0604020202020204" pitchFamily="34" charset="0"/>
              </a:rPr>
              <a:t>, Zip+4/Recipient Address data needs to be submitted through Mail.dat/Mail.XML, especially since the postage processing is performed within </a:t>
            </a:r>
            <a:r>
              <a:rPr lang="en-US" altLang="en-US" sz="1100" i="1" dirty="0" err="1" smtClean="0">
                <a:latin typeface="Arial" panose="020B0604020202020204" pitchFamily="34" charset="0"/>
                <a:cs typeface="Arial" panose="020B0604020202020204" pitchFamily="34" charset="0"/>
              </a:rPr>
              <a:t>PostalOne</a:t>
            </a:r>
            <a:r>
              <a:rPr lang="en-US" altLang="en-US" sz="1100" i="1" dirty="0" smtClean="0">
                <a:latin typeface="Arial" panose="020B0604020202020204" pitchFamily="34" charset="0"/>
                <a:cs typeface="Arial" panose="020B0604020202020204" pitchFamily="34" charset="0"/>
              </a:rPr>
              <a:t>!. </a:t>
            </a:r>
          </a:p>
          <a:p>
            <a:pPr marL="0" lvl="1" eaLnBrk="1" hangingPunct="1"/>
            <a:endParaRPr lang="en-US" altLang="en-US" sz="1100" i="1" dirty="0" smtClean="0">
              <a:latin typeface="Arial" panose="020B0604020202020204" pitchFamily="34" charset="0"/>
              <a:cs typeface="Arial" panose="020B0604020202020204" pitchFamily="34" charset="0"/>
            </a:endParaRPr>
          </a:p>
          <a:p>
            <a:pPr marL="0" lvl="1" eaLnBrk="1" hangingPunct="1"/>
            <a:r>
              <a:rPr lang="en-US" altLang="en-US" sz="1100" dirty="0" smtClean="0">
                <a:latin typeface="Arial" panose="020B0604020202020204" pitchFamily="34" charset="0"/>
                <a:cs typeface="Arial" panose="020B0604020202020204" pitchFamily="34" charset="0"/>
              </a:rPr>
              <a:t>More information about Mail.dat and Mail.XML version support and file formats can be found on the January 2014 Technical Specifications and Guides page on RIBBS.</a:t>
            </a:r>
          </a:p>
          <a:p>
            <a:pPr eaLnBrk="1" hangingPunct="1">
              <a:spcBef>
                <a:spcPct val="0"/>
              </a:spcBef>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552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8D3C4D35-2503-482B-ACC4-C1436927C8FA}" type="slidenum">
              <a:rPr lang="en-US" altLang="en-US" smtClean="0">
                <a:solidFill>
                  <a:srgbClr val="000000"/>
                </a:solidFill>
                <a:latin typeface="Calibri" pitchFamily="34" charset="0"/>
              </a:rPr>
              <a:pPr fontAlgn="base">
                <a:spcBef>
                  <a:spcPct val="0"/>
                </a:spcBef>
                <a:spcAft>
                  <a:spcPct val="0"/>
                </a:spcAft>
              </a:pPr>
              <a:t>20</a:t>
            </a:fld>
            <a:endParaRPr lang="en-US" altLang="en-US" dirty="0" smtClean="0">
              <a:solidFill>
                <a:srgbClr val="000000"/>
              </a:solidFill>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Currently,</a:t>
            </a:r>
            <a:r>
              <a:rPr lang="en-US" altLang="en-US" baseline="0" dirty="0" smtClean="0">
                <a:latin typeface="Arial" panose="020B0604020202020204" pitchFamily="34" charset="0"/>
                <a:cs typeface="Arial" panose="020B0604020202020204" pitchFamily="34" charset="0"/>
              </a:rPr>
              <a:t> two Known Issues exist related to </a:t>
            </a:r>
            <a:r>
              <a:rPr lang="en-US" altLang="en-US" baseline="0" dirty="0" err="1" smtClean="0">
                <a:latin typeface="Arial" panose="020B0604020202020204" pitchFamily="34" charset="0"/>
                <a:cs typeface="Arial" panose="020B0604020202020204" pitchFamily="34" charset="0"/>
              </a:rPr>
              <a:t>IMpb</a:t>
            </a:r>
            <a:r>
              <a:rPr lang="en-US" altLang="en-US" baseline="0" dirty="0" smtClean="0">
                <a:latin typeface="Arial" panose="020B0604020202020204" pitchFamily="34" charset="0"/>
                <a:cs typeface="Arial" panose="020B0604020202020204" pitchFamily="34" charset="0"/>
              </a:rPr>
              <a:t> Compliance. </a:t>
            </a:r>
          </a:p>
          <a:p>
            <a:pPr>
              <a:lnSpc>
                <a:spcPct val="80000"/>
              </a:lnSpc>
            </a:pPr>
            <a:endParaRPr lang="en-US" altLang="en-US" baseline="0" dirty="0" smtClean="0">
              <a:latin typeface="Arial" panose="020B0604020202020204" pitchFamily="34" charset="0"/>
              <a:cs typeface="Arial" panose="020B0604020202020204" pitchFamily="34" charset="0"/>
            </a:endParaRPr>
          </a:p>
          <a:p>
            <a:pPr marL="342900" indent="-342900">
              <a:lnSpc>
                <a:spcPct val="80000"/>
              </a:lnSpc>
              <a:buFont typeface="+mj-lt"/>
              <a:buAutoNum type="arabicPeriod"/>
            </a:pPr>
            <a:r>
              <a:rPr lang="en-US" altLang="en-US" dirty="0" smtClean="0">
                <a:latin typeface="Arial" panose="020B0604020202020204" pitchFamily="34" charset="0"/>
                <a:cs typeface="Arial" panose="020B0604020202020204" pitchFamily="34" charset="0"/>
              </a:rPr>
              <a:t>The Federal</a:t>
            </a:r>
            <a:r>
              <a:rPr lang="en-US" altLang="en-US" baseline="0" dirty="0" smtClean="0">
                <a:latin typeface="Arial" panose="020B0604020202020204" pitchFamily="34" charset="0"/>
                <a:cs typeface="Arial" panose="020B0604020202020204" pitchFamily="34" charset="0"/>
              </a:rPr>
              <a:t> Register Notice Final Rule</a:t>
            </a:r>
            <a:r>
              <a:rPr lang="en-US" altLang="en-US" dirty="0" smtClean="0">
                <a:latin typeface="Arial" panose="020B0604020202020204" pitchFamily="34" charset="0"/>
                <a:cs typeface="Arial" panose="020B0604020202020204" pitchFamily="34" charset="0"/>
              </a:rPr>
              <a:t> for Package Visibility mandates the use of a 9-Digit ZIP (ZIP+4) in </a:t>
            </a:r>
            <a:r>
              <a:rPr lang="en-US" altLang="en-US" dirty="0" err="1" smtClean="0">
                <a:latin typeface="Arial" panose="020B0604020202020204" pitchFamily="34" charset="0"/>
                <a:cs typeface="Arial" panose="020B0604020202020204" pitchFamily="34" charset="0"/>
              </a:rPr>
              <a:t>eDoc</a:t>
            </a:r>
            <a:r>
              <a:rPr lang="en-US" altLang="en-US" dirty="0" smtClean="0">
                <a:latin typeface="Arial" panose="020B0604020202020204" pitchFamily="34" charset="0"/>
                <a:cs typeface="Arial" panose="020B0604020202020204" pitchFamily="34" charset="0"/>
              </a:rPr>
              <a:t> for Packages for January 2014, and an 11- Digit Delivery</a:t>
            </a:r>
            <a:r>
              <a:rPr lang="en-US" altLang="en-US" baseline="0" dirty="0" smtClean="0">
                <a:latin typeface="Arial" panose="020B0604020202020204" pitchFamily="34" charset="0"/>
                <a:cs typeface="Arial" panose="020B0604020202020204" pitchFamily="34" charset="0"/>
              </a:rPr>
              <a:t> Point Validation (</a:t>
            </a:r>
            <a:r>
              <a:rPr lang="en-US" altLang="en-US" dirty="0" smtClean="0">
                <a:latin typeface="Arial" panose="020B0604020202020204" pitchFamily="34" charset="0"/>
                <a:cs typeface="Arial" panose="020B0604020202020204" pitchFamily="34" charset="0"/>
              </a:rPr>
              <a:t>DPV) ZIP is proposed for January 2015. Currently, </a:t>
            </a:r>
            <a:r>
              <a:rPr lang="en-US" altLang="en-US" i="1" dirty="0" err="1" smtClean="0">
                <a:latin typeface="Arial" panose="020B0604020202020204" pitchFamily="34" charset="0"/>
                <a:cs typeface="Arial" panose="020B0604020202020204" pitchFamily="34" charset="0"/>
              </a:rPr>
              <a:t>PostalOne</a:t>
            </a:r>
            <a:r>
              <a:rPr lang="en-US" altLang="en-US" i="1" dirty="0" smtClean="0">
                <a:latin typeface="Arial" panose="020B0604020202020204" pitchFamily="34" charset="0"/>
                <a:cs typeface="Arial" panose="020B0604020202020204" pitchFamily="34" charset="0"/>
              </a:rPr>
              <a:t>! </a:t>
            </a:r>
            <a:r>
              <a:rPr lang="en-US" altLang="en-US" dirty="0" err="1" smtClean="0">
                <a:latin typeface="Arial" panose="020B0604020202020204" pitchFamily="34" charset="0"/>
                <a:cs typeface="Arial" panose="020B0604020202020204" pitchFamily="34" charset="0"/>
              </a:rPr>
              <a:t>eDoc</a:t>
            </a:r>
            <a:r>
              <a:rPr lang="en-US" altLang="en-US" dirty="0" smtClean="0">
                <a:latin typeface="Arial" panose="020B0604020202020204" pitchFamily="34" charset="0"/>
                <a:cs typeface="Arial" panose="020B0604020202020204" pitchFamily="34" charset="0"/>
              </a:rPr>
              <a:t> is requiring the field to be of a length of eleven (11) digits. The system is being updated to resolve this issue, and the system (at a future patch date) will require nine (9) digit ZIP+4. In the meantime, error 7191 is being turned into a warning. In Mail.dat submissions, the</a:t>
            </a:r>
            <a:r>
              <a:rPr lang="en-US" altLang="en-US" baseline="0" dirty="0" smtClean="0">
                <a:latin typeface="Arial" panose="020B0604020202020204" pitchFamily="34" charset="0"/>
                <a:cs typeface="Arial" panose="020B0604020202020204" pitchFamily="34" charset="0"/>
              </a:rPr>
              <a:t> ZIP Code field is the .</a:t>
            </a:r>
            <a:r>
              <a:rPr lang="en-US" altLang="en-US" baseline="0" dirty="0" err="1" smtClean="0">
                <a:latin typeface="Arial" panose="020B0604020202020204" pitchFamily="34" charset="0"/>
                <a:cs typeface="Arial" panose="020B0604020202020204" pitchFamily="34" charset="0"/>
              </a:rPr>
              <a:t>pdr</a:t>
            </a:r>
            <a:r>
              <a:rPr lang="en-US" altLang="en-US" baseline="0" dirty="0" smtClean="0">
                <a:latin typeface="Arial" panose="020B0604020202020204" pitchFamily="34" charset="0"/>
                <a:cs typeface="Arial" panose="020B0604020202020204" pitchFamily="34" charset="0"/>
              </a:rPr>
              <a:t> Piece Barcode, while in Mail.XML submissions the ZIP Code field is </a:t>
            </a:r>
            <a:r>
              <a:rPr lang="en-US" altLang="en-US" baseline="0" dirty="0" err="1" smtClean="0">
                <a:latin typeface="Arial" panose="020B0604020202020204" pitchFamily="34" charset="0"/>
                <a:cs typeface="Arial" panose="020B0604020202020204" pitchFamily="34" charset="0"/>
              </a:rPr>
              <a:t>MailPieceCreateRequest</a:t>
            </a:r>
            <a:r>
              <a:rPr lang="en-US" altLang="en-US" baseline="0" dirty="0" smtClean="0">
                <a:latin typeface="Arial" panose="020B0604020202020204" pitchFamily="34" charset="0"/>
                <a:cs typeface="Arial" panose="020B0604020202020204" pitchFamily="34" charset="0"/>
              </a:rPr>
              <a:t> &gt; </a:t>
            </a:r>
            <a:r>
              <a:rPr lang="en-US" altLang="en-US" baseline="0" dirty="0" err="1" smtClean="0">
                <a:latin typeface="Arial" panose="020B0604020202020204" pitchFamily="34" charset="0"/>
                <a:cs typeface="Arial" panose="020B0604020202020204" pitchFamily="34" charset="0"/>
              </a:rPr>
              <a:t>IMPackageBarcode</a:t>
            </a:r>
            <a:r>
              <a:rPr lang="en-US" altLang="en-US" baseline="0" dirty="0" smtClean="0">
                <a:latin typeface="Arial" panose="020B0604020202020204" pitchFamily="34" charset="0"/>
                <a:cs typeface="Arial" panose="020B0604020202020204" pitchFamily="34" charset="0"/>
              </a:rPr>
              <a:t> &gt; </a:t>
            </a:r>
            <a:r>
              <a:rPr lang="en-US" altLang="en-US" baseline="0" dirty="0" err="1" smtClean="0">
                <a:latin typeface="Arial" panose="020B0604020202020204" pitchFamily="34" charset="0"/>
                <a:cs typeface="Arial" panose="020B0604020202020204" pitchFamily="34" charset="0"/>
              </a:rPr>
              <a:t>DeliveryPointZip</a:t>
            </a:r>
            <a:r>
              <a:rPr lang="en-US" altLang="en-US" baseline="0" dirty="0" smtClean="0">
                <a:latin typeface="Arial" panose="020B0604020202020204" pitchFamily="34" charset="0"/>
                <a:cs typeface="Arial" panose="020B0604020202020204" pitchFamily="34" charset="0"/>
              </a:rPr>
              <a:t>. </a:t>
            </a:r>
            <a:endParaRPr lang="en-US" altLang="en-US" dirty="0" smtClean="0">
              <a:latin typeface="Arial" panose="020B0604020202020204" pitchFamily="34" charset="0"/>
              <a:cs typeface="Arial" panose="020B0604020202020204" pitchFamily="34" charset="0"/>
            </a:endParaRPr>
          </a:p>
          <a:p>
            <a:pPr lvl="1">
              <a:lnSpc>
                <a:spcPct val="80000"/>
              </a:lnSpc>
            </a:pPr>
            <a:endParaRPr lang="en-US" altLang="en-US" dirty="0" smtClean="0">
              <a:latin typeface="Arial" panose="020B0604020202020204" pitchFamily="34" charset="0"/>
              <a:cs typeface="Arial" panose="020B0604020202020204" pitchFamily="34" charset="0"/>
            </a:endParaRPr>
          </a:p>
          <a:p>
            <a:pPr marL="342900" indent="-342900">
              <a:lnSpc>
                <a:spcPct val="80000"/>
              </a:lnSpc>
              <a:buFont typeface="+mj-lt"/>
              <a:buAutoNum type="arabicPeriod"/>
            </a:pPr>
            <a:r>
              <a:rPr lang="en-US" altLang="en-US" dirty="0" smtClean="0">
                <a:latin typeface="Arial" panose="020B0604020202020204" pitchFamily="34" charset="0"/>
                <a:cs typeface="Arial" panose="020B0604020202020204" pitchFamily="34" charset="0"/>
              </a:rPr>
              <a:t>Periodicals Parcels are not subjected to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Non-compliance processing and fee assessment</a:t>
            </a:r>
            <a:r>
              <a:rPr lang="en-US" altLang="en-US" baseline="0" dirty="0" smtClean="0">
                <a:latin typeface="Arial" panose="020B0604020202020204" pitchFamily="34" charset="0"/>
                <a:cs typeface="Arial" panose="020B0604020202020204" pitchFamily="34" charset="0"/>
              </a:rPr>
              <a:t> with this release; however, currently </a:t>
            </a:r>
            <a:r>
              <a:rPr lang="en-US" altLang="en-US" i="1" dirty="0" err="1" smtClean="0">
                <a:latin typeface="Arial" panose="020B0604020202020204" pitchFamily="34" charset="0"/>
                <a:cs typeface="Arial" panose="020B0604020202020204" pitchFamily="34" charset="0"/>
              </a:rPr>
              <a:t>PostalOne</a:t>
            </a:r>
            <a:r>
              <a:rPr lang="en-US" altLang="en-US" i="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is including Periodicals Irregular (IR) Parcels in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Non-compliance processing. The system is being updated to resolve this issue, and the system (at a future patch date) will remove IR Periodicals from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Non-compliance fee assessment.  In the meantime, error 4532</a:t>
            </a:r>
            <a:r>
              <a:rPr lang="en-US" altLang="en-US" baseline="0"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is being turned into a warning.</a:t>
            </a:r>
          </a:p>
          <a:p>
            <a:pPr>
              <a:lnSpc>
                <a:spcPct val="80000"/>
              </a:lnSpc>
            </a:pPr>
            <a:endParaRPr lang="en-US" altLang="en-US"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F677477-7D9C-4A80-977B-22178535D8E7}" type="slidenum">
              <a:rPr lang="en-US" smtClean="0"/>
              <a:pPr>
                <a:defRPr/>
              </a:pPr>
              <a:t>21</a:t>
            </a:fld>
            <a:endParaRPr lang="en-US"/>
          </a:p>
        </p:txBody>
      </p:sp>
    </p:spTree>
    <p:extLst>
      <p:ext uri="{BB962C8B-B14F-4D97-AF65-F5344CB8AC3E}">
        <p14:creationId xmlns:p14="http://schemas.microsoft.com/office/powerpoint/2010/main" val="2744159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72718" y="4343400"/>
            <a:ext cx="6112565" cy="4495799"/>
          </a:xfrm>
        </p:spPr>
        <p:txBody>
          <a:bodyPr/>
          <a:lstStyle/>
          <a:p>
            <a:pPr eaLnBrk="1" hangingPunct="1">
              <a:defRPr/>
            </a:pPr>
            <a:r>
              <a:rPr lang="en-US" sz="1100" dirty="0" smtClean="0">
                <a:latin typeface="Arial" panose="020B0604020202020204" pitchFamily="34" charset="0"/>
                <a:cs typeface="Arial" panose="020B0604020202020204" pitchFamily="34" charset="0"/>
              </a:rPr>
              <a:t>Now that we have provided an overview of the IMpb requirements, it is important to note where mailers can go to receive assistance in meeting the IMpb and data submission requirements. There are four solutions available:</a:t>
            </a:r>
          </a:p>
          <a:p>
            <a:pPr marL="228600" indent="-228600" eaLnBrk="1" hangingPunct="1">
              <a:buFont typeface="+mj-lt"/>
              <a:buAutoNum type="arabicPeriod"/>
              <a:defRPr/>
            </a:pPr>
            <a:r>
              <a:rPr lang="en-US" sz="1100" b="1" dirty="0" smtClean="0">
                <a:latin typeface="Arial" panose="020B0604020202020204" pitchFamily="34" charset="0"/>
                <a:cs typeface="Arial" panose="020B0604020202020204" pitchFamily="34" charset="0"/>
              </a:rPr>
              <a:t>Use a certified vendor </a:t>
            </a:r>
            <a:r>
              <a:rPr lang="en-US" sz="1100" b="1" dirty="0" smtClean="0">
                <a:latin typeface="Arial" panose="020B0604020202020204" pitchFamily="34" charset="0"/>
                <a:cs typeface="Arial" panose="020B0604020202020204" pitchFamily="34" charset="0"/>
              </a:rPr>
              <a:t>software.   </a:t>
            </a:r>
            <a:r>
              <a:rPr lang="en-US" sz="1100" dirty="0" smtClean="0">
                <a:latin typeface="Arial" panose="020B0604020202020204" pitchFamily="34" charset="0"/>
                <a:cs typeface="Arial" panose="020B0604020202020204" pitchFamily="34" charset="0"/>
              </a:rPr>
              <a:t>These Package </a:t>
            </a:r>
            <a:r>
              <a:rPr lang="en-US" sz="1100" dirty="0">
                <a:latin typeface="Arial" panose="020B0604020202020204" pitchFamily="34" charset="0"/>
                <a:cs typeface="Arial" panose="020B0604020202020204" pitchFamily="34" charset="0"/>
              </a:rPr>
              <a:t>S</a:t>
            </a:r>
            <a:r>
              <a:rPr lang="en-US" sz="1100" dirty="0" smtClean="0">
                <a:latin typeface="Arial" panose="020B0604020202020204" pitchFamily="34" charset="0"/>
                <a:cs typeface="Arial" panose="020B0604020202020204" pitchFamily="34" charset="0"/>
              </a:rPr>
              <a:t>oftware </a:t>
            </a:r>
            <a:r>
              <a:rPr lang="en-US" sz="1100" dirty="0" smtClean="0">
                <a:latin typeface="Arial" panose="020B0604020202020204" pitchFamily="34" charset="0"/>
                <a:cs typeface="Arial" panose="020B0604020202020204" pitchFamily="34" charset="0"/>
              </a:rPr>
              <a:t>vendors </a:t>
            </a:r>
            <a:r>
              <a:rPr lang="en-US" sz="1100" dirty="0" smtClean="0">
                <a:latin typeface="Arial" panose="020B0604020202020204" pitchFamily="34" charset="0"/>
                <a:cs typeface="Arial" panose="020B0604020202020204" pitchFamily="34" charset="0"/>
              </a:rPr>
              <a:t>can help </a:t>
            </a:r>
            <a:r>
              <a:rPr lang="en-US" sz="1100" dirty="0" smtClean="0">
                <a:latin typeface="Arial" panose="020B0604020202020204" pitchFamily="34" charset="0"/>
                <a:cs typeface="Arial" panose="020B0604020202020204" pitchFamily="34" charset="0"/>
              </a:rPr>
              <a:t>mailers submit IMpb-compliant mailings by generating Shipping Services Files and IMpb barcodes.  A list of package vendors who have successfully tested their software with the postal service can be found on the </a:t>
            </a:r>
            <a:r>
              <a:rPr lang="en-US" sz="1100" dirty="0" smtClean="0">
                <a:latin typeface="Arial" panose="020B0604020202020204" pitchFamily="34" charset="0"/>
                <a:cs typeface="Arial" panose="020B0604020202020204" pitchFamily="34" charset="0"/>
              </a:rPr>
              <a:t>RIBBS.  </a:t>
            </a:r>
            <a:endParaRPr lang="en-US" sz="1100" dirty="0" smtClean="0">
              <a:latin typeface="Arial" panose="020B0604020202020204" pitchFamily="34" charset="0"/>
              <a:cs typeface="Arial" panose="020B0604020202020204" pitchFamily="34" charset="0"/>
            </a:endParaRPr>
          </a:p>
          <a:p>
            <a:pPr marL="228600" indent="-228600" eaLnBrk="1" hangingPunct="1">
              <a:buFont typeface="+mj-lt"/>
              <a:buAutoNum type="arabicPeriod"/>
              <a:defRPr/>
            </a:pPr>
            <a:r>
              <a:rPr lang="en-US" sz="1100" b="1" dirty="0" smtClean="0">
                <a:latin typeface="Arial" panose="020B0604020202020204" pitchFamily="34" charset="0"/>
                <a:cs typeface="Arial" panose="020B0604020202020204" pitchFamily="34" charset="0"/>
              </a:rPr>
              <a:t>Use a certified </a:t>
            </a:r>
            <a:r>
              <a:rPr lang="en-US" sz="1100" b="1" dirty="0" smtClean="0">
                <a:latin typeface="Arial" panose="020B0604020202020204" pitchFamily="34" charset="0"/>
                <a:cs typeface="Arial" panose="020B0604020202020204" pitchFamily="34" charset="0"/>
              </a:rPr>
              <a:t>consolidator.   </a:t>
            </a:r>
            <a:r>
              <a:rPr lang="en-US" sz="1100" dirty="0" smtClean="0">
                <a:latin typeface="Arial" panose="020B0604020202020204" pitchFamily="34" charset="0"/>
                <a:cs typeface="Arial" panose="020B0604020202020204" pitchFamily="34" charset="0"/>
              </a:rPr>
              <a:t>Consolidators offer a variety of services to prepare and mail packages, including IMpb generation and drop-shipment.  A list of </a:t>
            </a:r>
            <a:r>
              <a:rPr lang="en-US" sz="1100" dirty="0" smtClean="0">
                <a:latin typeface="Arial" panose="020B0604020202020204" pitchFamily="34" charset="0"/>
                <a:cs typeface="Arial" panose="020B0604020202020204" pitchFamily="34" charset="0"/>
              </a:rPr>
              <a:t>consolidator </a:t>
            </a:r>
            <a:r>
              <a:rPr lang="en-US" sz="1100" dirty="0" smtClean="0">
                <a:latin typeface="Arial" panose="020B0604020202020204" pitchFamily="34" charset="0"/>
                <a:cs typeface="Arial" panose="020B0604020202020204" pitchFamily="34" charset="0"/>
              </a:rPr>
              <a:t>providers who have successfully tested their software with </a:t>
            </a:r>
            <a:r>
              <a:rPr lang="en-US" sz="1100" dirty="0" smtClean="0">
                <a:latin typeface="Arial" panose="020B0604020202020204" pitchFamily="34" charset="0"/>
                <a:cs typeface="Arial" panose="020B0604020202020204" pitchFamily="34" charset="0"/>
              </a:rPr>
              <a:t>the Postal Service</a:t>
            </a:r>
            <a:r>
              <a:rPr lang="en-US"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is also listed on RIBBS.</a:t>
            </a:r>
          </a:p>
          <a:p>
            <a:pPr marL="228600" indent="-228600" eaLnBrk="1" hangingPunct="1">
              <a:buFont typeface="+mj-lt"/>
              <a:buAutoNum type="arabicPeriod"/>
              <a:defRPr/>
            </a:pPr>
            <a:r>
              <a:rPr lang="en-US" sz="1100" b="1" dirty="0" smtClean="0">
                <a:latin typeface="Arial" panose="020B0604020202020204" pitchFamily="34" charset="0"/>
                <a:cs typeface="Arial" panose="020B0604020202020204" pitchFamily="34" charset="0"/>
              </a:rPr>
              <a:t>Another solution is to become </a:t>
            </a:r>
            <a:r>
              <a:rPr lang="en-US" sz="1100" b="1" dirty="0" smtClean="0">
                <a:latin typeface="Arial" panose="020B0604020202020204" pitchFamily="34" charset="0"/>
                <a:cs typeface="Arial" panose="020B0604020202020204" pitchFamily="34" charset="0"/>
              </a:rPr>
              <a:t>an </a:t>
            </a:r>
            <a:r>
              <a:rPr lang="en-US" sz="1100" b="1" dirty="0" err="1" smtClean="0">
                <a:latin typeface="Arial" panose="020B0604020202020204" pitchFamily="34" charset="0"/>
                <a:cs typeface="Arial" panose="020B0604020202020204" pitchFamily="34" charset="0"/>
              </a:rPr>
              <a:t>eVS</a:t>
            </a:r>
            <a:r>
              <a:rPr lang="en-US" sz="1100" b="1" dirty="0" smtClean="0">
                <a:latin typeface="Arial" panose="020B0604020202020204" pitchFamily="34" charset="0"/>
                <a:cs typeface="Arial" panose="020B0604020202020204" pitchFamily="34" charset="0"/>
              </a:rPr>
              <a:t> mailer.   </a:t>
            </a:r>
            <a:r>
              <a:rPr lang="en-US" sz="1100" dirty="0" smtClean="0">
                <a:latin typeface="Arial" panose="020B0604020202020204" pitchFamily="34" charset="0"/>
                <a:cs typeface="Arial" panose="020B0604020202020204" pitchFamily="34" charset="0"/>
              </a:rPr>
              <a:t>The Electronic Verification System (</a:t>
            </a:r>
            <a:r>
              <a:rPr lang="en-US" sz="1100" dirty="0" err="1" smtClean="0">
                <a:latin typeface="Arial" panose="020B0604020202020204" pitchFamily="34" charset="0"/>
                <a:cs typeface="Arial" panose="020B0604020202020204" pitchFamily="34" charset="0"/>
              </a:rPr>
              <a:t>eVS</a:t>
            </a:r>
            <a:r>
              <a:rPr lang="en-US" sz="1100" dirty="0" smtClean="0">
                <a:latin typeface="Arial" panose="020B0604020202020204" pitchFamily="34" charset="0"/>
                <a:cs typeface="Arial" panose="020B0604020202020204" pitchFamily="34" charset="0"/>
              </a:rPr>
              <a:t>) enables parcel mailers to submit documentation and pay postage by transmitting electronic manifest files to the </a:t>
            </a:r>
            <a:r>
              <a:rPr lang="en-US" sz="1100" dirty="0" err="1" smtClean="0">
                <a:latin typeface="Arial" panose="020B0604020202020204" pitchFamily="34" charset="0"/>
                <a:cs typeface="Arial" panose="020B0604020202020204" pitchFamily="34" charset="0"/>
              </a:rPr>
              <a:t>eVS</a:t>
            </a:r>
            <a:r>
              <a:rPr lang="en-US" sz="1100" dirty="0" smtClean="0">
                <a:latin typeface="Arial" panose="020B0604020202020204" pitchFamily="34" charset="0"/>
                <a:cs typeface="Arial" panose="020B0604020202020204" pitchFamily="34" charset="0"/>
              </a:rPr>
              <a:t> database, which is part of the </a:t>
            </a:r>
            <a:r>
              <a:rPr lang="en-US" sz="1100" i="1" dirty="0" err="1" smtClean="0">
                <a:latin typeface="Arial" panose="020B0604020202020204" pitchFamily="34" charset="0"/>
                <a:cs typeface="Arial" panose="020B0604020202020204" pitchFamily="34" charset="0"/>
              </a:rPr>
              <a:t>PostalOne</a:t>
            </a:r>
            <a:r>
              <a:rPr lang="en-US" sz="1100" i="1"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system.  Because </a:t>
            </a:r>
            <a:r>
              <a:rPr lang="en-US" sz="1100" dirty="0" err="1" smtClean="0">
                <a:latin typeface="Arial" panose="020B0604020202020204" pitchFamily="34" charset="0"/>
                <a:cs typeface="Arial" panose="020B0604020202020204" pitchFamily="34" charset="0"/>
              </a:rPr>
              <a:t>eVS</a:t>
            </a:r>
            <a:r>
              <a:rPr lang="en-US" sz="1100" dirty="0" smtClean="0">
                <a:latin typeface="Arial" panose="020B0604020202020204" pitchFamily="34" charset="0"/>
                <a:cs typeface="Arial" panose="020B0604020202020204" pitchFamily="34" charset="0"/>
              </a:rPr>
              <a:t> integrates with other systems and business processes for data collection and performance measurement, </a:t>
            </a:r>
            <a:r>
              <a:rPr lang="en-US" sz="1100" dirty="0" err="1" smtClean="0">
                <a:latin typeface="Arial" panose="020B0604020202020204" pitchFamily="34" charset="0"/>
                <a:cs typeface="Arial" panose="020B0604020202020204" pitchFamily="34" charset="0"/>
              </a:rPr>
              <a:t>eVS</a:t>
            </a:r>
            <a:r>
              <a:rPr lang="en-US" sz="1100" dirty="0" smtClean="0">
                <a:latin typeface="Arial" panose="020B0604020202020204" pitchFamily="34" charset="0"/>
                <a:cs typeface="Arial" panose="020B0604020202020204" pitchFamily="34" charset="0"/>
              </a:rPr>
              <a:t> makes it easy for customers to prepare and induct parcel mailings.  Encourage mailers to contact the </a:t>
            </a:r>
            <a:r>
              <a:rPr lang="en-US" sz="1100" dirty="0" err="1" smtClean="0">
                <a:latin typeface="Arial" panose="020B0604020202020204" pitchFamily="34" charset="0"/>
                <a:cs typeface="Arial" panose="020B0604020202020204" pitchFamily="34" charset="0"/>
              </a:rPr>
              <a:t>eVS</a:t>
            </a:r>
            <a:r>
              <a:rPr lang="en-US" sz="1100" dirty="0" smtClean="0">
                <a:latin typeface="Arial" panose="020B0604020202020204" pitchFamily="34" charset="0"/>
                <a:cs typeface="Arial" panose="020B0604020202020204" pitchFamily="34" charset="0"/>
              </a:rPr>
              <a:t> Help Desk at </a:t>
            </a:r>
            <a:r>
              <a:rPr lang="en-US" sz="1100" dirty="0" smtClean="0">
                <a:latin typeface="Arial" panose="020B0604020202020204" pitchFamily="34" charset="0"/>
                <a:cs typeface="Arial" panose="020B0604020202020204" pitchFamily="34" charset="0"/>
                <a:hlinkClick r:id="rId3"/>
              </a:rPr>
              <a:t>evs@usps.gov</a:t>
            </a:r>
            <a:r>
              <a:rPr lang="en-US" sz="1100" dirty="0" smtClean="0">
                <a:latin typeface="Arial" panose="020B0604020202020204" pitchFamily="34" charset="0"/>
                <a:cs typeface="Arial" panose="020B0604020202020204" pitchFamily="34" charset="0"/>
              </a:rPr>
              <a:t> or 877-264-9693 (select option 3) for help signing up or for more information.</a:t>
            </a:r>
          </a:p>
          <a:p>
            <a:pPr marL="228600" indent="-228600" eaLnBrk="1" hangingPunct="1">
              <a:buFont typeface="+mj-lt"/>
              <a:buAutoNum type="arabicPeriod"/>
              <a:defRPr/>
            </a:pPr>
            <a:r>
              <a:rPr lang="en-US" sz="1100" b="1" dirty="0" smtClean="0">
                <a:latin typeface="Arial" panose="020B0604020202020204" pitchFamily="34" charset="0"/>
                <a:cs typeface="Arial" panose="020B0604020202020204" pitchFamily="34" charset="0"/>
              </a:rPr>
              <a:t>The last solution is to use </a:t>
            </a:r>
            <a:r>
              <a:rPr lang="en-US" sz="1100" b="1" dirty="0" smtClean="0">
                <a:latin typeface="Arial" panose="020B0604020202020204" pitchFamily="34" charset="0"/>
                <a:cs typeface="Arial" panose="020B0604020202020204" pitchFamily="34" charset="0"/>
              </a:rPr>
              <a:t>the USPS Postal Shipping Business Tool (PSBT).   </a:t>
            </a:r>
            <a:r>
              <a:rPr lang="en-US" sz="1100" dirty="0" smtClean="0">
                <a:latin typeface="Arial" panose="020B0604020202020204" pitchFamily="34" charset="0"/>
                <a:cs typeface="Arial" panose="020B0604020202020204" pitchFamily="34" charset="0"/>
              </a:rPr>
              <a:t>PSBT is a downloadable software solution that allows small and medium business mailers to generate shipping labels with Intelligent Mail Package Barcodes (IMpb) and securely pay postage via electronic manifest files.  PSBT usage is available free of charge for small- to medium-business mailers regularly shipping at least 50 packages per day.  PSBT leverages the existing </a:t>
            </a:r>
            <a:r>
              <a:rPr lang="en-US" sz="1100" dirty="0" err="1" smtClean="0">
                <a:latin typeface="Arial" panose="020B0604020202020204" pitchFamily="34" charset="0"/>
                <a:cs typeface="Arial" panose="020B0604020202020204" pitchFamily="34" charset="0"/>
              </a:rPr>
              <a:t>eVS</a:t>
            </a:r>
            <a:r>
              <a:rPr lang="en-US" sz="1100" dirty="0" smtClean="0">
                <a:latin typeface="Arial" panose="020B0604020202020204" pitchFamily="34" charset="0"/>
                <a:cs typeface="Arial" panose="020B0604020202020204" pitchFamily="34" charset="0"/>
              </a:rPr>
              <a:t> infrastructure to provide manifesting and payment capabilities for authorized users.  This is an excellent software alternative for smaller mailers and it’s FREE.</a:t>
            </a:r>
          </a:p>
          <a:p>
            <a:pPr eaLnBrk="1" hangingPunct="1">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9AE1C6F8-1174-483A-BEA3-7389458B422B}"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The package vendors listed on the “Package Vendor Software Solution Providers” chart have successfully tested their software with the Postal Service. </a:t>
            </a:r>
          </a:p>
          <a:p>
            <a:pPr eaLnBrk="1" hangingPunct="1"/>
            <a:r>
              <a:rPr lang="en-US" altLang="en-US" dirty="0" smtClean="0">
                <a:latin typeface="Arial" panose="020B0604020202020204" pitchFamily="34" charset="0"/>
                <a:cs typeface="Arial" panose="020B0604020202020204" pitchFamily="34" charset="0"/>
              </a:rPr>
              <a:t>This chart lists the sort level capabilities, supported mail classes, and certifications of each software vendor. </a:t>
            </a:r>
          </a:p>
        </p:txBody>
      </p:sp>
      <p:sp>
        <p:nvSpPr>
          <p:cNvPr id="4" name="Slide Number Placeholder 3"/>
          <p:cNvSpPr>
            <a:spLocks noGrp="1"/>
          </p:cNvSpPr>
          <p:nvPr>
            <p:ph type="sldNum" sz="quarter" idx="5"/>
          </p:nvPr>
        </p:nvSpPr>
        <p:spPr/>
        <p:txBody>
          <a:bodyPr/>
          <a:lstStyle/>
          <a:p>
            <a:pPr>
              <a:defRPr/>
            </a:pPr>
            <a:fld id="{CAED0281-F7FA-4BA7-97A2-0F7242935C16}"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Also with</a:t>
            </a:r>
            <a:r>
              <a:rPr lang="en-US" altLang="en-US"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the second solution, Package Consolidators </a:t>
            </a:r>
            <a:r>
              <a:rPr lang="en-US" altLang="en-US" dirty="0" smtClean="0">
                <a:latin typeface="Arial" panose="020B0604020202020204" pitchFamily="34" charset="0"/>
                <a:cs typeface="Arial" panose="020B0604020202020204" pitchFamily="34" charset="0"/>
              </a:rPr>
              <a:t>have </a:t>
            </a:r>
            <a:r>
              <a:rPr lang="en-US" altLang="en-US" dirty="0">
                <a:latin typeface="Arial" panose="020B0604020202020204" pitchFamily="34" charset="0"/>
                <a:cs typeface="Arial" panose="020B0604020202020204" pitchFamily="34" charset="0"/>
              </a:rPr>
              <a:t>successfully tested their software with the Postal Service. </a:t>
            </a:r>
          </a:p>
          <a:p>
            <a:pPr eaLnBrk="1" hangingPunct="1"/>
            <a:r>
              <a:rPr lang="en-US" altLang="en-US" dirty="0" smtClean="0">
                <a:latin typeface="Arial" panose="020B0604020202020204" pitchFamily="34" charset="0"/>
                <a:cs typeface="Arial" panose="020B0604020202020204" pitchFamily="34" charset="0"/>
              </a:rPr>
              <a:t>They are listed within the </a:t>
            </a:r>
            <a:r>
              <a:rPr lang="en-US" altLang="en-US" b="1" dirty="0" smtClean="0">
                <a:latin typeface="Arial" panose="020B0604020202020204" pitchFamily="34" charset="0"/>
                <a:cs typeface="Arial" panose="020B0604020202020204" pitchFamily="34" charset="0"/>
              </a:rPr>
              <a:t>“Package Consolidator Solution Providers”</a:t>
            </a:r>
            <a:r>
              <a:rPr lang="en-US" altLang="en-US" dirty="0" smtClean="0">
                <a:latin typeface="Arial" panose="020B0604020202020204" pitchFamily="34" charset="0"/>
                <a:cs typeface="Arial" panose="020B0604020202020204" pitchFamily="34" charset="0"/>
              </a:rPr>
              <a:t>  found on RIBBS.</a:t>
            </a:r>
          </a:p>
          <a:p>
            <a:pPr eaLnBrk="1" hangingPunct="1"/>
            <a:r>
              <a:rPr lang="en-US" altLang="en-US" dirty="0" smtClean="0">
                <a:latin typeface="Arial" panose="020B0604020202020204" pitchFamily="34" charset="0"/>
                <a:cs typeface="Arial" panose="020B0604020202020204" pitchFamily="34" charset="0"/>
              </a:rPr>
              <a:t>These consolidators offer a variety of services to help prepare and mail packages, including the generation of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labels and drop-shipment. </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This chart lists the certifications of each vendor as well as the entry points and classes of mail supported by the software. </a:t>
            </a:r>
          </a:p>
        </p:txBody>
      </p:sp>
      <p:sp>
        <p:nvSpPr>
          <p:cNvPr id="4" name="Slide Number Placeholder 3"/>
          <p:cNvSpPr>
            <a:spLocks noGrp="1"/>
          </p:cNvSpPr>
          <p:nvPr>
            <p:ph type="sldNum" sz="quarter" idx="5"/>
          </p:nvPr>
        </p:nvSpPr>
        <p:spPr/>
        <p:txBody>
          <a:bodyPr/>
          <a:lstStyle/>
          <a:p>
            <a:pPr>
              <a:defRPr/>
            </a:pPr>
            <a:fld id="{4684FBCB-B0C0-445B-93CE-7231A18BDF3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pPr>
            <a:r>
              <a:rPr lang="en-US" altLang="en-US" dirty="0" smtClean="0">
                <a:latin typeface="Arial" panose="020B0604020202020204" pitchFamily="34" charset="0"/>
                <a:cs typeface="Arial" panose="020B0604020202020204" pitchFamily="34" charset="0"/>
              </a:rPr>
              <a:t>The third available solution is to become an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mailer. The Electronic Verification System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enables parcel mailers to submit documentation and pay postage by transmitting electronic manifest files to the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database, which is part of the </a:t>
            </a:r>
            <a:r>
              <a:rPr lang="en-US" altLang="en-US" i="1" dirty="0" err="1" smtClean="0">
                <a:latin typeface="Arial" panose="020B0604020202020204" pitchFamily="34" charset="0"/>
                <a:cs typeface="Arial" panose="020B0604020202020204" pitchFamily="34" charset="0"/>
              </a:rPr>
              <a:t>PostalOne</a:t>
            </a:r>
            <a:r>
              <a:rPr lang="en-US" altLang="en-US" i="1" dirty="0" smtClean="0">
                <a:latin typeface="Arial" panose="020B0604020202020204" pitchFamily="34" charset="0"/>
                <a:cs typeface="Arial" panose="020B0604020202020204" pitchFamily="34" charset="0"/>
              </a:rPr>
              <a:t>!</a:t>
            </a:r>
            <a:r>
              <a:rPr lang="en-US" altLang="en-US" dirty="0" smtClean="0">
                <a:latin typeface="Arial" panose="020B0604020202020204" pitchFamily="34" charset="0"/>
                <a:cs typeface="Arial" panose="020B0604020202020204" pitchFamily="34" charset="0"/>
              </a:rPr>
              <a:t> system. </a:t>
            </a:r>
          </a:p>
          <a:p>
            <a:pPr defTabSz="930275" eaLnBrk="1" hangingPunct="1">
              <a:spcBef>
                <a:spcPct val="0"/>
              </a:spcBef>
            </a:pPr>
            <a:endParaRPr lang="en-US" altLang="en-US" dirty="0">
              <a:latin typeface="Arial" panose="020B0604020202020204" pitchFamily="34" charset="0"/>
              <a:cs typeface="Arial" panose="020B0604020202020204" pitchFamily="34" charset="0"/>
            </a:endParaRPr>
          </a:p>
          <a:p>
            <a:pPr defTabSz="930275" eaLnBrk="1" hangingPunct="1">
              <a:spcBef>
                <a:spcPct val="0"/>
              </a:spcBef>
            </a:pPr>
            <a:r>
              <a:rPr lang="en-US" altLang="en-US" dirty="0" smtClean="0">
                <a:latin typeface="Arial" panose="020B0604020202020204" pitchFamily="34" charset="0"/>
                <a:cs typeface="Arial" panose="020B0604020202020204" pitchFamily="34" charset="0"/>
              </a:rPr>
              <a:t>Because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integrates with other systems and business processes for data collection and performance measurement,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makes it easy to prepare and induct parcel mailings, thus streamlining mailers’ internal business processes as well as those with the Postal Service.</a:t>
            </a:r>
          </a:p>
          <a:p>
            <a:pPr defTabSz="930275" eaLnBrk="1" hangingPunct="1">
              <a:spcBef>
                <a:spcPct val="0"/>
              </a:spcBef>
            </a:pPr>
            <a:endParaRPr lang="en-US" altLang="en-US" dirty="0" smtClean="0">
              <a:latin typeface="Arial" panose="020B0604020202020204" pitchFamily="34" charset="0"/>
              <a:cs typeface="Arial" panose="020B0604020202020204" pitchFamily="34" charset="0"/>
            </a:endParaRPr>
          </a:p>
          <a:p>
            <a:pPr defTabSz="930275" eaLnBrk="1" hangingPunct="1"/>
            <a:r>
              <a:rPr lang="en-US" altLang="en-US" dirty="0" smtClean="0">
                <a:latin typeface="Arial" panose="020B0604020202020204" pitchFamily="34" charset="0"/>
                <a:cs typeface="Arial" panose="020B0604020202020204" pitchFamily="34" charset="0"/>
              </a:rPr>
              <a:t>This method allows the electronic submission of postage, manifest, </a:t>
            </a:r>
            <a:r>
              <a:rPr lang="en-US" altLang="en-US" i="1" dirty="0" smtClean="0">
                <a:latin typeface="Arial" panose="020B0604020202020204" pitchFamily="34" charset="0"/>
                <a:cs typeface="Arial" panose="020B0604020202020204" pitchFamily="34" charset="0"/>
              </a:rPr>
              <a:t>and</a:t>
            </a:r>
            <a:r>
              <a:rPr lang="en-US" altLang="en-US" dirty="0" smtClean="0">
                <a:latin typeface="Arial" panose="020B0604020202020204" pitchFamily="34" charset="0"/>
                <a:cs typeface="Arial" panose="020B0604020202020204" pitchFamily="34" charset="0"/>
              </a:rPr>
              <a:t> tracking information all in one single file. This single file includes the Shipping Services File, destination delivery address or ZIP+4, and postage statement information. </a:t>
            </a:r>
          </a:p>
          <a:p>
            <a:pPr defTabSz="930275" eaLnBrk="1" hangingPunct="1"/>
            <a:endParaRPr lang="en-US" altLang="en-US" dirty="0">
              <a:latin typeface="Arial" panose="020B0604020202020204" pitchFamily="34" charset="0"/>
              <a:cs typeface="Arial" panose="020B0604020202020204" pitchFamily="34" charset="0"/>
            </a:endParaRPr>
          </a:p>
          <a:p>
            <a:pPr defTabSz="930275" eaLnBrk="1" hangingPunct="1"/>
            <a:r>
              <a:rPr lang="en-US" altLang="en-US" dirty="0" smtClean="0">
                <a:latin typeface="Arial" panose="020B0604020202020204" pitchFamily="34" charset="0"/>
                <a:cs typeface="Arial" panose="020B0604020202020204" pitchFamily="34" charset="0"/>
              </a:rPr>
              <a:t>Postage is deducted from a centralized postage payment account.  For more information about becoming an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mailer, contact the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Help Desk. </a:t>
            </a:r>
          </a:p>
        </p:txBody>
      </p:sp>
      <p:sp>
        <p:nvSpPr>
          <p:cNvPr id="4" name="Slide Number Placeholder 3"/>
          <p:cNvSpPr>
            <a:spLocks noGrp="1"/>
          </p:cNvSpPr>
          <p:nvPr>
            <p:ph type="sldNum" sz="quarter" idx="5"/>
          </p:nvPr>
        </p:nvSpPr>
        <p:spPr/>
        <p:txBody>
          <a:bodyPr/>
          <a:lstStyle/>
          <a:p>
            <a:pPr>
              <a:defRPr/>
            </a:pPr>
            <a:fld id="{2CA5830D-10B6-4771-BFC2-E60F6C0F0EFB}"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Arial" panose="020B0604020202020204" pitchFamily="34" charset="0"/>
                <a:cs typeface="Arial" panose="020B0604020202020204" pitchFamily="34" charset="0"/>
              </a:rPr>
              <a:t>The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Participant Checklist is included as an appendix in </a:t>
            </a:r>
            <a:r>
              <a:rPr lang="en-US" dirty="0" smtClean="0">
                <a:solidFill>
                  <a:srgbClr val="0070C0"/>
                </a:solidFill>
                <a:latin typeface="Arial" panose="020B0604020202020204" pitchFamily="34" charset="0"/>
                <a:cs typeface="Arial" panose="020B0604020202020204" pitchFamily="34" charset="0"/>
              </a:rPr>
              <a:t>Publication 205. </a:t>
            </a:r>
          </a:p>
          <a:p>
            <a:pPr eaLnBrk="1" hangingPunct="1">
              <a:defRPr/>
            </a:pPr>
            <a:r>
              <a:rPr lang="en-US" dirty="0" smtClean="0">
                <a:latin typeface="Arial" panose="020B0604020202020204" pitchFamily="34" charset="0"/>
                <a:cs typeface="Arial" panose="020B0604020202020204" pitchFamily="34" charset="0"/>
              </a:rPr>
              <a:t>This checklist outlines the requirements that must be met in order to become an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mailer. </a:t>
            </a:r>
          </a:p>
          <a:p>
            <a:pPr eaLnBrk="1" hangingPunct="1">
              <a:defRPr/>
            </a:pPr>
            <a:r>
              <a:rPr lang="en-US" dirty="0" smtClean="0">
                <a:latin typeface="Arial" panose="020B0604020202020204" pitchFamily="34" charset="0"/>
                <a:cs typeface="Arial" panose="020B0604020202020204" pitchFamily="34" charset="0"/>
              </a:rPr>
              <a:t> </a:t>
            </a:r>
          </a:p>
          <a:p>
            <a:pPr algn="ctr" eaLnBrk="1" hangingPunct="1">
              <a:defRPr/>
            </a:pPr>
            <a:r>
              <a:rPr lang="en-US" dirty="0" smtClean="0">
                <a:latin typeface="Arial" panose="020B0604020202020204" pitchFamily="34" charset="0"/>
                <a:cs typeface="Arial" panose="020B0604020202020204" pitchFamily="34" charset="0"/>
              </a:rPr>
              <a:t>This checklist can be found on RIBBS at:</a:t>
            </a:r>
          </a:p>
          <a:p>
            <a:pPr algn="ctr" eaLnBrk="1" hangingPunct="1">
              <a:defRPr/>
            </a:pPr>
            <a:r>
              <a:rPr lang="en-US" dirty="0" smtClean="0">
                <a:latin typeface="Arial" panose="020B0604020202020204" pitchFamily="34" charset="0"/>
                <a:cs typeface="Arial" panose="020B0604020202020204" pitchFamily="34" charset="0"/>
              </a:rPr>
              <a:t>https://ribbs.usps.gov/evs/documents/tech_guides/pubs/Pub205.PDF </a:t>
            </a:r>
          </a:p>
          <a:p>
            <a:pPr eaLnBrk="1" hangingPunct="1">
              <a:defRPr/>
            </a:pPr>
            <a:endParaRPr lang="en-US" dirty="0" smtClean="0">
              <a:latin typeface="Arial" panose="020B0604020202020204" pitchFamily="34" charset="0"/>
              <a:cs typeface="Arial" panose="020B0604020202020204" pitchFamily="34" charset="0"/>
            </a:endParaRPr>
          </a:p>
          <a:p>
            <a:pPr eaLnBrk="1" hangingPunct="1">
              <a:defRPr/>
            </a:pPr>
            <a:r>
              <a:rPr lang="en-US" b="1" dirty="0" smtClean="0">
                <a:latin typeface="Arial" panose="020B0604020202020204" pitchFamily="34" charset="0"/>
                <a:cs typeface="Arial" panose="020B0604020202020204" pitchFamily="34" charset="0"/>
              </a:rPr>
              <a:t>The first five steps of the checklist are displayed on this slide, you have to:</a:t>
            </a:r>
          </a:p>
          <a:p>
            <a:pPr eaLnBrk="1" hangingPunct="1">
              <a:defRPr/>
            </a:pPr>
            <a:endParaRPr lang="en-US" b="1" dirty="0" smtClean="0">
              <a:latin typeface="Arial" panose="020B0604020202020204" pitchFamily="34" charset="0"/>
              <a:cs typeface="Arial" panose="020B0604020202020204" pitchFamily="34" charset="0"/>
            </a:endParaRPr>
          </a:p>
          <a:p>
            <a:pPr marL="228600" indent="-228600" eaLnBrk="1" hangingPunct="1">
              <a:buFontTx/>
              <a:buAutoNum type="arabicPeriod"/>
              <a:defRPr/>
            </a:pPr>
            <a:r>
              <a:rPr lang="en-US" dirty="0" smtClean="0">
                <a:latin typeface="Arial" panose="020B0604020202020204" pitchFamily="34" charset="0"/>
                <a:cs typeface="Arial" panose="020B0604020202020204" pitchFamily="34" charset="0"/>
              </a:rPr>
              <a:t>Contact the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support team to register for </a:t>
            </a:r>
            <a:r>
              <a:rPr lang="en-US" dirty="0" err="1" smtClean="0">
                <a:latin typeface="Arial" panose="020B0604020202020204" pitchFamily="34" charset="0"/>
                <a:cs typeface="Arial" panose="020B0604020202020204" pitchFamily="34" charset="0"/>
              </a:rPr>
              <a:t>eVS</a:t>
            </a:r>
            <a:endParaRPr lang="en-US" dirty="0" smtClean="0">
              <a:latin typeface="Arial" panose="020B0604020202020204" pitchFamily="34" charset="0"/>
              <a:cs typeface="Arial" panose="020B0604020202020204" pitchFamily="34" charset="0"/>
            </a:endParaRPr>
          </a:p>
          <a:p>
            <a:pPr marL="228600" indent="-228600" eaLnBrk="1" hangingPunct="1">
              <a:buFontTx/>
              <a:buAutoNum type="arabicPeriod"/>
              <a:defRPr/>
            </a:pPr>
            <a:r>
              <a:rPr lang="en-US" dirty="0" smtClean="0">
                <a:latin typeface="Arial" panose="020B0604020202020204" pitchFamily="34" charset="0"/>
                <a:cs typeface="Arial" panose="020B0604020202020204" pitchFamily="34" charset="0"/>
              </a:rPr>
              <a:t>Receive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roadmap and onboarding Kit</a:t>
            </a:r>
          </a:p>
          <a:p>
            <a:pPr marL="228600" indent="-228600" eaLnBrk="1" hangingPunct="1">
              <a:buFontTx/>
              <a:buAutoNum type="arabicPeriod"/>
              <a:defRPr/>
            </a:pPr>
            <a:r>
              <a:rPr lang="en-US" dirty="0" smtClean="0">
                <a:latin typeface="Arial" panose="020B0604020202020204" pitchFamily="34" charset="0"/>
                <a:cs typeface="Arial" panose="020B0604020202020204" pitchFamily="34" charset="0"/>
              </a:rPr>
              <a:t>Open a unique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permit and pay application fee</a:t>
            </a:r>
          </a:p>
          <a:p>
            <a:pPr marL="228600" indent="-228600" eaLnBrk="1" hangingPunct="1">
              <a:buFontTx/>
              <a:buAutoNum type="arabicPeriod"/>
              <a:defRPr/>
            </a:pPr>
            <a:r>
              <a:rPr lang="en-US" dirty="0" smtClean="0">
                <a:latin typeface="Arial" panose="020B0604020202020204" pitchFamily="34" charset="0"/>
                <a:cs typeface="Arial" panose="020B0604020202020204" pitchFamily="34" charset="0"/>
              </a:rPr>
              <a:t>Pay annual mailing fees</a:t>
            </a:r>
          </a:p>
          <a:p>
            <a:pPr marL="228600" indent="-228600" eaLnBrk="1" hangingPunct="1">
              <a:buFontTx/>
              <a:buAutoNum type="arabicPeriod"/>
              <a:defRPr/>
            </a:pPr>
            <a:r>
              <a:rPr lang="en-US" dirty="0" smtClean="0">
                <a:latin typeface="Arial" panose="020B0604020202020204" pitchFamily="34" charset="0"/>
                <a:cs typeface="Arial" panose="020B0604020202020204" pitchFamily="34" charset="0"/>
              </a:rPr>
              <a:t>Open a CAPS account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C4F8E6B5-9EA7-4585-BA44-E7A78238702A}" type="slidenum">
              <a:rPr lang="en-US" smtClean="0">
                <a:solidFill>
                  <a:prstClr val="black"/>
                </a:solidFill>
              </a:rPr>
              <a:pPr>
                <a:def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smtClean="0">
                <a:latin typeface="Arial" panose="020B0604020202020204" pitchFamily="34" charset="0"/>
                <a:cs typeface="Arial" panose="020B0604020202020204" pitchFamily="34" charset="0"/>
              </a:rPr>
              <a:t>The last six steps of the checklist are displayed on this hard to read slide  are:  </a:t>
            </a:r>
          </a:p>
          <a:p>
            <a:pPr marL="457200" eaLnBrk="1" hangingPunct="1"/>
            <a:r>
              <a:rPr lang="en-US" altLang="en-US" dirty="0" smtClean="0">
                <a:latin typeface="Arial" panose="020B0604020202020204" pitchFamily="34" charset="0"/>
                <a:cs typeface="Arial" panose="020B0604020202020204" pitchFamily="34" charset="0"/>
              </a:rPr>
              <a:t>6. Complete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manifest mailing system application</a:t>
            </a:r>
          </a:p>
          <a:p>
            <a:pPr marL="457200" eaLnBrk="1" hangingPunct="1"/>
            <a:r>
              <a:rPr lang="en-US" altLang="en-US" dirty="0" smtClean="0">
                <a:latin typeface="Arial" panose="020B0604020202020204" pitchFamily="34" charset="0"/>
                <a:cs typeface="Arial" panose="020B0604020202020204" pitchFamily="34" charset="0"/>
              </a:rPr>
              <a:t>7. Complete PS Form 1357-S to set up an account for Product Tracking and Reporting  (formerly the Product Tracking System)</a:t>
            </a:r>
          </a:p>
          <a:p>
            <a:pPr marL="457200" eaLnBrk="1" hangingPunct="1"/>
            <a:r>
              <a:rPr lang="en-US" altLang="en-US" dirty="0" smtClean="0">
                <a:latin typeface="Arial" panose="020B0604020202020204" pitchFamily="34" charset="0"/>
                <a:cs typeface="Arial" panose="020B0604020202020204" pitchFamily="34" charset="0"/>
              </a:rPr>
              <a:t>8. Transmit test files to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a:t>
            </a:r>
            <a:r>
              <a:rPr lang="en-US" altLang="en-US" i="1" dirty="0" err="1" smtClean="0">
                <a:latin typeface="Arial" panose="020B0604020202020204" pitchFamily="34" charset="0"/>
                <a:cs typeface="Arial" panose="020B0604020202020204" pitchFamily="34" charset="0"/>
              </a:rPr>
              <a:t>PostalOne</a:t>
            </a:r>
            <a:r>
              <a:rPr lang="en-US" altLang="en-US" i="1"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a:p>
            <a:pPr marL="457200" eaLnBrk="1" hangingPunct="1"/>
            <a:r>
              <a:rPr lang="en-US" altLang="en-US" dirty="0" smtClean="0">
                <a:latin typeface="Arial" panose="020B0604020202020204" pitchFamily="34" charset="0"/>
                <a:cs typeface="Arial" panose="020B0604020202020204" pitchFamily="34" charset="0"/>
              </a:rPr>
              <a:t>9. Submit sample labels for certification with PS Form 5052</a:t>
            </a:r>
          </a:p>
          <a:p>
            <a:pPr marL="457200" eaLnBrk="1" hangingPunct="1"/>
            <a:r>
              <a:rPr lang="en-US" altLang="en-US" dirty="0" smtClean="0">
                <a:latin typeface="Arial" panose="020B0604020202020204" pitchFamily="34" charset="0"/>
                <a:cs typeface="Arial" panose="020B0604020202020204" pitchFamily="34" charset="0"/>
              </a:rPr>
              <a:t>10. Parallel Test</a:t>
            </a:r>
          </a:p>
          <a:p>
            <a:pPr marL="457200" eaLnBrk="1" hangingPunct="1"/>
            <a:r>
              <a:rPr lang="en-US" altLang="en-US" dirty="0" smtClean="0">
                <a:latin typeface="Arial" panose="020B0604020202020204" pitchFamily="34" charset="0"/>
                <a:cs typeface="Arial" panose="020B0604020202020204" pitchFamily="34" charset="0"/>
              </a:rPr>
              <a:t>11. Receive authorization to mail</a:t>
            </a:r>
          </a:p>
          <a:p>
            <a:pPr marL="457200" eaLnBrk="1" hangingPunct="1"/>
            <a:endParaRPr lang="en-US" altLang="en-US" dirty="0" smtClean="0">
              <a:latin typeface="Arial" panose="020B0604020202020204" pitchFamily="34" charset="0"/>
              <a:cs typeface="Arial" panose="020B0604020202020204" pitchFamily="34" charset="0"/>
            </a:endParaRPr>
          </a:p>
          <a:p>
            <a:pPr eaLnBrk="1" hangingPunct="1"/>
            <a:r>
              <a:rPr lang="en-US" altLang="en-US" dirty="0">
                <a:latin typeface="Arial" panose="020B0604020202020204" pitchFamily="34" charset="0"/>
                <a:cs typeface="Arial" panose="020B0604020202020204" pitchFamily="34" charset="0"/>
              </a:rPr>
              <a:t>Upon completion of all eleven requirements, a customer will be authorized to mail as an </a:t>
            </a:r>
            <a:r>
              <a:rPr lang="en-US" altLang="en-US" dirty="0" err="1">
                <a:latin typeface="Arial" panose="020B0604020202020204" pitchFamily="34" charset="0"/>
                <a:cs typeface="Arial" panose="020B0604020202020204" pitchFamily="34" charset="0"/>
              </a:rPr>
              <a:t>eVS</a:t>
            </a:r>
            <a:r>
              <a:rPr lang="en-US" altLang="en-US" dirty="0">
                <a:latin typeface="Arial" panose="020B0604020202020204" pitchFamily="34" charset="0"/>
                <a:cs typeface="Arial" panose="020B0604020202020204" pitchFamily="34" charset="0"/>
              </a:rPr>
              <a:t> mailer. </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78156F41-B2F9-42C9-BC8D-1F6252A24319}"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xfrm>
            <a:off x="447261" y="4264711"/>
            <a:ext cx="5963478" cy="44484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The fourth </a:t>
            </a:r>
            <a:r>
              <a:rPr lang="en-US" altLang="en-US" dirty="0" smtClean="0">
                <a:latin typeface="Arial" panose="020B0604020202020204" pitchFamily="34" charset="0"/>
                <a:cs typeface="Arial" panose="020B0604020202020204" pitchFamily="34" charset="0"/>
              </a:rPr>
              <a:t>solution</a:t>
            </a:r>
            <a:r>
              <a:rPr lang="en-US" altLang="en-US"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available to you is the Postal Shipping Business Tool or PSBT.     PSBT is a downloadable software solution that allows small and medium business mailers to generate shipping labels with Intelligent Mail Package Barcodes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and securely pay postage via electronic manifest files.  PSBT usage is available free of charge for small- to medium-business mailers regularly shipping at least 50 packages per day.  PSBT leverages the existing Electronic Verification System (</a:t>
            </a:r>
            <a:r>
              <a:rPr lang="en-US" altLang="en-US" dirty="0" err="1" smtClean="0">
                <a:latin typeface="Arial" panose="020B0604020202020204" pitchFamily="34" charset="0"/>
                <a:cs typeface="Arial" panose="020B0604020202020204" pitchFamily="34" charset="0"/>
              </a:rPr>
              <a:t>eVS</a:t>
            </a:r>
            <a:r>
              <a:rPr lang="en-US" altLang="en-US" dirty="0" smtClean="0">
                <a:latin typeface="Arial" panose="020B0604020202020204" pitchFamily="34" charset="0"/>
                <a:cs typeface="Arial" panose="020B0604020202020204" pitchFamily="34" charset="0"/>
              </a:rPr>
              <a:t>) infrastructure to provide manifesting and payment capabilities for authorized users.</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PSBT is a downloadable application designed for you to install and use with minimal onboarding time and IT support.  PSBT provides label printing, manifesting, postage payment, and reporting for single-piece and </a:t>
            </a:r>
            <a:r>
              <a:rPr lang="en-US" altLang="en-US" dirty="0" err="1" smtClean="0">
                <a:latin typeface="Arial" panose="020B0604020202020204" pitchFamily="34" charset="0"/>
                <a:cs typeface="Arial" panose="020B0604020202020204" pitchFamily="34" charset="0"/>
              </a:rPr>
              <a:t>nonpresort</a:t>
            </a:r>
            <a:r>
              <a:rPr lang="en-US" altLang="en-US" dirty="0" smtClean="0">
                <a:latin typeface="Arial" panose="020B0604020202020204" pitchFamily="34" charset="0"/>
                <a:cs typeface="Arial" panose="020B0604020202020204" pitchFamily="34" charset="0"/>
              </a:rPr>
              <a:t> packages including First-Class Package Service, Priority Mail, Priority Mail Express, and Parcel Select </a:t>
            </a:r>
            <a:r>
              <a:rPr lang="en-US" altLang="en-US" dirty="0" err="1" smtClean="0">
                <a:latin typeface="Arial" panose="020B0604020202020204" pitchFamily="34" charset="0"/>
                <a:cs typeface="Arial" panose="020B0604020202020204" pitchFamily="34" charset="0"/>
              </a:rPr>
              <a:t>Nonpresort</a:t>
            </a:r>
            <a:r>
              <a:rPr lang="en-US" altLang="en-US" dirty="0" smtClean="0">
                <a:latin typeface="Arial" panose="020B0604020202020204" pitchFamily="34" charset="0"/>
                <a:cs typeface="Arial" panose="020B0604020202020204" pitchFamily="34" charset="0"/>
              </a:rPr>
              <a:t>.  PSBT will expand to support International shipments in early 2014.</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The PSBT enrollment process creates a business profile and a user account for the registering user.  PSBT authorized companies are required to open a permit imprint account and link payment accounts prior to their first shipment.  After the PSBT account is authorized for a business location, additional users will be required to create unique user accounts via the Business Customer Gateway prior to downloading their company's PSBT software.</a:t>
            </a:r>
          </a:p>
          <a:p>
            <a:pPr eaLnBrk="1" hangingPunct="1">
              <a:spcBef>
                <a:spcPct val="0"/>
              </a:spcBef>
            </a:pPr>
            <a:endParaRPr lang="en-US" altLang="en-US" sz="800" dirty="0" smtClean="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The chart on this page provides an overview of the certifications and supported mail classes for the tool.  For additional information, refer to the link under </a:t>
            </a:r>
            <a:r>
              <a:rPr lang="en-US" altLang="en-US" b="1" dirty="0" smtClean="0">
                <a:latin typeface="Arial" panose="020B0604020202020204" pitchFamily="34" charset="0"/>
                <a:cs typeface="Arial" panose="020B0604020202020204" pitchFamily="34" charset="0"/>
              </a:rPr>
              <a:t>“Shipping Services” </a:t>
            </a:r>
            <a:r>
              <a:rPr lang="en-US" altLang="en-US" dirty="0" smtClean="0">
                <a:latin typeface="Arial" panose="020B0604020202020204" pitchFamily="34" charset="0"/>
                <a:cs typeface="Arial" panose="020B0604020202020204" pitchFamily="34" charset="0"/>
              </a:rPr>
              <a:t>on the BCG homepage. </a:t>
            </a: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5CEDFA6F-018B-4049-9B75-FA2BBD14BDD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Arial" panose="020B0604020202020204" pitchFamily="34" charset="0"/>
                <a:cs typeface="Arial" panose="020B0604020202020204" pitchFamily="34" charset="0"/>
              </a:rPr>
              <a:t>Additional information and resources can be found on the </a:t>
            </a:r>
            <a:r>
              <a:rPr lang="en-US" smtClean="0">
                <a:latin typeface="Arial" panose="020B0604020202020204" pitchFamily="34" charset="0"/>
                <a:cs typeface="Arial" panose="020B0604020202020204" pitchFamily="34" charset="0"/>
              </a:rPr>
              <a:t>RIBBS </a:t>
            </a:r>
            <a:r>
              <a:rPr lang="en-US" smtClean="0">
                <a:latin typeface="Arial" panose="020B0604020202020204" pitchFamily="34" charset="0"/>
                <a:cs typeface="Arial" panose="020B0604020202020204" pitchFamily="34" charset="0"/>
              </a:rPr>
              <a:t>including</a:t>
            </a:r>
            <a:r>
              <a:rPr lang="en-US" dirty="0" smtClean="0">
                <a:latin typeface="Arial" panose="020B0604020202020204" pitchFamily="34" charset="0"/>
                <a:cs typeface="Arial" panose="020B0604020202020204" pitchFamily="34" charset="0"/>
              </a:rPr>
              <a:t>:</a:t>
            </a:r>
          </a:p>
          <a:p>
            <a:pPr eaLnBrk="1" hangingPunct="1">
              <a:defRPr/>
            </a:pPr>
            <a:endParaRPr lang="en-US" dirty="0" smtClean="0">
              <a:latin typeface="Arial" panose="020B0604020202020204" pitchFamily="34" charset="0"/>
              <a:cs typeface="Arial" panose="020B0604020202020204" pitchFamily="34" charset="0"/>
            </a:endParaRPr>
          </a:p>
          <a:p>
            <a:pPr marL="171450" indent="-171450" eaLnBrk="1" hangingPunct="1">
              <a:buFont typeface="Arial" pitchFamily="34" charset="0"/>
              <a:buChar char="•"/>
              <a:defRPr/>
            </a:pPr>
            <a:r>
              <a:rPr lang="en-US" dirty="0" smtClean="0">
                <a:latin typeface="Arial" panose="020B0604020202020204" pitchFamily="34" charset="0"/>
                <a:cs typeface="Arial" panose="020B0604020202020204" pitchFamily="34" charset="0"/>
              </a:rPr>
              <a:t>There is a Package Information Sheet – Which provides an overview of the new requirements and the list of certified solutions providers.</a:t>
            </a:r>
          </a:p>
          <a:p>
            <a:pPr eaLnBrk="1" hangingPunct="1">
              <a:defRPr/>
            </a:pPr>
            <a:endParaRPr lang="en-US" sz="800" dirty="0" smtClean="0">
              <a:latin typeface="Arial" panose="020B0604020202020204" pitchFamily="34" charset="0"/>
              <a:cs typeface="Arial" panose="020B0604020202020204" pitchFamily="34" charset="0"/>
            </a:endParaRPr>
          </a:p>
          <a:p>
            <a:pPr marL="171450" indent="-171450" eaLnBrk="1" hangingPunct="1">
              <a:buFont typeface="Arial" pitchFamily="34" charset="0"/>
              <a:buChar char="•"/>
              <a:defRPr/>
            </a:pPr>
            <a:r>
              <a:rPr lang="en-US" dirty="0" smtClean="0">
                <a:latin typeface="Arial" panose="020B0604020202020204" pitchFamily="34" charset="0"/>
                <a:cs typeface="Arial" panose="020B0604020202020204" pitchFamily="34" charset="0"/>
              </a:rPr>
              <a:t>On RIBBS: Select the Intelligent Mail Package Barcode (</a:t>
            </a:r>
            <a:r>
              <a:rPr lang="en-US" dirty="0" err="1" smtClean="0">
                <a:latin typeface="Arial" panose="020B0604020202020204" pitchFamily="34" charset="0"/>
                <a:cs typeface="Arial" panose="020B0604020202020204" pitchFamily="34" charset="0"/>
              </a:rPr>
              <a:t>IMpb</a:t>
            </a:r>
            <a:r>
              <a:rPr lang="en-US" dirty="0" smtClean="0">
                <a:latin typeface="Arial" panose="020B0604020202020204" pitchFamily="34" charset="0"/>
                <a:cs typeface="Arial" panose="020B0604020202020204" pitchFamily="34" charset="0"/>
              </a:rPr>
              <a:t>) page.</a:t>
            </a:r>
          </a:p>
          <a:p>
            <a:pPr eaLnBrk="1" hangingPunct="1">
              <a:defRPr/>
            </a:pPr>
            <a:endParaRPr lang="en-US" sz="800" dirty="0" smtClean="0">
              <a:latin typeface="Arial" panose="020B0604020202020204" pitchFamily="34" charset="0"/>
              <a:cs typeface="Arial" panose="020B0604020202020204" pitchFamily="34" charset="0"/>
            </a:endParaRPr>
          </a:p>
          <a:p>
            <a:pPr marL="171450" indent="-171450" eaLnBrk="1" hangingPunct="1">
              <a:buFont typeface="Arial" pitchFamily="34" charset="0"/>
              <a:buChar char="•"/>
              <a:defRPr/>
            </a:pPr>
            <a:r>
              <a:rPr lang="en-US" dirty="0" smtClean="0">
                <a:latin typeface="Arial" panose="020B0604020202020204" pitchFamily="34" charset="0"/>
                <a:cs typeface="Arial" panose="020B0604020202020204" pitchFamily="34" charset="0"/>
              </a:rPr>
              <a:t>There is a </a:t>
            </a:r>
            <a:r>
              <a:rPr lang="en-US" dirty="0" err="1" smtClean="0">
                <a:latin typeface="Arial" panose="020B0604020202020204" pitchFamily="34" charset="0"/>
                <a:cs typeface="Arial" panose="020B0604020202020204" pitchFamily="34" charset="0"/>
              </a:rPr>
              <a:t>IMpb</a:t>
            </a:r>
            <a:r>
              <a:rPr lang="en-US" dirty="0" smtClean="0">
                <a:latin typeface="Arial" panose="020B0604020202020204" pitchFamily="34" charset="0"/>
                <a:cs typeface="Arial" panose="020B0604020202020204" pitchFamily="34" charset="0"/>
              </a:rPr>
              <a:t> Frequently Asked Questions sheet (FAQ).</a:t>
            </a:r>
          </a:p>
          <a:p>
            <a:pPr eaLnBrk="1" hangingPunct="1">
              <a:defRPr/>
            </a:pPr>
            <a:endParaRPr lang="en-US" sz="800" dirty="0" smtClean="0">
              <a:latin typeface="Arial" panose="020B0604020202020204" pitchFamily="34" charset="0"/>
              <a:cs typeface="Arial" panose="020B0604020202020204" pitchFamily="34" charset="0"/>
            </a:endParaRPr>
          </a:p>
          <a:p>
            <a:pPr marL="171450" indent="-171450" eaLnBrk="1" hangingPunct="1">
              <a:buFont typeface="Arial" pitchFamily="34" charset="0"/>
              <a:buChar char="•"/>
              <a:defRPr/>
            </a:pPr>
            <a:r>
              <a:rPr lang="en-US" dirty="0" smtClean="0">
                <a:latin typeface="Arial" panose="020B0604020202020204" pitchFamily="34" charset="0"/>
                <a:cs typeface="Arial" panose="020B0604020202020204" pitchFamily="34" charset="0"/>
              </a:rPr>
              <a:t>Also Publication 199: Which is a  </a:t>
            </a:r>
            <a:r>
              <a:rPr lang="en-US" dirty="0" err="1" smtClean="0">
                <a:latin typeface="Arial" panose="020B0604020202020204" pitchFamily="34" charset="0"/>
                <a:cs typeface="Arial" panose="020B0604020202020204" pitchFamily="34" charset="0"/>
              </a:rPr>
              <a:t>IMpb</a:t>
            </a:r>
            <a:r>
              <a:rPr lang="en-US" dirty="0" smtClean="0">
                <a:latin typeface="Arial" panose="020B0604020202020204" pitchFamily="34" charset="0"/>
                <a:cs typeface="Arial" panose="020B0604020202020204" pitchFamily="34" charset="0"/>
              </a:rPr>
              <a:t> Implementation Guide for Confirmation Services and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 provides implementation details regarding the Shipping Services File.</a:t>
            </a:r>
          </a:p>
          <a:p>
            <a:pPr eaLnBrk="1" hangingPunct="1">
              <a:defRPr/>
            </a:pPr>
            <a:r>
              <a:rPr lang="en-US" dirty="0" smtClean="0">
                <a:latin typeface="Arial" panose="020B0604020202020204" pitchFamily="34" charset="0"/>
                <a:cs typeface="Arial" panose="020B0604020202020204" pitchFamily="34" charset="0"/>
              </a:rPr>
              <a:t> </a:t>
            </a:r>
          </a:p>
          <a:p>
            <a:pPr marL="171450" indent="-171450" eaLnBrk="1" hangingPunct="1">
              <a:buFont typeface="Arial" pitchFamily="34" charset="0"/>
              <a:buChar char="•"/>
              <a:defRPr/>
            </a:pPr>
            <a:r>
              <a:rPr lang="en-US" dirty="0" smtClean="0">
                <a:latin typeface="Arial" panose="020B0604020202020204" pitchFamily="34" charset="0"/>
                <a:cs typeface="Arial" panose="020B0604020202020204" pitchFamily="34" charset="0"/>
              </a:rPr>
              <a:t>Also found on RIBBS: Go to the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(Electronic Verification System) page.</a:t>
            </a:r>
          </a:p>
          <a:p>
            <a:pPr eaLnBrk="1" hangingPunct="1">
              <a:buFont typeface="Arial" pitchFamily="34" charset="0"/>
              <a:buNone/>
              <a:defRPr/>
            </a:pPr>
            <a:endParaRPr lang="en-US" dirty="0" smtClean="0">
              <a:latin typeface="Arial" panose="020B0604020202020204" pitchFamily="34" charset="0"/>
              <a:cs typeface="Arial" panose="020B0604020202020204" pitchFamily="34" charset="0"/>
            </a:endParaRPr>
          </a:p>
          <a:p>
            <a:pPr eaLnBrk="1" hangingPunct="1">
              <a:buFont typeface="Arial" pitchFamily="34" charset="0"/>
              <a:buNone/>
              <a:defRPr/>
            </a:pPr>
            <a:r>
              <a:rPr lang="en-US" dirty="0" smtClean="0">
                <a:latin typeface="Arial" panose="020B0604020202020204" pitchFamily="34" charset="0"/>
                <a:cs typeface="Arial" panose="020B0604020202020204" pitchFamily="34" charset="0"/>
              </a:rPr>
              <a:t>Additionally, for assistance in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sign-up and questions, mailers may contact the </a:t>
            </a:r>
            <a:r>
              <a:rPr lang="en-US" dirty="0" err="1" smtClean="0">
                <a:latin typeface="Arial" panose="020B0604020202020204" pitchFamily="34" charset="0"/>
                <a:cs typeface="Arial" panose="020B0604020202020204" pitchFamily="34" charset="0"/>
              </a:rPr>
              <a:t>eVS</a:t>
            </a:r>
            <a:r>
              <a:rPr lang="en-US" dirty="0" smtClean="0">
                <a:latin typeface="Arial" panose="020B0604020202020204" pitchFamily="34" charset="0"/>
                <a:cs typeface="Arial" panose="020B0604020202020204" pitchFamily="34" charset="0"/>
              </a:rPr>
              <a:t> Help Desk.</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5D4CA56-A39E-4465-99D2-77D6E9DE4763}"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latin typeface="Arial" panose="020B0604020202020204" pitchFamily="34" charset="0"/>
                <a:cs typeface="Arial" panose="020B0604020202020204" pitchFamily="34" charset="0"/>
              </a:rPr>
              <a:t>With this release, several changes are being made related to the Intelligent Mail package barcode, or IMpb. Before we discuss these changes, let’s discuss the benefits of IMpb. </a:t>
            </a:r>
          </a:p>
          <a:p>
            <a:pPr eaLnBrk="1" hangingPunct="1">
              <a:defRPr/>
            </a:pPr>
            <a:endParaRPr lang="en-US" dirty="0" smtClean="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IMpb offers a number of benefits to mailers by providing piece-level visibility throughout USPS™ processing and delivery operations. </a:t>
            </a:r>
          </a:p>
          <a:p>
            <a:pPr eaLnBrk="1" hangingPunct="1">
              <a:defRPr/>
            </a:pPr>
            <a:endParaRPr lang="en-US" dirty="0" smtClean="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Other benefits of IMpb use include: </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The best commercial prices with the largest discount available</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Piece-level tracking information at no additional charge for most products</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Access to new products, services, and enhanced features</a:t>
            </a:r>
          </a:p>
        </p:txBody>
      </p:sp>
      <p:sp>
        <p:nvSpPr>
          <p:cNvPr id="4" name="Slide Number Placeholder 3"/>
          <p:cNvSpPr>
            <a:spLocks noGrp="1"/>
          </p:cNvSpPr>
          <p:nvPr>
            <p:ph type="sldNum" sz="quarter" idx="5"/>
          </p:nvPr>
        </p:nvSpPr>
        <p:spPr/>
        <p:txBody>
          <a:bodyPr/>
          <a:lstStyle/>
          <a:p>
            <a:pPr>
              <a:defRPr/>
            </a:pPr>
            <a:fld id="{67916477-F25D-4D2C-AB5E-6F96F2E109D6}" type="slidenum">
              <a:rPr lang="en-US" smtClean="0">
                <a:solidFill>
                  <a:prstClr val="black"/>
                </a:solidFill>
              </a:rPr>
              <a:pPr>
                <a:def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p:txBody>
          <a:bodyPr/>
          <a:lstStyle/>
          <a:p>
            <a:pPr>
              <a:defRPr/>
            </a:pPr>
            <a:fld id="{29545B43-C205-4E69-8DDA-F847327A4A7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Now we’ll look at a few Appendix’s.  </a:t>
            </a:r>
          </a:p>
          <a:p>
            <a:pPr eaLnBrk="1" hangingPunct="1"/>
            <a:r>
              <a:rPr lang="en-US" altLang="en-US" dirty="0" smtClean="0">
                <a:latin typeface="Arial" panose="020B0604020202020204" pitchFamily="34" charset="0"/>
                <a:cs typeface="Arial" panose="020B0604020202020204" pitchFamily="34" charset="0"/>
              </a:rPr>
              <a:t>The first Appendix, covers two </a:t>
            </a:r>
            <a:r>
              <a:rPr lang="en-US" altLang="en-US" dirty="0" err="1" smtClean="0">
                <a:latin typeface="Arial" panose="020B0604020202020204" pitchFamily="34" charset="0"/>
                <a:cs typeface="Arial" panose="020B0604020202020204" pitchFamily="34" charset="0"/>
              </a:rPr>
              <a:t>MicroStrategy</a:t>
            </a:r>
            <a:r>
              <a:rPr lang="en-US" altLang="en-US" dirty="0" smtClean="0">
                <a:latin typeface="Arial" panose="020B0604020202020204" pitchFamily="34" charset="0"/>
                <a:cs typeface="Arial" panose="020B0604020202020204" pitchFamily="34" charset="0"/>
              </a:rPr>
              <a:t> Reports which play a crucial role in the monitoring of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thresholds. </a:t>
            </a:r>
          </a:p>
        </p:txBody>
      </p:sp>
      <p:sp>
        <p:nvSpPr>
          <p:cNvPr id="4" name="Slide Number Placeholder 3"/>
          <p:cNvSpPr>
            <a:spLocks noGrp="1"/>
          </p:cNvSpPr>
          <p:nvPr>
            <p:ph type="sldNum" sz="quarter" idx="5"/>
          </p:nvPr>
        </p:nvSpPr>
        <p:spPr/>
        <p:txBody>
          <a:bodyPr/>
          <a:lstStyle/>
          <a:p>
            <a:pPr>
              <a:defRPr/>
            </a:pPr>
            <a:fld id="{0DC1913B-82F0-4586-910E-A886F0DB9608}"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There is a report called the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Summary Report within the Shared Reports then within the MQR Reports folder in </a:t>
            </a:r>
            <a:r>
              <a:rPr lang="en-US" altLang="en-US" dirty="0" err="1" smtClean="0">
                <a:latin typeface="Arial" panose="020B0604020202020204" pitchFamily="34" charset="0"/>
                <a:cs typeface="Arial" panose="020B0604020202020204" pitchFamily="34" charset="0"/>
              </a:rPr>
              <a:t>MicroStrategy</a:t>
            </a:r>
            <a:r>
              <a:rPr lang="en-US" altLang="en-US" dirty="0" smtClean="0">
                <a:latin typeface="Arial" panose="020B0604020202020204" pitchFamily="34" charset="0"/>
                <a:cs typeface="Arial" panose="020B0604020202020204" pitchFamily="34" charset="0"/>
              </a:rPr>
              <a:t>.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This report displays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thresholds over a period of one month. </a:t>
            </a:r>
            <a:r>
              <a:rPr lang="en-US" altLang="en-US" dirty="0">
                <a:latin typeface="Arial" panose="020B0604020202020204" pitchFamily="34" charset="0"/>
                <a:cs typeface="Arial" panose="020B0604020202020204" pitchFamily="34" charset="0"/>
              </a:rPr>
              <a:t>I</a:t>
            </a:r>
            <a:r>
              <a:rPr lang="en-US" altLang="en-US" dirty="0" smtClean="0">
                <a:latin typeface="Arial" panose="020B0604020202020204" pitchFamily="34" charset="0"/>
                <a:cs typeface="Arial" panose="020B0604020202020204" pitchFamily="34" charset="0"/>
              </a:rPr>
              <a:t>n this report, data will be grouped based on the threshold change dates.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The threshold change dates are currently set to Jan 26, 2014, and July 27, 2014.  When the thresholds change, the reports will group the data separately.</a:t>
            </a:r>
          </a:p>
          <a:p>
            <a:pPr eaLnBrk="1" hangingPunct="1">
              <a:spcBef>
                <a:spcPct val="0"/>
              </a:spcBef>
            </a:pPr>
            <a:endParaRPr lang="en-US" altLang="en-US" dirty="0" smtClean="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When clicking the “Drill to compliance detail data for all CRIDs” link at the bottom of the page, a more detailed view of the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percentages will be shown. </a:t>
            </a:r>
          </a:p>
          <a:p>
            <a:pPr eaLnBrk="1" hangingPunct="1">
              <a:spcBef>
                <a:spcPct val="0"/>
              </a:spcBef>
            </a:pPr>
            <a:endParaRPr lang="en-US" altLang="en-US" dirty="0">
              <a:latin typeface="Arial" panose="020B0604020202020204" pitchFamily="34" charset="0"/>
              <a:cs typeface="Arial" panose="020B0604020202020204" pitchFamily="34" charset="0"/>
            </a:endParaRPr>
          </a:p>
          <a:p>
            <a:pPr eaLnBrk="1" hangingPunct="1">
              <a:spcBef>
                <a:spcPct val="0"/>
              </a:spcBef>
            </a:pPr>
            <a:r>
              <a:rPr lang="en-US" altLang="en-US" dirty="0" smtClean="0">
                <a:latin typeface="Arial" panose="020B0604020202020204" pitchFamily="34" charset="0"/>
                <a:cs typeface="Arial" panose="020B0604020202020204" pitchFamily="34" charset="0"/>
              </a:rPr>
              <a:t>Let’s take a look at this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Detail Report”.</a:t>
            </a:r>
          </a:p>
          <a:p>
            <a:pPr lvl="1" eaLnBrk="1" hangingPunct="1">
              <a:spcBef>
                <a:spcPct val="0"/>
              </a:spcBef>
            </a:pPr>
            <a:endParaRPr lang="en-US" altLang="en-US" dirty="0" smtClean="0">
              <a:solidFill>
                <a:srgbClr val="FF0000"/>
              </a:solidFill>
            </a:endParaRPr>
          </a:p>
          <a:p>
            <a:pPr eaLnBrk="1" hangingPunct="1">
              <a:spcBef>
                <a:spcPct val="0"/>
              </a:spcBef>
            </a:pPr>
            <a:endParaRPr lang="en-US" altLang="en-US" dirty="0" smtClean="0">
              <a:solidFill>
                <a:srgbClr val="FF0000"/>
              </a:solidFill>
            </a:endParaRPr>
          </a:p>
          <a:p>
            <a:pPr eaLnBrk="1" hangingPunct="1">
              <a:spcBef>
                <a:spcPct val="0"/>
              </a:spcBef>
            </a:pPr>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latin typeface="Arial" panose="020B0604020202020204" pitchFamily="34" charset="0"/>
                <a:cs typeface="Arial" panose="020B0604020202020204" pitchFamily="34" charset="0"/>
              </a:rPr>
              <a:t>As you can see, the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Details” view displays the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Non-Compliance thresholds, the non-compliance percentage, and the actual compliance percentage for all three compliance categories.</a:t>
            </a:r>
            <a:endParaRPr lang="en-US" altLang="en-US" b="1" dirty="0" smtClean="0">
              <a:latin typeface="Arial" panose="020B0604020202020204" pitchFamily="34" charset="0"/>
              <a:cs typeface="Arial" panose="020B0604020202020204" pitchFamily="34" charset="0"/>
            </a:endParaRPr>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5E204C41-0322-4424-8E18-113D4E7ADB9B}" type="slidenum">
              <a:rPr lang="en-US" altLang="en-US" smtClean="0">
                <a:latin typeface="Calibri" pitchFamily="34" charset="0"/>
              </a:rPr>
              <a:pPr fontAlgn="base">
                <a:spcBef>
                  <a:spcPct val="0"/>
                </a:spcBef>
                <a:spcAft>
                  <a:spcPct val="0"/>
                </a:spcAft>
              </a:pPr>
              <a:t>33</a:t>
            </a:fld>
            <a:endParaRPr lang="en-US" altLang="en-US" smtClean="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The next Appendix includes four detailed tables outlining the system support for processing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compliance. </a:t>
            </a:r>
          </a:p>
          <a:p>
            <a:pPr eaLnBrk="1" hangingPunct="1"/>
            <a:endParaRPr lang="en-US" altLang="en-US"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Please note that the following tables are provided for software vendors and customers who are programming their own software. </a:t>
            </a:r>
          </a:p>
        </p:txBody>
      </p:sp>
      <p:sp>
        <p:nvSpPr>
          <p:cNvPr id="4" name="Slide Number Placeholder 3"/>
          <p:cNvSpPr>
            <a:spLocks noGrp="1"/>
          </p:cNvSpPr>
          <p:nvPr>
            <p:ph type="sldNum" sz="quarter" idx="5"/>
          </p:nvPr>
        </p:nvSpPr>
        <p:spPr/>
        <p:txBody>
          <a:bodyPr/>
          <a:lstStyle/>
          <a:p>
            <a:pPr>
              <a:defRPr/>
            </a:pPr>
            <a:fld id="{805785EB-E172-472B-87D6-B6077CB76BE2}"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533400" y="4416427"/>
            <a:ext cx="5791199" cy="4183063"/>
          </a:xfrm>
        </p:spPr>
        <p:txBody>
          <a:bodyPr/>
          <a:lstStyle/>
          <a:p>
            <a:pPr eaLnBrk="1" hangingPunct="1">
              <a:defRPr/>
            </a:pPr>
            <a:r>
              <a:rPr lang="en-US" dirty="0" smtClean="0">
                <a:latin typeface="Arial" panose="020B0604020202020204" pitchFamily="34" charset="0"/>
                <a:cs typeface="Arial" panose="020B0604020202020204" pitchFamily="34" charset="0"/>
              </a:rPr>
              <a:t>The chart above outlines the Mail.dat capabilities for IMpb non-compliance assessment and fee calculation.  The following categories are provided to help you better understand the support currently in place for each class of mail as related to Mail.dat and </a:t>
            </a:r>
            <a:r>
              <a:rPr lang="en-US" dirty="0" err="1" smtClean="0">
                <a:latin typeface="Arial" panose="020B0604020202020204" pitchFamily="34" charset="0"/>
                <a:cs typeface="Arial" panose="020B0604020202020204" pitchFamily="34" charset="0"/>
              </a:rPr>
              <a:t>IMpb</a:t>
            </a:r>
            <a:r>
              <a:rPr lang="en-US" dirty="0" smtClean="0">
                <a:latin typeface="Arial" panose="020B0604020202020204" pitchFamily="34" charset="0"/>
                <a:cs typeface="Arial" panose="020B0604020202020204" pitchFamily="34" charset="0"/>
              </a:rPr>
              <a:t> compliance they are:</a:t>
            </a:r>
          </a:p>
          <a:p>
            <a:pPr eaLnBrk="1" hangingPunct="1">
              <a:defRPr/>
            </a:pPr>
            <a:endParaRPr lang="en-US" dirty="0" smtClean="0">
              <a:latin typeface="Arial" panose="020B0604020202020204" pitchFamily="34" charset="0"/>
              <a:cs typeface="Arial" panose="020B0604020202020204" pitchFamily="34" charset="0"/>
            </a:endParaRP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Mail.dat Mail Classes or Products</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Mail Processing Category</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Barcode Type</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Mail Class Supported in </a:t>
            </a:r>
            <a:r>
              <a:rPr lang="en-US" i="1" dirty="0" err="1" smtClean="0">
                <a:latin typeface="Arial" panose="020B0604020202020204" pitchFamily="34" charset="0"/>
                <a:cs typeface="Arial" panose="020B0604020202020204" pitchFamily="34" charset="0"/>
              </a:rPr>
              <a:t>PostalOne</a:t>
            </a:r>
            <a:r>
              <a:rPr lang="en-US" i="1"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via Mail.dat</a:t>
            </a:r>
          </a:p>
          <a:p>
            <a:pPr marL="171450" indent="-171450" eaLnBrk="1" hangingPunct="1">
              <a:buFont typeface="Arial" panose="020B0604020202020204" pitchFamily="34" charset="0"/>
              <a:buChar char="•"/>
              <a:defRPr/>
            </a:pPr>
            <a:r>
              <a:rPr lang="en-US" dirty="0" err="1" smtClean="0">
                <a:latin typeface="Arial" panose="020B0604020202020204" pitchFamily="34" charset="0"/>
                <a:cs typeface="Arial" panose="020B0604020202020204" pitchFamily="34" charset="0"/>
              </a:rPr>
              <a:t>eDoc</a:t>
            </a:r>
            <a:r>
              <a:rPr lang="en-US" dirty="0" smtClean="0">
                <a:latin typeface="Arial" panose="020B0604020202020204" pitchFamily="34" charset="0"/>
                <a:cs typeface="Arial" panose="020B0604020202020204" pitchFamily="34" charset="0"/>
              </a:rPr>
              <a:t> File Conversion to PTR</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Alternate Option for Tracking</a:t>
            </a:r>
          </a:p>
          <a:p>
            <a:pPr marL="171450" indent="-171450" eaLnBrk="1" hangingPunct="1">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Extra Service IMpb Non-Compliance Fee S23</a:t>
            </a:r>
          </a:p>
          <a:p>
            <a:pPr eaLnBrk="1" hangingPunct="1">
              <a:defRPr/>
            </a:pPr>
            <a:endParaRPr lang="en-US" dirty="0" smtClean="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The first four column titles are self-explanatory</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so </a:t>
            </a:r>
            <a:r>
              <a:rPr lang="en-US" dirty="0">
                <a:latin typeface="Arial" panose="020B0604020202020204" pitchFamily="34" charset="0"/>
                <a:cs typeface="Arial" panose="020B0604020202020204" pitchFamily="34" charset="0"/>
              </a:rPr>
              <a:t>l</a:t>
            </a:r>
            <a:r>
              <a:rPr lang="en-US" dirty="0" smtClean="0">
                <a:latin typeface="Arial" panose="020B0604020202020204" pitchFamily="34" charset="0"/>
                <a:cs typeface="Arial" panose="020B0604020202020204" pitchFamily="34" charset="0"/>
              </a:rPr>
              <a:t>et’s take a closer look at the fifth column, </a:t>
            </a:r>
            <a:r>
              <a:rPr lang="en-US" dirty="0" err="1" smtClean="0">
                <a:latin typeface="Arial" panose="020B0604020202020204" pitchFamily="34" charset="0"/>
                <a:cs typeface="Arial" panose="020B0604020202020204" pitchFamily="34" charset="0"/>
              </a:rPr>
              <a:t>eDoc</a:t>
            </a:r>
            <a:r>
              <a:rPr lang="en-US" dirty="0" smtClean="0">
                <a:latin typeface="Arial" panose="020B0604020202020204" pitchFamily="34" charset="0"/>
                <a:cs typeface="Arial" panose="020B0604020202020204" pitchFamily="34" charset="0"/>
              </a:rPr>
              <a:t> File Conversion to PTR.  </a:t>
            </a:r>
          </a:p>
          <a:p>
            <a:pPr eaLnBrk="1" hangingPunct="1">
              <a:defRPr/>
            </a:pPr>
            <a:r>
              <a:rPr lang="en-US" dirty="0" smtClean="0">
                <a:latin typeface="Arial" panose="020B0604020202020204" pitchFamily="34" charset="0"/>
                <a:cs typeface="Arial" panose="020B0604020202020204" pitchFamily="34" charset="0"/>
              </a:rPr>
              <a:t>This column indicates when an </a:t>
            </a:r>
            <a:r>
              <a:rPr lang="en-US" dirty="0" err="1" smtClean="0">
                <a:latin typeface="Arial" panose="020B0604020202020204" pitchFamily="34" charset="0"/>
                <a:cs typeface="Arial" panose="020B0604020202020204" pitchFamily="34" charset="0"/>
              </a:rPr>
              <a:t>eDoc</a:t>
            </a:r>
            <a:r>
              <a:rPr lang="en-US" dirty="0" smtClean="0">
                <a:latin typeface="Arial" panose="020B0604020202020204" pitchFamily="34" charset="0"/>
                <a:cs typeface="Arial" panose="020B0604020202020204" pitchFamily="34" charset="0"/>
              </a:rPr>
              <a:t> file submitted via Mail.dat is automatically converted and sent to Product Tracking and Reporting system (PTR) for tracking and processing purposes, thus bypassing the need to submit a Shipping Services File separately. </a:t>
            </a:r>
          </a:p>
          <a:p>
            <a:pPr eaLnBrk="1" hangingPunct="1">
              <a:defRPr/>
            </a:pPr>
            <a:endParaRPr lang="en-US" dirty="0">
              <a:latin typeface="Arial" panose="020B0604020202020204" pitchFamily="34" charset="0"/>
              <a:cs typeface="Arial" panose="020B0604020202020204" pitchFamily="34" charset="0"/>
            </a:endParaRPr>
          </a:p>
          <a:p>
            <a:pPr eaLnBrk="1" hangingPunct="1">
              <a:defRPr/>
            </a:pPr>
            <a:endParaRPr lang="en-US" dirty="0" smtClean="0">
              <a:latin typeface="Arial" panose="020B0604020202020204" pitchFamily="34" charset="0"/>
              <a:cs typeface="Arial" panose="020B0604020202020204" pitchFamily="34" charset="0"/>
            </a:endParaRPr>
          </a:p>
          <a:p>
            <a:pPr eaLnBrk="1" hangingPunct="1">
              <a:defRPr/>
            </a:pPr>
            <a:endParaRPr lang="en-US" dirty="0">
              <a:latin typeface="Arial" panose="020B0604020202020204" pitchFamily="34" charset="0"/>
              <a:cs typeface="Arial" panose="020B0604020202020204" pitchFamily="34" charset="0"/>
            </a:endParaRPr>
          </a:p>
          <a:p>
            <a:pPr eaLnBrk="1" hangingPunct="1">
              <a:defRPr/>
            </a:pPr>
            <a:endParaRPr lang="en-US" dirty="0" smtClean="0">
              <a:latin typeface="Arial" panose="020B0604020202020204" pitchFamily="34" charset="0"/>
              <a:cs typeface="Arial" panose="020B0604020202020204" pitchFamily="34" charset="0"/>
            </a:endParaRPr>
          </a:p>
          <a:p>
            <a:pPr eaLnBrk="1" hangingPunct="1">
              <a:defRPr/>
            </a:pPr>
            <a:endParaRPr lang="en-US" dirty="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This automatic file conversion is proposed to eventually be in place for all classes of mail; however, as you can see, currently with this release the only class of mail that supports this conversion is Bound Printed Matter. </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The next column identifies alternate options, if available, for tracking piece information and to support shipping services processing/routing.  Mailers can use these methods to submit their mailing rather than submitting their mailing through Mail.dat.</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The last column on the right, Extra Service IMpb Non-Compliance Fee S23, identifies whether the Non-compliance fee is assessed for each class of mail through Mail.dat.  Those marked as “Not applicable, Not assessed” indicate that the fee is not assessed for that class of mail at this time until a future date.  Those classes marked with “N/A” are mail classes that are not supported in </a:t>
            </a:r>
            <a:r>
              <a:rPr lang="en-US" i="1" dirty="0" err="1" smtClean="0">
                <a:latin typeface="Arial" panose="020B0604020202020204" pitchFamily="34" charset="0"/>
                <a:cs typeface="Arial" panose="020B0604020202020204" pitchFamily="34" charset="0"/>
              </a:rPr>
              <a:t>PostalOne</a:t>
            </a:r>
            <a:r>
              <a:rPr lang="en-US" i="1"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through Mail.dat at all.  As you can see, the Non-compliance fee is currently only being assessed via Mail.dat for First-Class Mail parcels. </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dirty="0" smtClean="0">
                <a:latin typeface="Arial" panose="020B0604020202020204" pitchFamily="34" charset="0"/>
                <a:cs typeface="Arial" panose="020B0604020202020204" pitchFamily="34" charset="0"/>
              </a:rPr>
              <a:t>Now that we’ve discussed the chart for Mail.dat, let’s take a look at Mail.XML table.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023DB471-09C0-4764-9E6B-9DDCA6C4ED6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267200"/>
            <a:ext cx="6019800" cy="4495800"/>
          </a:xfrm>
        </p:spPr>
        <p:txBody>
          <a:bodyPr/>
          <a:lstStyle/>
          <a:p>
            <a:pPr eaLnBrk="1" hangingPunct="1">
              <a:defRPr/>
            </a:pPr>
            <a:r>
              <a:rPr lang="en-US" sz="1100" b="0" dirty="0" smtClean="0">
                <a:latin typeface="Arial" panose="020B0604020202020204" pitchFamily="34" charset="0"/>
                <a:cs typeface="Arial" panose="020B0604020202020204" pitchFamily="34" charset="0"/>
              </a:rPr>
              <a:t>Similar to the chart on the previous</a:t>
            </a:r>
            <a:r>
              <a:rPr lang="en-US" sz="1100" b="0" baseline="0" dirty="0" smtClean="0">
                <a:latin typeface="Arial" panose="020B0604020202020204" pitchFamily="34" charset="0"/>
                <a:cs typeface="Arial" panose="020B0604020202020204" pitchFamily="34" charset="0"/>
              </a:rPr>
              <a:t> slide, t</a:t>
            </a:r>
            <a:r>
              <a:rPr lang="en-US" sz="1100" b="0" dirty="0" smtClean="0">
                <a:latin typeface="Arial" panose="020B0604020202020204" pitchFamily="34" charset="0"/>
                <a:cs typeface="Arial" panose="020B0604020202020204" pitchFamily="34" charset="0"/>
              </a:rPr>
              <a:t>he </a:t>
            </a:r>
            <a:r>
              <a:rPr lang="en-US" sz="1100" dirty="0" smtClean="0">
                <a:latin typeface="Arial" panose="020B0604020202020204" pitchFamily="34" charset="0"/>
                <a:cs typeface="Arial" panose="020B0604020202020204" pitchFamily="34" charset="0"/>
              </a:rPr>
              <a:t>chart above outlines the </a:t>
            </a:r>
            <a:r>
              <a:rPr lang="en-US" sz="1100" i="1" dirty="0" smtClean="0">
                <a:latin typeface="Arial" panose="020B0604020202020204" pitchFamily="34" charset="0"/>
                <a:cs typeface="Arial" panose="020B0604020202020204" pitchFamily="34" charset="0"/>
              </a:rPr>
              <a:t>Mail.XML</a:t>
            </a:r>
            <a:r>
              <a:rPr lang="en-US" sz="1100" dirty="0" smtClean="0">
                <a:latin typeface="Arial" panose="020B0604020202020204" pitchFamily="34" charset="0"/>
                <a:cs typeface="Arial" panose="020B0604020202020204" pitchFamily="34" charset="0"/>
              </a:rPr>
              <a:t> capabilities for </a:t>
            </a:r>
            <a:r>
              <a:rPr lang="en-US" sz="1100" dirty="0" err="1" smtClean="0">
                <a:latin typeface="Arial" panose="020B0604020202020204" pitchFamily="34" charset="0"/>
                <a:cs typeface="Arial" panose="020B0604020202020204" pitchFamily="34" charset="0"/>
              </a:rPr>
              <a:t>IMpb</a:t>
            </a:r>
            <a:r>
              <a:rPr lang="en-US" sz="1100" dirty="0" smtClean="0">
                <a:latin typeface="Arial" panose="020B0604020202020204" pitchFamily="34" charset="0"/>
                <a:cs typeface="Arial" panose="020B0604020202020204" pitchFamily="34" charset="0"/>
              </a:rPr>
              <a:t> non-compliance assessment and fee calculation.  Again, the following table columns</a:t>
            </a:r>
            <a:r>
              <a:rPr lang="en-US" sz="1100" baseline="0" dirty="0" smtClean="0">
                <a:latin typeface="Arial" panose="020B0604020202020204" pitchFamily="34" charset="0"/>
                <a:cs typeface="Arial" panose="020B0604020202020204" pitchFamily="34" charset="0"/>
              </a:rPr>
              <a:t> outline the </a:t>
            </a:r>
            <a:r>
              <a:rPr lang="en-US" sz="1100" dirty="0" smtClean="0">
                <a:latin typeface="Arial" panose="020B0604020202020204" pitchFamily="34" charset="0"/>
                <a:cs typeface="Arial" panose="020B0604020202020204" pitchFamily="34" charset="0"/>
              </a:rPr>
              <a:t>support currently in place for each class of mail as related to Mail.XML and </a:t>
            </a:r>
            <a:r>
              <a:rPr lang="en-US" sz="1100" dirty="0" err="1" smtClean="0">
                <a:latin typeface="Arial" panose="020B0604020202020204" pitchFamily="34" charset="0"/>
                <a:cs typeface="Arial" panose="020B0604020202020204" pitchFamily="34" charset="0"/>
              </a:rPr>
              <a:t>IMpb</a:t>
            </a:r>
            <a:r>
              <a:rPr lang="en-US" sz="1100" dirty="0" smtClean="0">
                <a:latin typeface="Arial" panose="020B0604020202020204" pitchFamily="34" charset="0"/>
                <a:cs typeface="Arial" panose="020B0604020202020204" pitchFamily="34" charset="0"/>
              </a:rPr>
              <a:t> compliance:</a:t>
            </a:r>
          </a:p>
          <a:p>
            <a:pPr marL="171450" indent="-171450" eaLnBrk="1" hangingPunct="1">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Mail.XML Mail Classes or Products</a:t>
            </a:r>
          </a:p>
          <a:p>
            <a:pPr marL="171450" indent="-171450" eaLnBrk="1" hangingPunct="1">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Mail Processing Category</a:t>
            </a:r>
          </a:p>
          <a:p>
            <a:pPr marL="171450" indent="-171450" eaLnBrk="1" hangingPunct="1">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Barcode Type</a:t>
            </a:r>
          </a:p>
          <a:p>
            <a:pPr marL="171450" indent="-171450" eaLnBrk="1" hangingPunct="1">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Mail Class Supported in </a:t>
            </a:r>
            <a:r>
              <a:rPr lang="en-US" sz="1100" i="1" dirty="0" err="1" smtClean="0">
                <a:latin typeface="Arial" panose="020B0604020202020204" pitchFamily="34" charset="0"/>
                <a:cs typeface="Arial" panose="020B0604020202020204" pitchFamily="34" charset="0"/>
              </a:rPr>
              <a:t>PostalOne</a:t>
            </a:r>
            <a:r>
              <a:rPr lang="en-US" sz="1100" i="1"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via Mail.XML</a:t>
            </a:r>
          </a:p>
          <a:p>
            <a:pPr marL="171450" indent="-171450" eaLnBrk="1" hangingPunct="1">
              <a:buFont typeface="Arial" panose="020B0604020202020204" pitchFamily="34" charset="0"/>
              <a:buChar char="•"/>
              <a:defRPr/>
            </a:pPr>
            <a:r>
              <a:rPr lang="en-US" sz="1100" dirty="0" err="1" smtClean="0">
                <a:latin typeface="Arial" panose="020B0604020202020204" pitchFamily="34" charset="0"/>
                <a:cs typeface="Arial" panose="020B0604020202020204" pitchFamily="34" charset="0"/>
              </a:rPr>
              <a:t>eDoc</a:t>
            </a:r>
            <a:r>
              <a:rPr lang="en-US" sz="1100" dirty="0" smtClean="0">
                <a:latin typeface="Arial" panose="020B0604020202020204" pitchFamily="34" charset="0"/>
                <a:cs typeface="Arial" panose="020B0604020202020204" pitchFamily="34" charset="0"/>
              </a:rPr>
              <a:t> File Conversion to PTR</a:t>
            </a:r>
          </a:p>
          <a:p>
            <a:pPr marL="171450" indent="-171450" eaLnBrk="1" hangingPunct="1">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Alternate Option for Tracking</a:t>
            </a:r>
          </a:p>
          <a:p>
            <a:pPr marL="171450" indent="-171450" eaLnBrk="1" hangingPunct="1">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Extra Service </a:t>
            </a:r>
            <a:r>
              <a:rPr lang="en-US" sz="1100" dirty="0" err="1" smtClean="0">
                <a:latin typeface="Arial" panose="020B0604020202020204" pitchFamily="34" charset="0"/>
                <a:cs typeface="Arial" panose="020B0604020202020204" pitchFamily="34" charset="0"/>
              </a:rPr>
              <a:t>IMpb</a:t>
            </a:r>
            <a:r>
              <a:rPr lang="en-US" sz="1100" dirty="0" smtClean="0">
                <a:latin typeface="Arial" panose="020B0604020202020204" pitchFamily="34" charset="0"/>
                <a:cs typeface="Arial" panose="020B0604020202020204" pitchFamily="34" charset="0"/>
              </a:rPr>
              <a:t> Non-Compliance Fee S23</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sz="1100" dirty="0" smtClean="0">
                <a:latin typeface="Arial" panose="020B0604020202020204" pitchFamily="34" charset="0"/>
                <a:cs typeface="Arial" panose="020B0604020202020204" pitchFamily="34" charset="0"/>
              </a:rPr>
              <a:t>As mentioned</a:t>
            </a:r>
            <a:r>
              <a:rPr lang="en-US" sz="1100" baseline="0" dirty="0" smtClean="0">
                <a:latin typeface="Arial" panose="020B0604020202020204" pitchFamily="34" charset="0"/>
                <a:cs typeface="Arial" panose="020B0604020202020204" pitchFamily="34" charset="0"/>
              </a:rPr>
              <a:t> on the previous slide, </a:t>
            </a:r>
            <a:r>
              <a:rPr lang="en-US" sz="1100" dirty="0" smtClean="0">
                <a:latin typeface="Arial" panose="020B0604020202020204" pitchFamily="34" charset="0"/>
                <a:cs typeface="Arial" panose="020B0604020202020204" pitchFamily="34" charset="0"/>
              </a:rPr>
              <a:t>the second column from the right identifies alternate options, if applicable, for tracking piece information and to support shipping services processing/routing.  Mailers can use these methods to submit their mailing rather than submitting their mailing through Mail.XML.</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sz="1100" dirty="0" smtClean="0">
                <a:latin typeface="Arial" panose="020B0604020202020204" pitchFamily="34" charset="0"/>
                <a:cs typeface="Arial" panose="020B0604020202020204" pitchFamily="34" charset="0"/>
              </a:rPr>
              <a:t>As displayed in the last column on the right, the Extra Service </a:t>
            </a:r>
            <a:r>
              <a:rPr lang="en-US" sz="1100" dirty="0" err="1" smtClean="0">
                <a:latin typeface="Arial" panose="020B0604020202020204" pitchFamily="34" charset="0"/>
                <a:cs typeface="Arial" panose="020B0604020202020204" pitchFamily="34" charset="0"/>
              </a:rPr>
              <a:t>IMpb</a:t>
            </a:r>
            <a:r>
              <a:rPr lang="en-US" sz="1100" dirty="0" smtClean="0">
                <a:latin typeface="Arial" panose="020B0604020202020204" pitchFamily="34" charset="0"/>
                <a:cs typeface="Arial" panose="020B0604020202020204" pitchFamily="34" charset="0"/>
              </a:rPr>
              <a:t> Non-Compliance Fee S23 will</a:t>
            </a:r>
            <a:r>
              <a:rPr lang="en-US" sz="1100" baseline="0" dirty="0" smtClean="0">
                <a:latin typeface="Arial" panose="020B0604020202020204" pitchFamily="34" charset="0"/>
                <a:cs typeface="Arial" panose="020B0604020202020204" pitchFamily="34" charset="0"/>
              </a:rPr>
              <a:t> only be </a:t>
            </a:r>
            <a:r>
              <a:rPr lang="en-US" sz="1100" dirty="0" smtClean="0">
                <a:latin typeface="Arial" panose="020B0604020202020204" pitchFamily="34" charset="0"/>
                <a:cs typeface="Arial" panose="020B0604020202020204" pitchFamily="34" charset="0"/>
              </a:rPr>
              <a:t>assessed for First-Class</a:t>
            </a:r>
            <a:r>
              <a:rPr lang="en-US" sz="1100" baseline="0" dirty="0" smtClean="0">
                <a:latin typeface="Arial" panose="020B0604020202020204" pitchFamily="34" charset="0"/>
                <a:cs typeface="Arial" panose="020B0604020202020204" pitchFamily="34" charset="0"/>
              </a:rPr>
              <a:t> Mail, Priority Mail, and Parcel Select (including Parcel Select Lightweight) in January 2014 for </a:t>
            </a:r>
            <a:r>
              <a:rPr lang="en-US" sz="1100" baseline="0" dirty="0" err="1" smtClean="0">
                <a:latin typeface="Arial" panose="020B0604020202020204" pitchFamily="34" charset="0"/>
                <a:cs typeface="Arial" panose="020B0604020202020204" pitchFamily="34" charset="0"/>
              </a:rPr>
              <a:t>eDocs</a:t>
            </a:r>
            <a:r>
              <a:rPr lang="en-US" sz="1100" baseline="0" dirty="0" smtClean="0">
                <a:latin typeface="Arial" panose="020B0604020202020204" pitchFamily="34" charset="0"/>
                <a:cs typeface="Arial" panose="020B0604020202020204" pitchFamily="34" charset="0"/>
              </a:rPr>
              <a:t> submitted via Mail.XML. </a:t>
            </a:r>
          </a:p>
          <a:p>
            <a:pPr eaLnBrk="1" hangingPunct="1">
              <a:defRPr/>
            </a:pPr>
            <a:endParaRPr lang="en-US" sz="800" dirty="0" smtClean="0">
              <a:latin typeface="Arial" panose="020B0604020202020204" pitchFamily="34" charset="0"/>
              <a:cs typeface="Arial" panose="020B0604020202020204" pitchFamily="34" charset="0"/>
            </a:endParaRPr>
          </a:p>
          <a:p>
            <a:pPr eaLnBrk="1" hangingPunct="1">
              <a:defRPr/>
            </a:pPr>
            <a:r>
              <a:rPr lang="en-US" sz="1100" dirty="0" smtClean="0">
                <a:latin typeface="Arial" panose="020B0604020202020204" pitchFamily="34" charset="0"/>
                <a:cs typeface="Arial" panose="020B0604020202020204" pitchFamily="34" charset="0"/>
              </a:rPr>
              <a:t>Now that we’ve discussed the support in place for Mail.dat and Mail.XML, let’s take a look at </a:t>
            </a:r>
            <a:r>
              <a:rPr lang="en-US" sz="1100" i="0" dirty="0" smtClean="0">
                <a:latin typeface="Arial" panose="020B0604020202020204" pitchFamily="34" charset="0"/>
                <a:cs typeface="Arial" panose="020B0604020202020204" pitchFamily="34" charset="0"/>
              </a:rPr>
              <a:t>the </a:t>
            </a:r>
            <a:r>
              <a:rPr lang="en-US" sz="1100" i="0" dirty="0" err="1" smtClean="0">
                <a:latin typeface="Arial" panose="020B0604020202020204" pitchFamily="34" charset="0"/>
                <a:cs typeface="Arial" panose="020B0604020202020204" pitchFamily="34" charset="0"/>
              </a:rPr>
              <a:t>IMpb</a:t>
            </a:r>
            <a:r>
              <a:rPr lang="en-US" sz="1100" i="0" dirty="0" smtClean="0">
                <a:latin typeface="Arial" panose="020B0604020202020204" pitchFamily="34" charset="0"/>
                <a:cs typeface="Arial" panose="020B0604020202020204" pitchFamily="34" charset="0"/>
              </a:rPr>
              <a:t> system support for Postal Wizard</a:t>
            </a:r>
            <a:r>
              <a:rPr lang="en-US" sz="1100" i="0" baseline="0" dirty="0" smtClean="0">
                <a:latin typeface="Arial" panose="020B0604020202020204" pitchFamily="34" charset="0"/>
                <a:cs typeface="Arial" panose="020B0604020202020204" pitchFamily="34" charset="0"/>
              </a:rPr>
              <a:t> and </a:t>
            </a:r>
            <a:r>
              <a:rPr lang="en-US" sz="1100" i="1" baseline="0" dirty="0" err="1" smtClean="0">
                <a:latin typeface="Arial" panose="020B0604020202020204" pitchFamily="34" charset="0"/>
                <a:cs typeface="Arial" panose="020B0604020202020204" pitchFamily="34" charset="0"/>
              </a:rPr>
              <a:t>PostalOne</a:t>
            </a:r>
            <a:r>
              <a:rPr lang="en-US" sz="1100" i="1" baseline="0" dirty="0" smtClean="0">
                <a:latin typeface="Arial" panose="020B0604020202020204" pitchFamily="34" charset="0"/>
                <a:cs typeface="Arial" panose="020B0604020202020204" pitchFamily="34" charset="0"/>
              </a:rPr>
              <a:t>!</a:t>
            </a:r>
            <a:r>
              <a:rPr lang="en-US" sz="1100" i="0" baseline="0" dirty="0" smtClean="0">
                <a:latin typeface="Arial" panose="020B0604020202020204" pitchFamily="34" charset="0"/>
                <a:cs typeface="Arial" panose="020B0604020202020204" pitchFamily="34" charset="0"/>
              </a:rPr>
              <a:t> BMEU. </a:t>
            </a:r>
            <a:endParaRPr lang="en-US" sz="11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3F677477-7D9C-4A80-977B-22178535D8E7}" type="slidenum">
              <a:rPr lang="en-US" smtClean="0"/>
              <a:pPr>
                <a:defRPr/>
              </a:pPr>
              <a:t>36</a:t>
            </a:fld>
            <a:endParaRPr lang="en-US"/>
          </a:p>
        </p:txBody>
      </p:sp>
    </p:spTree>
    <p:extLst>
      <p:ext uri="{BB962C8B-B14F-4D97-AF65-F5344CB8AC3E}">
        <p14:creationId xmlns:p14="http://schemas.microsoft.com/office/powerpoint/2010/main" val="3426038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chart above depicts the January 2014 Postal Wizard support for the </a:t>
            </a:r>
            <a:r>
              <a:rPr lang="en-US" baseline="0" dirty="0" err="1" smtClean="0">
                <a:latin typeface="Arial" panose="020B0604020202020204" pitchFamily="34" charset="0"/>
                <a:cs typeface="Arial" panose="020B0604020202020204" pitchFamily="34" charset="0"/>
              </a:rPr>
              <a:t>IMpb</a:t>
            </a:r>
            <a:r>
              <a:rPr lang="en-US" baseline="0" dirty="0" smtClean="0">
                <a:latin typeface="Arial" panose="020B0604020202020204" pitchFamily="34" charset="0"/>
                <a:cs typeface="Arial" panose="020B0604020202020204" pitchFamily="34" charset="0"/>
              </a:rPr>
              <a:t> Non-Compliance assessment. </a:t>
            </a:r>
          </a:p>
          <a:p>
            <a:r>
              <a:rPr lang="en-US" baseline="0" dirty="0" smtClean="0">
                <a:latin typeface="Arial" panose="020B0604020202020204" pitchFamily="34" charset="0"/>
                <a:cs typeface="Arial" panose="020B0604020202020204" pitchFamily="34" charset="0"/>
              </a:rPr>
              <a:t>As is the case in the previous two charts, the Extra Services S23 fee is not being assessed for Standard Mail, Bound Printed Matter, Library Mail, Media Mail, or Periodicals until a future date. </a:t>
            </a:r>
          </a:p>
          <a:p>
            <a:endParaRPr lang="en-US" baseline="0" dirty="0" smtClean="0"/>
          </a:p>
        </p:txBody>
      </p:sp>
      <p:sp>
        <p:nvSpPr>
          <p:cNvPr id="4" name="Slide Number Placeholder 3"/>
          <p:cNvSpPr>
            <a:spLocks noGrp="1"/>
          </p:cNvSpPr>
          <p:nvPr>
            <p:ph type="sldNum" sz="quarter" idx="10"/>
          </p:nvPr>
        </p:nvSpPr>
        <p:spPr/>
        <p:txBody>
          <a:bodyPr/>
          <a:lstStyle/>
          <a:p>
            <a:pPr>
              <a:defRPr/>
            </a:pPr>
            <a:fld id="{3F677477-7D9C-4A80-977B-22178535D8E7}" type="slidenum">
              <a:rPr lang="en-US" smtClean="0"/>
              <a:pPr>
                <a:defRPr/>
              </a:pPr>
              <a:t>37</a:t>
            </a:fld>
            <a:endParaRPr lang="en-US"/>
          </a:p>
        </p:txBody>
      </p:sp>
    </p:spTree>
    <p:extLst>
      <p:ext uri="{BB962C8B-B14F-4D97-AF65-F5344CB8AC3E}">
        <p14:creationId xmlns:p14="http://schemas.microsoft.com/office/powerpoint/2010/main" val="36116006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a:t>
            </a:r>
            <a:r>
              <a:rPr lang="en-US" baseline="0" dirty="0" smtClean="0">
                <a:latin typeface="Arial" panose="020B0604020202020204" pitchFamily="34" charset="0"/>
                <a:cs typeface="Arial" panose="020B0604020202020204" pitchFamily="34" charset="0"/>
              </a:rPr>
              <a:t> table above displays the </a:t>
            </a:r>
            <a:r>
              <a:rPr lang="en-US" i="1" baseline="0" dirty="0" err="1" smtClean="0">
                <a:latin typeface="Arial" panose="020B0604020202020204" pitchFamily="34" charset="0"/>
                <a:cs typeface="Arial" panose="020B0604020202020204" pitchFamily="34" charset="0"/>
              </a:rPr>
              <a:t>PostalOne</a:t>
            </a:r>
            <a:r>
              <a:rPr lang="en-US" i="1"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 support for processing </a:t>
            </a:r>
            <a:r>
              <a:rPr lang="en-US" i="0" baseline="0" dirty="0" err="1" smtClean="0">
                <a:latin typeface="Arial" panose="020B0604020202020204" pitchFamily="34" charset="0"/>
                <a:cs typeface="Arial" panose="020B0604020202020204" pitchFamily="34" charset="0"/>
              </a:rPr>
              <a:t>IMpb</a:t>
            </a:r>
            <a:r>
              <a:rPr lang="en-US" i="0" baseline="0" dirty="0" smtClean="0">
                <a:latin typeface="Arial" panose="020B0604020202020204" pitchFamily="34" charset="0"/>
                <a:cs typeface="Arial" panose="020B0604020202020204" pitchFamily="34" charset="0"/>
              </a:rPr>
              <a:t> non-compliance when mailers submit hardcopy postage statements to the BMEU. </a:t>
            </a:r>
          </a:p>
          <a:p>
            <a:r>
              <a:rPr lang="en-US" i="0" baseline="0" dirty="0" smtClean="0">
                <a:latin typeface="Arial" panose="020B0604020202020204" pitchFamily="34" charset="0"/>
                <a:cs typeface="Arial" panose="020B0604020202020204" pitchFamily="34" charset="0"/>
              </a:rPr>
              <a:t>Currently the </a:t>
            </a:r>
            <a:r>
              <a:rPr lang="en-US" i="1" baseline="0" dirty="0" err="1" smtClean="0">
                <a:latin typeface="Arial" panose="020B0604020202020204" pitchFamily="34" charset="0"/>
                <a:cs typeface="Arial" panose="020B0604020202020204" pitchFamily="34" charset="0"/>
              </a:rPr>
              <a:t>PostalOne</a:t>
            </a:r>
            <a:r>
              <a:rPr lang="en-US" i="1"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 and Postal Wizard system support for </a:t>
            </a:r>
            <a:r>
              <a:rPr lang="en-US" i="0" baseline="0" dirty="0" err="1" smtClean="0">
                <a:latin typeface="Arial" panose="020B0604020202020204" pitchFamily="34" charset="0"/>
                <a:cs typeface="Arial" panose="020B0604020202020204" pitchFamily="34" charset="0"/>
              </a:rPr>
              <a:t>IMpb</a:t>
            </a:r>
            <a:r>
              <a:rPr lang="en-US" i="0" baseline="0" dirty="0" smtClean="0">
                <a:latin typeface="Arial" panose="020B0604020202020204" pitchFamily="34" charset="0"/>
                <a:cs typeface="Arial" panose="020B0604020202020204" pitchFamily="34" charset="0"/>
              </a:rPr>
              <a:t> compliance is identical.  </a:t>
            </a:r>
          </a:p>
          <a:p>
            <a:r>
              <a:rPr lang="en-US" i="0" baseline="0" dirty="0" smtClean="0">
                <a:latin typeface="Arial" panose="020B0604020202020204" pitchFamily="34" charset="0"/>
                <a:cs typeface="Arial" panose="020B0604020202020204" pitchFamily="34" charset="0"/>
              </a:rPr>
              <a:t>As discussed previously, the S23 fee is only being assessed for First-Class Mail, Priority Mail, and Parcel Select (including lightweight) at this time. </a:t>
            </a:r>
          </a:p>
          <a:p>
            <a:endParaRPr lang="en-US" sz="800"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For more information on submitting postage statements for parcel mailings and the new </a:t>
            </a:r>
            <a:r>
              <a:rPr lang="en-US" i="0" baseline="0" dirty="0" err="1" smtClean="0">
                <a:latin typeface="Arial" panose="020B0604020202020204" pitchFamily="34" charset="0"/>
                <a:cs typeface="Arial" panose="020B0604020202020204" pitchFamily="34" charset="0"/>
              </a:rPr>
              <a:t>IMpb</a:t>
            </a:r>
            <a:r>
              <a:rPr lang="en-US" i="0" baseline="0" dirty="0" smtClean="0">
                <a:latin typeface="Arial" panose="020B0604020202020204" pitchFamily="34" charset="0"/>
                <a:cs typeface="Arial" panose="020B0604020202020204" pitchFamily="34" charset="0"/>
              </a:rPr>
              <a:t> Non-compliance fee, reference one of the links on slide 34 of this presentation.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3F677477-7D9C-4A80-977B-22178535D8E7}" type="slidenum">
              <a:rPr lang="en-US" smtClean="0"/>
              <a:pPr>
                <a:defRPr/>
              </a:pPr>
              <a:t>38</a:t>
            </a:fld>
            <a:endParaRPr lang="en-US"/>
          </a:p>
        </p:txBody>
      </p:sp>
    </p:spTree>
    <p:extLst>
      <p:ext uri="{BB962C8B-B14F-4D97-AF65-F5344CB8AC3E}">
        <p14:creationId xmlns:p14="http://schemas.microsoft.com/office/powerpoint/2010/main" val="2998318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defRPr/>
            </a:pPr>
            <a:r>
              <a:rPr lang="en-US" dirty="0" smtClean="0">
                <a:latin typeface="Arial" panose="020B0604020202020204" pitchFamily="34" charset="0"/>
                <a:ea typeface="Times New Roman" pitchFamily="18" charset="0"/>
                <a:cs typeface="Arial" panose="020B0604020202020204" pitchFamily="34" charset="0"/>
              </a:rPr>
              <a:t>Effective January 2014, the Intelligent Mail package barcode (</a:t>
            </a:r>
            <a:r>
              <a:rPr lang="en-US" dirty="0" err="1" smtClean="0">
                <a:latin typeface="Arial" panose="020B0604020202020204" pitchFamily="34" charset="0"/>
                <a:ea typeface="Times New Roman" pitchFamily="18" charset="0"/>
                <a:cs typeface="Arial" panose="020B0604020202020204" pitchFamily="34" charset="0"/>
              </a:rPr>
              <a:t>IMpb</a:t>
            </a:r>
            <a:r>
              <a:rPr lang="en-US" dirty="0" smtClean="0">
                <a:latin typeface="Arial" panose="020B0604020202020204" pitchFamily="34" charset="0"/>
                <a:ea typeface="Times New Roman" pitchFamily="18" charset="0"/>
                <a:cs typeface="Arial" panose="020B0604020202020204" pitchFamily="34" charset="0"/>
              </a:rPr>
              <a:t>) requirements are changing for parcels entered through commercial channels including, but not limited to: </a:t>
            </a:r>
          </a:p>
          <a:p>
            <a:pPr marL="171450" indent="-171450" eaLnBrk="1" hangingPunct="1">
              <a:buFont typeface="Arial" pitchFamily="34" charset="0"/>
              <a:buChar char="•"/>
              <a:defRPr/>
            </a:pPr>
            <a:endParaRPr lang="en-US" u="sng" dirty="0" smtClean="0">
              <a:latin typeface="Arial" panose="020B0604020202020204" pitchFamily="34" charset="0"/>
              <a:cs typeface="Arial" panose="020B0604020202020204" pitchFamily="34" charset="0"/>
            </a:endParaRPr>
          </a:p>
          <a:p>
            <a:pPr marL="628650" lvl="1" indent="-171450" eaLnBrk="1" hangingPunct="1">
              <a:lnSpc>
                <a:spcPct val="90000"/>
              </a:lnSpc>
              <a:spcBef>
                <a:spcPct val="0"/>
              </a:spcBef>
              <a:buFont typeface="Arial" pitchFamily="34" charset="0"/>
              <a:buChar char="•"/>
              <a:defRPr/>
            </a:pPr>
            <a:r>
              <a:rPr lang="en-US" dirty="0" smtClean="0">
                <a:solidFill>
                  <a:srgbClr val="000000"/>
                </a:solidFill>
                <a:latin typeface="Arial" panose="020B0604020202020204" pitchFamily="34" charset="0"/>
                <a:cs typeface="Arial" panose="020B0604020202020204" pitchFamily="34" charset="0"/>
              </a:rPr>
              <a:t>Priority Mail </a:t>
            </a:r>
            <a:r>
              <a:rPr lang="en-US" dirty="0" err="1" smtClean="0">
                <a:solidFill>
                  <a:srgbClr val="000000"/>
                </a:solidFill>
                <a:latin typeface="Arial" panose="020B0604020202020204" pitchFamily="34" charset="0"/>
                <a:cs typeface="Arial" panose="020B0604020202020204" pitchFamily="34" charset="0"/>
              </a:rPr>
              <a:t>Express</a:t>
            </a:r>
            <a:r>
              <a:rPr lang="en-US" baseline="30000" dirty="0" err="1" smtClean="0">
                <a:solidFill>
                  <a:srgbClr val="000000"/>
                </a:solidFill>
                <a:latin typeface="Arial" panose="020B0604020202020204" pitchFamily="34" charset="0"/>
                <a:cs typeface="Arial" panose="020B0604020202020204" pitchFamily="34" charset="0"/>
              </a:rPr>
              <a:t>TM</a:t>
            </a:r>
            <a:r>
              <a:rPr lang="en-US" dirty="0" smtClean="0">
                <a:solidFill>
                  <a:srgbClr val="000000"/>
                </a:solidFill>
                <a:latin typeface="Arial" panose="020B0604020202020204" pitchFamily="34" charset="0"/>
                <a:cs typeface="Arial" panose="020B0604020202020204" pitchFamily="34" charset="0"/>
              </a:rPr>
              <a:t> </a:t>
            </a:r>
          </a:p>
          <a:p>
            <a:pPr marL="628650" lvl="1" indent="-171450" eaLnBrk="1" hangingPunct="1">
              <a:lnSpc>
                <a:spcPct val="90000"/>
              </a:lnSpc>
              <a:spcBef>
                <a:spcPct val="0"/>
              </a:spcBef>
              <a:buFont typeface="Arial" pitchFamily="34" charset="0"/>
              <a:buChar char="•"/>
              <a:defRPr/>
            </a:pPr>
            <a:r>
              <a:rPr lang="en-US" dirty="0" smtClean="0">
                <a:solidFill>
                  <a:srgbClr val="000000"/>
                </a:solidFill>
                <a:latin typeface="Arial" panose="020B0604020202020204" pitchFamily="34" charset="0"/>
                <a:cs typeface="Arial" panose="020B0604020202020204" pitchFamily="34" charset="0"/>
              </a:rPr>
              <a:t>Priority Mail</a:t>
            </a:r>
            <a:r>
              <a:rPr lang="en-US" baseline="30000" dirty="0" smtClean="0">
                <a:solidFill>
                  <a:srgbClr val="000000"/>
                </a:solidFill>
                <a:latin typeface="Arial" panose="020B0604020202020204" pitchFamily="34" charset="0"/>
                <a:cs typeface="Arial" panose="020B0604020202020204" pitchFamily="34" charset="0"/>
              </a:rPr>
              <a:t>®</a:t>
            </a:r>
            <a:r>
              <a:rPr lang="en-US" dirty="0" smtClean="0">
                <a:solidFill>
                  <a:srgbClr val="000000"/>
                </a:solidFill>
                <a:latin typeface="Arial" panose="020B0604020202020204" pitchFamily="34" charset="0"/>
                <a:cs typeface="Arial" panose="020B0604020202020204" pitchFamily="34" charset="0"/>
              </a:rPr>
              <a:t> </a:t>
            </a:r>
          </a:p>
          <a:p>
            <a:pPr marL="628650" lvl="1" indent="-171450" eaLnBrk="1" hangingPunct="1">
              <a:lnSpc>
                <a:spcPct val="90000"/>
              </a:lnSpc>
              <a:spcBef>
                <a:spcPct val="0"/>
              </a:spcBef>
              <a:buFont typeface="Arial" pitchFamily="34" charset="0"/>
              <a:buChar char="•"/>
              <a:defRPr/>
            </a:pPr>
            <a:r>
              <a:rPr lang="en-US" dirty="0" smtClean="0">
                <a:solidFill>
                  <a:srgbClr val="000000"/>
                </a:solidFill>
                <a:latin typeface="Arial" panose="020B0604020202020204" pitchFamily="34" charset="0"/>
                <a:cs typeface="Arial" panose="020B0604020202020204" pitchFamily="34" charset="0"/>
              </a:rPr>
              <a:t>First-</a:t>
            </a:r>
            <a:r>
              <a:rPr lang="en-US" dirty="0" err="1" smtClean="0">
                <a:solidFill>
                  <a:srgbClr val="000000"/>
                </a:solidFill>
                <a:latin typeface="Arial" panose="020B0604020202020204" pitchFamily="34" charset="0"/>
                <a:cs typeface="Arial" panose="020B0604020202020204" pitchFamily="34" charset="0"/>
              </a:rPr>
              <a:t>Class</a:t>
            </a:r>
            <a:r>
              <a:rPr lang="en-US" baseline="30000" dirty="0" err="1" smtClean="0">
                <a:solidFill>
                  <a:srgbClr val="000000"/>
                </a:solidFill>
                <a:latin typeface="Arial" panose="020B0604020202020204" pitchFamily="34" charset="0"/>
                <a:cs typeface="Arial" panose="020B0604020202020204" pitchFamily="34" charset="0"/>
              </a:rPr>
              <a:t>TM</a:t>
            </a:r>
            <a:r>
              <a:rPr lang="en-US" dirty="0" smtClean="0">
                <a:solidFill>
                  <a:srgbClr val="000000"/>
                </a:solidFill>
                <a:latin typeface="Arial" panose="020B0604020202020204" pitchFamily="34" charset="0"/>
                <a:cs typeface="Arial" panose="020B0604020202020204" pitchFamily="34" charset="0"/>
              </a:rPr>
              <a:t> Package Services</a:t>
            </a:r>
          </a:p>
          <a:p>
            <a:pPr marL="628650" lvl="1" indent="-171450" eaLnBrk="1" hangingPunct="1">
              <a:lnSpc>
                <a:spcPct val="90000"/>
              </a:lnSpc>
              <a:spcBef>
                <a:spcPct val="0"/>
              </a:spcBef>
              <a:buFont typeface="Arial" pitchFamily="34" charset="0"/>
              <a:buChar char="•"/>
              <a:defRPr/>
            </a:pPr>
            <a:r>
              <a:rPr lang="en-US" dirty="0" smtClean="0">
                <a:solidFill>
                  <a:srgbClr val="000000"/>
                </a:solidFill>
                <a:latin typeface="Arial" panose="020B0604020202020204" pitchFamily="34" charset="0"/>
                <a:cs typeface="Arial" panose="020B0604020202020204" pitchFamily="34" charset="0"/>
              </a:rPr>
              <a:t>Parcel Select</a:t>
            </a:r>
          </a:p>
          <a:p>
            <a:pPr marL="628650" lvl="1" indent="-171450" eaLnBrk="1" hangingPunct="1">
              <a:lnSpc>
                <a:spcPct val="90000"/>
              </a:lnSpc>
              <a:spcBef>
                <a:spcPct val="0"/>
              </a:spcBef>
              <a:buFont typeface="Arial" pitchFamily="34" charset="0"/>
              <a:buChar char="•"/>
              <a:defRPr/>
            </a:pPr>
            <a:r>
              <a:rPr lang="en-US" dirty="0" smtClean="0">
                <a:solidFill>
                  <a:srgbClr val="000000"/>
                </a:solidFill>
                <a:latin typeface="Arial" panose="020B0604020202020204" pitchFamily="34" charset="0"/>
                <a:cs typeface="Arial" panose="020B0604020202020204" pitchFamily="34" charset="0"/>
              </a:rPr>
              <a:t>Parcel Select Lightweight</a:t>
            </a:r>
          </a:p>
          <a:p>
            <a:pPr marL="628650" lvl="1" indent="-171450" eaLnBrk="1" hangingPunct="1">
              <a:lnSpc>
                <a:spcPct val="90000"/>
              </a:lnSpc>
              <a:spcBef>
                <a:spcPct val="0"/>
              </a:spcBef>
              <a:buFont typeface="Arial" pitchFamily="34" charset="0"/>
              <a:buChar char="•"/>
              <a:defRPr/>
            </a:pPr>
            <a:r>
              <a:rPr lang="en-US" dirty="0" smtClean="0">
                <a:solidFill>
                  <a:srgbClr val="000000"/>
                </a:solidFill>
                <a:latin typeface="Arial" panose="020B0604020202020204" pitchFamily="34" charset="0"/>
                <a:cs typeface="Arial" panose="020B0604020202020204" pitchFamily="34" charset="0"/>
              </a:rPr>
              <a:t>Postage paid by Permit Imprint, Postage Meter, PC Postage</a:t>
            </a:r>
            <a:r>
              <a:rPr lang="en-US" baseline="30000" dirty="0" smtClean="0">
                <a:solidFill>
                  <a:srgbClr val="000000"/>
                </a:solidFill>
                <a:latin typeface="Arial" panose="020B0604020202020204" pitchFamily="34" charset="0"/>
                <a:cs typeface="Arial" panose="020B0604020202020204" pitchFamily="34" charset="0"/>
              </a:rPr>
              <a:t>®</a:t>
            </a:r>
            <a:r>
              <a:rPr lang="en-US" dirty="0" smtClean="0">
                <a:solidFill>
                  <a:srgbClr val="000000"/>
                </a:solidFill>
                <a:latin typeface="Arial" panose="020B0604020202020204" pitchFamily="34" charset="0"/>
                <a:cs typeface="Arial" panose="020B0604020202020204" pitchFamily="34" charset="0"/>
              </a:rPr>
              <a:t>, </a:t>
            </a:r>
            <a:r>
              <a:rPr lang="en-US" dirty="0" err="1" smtClean="0">
                <a:solidFill>
                  <a:srgbClr val="000000"/>
                </a:solidFill>
                <a:latin typeface="Arial" panose="020B0604020202020204" pitchFamily="34" charset="0"/>
                <a:cs typeface="Arial" panose="020B0604020202020204" pitchFamily="34" charset="0"/>
              </a:rPr>
              <a:t>Precancelled</a:t>
            </a:r>
            <a:r>
              <a:rPr lang="en-US" dirty="0" smtClean="0">
                <a:solidFill>
                  <a:srgbClr val="000000"/>
                </a:solidFill>
                <a:latin typeface="Arial" panose="020B0604020202020204" pitchFamily="34" charset="0"/>
                <a:cs typeface="Arial" panose="020B0604020202020204" pitchFamily="34" charset="0"/>
              </a:rPr>
              <a:t> stamps, Franked Mail, or Official Mail Accounting System </a:t>
            </a:r>
          </a:p>
        </p:txBody>
      </p:sp>
      <p:sp>
        <p:nvSpPr>
          <p:cNvPr id="4" name="Slide Number Placeholder 3"/>
          <p:cNvSpPr>
            <a:spLocks noGrp="1"/>
          </p:cNvSpPr>
          <p:nvPr>
            <p:ph type="sldNum" sz="quarter" idx="5"/>
          </p:nvPr>
        </p:nvSpPr>
        <p:spPr/>
        <p:txBody>
          <a:bodyPr/>
          <a:lstStyle/>
          <a:p>
            <a:pPr>
              <a:defRPr/>
            </a:pPr>
            <a:fld id="{5F2CC66E-B648-475E-8BEB-AFAC707B08E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ea typeface="Times New Roman" pitchFamily="18" charset="0"/>
                <a:cs typeface="Arial" panose="020B0604020202020204" pitchFamily="34" charset="0"/>
              </a:rPr>
              <a:t>To receive commercial rates beginning January 26, 2014, m</a:t>
            </a:r>
            <a:r>
              <a:rPr lang="en-US" altLang="en-US" dirty="0" smtClean="0">
                <a:latin typeface="Arial" panose="020B0604020202020204" pitchFamily="34" charset="0"/>
                <a:cs typeface="Arial" panose="020B0604020202020204" pitchFamily="34" charset="0"/>
              </a:rPr>
              <a:t>ailers must use a unique Intelligent Mail Package Barcode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which is a barcode that affixes to the package and contains delivery information, such as the destination address, ZIP Code routing and payment information.  </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Mailers must also submit an electronic Shipping Services File (SSF), version 1.6 or higher.  </a:t>
            </a:r>
          </a:p>
          <a:p>
            <a:pPr eaLnBrk="1" hangingPunct="1"/>
            <a:endParaRPr lang="en-US" altLang="en-US" sz="800" dirty="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The Shipping Services File is an electronically submitted document that contains mailing information about each package being sent.  The Shipping Services File must contain delivery information which is the correct destination delivery address or ZIP+4 Code.  </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We will look a little closer at each one of the requirements starting with the unique barcode requirement and also briefly review the exceptions.</a:t>
            </a:r>
          </a:p>
        </p:txBody>
      </p:sp>
      <p:sp>
        <p:nvSpPr>
          <p:cNvPr id="4" name="Slide Number Placeholder 3"/>
          <p:cNvSpPr>
            <a:spLocks noGrp="1"/>
          </p:cNvSpPr>
          <p:nvPr>
            <p:ph type="sldNum" sz="quarter" idx="5"/>
          </p:nvPr>
        </p:nvSpPr>
        <p:spPr/>
        <p:txBody>
          <a:bodyPr/>
          <a:lstStyle/>
          <a:p>
            <a:pPr>
              <a:defRPr/>
            </a:pPr>
            <a:fld id="{F54BF5F9-0DF3-4A9D-93EA-BD9FC97DF08C}"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A very important requirement is that commercial mailers must use a unique tracking barcode when mailing packages.  This barcode must be prepared in accordance with Domestic Mail Manual (DMM) section 708.5.1, which is titled </a:t>
            </a:r>
            <a:r>
              <a:rPr lang="en-US" altLang="en-US" i="1" dirty="0" smtClean="0">
                <a:latin typeface="Arial" panose="020B0604020202020204" pitchFamily="34" charset="0"/>
                <a:cs typeface="Arial" panose="020B0604020202020204" pitchFamily="34" charset="0"/>
              </a:rPr>
              <a:t>Standards for Package and Extra Service Barcodes: Intelligent Mail Package Barcode</a:t>
            </a:r>
            <a:r>
              <a:rPr lang="en-US" altLang="en-US" dirty="0" smtClean="0">
                <a:latin typeface="Arial" panose="020B0604020202020204" pitchFamily="34" charset="0"/>
                <a:cs typeface="Arial" panose="020B0604020202020204" pitchFamily="34" charset="0"/>
              </a:rPr>
              <a:t>. </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An Intelligent Mail package barcode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is the USPS-developed barcode that can be read by automated parcel processing equipment and Intelligent Mail scanning devices.</a:t>
            </a:r>
          </a:p>
          <a:p>
            <a:pPr eaLnBrk="1" hangingPunct="1"/>
            <a:endParaRPr lang="en-US" altLang="en-US" sz="800"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Detailed information about the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barcode is not only found in the DMM but also in Publication 199 on the RIBBS website.</a:t>
            </a:r>
          </a:p>
        </p:txBody>
      </p:sp>
      <p:sp>
        <p:nvSpPr>
          <p:cNvPr id="4" name="Slide Number Placeholder 3"/>
          <p:cNvSpPr>
            <a:spLocks noGrp="1"/>
          </p:cNvSpPr>
          <p:nvPr>
            <p:ph type="sldNum" sz="quarter" idx="5"/>
          </p:nvPr>
        </p:nvSpPr>
        <p:spPr/>
        <p:txBody>
          <a:bodyPr/>
          <a:lstStyle/>
          <a:p>
            <a:pPr>
              <a:defRPr/>
            </a:pPr>
            <a:fld id="{38E0B5D8-66A2-46ED-9E46-E6764E61E703}"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latin typeface="Arial" panose="020B0604020202020204" pitchFamily="34" charset="0"/>
                <a:cs typeface="Arial" panose="020B0604020202020204" pitchFamily="34" charset="0"/>
              </a:rPr>
              <a:t>USPS has implemented a process to allow mailers to temporarily use existing barcode formats on parcels and </a:t>
            </a:r>
            <a:r>
              <a:rPr lang="en-US" altLang="en-US" dirty="0" err="1" smtClean="0">
                <a:latin typeface="Arial" panose="020B0604020202020204" pitchFamily="34" charset="0"/>
                <a:cs typeface="Arial" panose="020B0604020202020204" pitchFamily="34" charset="0"/>
              </a:rPr>
              <a:t>mailpieces</a:t>
            </a:r>
            <a:r>
              <a:rPr lang="en-US" altLang="en-US" dirty="0" smtClean="0">
                <a:latin typeface="Arial" panose="020B0604020202020204" pitchFamily="34" charset="0"/>
                <a:cs typeface="Arial" panose="020B0604020202020204" pitchFamily="34" charset="0"/>
              </a:rPr>
              <a:t> that include extra services.  </a:t>
            </a:r>
          </a:p>
          <a:p>
            <a:pPr eaLnBrk="1" hangingPunct="1"/>
            <a:r>
              <a:rPr lang="en-US" altLang="en-US" dirty="0" smtClean="0">
                <a:latin typeface="Arial" panose="020B0604020202020204" pitchFamily="34" charset="0"/>
                <a:cs typeface="Arial" panose="020B0604020202020204" pitchFamily="34" charset="0"/>
              </a:rPr>
              <a:t>Mailers using legacy barcodes may use the legacy version of the Shipping Services File v1.4 to accompany their mailing.  Any such authorization must be granted through an exception process.  Mailers requesting an exception must be able to demonstrate their ability to transmit piece-level documentation to the Postal Service through a Shipping Services File and to include a destination delivery address or ZIP+4 code for each record in the file. </a:t>
            </a:r>
          </a:p>
          <a:p>
            <a:pPr eaLnBrk="1" hangingPunct="1"/>
            <a:r>
              <a:rPr lang="en-US" altLang="en-US" dirty="0" smtClean="0">
                <a:latin typeface="Arial" panose="020B0604020202020204" pitchFamily="34" charset="0"/>
                <a:cs typeface="Arial" panose="020B0604020202020204" pitchFamily="34" charset="0"/>
              </a:rPr>
              <a:t>These exceptions are intended to provide additional time, when needed, to transition to the use of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  Requests for exceptions must be directed to the Vice President of Sales. </a:t>
            </a:r>
            <a:endParaRPr lang="en-US" altLang="en-US" b="1" dirty="0" smtClean="0">
              <a:latin typeface="Arial" panose="020B0604020202020204" pitchFamily="34" charset="0"/>
              <a:cs typeface="Arial" panose="020B0604020202020204" pitchFamily="34" charset="0"/>
            </a:endParaRPr>
          </a:p>
          <a:p>
            <a:pPr eaLnBrk="1" hangingPunct="1"/>
            <a:endParaRPr lang="en-US" altLang="en-US" sz="800" b="1" dirty="0" smtClean="0">
              <a:latin typeface="Arial" panose="020B0604020202020204" pitchFamily="34" charset="0"/>
              <a:cs typeface="Arial" panose="020B0604020202020204" pitchFamily="34" charset="0"/>
            </a:endParaRPr>
          </a:p>
          <a:p>
            <a:pPr eaLnBrk="1" hangingPunct="1"/>
            <a:r>
              <a:rPr lang="en-US" altLang="en-US" dirty="0" smtClean="0">
                <a:latin typeface="Arial" panose="020B0604020202020204" pitchFamily="34" charset="0"/>
                <a:cs typeface="Arial" panose="020B0604020202020204" pitchFamily="34" charset="0"/>
              </a:rPr>
              <a:t>All mailers must be fully </a:t>
            </a:r>
            <a:r>
              <a:rPr lang="en-US" altLang="en-US" dirty="0" err="1" smtClean="0">
                <a:latin typeface="Arial" panose="020B0604020202020204" pitchFamily="34" charset="0"/>
                <a:cs typeface="Arial" panose="020B0604020202020204" pitchFamily="34" charset="0"/>
              </a:rPr>
              <a:t>IMpb</a:t>
            </a:r>
            <a:r>
              <a:rPr lang="en-US" altLang="en-US" dirty="0" smtClean="0">
                <a:latin typeface="Arial" panose="020B0604020202020204" pitchFamily="34" charset="0"/>
                <a:cs typeface="Arial" panose="020B0604020202020204" pitchFamily="34" charset="0"/>
              </a:rPr>
              <a:t>-compliant, using version 1.6 or higher of the Shipping Services File, by January 25, 2015. </a:t>
            </a:r>
          </a:p>
          <a:p>
            <a:pPr eaLnBrk="1" hangingPunct="1"/>
            <a:r>
              <a:rPr lang="en-US" altLang="en-US" dirty="0" smtClean="0">
                <a:latin typeface="Arial" panose="020B0604020202020204" pitchFamily="34" charset="0"/>
                <a:cs typeface="Arial" panose="020B0604020202020204" pitchFamily="34" charset="0"/>
              </a:rPr>
              <a:t>Mailers should note that Priority Mail pieces bearing barcodes prepared in the existing format are not eligible for automatic insurance coverage.</a:t>
            </a:r>
          </a:p>
        </p:txBody>
      </p:sp>
      <p:sp>
        <p:nvSpPr>
          <p:cNvPr id="4" name="Slide Number Placeholder 3"/>
          <p:cNvSpPr>
            <a:spLocks noGrp="1"/>
          </p:cNvSpPr>
          <p:nvPr>
            <p:ph type="sldNum" sz="quarter" idx="5"/>
          </p:nvPr>
        </p:nvSpPr>
        <p:spPr/>
        <p:txBody>
          <a:bodyPr/>
          <a:lstStyle/>
          <a:p>
            <a:pPr>
              <a:defRPr/>
            </a:pPr>
            <a:fld id="{CE1F66F8-690D-49B7-819D-4F9D830C2DBA}"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p:cNvSpPr>
            <a:spLocks noGrp="1"/>
          </p:cNvSpPr>
          <p:nvPr>
            <p:ph type="body" idx="1"/>
          </p:nvPr>
        </p:nvSpPr>
        <p:spPr bwMode="auto">
          <a:xfrm>
            <a:off x="457200" y="4416427"/>
            <a:ext cx="5943599"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r>
              <a:rPr lang="en-US" altLang="en-US" dirty="0" smtClean="0">
                <a:latin typeface="Arial" panose="020B0604020202020204" pitchFamily="34" charset="0"/>
                <a:ea typeface="Calibri" pitchFamily="34" charset="0"/>
                <a:cs typeface="Arial" panose="020B0604020202020204" pitchFamily="34" charset="0"/>
              </a:rPr>
              <a:t>Now that we have covered the basic </a:t>
            </a:r>
            <a:r>
              <a:rPr lang="en-US" altLang="en-US" dirty="0" err="1" smtClean="0">
                <a:latin typeface="Arial" panose="020B0604020202020204" pitchFamily="34" charset="0"/>
                <a:ea typeface="Calibri" pitchFamily="34" charset="0"/>
                <a:cs typeface="Arial" panose="020B0604020202020204" pitchFamily="34" charset="0"/>
              </a:rPr>
              <a:t>IMpb</a:t>
            </a:r>
            <a:r>
              <a:rPr lang="en-US" altLang="en-US" dirty="0" smtClean="0">
                <a:latin typeface="Arial" panose="020B0604020202020204" pitchFamily="34" charset="0"/>
                <a:ea typeface="Calibri" pitchFamily="34" charset="0"/>
                <a:cs typeface="Arial" panose="020B0604020202020204" pitchFamily="34" charset="0"/>
              </a:rPr>
              <a:t> requirements and the classes of mail to which they apply, let’s talk about the exceptions to the requirements.</a:t>
            </a:r>
          </a:p>
          <a:p>
            <a:pPr defTabSz="930275" eaLnBrk="1" hangingPunct="1"/>
            <a:endParaRPr lang="en-US" altLang="en-US" dirty="0" smtClean="0">
              <a:latin typeface="Arial" panose="020B0604020202020204" pitchFamily="34" charset="0"/>
              <a:ea typeface="Calibri" pitchFamily="34" charset="0"/>
              <a:cs typeface="Arial" panose="020B0604020202020204" pitchFamily="34" charset="0"/>
            </a:endParaRPr>
          </a:p>
          <a:p>
            <a:pPr defTabSz="930275" eaLnBrk="1" hangingPunct="1">
              <a:lnSpc>
                <a:spcPct val="90000"/>
              </a:lnSpc>
              <a:spcBef>
                <a:spcPct val="0"/>
              </a:spcBef>
              <a:buFont typeface="Symbol" pitchFamily="18" charset="2"/>
              <a:buNone/>
            </a:pPr>
            <a:r>
              <a:rPr lang="en-US" altLang="en-US" dirty="0" smtClean="0">
                <a:latin typeface="Arial" panose="020B0604020202020204" pitchFamily="34" charset="0"/>
                <a:ea typeface="Calibri" pitchFamily="34" charset="0"/>
                <a:cs typeface="Arial" panose="020B0604020202020204" pitchFamily="34" charset="0"/>
              </a:rPr>
              <a:t>The </a:t>
            </a:r>
            <a:r>
              <a:rPr lang="en-US" altLang="en-US" dirty="0" err="1" smtClean="0">
                <a:latin typeface="Arial" panose="020B0604020202020204" pitchFamily="34" charset="0"/>
                <a:ea typeface="Calibri" pitchFamily="34" charset="0"/>
                <a:cs typeface="Arial" panose="020B0604020202020204" pitchFamily="34" charset="0"/>
              </a:rPr>
              <a:t>IMpb</a:t>
            </a:r>
            <a:r>
              <a:rPr lang="en-US" altLang="en-US" dirty="0" smtClean="0">
                <a:latin typeface="Arial" panose="020B0604020202020204" pitchFamily="34" charset="0"/>
                <a:ea typeface="Calibri" pitchFamily="34" charset="0"/>
                <a:cs typeface="Arial" panose="020B0604020202020204" pitchFamily="34" charset="0"/>
              </a:rPr>
              <a:t> requirements do not apply to:</a:t>
            </a:r>
          </a:p>
          <a:p>
            <a:pPr defTabSz="930275" eaLnBrk="1" hangingPunct="1">
              <a:lnSpc>
                <a:spcPct val="90000"/>
              </a:lnSpc>
              <a:spcBef>
                <a:spcPct val="0"/>
              </a:spcBef>
              <a:buFont typeface="Symbol" pitchFamily="18" charset="2"/>
              <a:buNone/>
            </a:pPr>
            <a:endParaRPr lang="en-US" altLang="en-US" dirty="0" smtClean="0">
              <a:latin typeface="Arial" panose="020B0604020202020204" pitchFamily="34" charset="0"/>
              <a:ea typeface="Calibri" pitchFamily="34" charset="0"/>
              <a:cs typeface="Arial" panose="020B0604020202020204" pitchFamily="34" charset="0"/>
            </a:endParaRP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Priority Mail letters and flats using stamps as postage or Priority Mail Forever Prepaid Flat Rate packaging</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Priority Mail letters and flats prepared in a high-speed environment featuring a unique Intelligent Mail Barcode and electronic documentation</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Priority Mail Express pieces with postage paid through a postage meter imprint and using a Label 11-B </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Priority Mail Express pieces entered under a Priority Mail Express Manifesting Agreement (PMEM) and paid via a USPS Corporate Account</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Standard Mail Marketing</a:t>
            </a:r>
            <a:r>
              <a:rPr lang="en-US" altLang="en-US" baseline="30000" dirty="0" smtClean="0">
                <a:latin typeface="Arial" panose="020B0604020202020204" pitchFamily="34" charset="0"/>
                <a:ea typeface="Times New Roman" pitchFamily="18" charset="0"/>
                <a:cs typeface="Arial" panose="020B0604020202020204" pitchFamily="34" charset="0"/>
              </a:rPr>
              <a:t>®</a:t>
            </a:r>
            <a:r>
              <a:rPr lang="en-US" altLang="en-US" dirty="0" smtClean="0">
                <a:latin typeface="Arial" panose="020B0604020202020204" pitchFamily="34" charset="0"/>
                <a:ea typeface="Times New Roman" pitchFamily="18" charset="0"/>
                <a:cs typeface="Arial" panose="020B0604020202020204" pitchFamily="34" charset="0"/>
              </a:rPr>
              <a:t> product samples with a simplified address or a Detached Address Label (DAL)</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Standard Mail pieces presorted and containerized in 5-digit sacks bearing an Intelligent Mail Barcode</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All packages paid  for at the retail price and inducted through retail transactions</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Periodicals parcels</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Meter mailers receiving Commercial Base pricing who fail to meet the new requirement will continue to qualify for discounted rates throughout an extended transition period</a:t>
            </a:r>
          </a:p>
          <a:p>
            <a:pPr defTabSz="930275" eaLnBrk="1" hangingPunct="1">
              <a:lnSpc>
                <a:spcPct val="90000"/>
              </a:lnSpc>
              <a:spcBef>
                <a:spcPct val="0"/>
              </a:spcBef>
              <a:buFont typeface="Symbol" pitchFamily="18" charset="2"/>
              <a:buChar char=""/>
            </a:pPr>
            <a:r>
              <a:rPr lang="en-US" altLang="en-US" dirty="0" smtClean="0">
                <a:latin typeface="Arial" panose="020B0604020202020204" pitchFamily="34" charset="0"/>
                <a:ea typeface="Times New Roman" pitchFamily="18" charset="0"/>
                <a:cs typeface="Arial" panose="020B0604020202020204" pitchFamily="34" charset="0"/>
              </a:rPr>
              <a:t>Merchandise Return Service</a:t>
            </a:r>
            <a:r>
              <a:rPr lang="en-US" altLang="en-US" baseline="30000" dirty="0" smtClean="0">
                <a:latin typeface="Arial" panose="020B0604020202020204" pitchFamily="34" charset="0"/>
                <a:ea typeface="Times New Roman" pitchFamily="18" charset="0"/>
                <a:cs typeface="Arial" panose="020B0604020202020204" pitchFamily="34" charset="0"/>
              </a:rPr>
              <a:t>®</a:t>
            </a:r>
            <a:r>
              <a:rPr lang="en-US" altLang="en-US" dirty="0" smtClean="0">
                <a:latin typeface="Arial" panose="020B0604020202020204" pitchFamily="34" charset="0"/>
                <a:ea typeface="Times New Roman" pitchFamily="18" charset="0"/>
                <a:cs typeface="Arial" panose="020B0604020202020204" pitchFamily="34" charset="0"/>
              </a:rPr>
              <a:t> (MRS) permit holders not using a PC Postage-based return service – exempt from Shipping Services file</a:t>
            </a:r>
          </a:p>
          <a:p>
            <a:pPr defTabSz="930275" eaLnBrk="1" hangingPunct="1">
              <a:lnSpc>
                <a:spcPct val="90000"/>
              </a:lnSpc>
              <a:spcBef>
                <a:spcPct val="0"/>
              </a:spcBef>
              <a:buFont typeface="Symbol" pitchFamily="18" charset="2"/>
              <a:buNone/>
            </a:pPr>
            <a:endParaRPr lang="en-US" altLang="en-US" dirty="0" smtClean="0">
              <a:latin typeface="Arial" panose="020B0604020202020204" pitchFamily="34" charset="0"/>
              <a:ea typeface="Times New Roman" pitchFamily="18" charset="0"/>
              <a:cs typeface="Arial" panose="020B0604020202020204" pitchFamily="34" charset="0"/>
            </a:endParaRPr>
          </a:p>
          <a:p>
            <a:pPr defTabSz="930275" eaLnBrk="1" hangingPunct="1">
              <a:lnSpc>
                <a:spcPct val="90000"/>
              </a:lnSpc>
              <a:spcBef>
                <a:spcPct val="0"/>
              </a:spcBef>
              <a:buFont typeface="Symbol" pitchFamily="18" charset="2"/>
              <a:buNone/>
            </a:pPr>
            <a:endParaRPr lang="en-US" altLang="en-US" dirty="0">
              <a:latin typeface="Arial" panose="020B0604020202020204" pitchFamily="34" charset="0"/>
              <a:ea typeface="Times New Roman" pitchFamily="18" charset="0"/>
              <a:cs typeface="Arial" panose="020B0604020202020204" pitchFamily="34" charset="0"/>
            </a:endParaRPr>
          </a:p>
          <a:p>
            <a:pPr defTabSz="930275" eaLnBrk="1" hangingPunct="1">
              <a:lnSpc>
                <a:spcPct val="90000"/>
              </a:lnSpc>
              <a:spcBef>
                <a:spcPct val="0"/>
              </a:spcBef>
              <a:buFont typeface="Symbol" pitchFamily="18" charset="2"/>
              <a:buNone/>
            </a:pPr>
            <a:endParaRPr lang="en-US" altLang="en-US" dirty="0" smtClean="0">
              <a:latin typeface="Arial" panose="020B0604020202020204" pitchFamily="34" charset="0"/>
              <a:ea typeface="Times New Roman" pitchFamily="18" charset="0"/>
              <a:cs typeface="Arial" panose="020B0604020202020204" pitchFamily="34" charset="0"/>
            </a:endParaRPr>
          </a:p>
          <a:p>
            <a:pPr defTabSz="930275" eaLnBrk="1" hangingPunct="1">
              <a:lnSpc>
                <a:spcPct val="90000"/>
              </a:lnSpc>
              <a:spcBef>
                <a:spcPct val="0"/>
              </a:spcBef>
              <a:buFont typeface="Symbol" pitchFamily="18" charset="2"/>
              <a:buNone/>
            </a:pPr>
            <a:endParaRPr lang="en-US" altLang="en-US" dirty="0" smtClean="0">
              <a:latin typeface="Arial" panose="020B0604020202020204" pitchFamily="34" charset="0"/>
              <a:ea typeface="Times New Roman" pitchFamily="18" charset="0"/>
              <a:cs typeface="Arial" panose="020B0604020202020204" pitchFamily="34" charset="0"/>
            </a:endParaRPr>
          </a:p>
          <a:p>
            <a:pPr defTabSz="930275" eaLnBrk="1" hangingPunct="1">
              <a:lnSpc>
                <a:spcPct val="90000"/>
              </a:lnSpc>
              <a:spcBef>
                <a:spcPct val="0"/>
              </a:spcBef>
              <a:buFont typeface="Symbol" pitchFamily="18" charset="2"/>
              <a:buNone/>
            </a:pPr>
            <a:r>
              <a:rPr lang="en-US" altLang="en-US" dirty="0" smtClean="0">
                <a:latin typeface="Arial" panose="020B0604020202020204" pitchFamily="34" charset="0"/>
                <a:ea typeface="Times New Roman" pitchFamily="18" charset="0"/>
                <a:cs typeface="Arial" panose="020B0604020202020204" pitchFamily="34" charset="0"/>
              </a:rPr>
              <a:t>Although the following package products are required to meet the </a:t>
            </a:r>
            <a:r>
              <a:rPr lang="en-US" altLang="en-US" dirty="0" err="1" smtClean="0">
                <a:latin typeface="Arial" panose="020B0604020202020204" pitchFamily="34" charset="0"/>
                <a:ea typeface="Times New Roman" pitchFamily="18" charset="0"/>
                <a:cs typeface="Arial" panose="020B0604020202020204" pitchFamily="34" charset="0"/>
              </a:rPr>
              <a:t>IMpb</a:t>
            </a:r>
            <a:r>
              <a:rPr lang="en-US" altLang="en-US" dirty="0" smtClean="0">
                <a:latin typeface="Arial" panose="020B0604020202020204" pitchFamily="34" charset="0"/>
                <a:ea typeface="Times New Roman" pitchFamily="18" charset="0"/>
                <a:cs typeface="Arial" panose="020B0604020202020204" pitchFamily="34" charset="0"/>
              </a:rPr>
              <a:t> and data submission requirements, mailers of these package products will be afforded an extended transition period: Bound Printed Matter®, Media Mail®, Library Mail®, Standard Mail® Parcels, Merchandise Return Service®, and meter mailers receiving Commercial Base® pricing.  </a:t>
            </a:r>
            <a:endParaRPr lang="en-US" altLang="en-US" dirty="0" smtClean="0">
              <a:latin typeface="Arial" panose="020B0604020202020204" pitchFamily="34" charset="0"/>
              <a:ea typeface="Calibri"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5B9FEDF6-60AC-4AD4-B52E-E17C3342260A}"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xfrm>
            <a:off x="457200" y="4267200"/>
            <a:ext cx="5867399" cy="44227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sz="1100" dirty="0" smtClean="0">
                <a:latin typeface="Arial" panose="020B0604020202020204" pitchFamily="34" charset="0"/>
                <a:cs typeface="Arial" panose="020B0604020202020204" pitchFamily="34" charset="0"/>
              </a:rPr>
              <a:t>Now let’s cover the details needed in the Shipping Services File or SSF, required for Intelligent Mail® Package barcode participation by commercial and online package or Extra Service customers who communicate electronically with the USPS.  USPS requires the mailer to send a Shipping Services File containing specific data records for each item being tendered with a given shipment, organized into electronic manifests.  </a:t>
            </a:r>
            <a:r>
              <a:rPr lang="en-US" altLang="en-US" sz="1100" dirty="0" smtClean="0">
                <a:solidFill>
                  <a:srgbClr val="000000"/>
                </a:solidFill>
                <a:latin typeface="Arial" panose="020B0604020202020204" pitchFamily="34" charset="0"/>
                <a:cs typeface="Arial" panose="020B0604020202020204" pitchFamily="34" charset="0"/>
              </a:rPr>
              <a:t>The SSF file must contain:</a:t>
            </a:r>
          </a:p>
          <a:p>
            <a:pPr eaLnBrk="1" hangingPunct="1">
              <a:lnSpc>
                <a:spcPct val="90000"/>
              </a:lnSpc>
              <a:spcBef>
                <a:spcPct val="0"/>
              </a:spcBef>
            </a:pPr>
            <a:endParaRPr lang="en-US" altLang="en-US" sz="1100" dirty="0" smtClean="0">
              <a:solidFill>
                <a:srgbClr val="000000"/>
              </a:solidFill>
              <a:latin typeface="Arial" panose="020B0604020202020204" pitchFamily="34" charset="0"/>
              <a:cs typeface="Arial" panose="020B0604020202020204" pitchFamily="34" charset="0"/>
            </a:endParaRPr>
          </a:p>
          <a:p>
            <a:pPr marL="685800" lvl="1" indent="-228600" eaLnBrk="1" hangingPunct="1">
              <a:lnSpc>
                <a:spcPct val="90000"/>
              </a:lnSpc>
              <a:spcBef>
                <a:spcPct val="0"/>
              </a:spcBef>
              <a:buClr>
                <a:srgbClr val="080808"/>
              </a:buClr>
              <a:buSzPct val="65000"/>
              <a:buFont typeface="Courier New" pitchFamily="49" charset="0"/>
              <a:buChar char="o"/>
            </a:pPr>
            <a:r>
              <a:rPr lang="en-US" altLang="en-US" sz="1100" dirty="0" smtClean="0">
                <a:solidFill>
                  <a:srgbClr val="000000"/>
                </a:solidFill>
                <a:latin typeface="Arial" panose="020B0604020202020204" pitchFamily="34" charset="0"/>
                <a:cs typeface="Arial" panose="020B0604020202020204" pitchFamily="34" charset="0"/>
              </a:rPr>
              <a:t>A Unique SSF Transaction ID (SSF TID).  The unique Shipping Services File Transaction ID is a crucial data element that is required to be provided to the acceptance clerk by the mailer in order to determine compliance with </a:t>
            </a:r>
            <a:r>
              <a:rPr lang="en-US" altLang="en-US" sz="1100" dirty="0" err="1" smtClean="0">
                <a:solidFill>
                  <a:srgbClr val="000000"/>
                </a:solidFill>
                <a:latin typeface="Arial" panose="020B0604020202020204" pitchFamily="34" charset="0"/>
                <a:cs typeface="Arial" panose="020B0604020202020204" pitchFamily="34" charset="0"/>
              </a:rPr>
              <a:t>IMpb</a:t>
            </a:r>
            <a:r>
              <a:rPr lang="en-US" altLang="en-US" sz="1100" dirty="0" smtClean="0">
                <a:solidFill>
                  <a:srgbClr val="000000"/>
                </a:solidFill>
                <a:latin typeface="Arial" panose="020B0604020202020204" pitchFamily="34" charset="0"/>
                <a:cs typeface="Arial" panose="020B0604020202020204" pitchFamily="34" charset="0"/>
              </a:rPr>
              <a:t> requirements.  </a:t>
            </a:r>
            <a:r>
              <a:rPr lang="en-US" altLang="en-US" sz="1100" dirty="0" smtClean="0">
                <a:latin typeface="Arial" panose="020B0604020202020204" pitchFamily="34" charset="0"/>
                <a:cs typeface="Arial" panose="020B0604020202020204" pitchFamily="34" charset="0"/>
              </a:rPr>
              <a:t>The Transaction ID electronically identifies and links the electronic Shipping Services File(s) and associated data to the corresponding postage statement for shipments presented at BMEUs and DMUs.  The TID in conjunction with the Payment Account Number, Method of Payment, and Post Office of Account, enables the USPS to calculate </a:t>
            </a:r>
            <a:r>
              <a:rPr lang="en-US" altLang="en-US" sz="1100" dirty="0" err="1" smtClean="0">
                <a:latin typeface="Arial" panose="020B0604020202020204" pitchFamily="34" charset="0"/>
                <a:cs typeface="Arial" panose="020B0604020202020204" pitchFamily="34" charset="0"/>
              </a:rPr>
              <a:t>IMpb</a:t>
            </a:r>
            <a:r>
              <a:rPr lang="en-US" altLang="en-US" sz="1100" dirty="0" smtClean="0">
                <a:latin typeface="Arial" panose="020B0604020202020204" pitchFamily="34" charset="0"/>
                <a:cs typeface="Arial" panose="020B0604020202020204" pitchFamily="34" charset="0"/>
              </a:rPr>
              <a:t> compliance for each mailing at the postage statement level. </a:t>
            </a:r>
            <a:r>
              <a:rPr lang="en-US" altLang="en-US" sz="1100" dirty="0" smtClean="0">
                <a:solidFill>
                  <a:srgbClr val="000000"/>
                </a:solidFill>
                <a:latin typeface="Arial" panose="020B0604020202020204" pitchFamily="34" charset="0"/>
                <a:cs typeface="Arial" panose="020B0604020202020204" pitchFamily="34" charset="0"/>
              </a:rPr>
              <a:t>We will talk in more detail about this important data element later in the presentation.  </a:t>
            </a:r>
          </a:p>
          <a:p>
            <a:pPr marL="685800" lvl="1" indent="-228600" eaLnBrk="1" hangingPunct="1">
              <a:lnSpc>
                <a:spcPct val="90000"/>
              </a:lnSpc>
              <a:spcBef>
                <a:spcPct val="0"/>
              </a:spcBef>
              <a:buClr>
                <a:srgbClr val="080808"/>
              </a:buClr>
              <a:buSzPct val="65000"/>
              <a:buFont typeface="Courier New" pitchFamily="49" charset="0"/>
              <a:buChar char="o"/>
            </a:pPr>
            <a:endParaRPr lang="en-US" altLang="en-US" sz="1100" dirty="0" smtClean="0">
              <a:solidFill>
                <a:srgbClr val="000000"/>
              </a:solidFill>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100" dirty="0" smtClean="0">
                <a:solidFill>
                  <a:srgbClr val="000000"/>
                </a:solidFill>
                <a:latin typeface="Arial" panose="020B0604020202020204" pitchFamily="34" charset="0"/>
                <a:cs typeface="Arial" panose="020B0604020202020204" pitchFamily="34" charset="0"/>
              </a:rPr>
              <a:t>The SSF file must also contain: Rate and Payment indicators, the 5-digit ZIP Code where the permit is held, the Class of Mail, Processing category and finally the total number of </a:t>
            </a:r>
            <a:r>
              <a:rPr lang="en-US" altLang="en-US" sz="1100" dirty="0" err="1" smtClean="0">
                <a:solidFill>
                  <a:srgbClr val="000000"/>
                </a:solidFill>
                <a:latin typeface="Arial" panose="020B0604020202020204" pitchFamily="34" charset="0"/>
                <a:cs typeface="Arial" panose="020B0604020202020204" pitchFamily="34" charset="0"/>
              </a:rPr>
              <a:t>mailpieces</a:t>
            </a:r>
            <a:r>
              <a:rPr lang="en-US" altLang="en-US" sz="1100" dirty="0" smtClean="0">
                <a:solidFill>
                  <a:srgbClr val="000000"/>
                </a:solidFill>
                <a:latin typeface="Arial" panose="020B0604020202020204" pitchFamily="34" charset="0"/>
                <a:cs typeface="Arial" panose="020B0604020202020204" pitchFamily="34" charset="0"/>
              </a:rPr>
              <a:t> in the mailing.</a:t>
            </a:r>
          </a:p>
          <a:p>
            <a:pPr eaLnBrk="1" hangingPunct="1">
              <a:lnSpc>
                <a:spcPct val="90000"/>
              </a:lnSpc>
              <a:spcBef>
                <a:spcPct val="0"/>
              </a:spcBef>
            </a:pPr>
            <a:endParaRPr lang="en-US" altLang="en-US" sz="1100" dirty="0" smtClean="0">
              <a:latin typeface="Arial" panose="020B0604020202020204" pitchFamily="34" charset="0"/>
              <a:cs typeface="Arial" panose="020B0604020202020204" pitchFamily="34" charset="0"/>
            </a:endParaRPr>
          </a:p>
          <a:p>
            <a:pPr eaLnBrk="1" hangingPunct="1">
              <a:lnSpc>
                <a:spcPct val="90000"/>
              </a:lnSpc>
            </a:pPr>
            <a:r>
              <a:rPr lang="en-US" altLang="en-US" sz="1100" dirty="0" smtClean="0">
                <a:latin typeface="Arial" panose="020B0604020202020204" pitchFamily="34" charset="0"/>
                <a:cs typeface="Arial" panose="020B0604020202020204" pitchFamily="34" charset="0"/>
              </a:rPr>
              <a:t>Mailers are required to correctly populate the Shipping Services file with the piece level detail information that describes the parcels or </a:t>
            </a:r>
            <a:r>
              <a:rPr lang="en-US" altLang="en-US" sz="1100" dirty="0" err="1" smtClean="0">
                <a:latin typeface="Arial" panose="020B0604020202020204" pitchFamily="34" charset="0"/>
                <a:cs typeface="Arial" panose="020B0604020202020204" pitchFamily="34" charset="0"/>
              </a:rPr>
              <a:t>mailpieces</a:t>
            </a:r>
            <a:r>
              <a:rPr lang="en-US" altLang="en-US" sz="1100" dirty="0" smtClean="0">
                <a:latin typeface="Arial" panose="020B0604020202020204" pitchFamily="34" charset="0"/>
                <a:cs typeface="Arial" panose="020B0604020202020204" pitchFamily="34" charset="0"/>
              </a:rPr>
              <a:t> being shipped. Mailers can reference </a:t>
            </a:r>
            <a:r>
              <a:rPr lang="en-US" altLang="en-US" sz="1100" i="1" dirty="0" smtClean="0">
                <a:latin typeface="Arial" panose="020B0604020202020204" pitchFamily="34" charset="0"/>
                <a:cs typeface="Arial" panose="020B0604020202020204" pitchFamily="34" charset="0"/>
              </a:rPr>
              <a:t>Publication 199: </a:t>
            </a:r>
          </a:p>
          <a:p>
            <a:pPr eaLnBrk="1" hangingPunct="1">
              <a:lnSpc>
                <a:spcPct val="90000"/>
              </a:lnSpc>
            </a:pPr>
            <a:r>
              <a:rPr lang="en-US" altLang="en-US" sz="1100" i="1" dirty="0" smtClean="0">
                <a:latin typeface="Arial" panose="020B0604020202020204" pitchFamily="34" charset="0"/>
                <a:cs typeface="Arial" panose="020B0604020202020204" pitchFamily="34" charset="0"/>
              </a:rPr>
              <a:t>Intelligent Mail Package Barcode (</a:t>
            </a:r>
            <a:r>
              <a:rPr lang="en-US" altLang="en-US" sz="1100" i="1" dirty="0" err="1" smtClean="0">
                <a:latin typeface="Arial" panose="020B0604020202020204" pitchFamily="34" charset="0"/>
                <a:cs typeface="Arial" panose="020B0604020202020204" pitchFamily="34" charset="0"/>
              </a:rPr>
              <a:t>IMpb</a:t>
            </a:r>
            <a:r>
              <a:rPr lang="en-US" altLang="en-US" sz="1100" i="1" dirty="0" smtClean="0">
                <a:latin typeface="Arial" panose="020B0604020202020204" pitchFamily="34" charset="0"/>
                <a:cs typeface="Arial" panose="020B0604020202020204" pitchFamily="34" charset="0"/>
              </a:rPr>
              <a:t>) Implementation Guide for: Confirmation Services and Electronic Verification System (</a:t>
            </a:r>
            <a:r>
              <a:rPr lang="en-US" altLang="en-US" sz="1100" i="1" dirty="0" err="1" smtClean="0">
                <a:latin typeface="Arial" panose="020B0604020202020204" pitchFamily="34" charset="0"/>
                <a:cs typeface="Arial" panose="020B0604020202020204" pitchFamily="34" charset="0"/>
              </a:rPr>
              <a:t>eVS</a:t>
            </a:r>
            <a:r>
              <a:rPr lang="en-US" altLang="en-US" sz="1100" i="1" dirty="0" smtClean="0">
                <a:latin typeface="Arial" panose="020B0604020202020204" pitchFamily="34" charset="0"/>
                <a:cs typeface="Arial" panose="020B0604020202020204" pitchFamily="34" charset="0"/>
              </a:rPr>
              <a:t>) Mailers </a:t>
            </a:r>
            <a:r>
              <a:rPr lang="en-US" altLang="en-US" sz="1100" dirty="0" smtClean="0">
                <a:latin typeface="Arial" panose="020B0604020202020204" pitchFamily="34" charset="0"/>
                <a:cs typeface="Arial" panose="020B0604020202020204" pitchFamily="34" charset="0"/>
              </a:rPr>
              <a:t>for details on populating and submitting Shipping Services Files.</a:t>
            </a:r>
          </a:p>
        </p:txBody>
      </p:sp>
      <p:sp>
        <p:nvSpPr>
          <p:cNvPr id="4" name="Slide Number Placeholder 3"/>
          <p:cNvSpPr>
            <a:spLocks noGrp="1"/>
          </p:cNvSpPr>
          <p:nvPr>
            <p:ph type="sldNum" sz="quarter" idx="5"/>
          </p:nvPr>
        </p:nvSpPr>
        <p:spPr/>
        <p:txBody>
          <a:bodyPr/>
          <a:lstStyle/>
          <a:p>
            <a:pPr>
              <a:defRPr/>
            </a:pPr>
            <a:fld id="{229CA4F2-2D35-48EF-9B3C-0594B4B1D5D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flipH="1">
            <a:off x="0" y="69850"/>
            <a:ext cx="9144000" cy="145415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l="1028" t="4851" r="11050" b="4683"/>
          <a:stretch>
            <a:fillRect/>
          </a:stretch>
        </p:blipFill>
        <p:spPr bwMode="auto">
          <a:xfrm>
            <a:off x="0" y="0"/>
            <a:ext cx="9136063"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p:nvSpPr>
        <p:spPr bwMode="auto">
          <a:xfrm>
            <a:off x="5151438" y="660400"/>
            <a:ext cx="3962400" cy="400050"/>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lgn="ctr" eaLnBrk="1" hangingPunct="1">
              <a:spcBef>
                <a:spcPct val="50000"/>
              </a:spcBef>
              <a:defRPr/>
            </a:pPr>
            <a:r>
              <a:rPr lang="en-US" sz="2000" b="1" dirty="0" smtClean="0">
                <a:solidFill>
                  <a:srgbClr val="101000"/>
                </a:solidFill>
                <a:latin typeface="Calibri" pitchFamily="34" charset="0"/>
              </a:rPr>
              <a:t>Mail Entry &amp; Payment Technology</a:t>
            </a:r>
          </a:p>
        </p:txBody>
      </p:sp>
      <p:sp>
        <p:nvSpPr>
          <p:cNvPr id="14338" name="Rectangle 2"/>
          <p:cNvSpPr>
            <a:spLocks noGrp="1" noChangeArrowheads="1"/>
          </p:cNvSpPr>
          <p:nvPr>
            <p:ph type="ctrTitle"/>
          </p:nvPr>
        </p:nvSpPr>
        <p:spPr>
          <a:xfrm>
            <a:off x="990600" y="2895600"/>
            <a:ext cx="7162800" cy="1219200"/>
          </a:xfrm>
        </p:spPr>
        <p:txBody>
          <a:bodyPr/>
          <a:lstStyle>
            <a:lvl1pPr algn="ctr">
              <a:defRPr sz="5800">
                <a:latin typeface="Arial" pitchFamily="34" charset="0"/>
                <a:cs typeface="Arial" pitchFamily="34" charset="0"/>
              </a:defRPr>
            </a:lvl1pPr>
          </a:lstStyle>
          <a:p>
            <a:pPr lvl="0"/>
            <a:r>
              <a:rPr lang="en-US" noProof="0" dirty="0" smtClean="0"/>
              <a:t>Click to edit Master title style</a:t>
            </a:r>
          </a:p>
        </p:txBody>
      </p:sp>
      <p:sp>
        <p:nvSpPr>
          <p:cNvPr id="14339" name="Rectangle 3"/>
          <p:cNvSpPr>
            <a:spLocks noGrp="1" noChangeArrowheads="1"/>
          </p:cNvSpPr>
          <p:nvPr>
            <p:ph type="subTitle" idx="1"/>
          </p:nvPr>
        </p:nvSpPr>
        <p:spPr>
          <a:xfrm>
            <a:off x="2133600" y="4343400"/>
            <a:ext cx="5029200" cy="1371600"/>
          </a:xfrm>
        </p:spPr>
        <p:txBody>
          <a:bodyPr/>
          <a:lstStyle>
            <a:lvl1pPr marL="0" indent="0" algn="ctr">
              <a:buFont typeface="Wingdings" pitchFamily="2" charset="2"/>
              <a:buNone/>
              <a:defRPr sz="3000">
                <a:latin typeface="Arial" pitchFamily="34" charset="0"/>
                <a:cs typeface="Arial" pitchFamily="34" charset="0"/>
              </a:defRPr>
            </a:lvl1pPr>
          </a:lstStyle>
          <a:p>
            <a:pPr lvl="0"/>
            <a:r>
              <a:rPr lang="en-US" noProof="0" dirty="0" smtClean="0"/>
              <a:t>Click to edit Master subtitle style</a:t>
            </a:r>
          </a:p>
        </p:txBody>
      </p:sp>
      <p:sp>
        <p:nvSpPr>
          <p:cNvPr id="7" name="Rectangle 5"/>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C772BFC6-AB50-4B1A-80C0-86D4E9847D6C}" type="slidenum">
              <a:rPr lang="en-US"/>
              <a:pPr>
                <a:defRPr/>
              </a:pPr>
              <a:t>‹#›</a:t>
            </a:fld>
            <a:endParaRPr lang="en-US" dirty="0"/>
          </a:p>
        </p:txBody>
      </p:sp>
    </p:spTree>
    <p:extLst>
      <p:ext uri="{BB962C8B-B14F-4D97-AF65-F5344CB8AC3E}">
        <p14:creationId xmlns:p14="http://schemas.microsoft.com/office/powerpoint/2010/main" val="51380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D2CF623-B0AE-48AE-BE93-1736965D12DC}" type="slidenum">
              <a:rPr lang="en-US"/>
              <a:pPr>
                <a:defRPr/>
              </a:pPr>
              <a:t>‹#›</a:t>
            </a:fld>
            <a:endParaRPr lang="en-US" dirty="0"/>
          </a:p>
        </p:txBody>
      </p:sp>
    </p:spTree>
    <p:extLst>
      <p:ext uri="{BB962C8B-B14F-4D97-AF65-F5344CB8AC3E}">
        <p14:creationId xmlns:p14="http://schemas.microsoft.com/office/powerpoint/2010/main" val="164298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172EC6-6800-4CAA-8DB7-A7EDC9D3D70F}" type="slidenum">
              <a:rPr lang="en-US"/>
              <a:pPr>
                <a:defRPr/>
              </a:pPr>
              <a:t>‹#›</a:t>
            </a:fld>
            <a:endParaRPr lang="en-US" dirty="0"/>
          </a:p>
        </p:txBody>
      </p:sp>
    </p:spTree>
    <p:extLst>
      <p:ext uri="{BB962C8B-B14F-4D97-AF65-F5344CB8AC3E}">
        <p14:creationId xmlns:p14="http://schemas.microsoft.com/office/powerpoint/2010/main" val="1892037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2133600" y="49530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18EEECE-2375-419A-85ED-7481D821873D}" type="slidenum">
              <a:rPr lang="en-US"/>
              <a:pPr>
                <a:defRPr/>
              </a:pPr>
              <a:t>‹#›</a:t>
            </a:fld>
            <a:endParaRPr lang="en-US" dirty="0"/>
          </a:p>
        </p:txBody>
      </p:sp>
    </p:spTree>
    <p:extLst>
      <p:ext uri="{BB962C8B-B14F-4D97-AF65-F5344CB8AC3E}">
        <p14:creationId xmlns:p14="http://schemas.microsoft.com/office/powerpoint/2010/main" val="63642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0125DE2-58EB-434A-8E51-F412904C4DB8}" type="slidenum">
              <a:rPr lang="en-US"/>
              <a:pPr>
                <a:defRPr/>
              </a:pPr>
              <a:t>‹#›</a:t>
            </a:fld>
            <a:endParaRPr lang="en-US" dirty="0"/>
          </a:p>
        </p:txBody>
      </p:sp>
    </p:spTree>
    <p:extLst>
      <p:ext uri="{BB962C8B-B14F-4D97-AF65-F5344CB8AC3E}">
        <p14:creationId xmlns:p14="http://schemas.microsoft.com/office/powerpoint/2010/main" val="16458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CB3AB5C-73ED-42F7-B3AD-10D03134CF01}" type="slidenum">
              <a:rPr lang="en-US"/>
              <a:pPr>
                <a:defRPr/>
              </a:pPr>
              <a:t>‹#›</a:t>
            </a:fld>
            <a:endParaRPr lang="en-US" dirty="0"/>
          </a:p>
        </p:txBody>
      </p:sp>
    </p:spTree>
    <p:extLst>
      <p:ext uri="{BB962C8B-B14F-4D97-AF65-F5344CB8AC3E}">
        <p14:creationId xmlns:p14="http://schemas.microsoft.com/office/powerpoint/2010/main" val="235190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0406F60-5373-4C82-B691-D5E7CA13F2EA}" type="slidenum">
              <a:rPr lang="en-US"/>
              <a:pPr>
                <a:defRPr/>
              </a:pPr>
              <a:t>‹#›</a:t>
            </a:fld>
            <a:endParaRPr lang="en-US" dirty="0"/>
          </a:p>
        </p:txBody>
      </p:sp>
    </p:spTree>
    <p:extLst>
      <p:ext uri="{BB962C8B-B14F-4D97-AF65-F5344CB8AC3E}">
        <p14:creationId xmlns:p14="http://schemas.microsoft.com/office/powerpoint/2010/main" val="36016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4E25702-879D-43CE-8C9B-12BD31F1C070}" type="slidenum">
              <a:rPr lang="en-US"/>
              <a:pPr>
                <a:defRPr/>
              </a:pPr>
              <a:t>‹#›</a:t>
            </a:fld>
            <a:endParaRPr lang="en-US" dirty="0"/>
          </a:p>
        </p:txBody>
      </p:sp>
    </p:spTree>
    <p:extLst>
      <p:ext uri="{BB962C8B-B14F-4D97-AF65-F5344CB8AC3E}">
        <p14:creationId xmlns:p14="http://schemas.microsoft.com/office/powerpoint/2010/main" val="413858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E6EA56C-5192-43BC-B284-243F86648769}" type="slidenum">
              <a:rPr lang="en-US"/>
              <a:pPr>
                <a:defRPr/>
              </a:pPr>
              <a:t>‹#›</a:t>
            </a:fld>
            <a:endParaRPr lang="en-US" dirty="0"/>
          </a:p>
        </p:txBody>
      </p:sp>
    </p:spTree>
    <p:extLst>
      <p:ext uri="{BB962C8B-B14F-4D97-AF65-F5344CB8AC3E}">
        <p14:creationId xmlns:p14="http://schemas.microsoft.com/office/powerpoint/2010/main" val="51577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C17CE5B-FE35-42E9-B86A-9C438843D7F0}" type="slidenum">
              <a:rPr lang="en-US"/>
              <a:pPr>
                <a:defRPr/>
              </a:pPr>
              <a:t>‹#›</a:t>
            </a:fld>
            <a:endParaRPr lang="en-US" dirty="0"/>
          </a:p>
        </p:txBody>
      </p:sp>
    </p:spTree>
    <p:extLst>
      <p:ext uri="{BB962C8B-B14F-4D97-AF65-F5344CB8AC3E}">
        <p14:creationId xmlns:p14="http://schemas.microsoft.com/office/powerpoint/2010/main" val="34913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8400"/>
            <a:ext cx="2133600" cy="457200"/>
          </a:xfrm>
          <a:prstGeom prst="rect">
            <a:avLst/>
          </a:prstGeom>
        </p:spPr>
        <p:txBody>
          <a:bodyPr/>
          <a:lstStyle>
            <a:lvl1pPr>
              <a:defRPr>
                <a:solidFill>
                  <a:srgbClr val="000000"/>
                </a:solidFill>
                <a:latin typeface="+mn-lt"/>
                <a:cs typeface="Arial" pitchFamily="34" charset="0"/>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8997890-FE98-4DDC-88F5-05A09B8D33D4}" type="slidenum">
              <a:rPr lang="en-US"/>
              <a:pPr>
                <a:defRPr/>
              </a:pPr>
              <a:t>‹#›</a:t>
            </a:fld>
            <a:endParaRPr lang="en-US" dirty="0"/>
          </a:p>
        </p:txBody>
      </p:sp>
    </p:spTree>
    <p:extLst>
      <p:ext uri="{BB962C8B-B14F-4D97-AF65-F5344CB8AC3E}">
        <p14:creationId xmlns:p14="http://schemas.microsoft.com/office/powerpoint/2010/main" val="2594833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7826" name="Picture 3"/>
          <p:cNvPicPr>
            <a:picLocks noChangeAspect="1" noChangeArrowheads="1"/>
          </p:cNvPicPr>
          <p:nvPr/>
        </p:nvPicPr>
        <p:blipFill>
          <a:blip r:embed="rId13">
            <a:extLst>
              <a:ext uri="{28A0092B-C50C-407E-A947-70E740481C1C}">
                <a14:useLocalDpi xmlns:a14="http://schemas.microsoft.com/office/drawing/2010/main" val="0"/>
              </a:ext>
            </a:extLst>
          </a:blip>
          <a:srcRect l="816" b="4683"/>
          <a:stretch>
            <a:fillRect/>
          </a:stretch>
        </p:blipFill>
        <p:spPr bwMode="auto">
          <a:xfrm>
            <a:off x="0" y="-31750"/>
            <a:ext cx="914876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2"/>
          <p:cNvSpPr>
            <a:spLocks noGrp="1" noChangeArrowheads="1"/>
          </p:cNvSpPr>
          <p:nvPr>
            <p:ph type="title"/>
          </p:nvPr>
        </p:nvSpPr>
        <p:spPr bwMode="auto">
          <a:xfrm>
            <a:off x="457200" y="715963"/>
            <a:ext cx="82296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add title</a:t>
            </a:r>
          </a:p>
        </p:txBody>
      </p:sp>
      <p:sp>
        <p:nvSpPr>
          <p:cNvPr id="77828"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cs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858000" y="6248400"/>
            <a:ext cx="2133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cs typeface="Arial" charset="0"/>
              </a:defRPr>
            </a:lvl1pPr>
          </a:lstStyle>
          <a:p>
            <a:pPr>
              <a:defRPr/>
            </a:pPr>
            <a:fld id="{AF96F880-FCDD-4E16-B924-2DE8488FEB55}" type="slidenum">
              <a:rPr lang="en-US"/>
              <a:pPr>
                <a:defRPr/>
              </a:pPr>
              <a:t>‹#›</a:t>
            </a:fld>
            <a:endParaRPr lang="en-US" dirty="0"/>
          </a:p>
        </p:txBody>
      </p:sp>
      <p:sp>
        <p:nvSpPr>
          <p:cNvPr id="1031" name="Line 8"/>
          <p:cNvSpPr>
            <a:spLocks noChangeShapeType="1"/>
          </p:cNvSpPr>
          <p:nvPr/>
        </p:nvSpPr>
        <p:spPr bwMode="auto">
          <a:xfrm>
            <a:off x="457200" y="1447800"/>
            <a:ext cx="8077200" cy="0"/>
          </a:xfrm>
          <a:prstGeom prst="line">
            <a:avLst/>
          </a:prstGeom>
          <a:noFill/>
          <a:ln w="19050">
            <a:solidFill>
              <a:schemeClr val="tx2"/>
            </a:solidFill>
            <a:round/>
            <a:headEnd/>
            <a:tailEnd/>
          </a:ln>
          <a:effectLst/>
          <a:extLst/>
        </p:spPr>
        <p:txBody>
          <a:bodyPr/>
          <a:lstStyle/>
          <a:p>
            <a:pPr>
              <a:defRPr/>
            </a:pPr>
            <a:endParaRPr lang="en-US">
              <a:solidFill>
                <a:srgbClr val="000000"/>
              </a:solidFill>
              <a:latin typeface="+mn-lt"/>
              <a:cs typeface="+mn-cs"/>
            </a:endParaRPr>
          </a:p>
        </p:txBody>
      </p:sp>
      <p:sp>
        <p:nvSpPr>
          <p:cNvPr id="1034" name="Text Box 13"/>
          <p:cNvSpPr txBox="1">
            <a:spLocks noChangeArrowheads="1"/>
          </p:cNvSpPr>
          <p:nvPr/>
        </p:nvSpPr>
        <p:spPr bwMode="auto">
          <a:xfrm>
            <a:off x="0" y="0"/>
            <a:ext cx="3962400" cy="338138"/>
          </a:xfrm>
          <a:prstGeom prst="rect">
            <a:avLst/>
          </a:prstGeom>
          <a:noFill/>
          <a:ln>
            <a:noFill/>
          </a:ln>
          <a:effectLs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eaLnBrk="1" hangingPunct="1">
              <a:spcBef>
                <a:spcPct val="50000"/>
              </a:spcBef>
              <a:defRPr/>
            </a:pPr>
            <a:r>
              <a:rPr lang="en-US" sz="1600" b="1" dirty="0" smtClean="0">
                <a:solidFill>
                  <a:srgbClr val="FFFFFF"/>
                </a:solidFill>
                <a:latin typeface="Calibri" pitchFamily="34" charset="0"/>
              </a:rPr>
              <a:t>Mail Entry &amp; Payment Technology</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3200" kern="1200" dirty="0">
          <a:solidFill>
            <a:srgbClr val="5378B3"/>
          </a:solidFill>
          <a:latin typeface="Arial" charset="0"/>
          <a:ea typeface="+mj-ea"/>
          <a:cs typeface="Arial" charset="0"/>
        </a:defRPr>
      </a:lvl1pPr>
      <a:lvl2pPr algn="l" rtl="0" eaLnBrk="0" fontAlgn="base" hangingPunct="0">
        <a:spcBef>
          <a:spcPct val="0"/>
        </a:spcBef>
        <a:spcAft>
          <a:spcPct val="0"/>
        </a:spcAft>
        <a:defRPr sz="3200">
          <a:solidFill>
            <a:srgbClr val="5378B3"/>
          </a:solidFill>
          <a:latin typeface="Arial" pitchFamily="34" charset="0"/>
          <a:cs typeface="Arial" charset="0"/>
        </a:defRPr>
      </a:lvl2pPr>
      <a:lvl3pPr algn="l" rtl="0" eaLnBrk="0" fontAlgn="base" hangingPunct="0">
        <a:spcBef>
          <a:spcPct val="0"/>
        </a:spcBef>
        <a:spcAft>
          <a:spcPct val="0"/>
        </a:spcAft>
        <a:defRPr sz="3200">
          <a:solidFill>
            <a:srgbClr val="5378B3"/>
          </a:solidFill>
          <a:latin typeface="Arial" pitchFamily="34" charset="0"/>
          <a:cs typeface="Arial" charset="0"/>
        </a:defRPr>
      </a:lvl3pPr>
      <a:lvl4pPr algn="l" rtl="0" eaLnBrk="0" fontAlgn="base" hangingPunct="0">
        <a:spcBef>
          <a:spcPct val="0"/>
        </a:spcBef>
        <a:spcAft>
          <a:spcPct val="0"/>
        </a:spcAft>
        <a:defRPr sz="3200">
          <a:solidFill>
            <a:srgbClr val="5378B3"/>
          </a:solidFill>
          <a:latin typeface="Arial" pitchFamily="34" charset="0"/>
          <a:cs typeface="Arial" charset="0"/>
        </a:defRPr>
      </a:lvl4pPr>
      <a:lvl5pPr algn="l" rtl="0" eaLnBrk="0" fontAlgn="base" hangingPunct="0">
        <a:spcBef>
          <a:spcPct val="0"/>
        </a:spcBef>
        <a:spcAft>
          <a:spcPct val="0"/>
        </a:spcAft>
        <a:defRPr sz="3200">
          <a:solidFill>
            <a:srgbClr val="5378B3"/>
          </a:solidFill>
          <a:latin typeface="Arial" pitchFamily="34"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Arial" pitchFamily="34" charset="0"/>
          <a:cs typeface="Arial" pitchFamily="34" charset="0"/>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Arial" pitchFamily="34" charset="0"/>
          <a:cs typeface="Arial" pitchFamily="34" charset="0"/>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Arial" pitchFamily="34" charset="0"/>
          <a:cs typeface="Arial" pitchFamily="34" charset="0"/>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Arial" pitchFamily="34" charset="0"/>
          <a:cs typeface="Arial" pitchFamily="34" charset="0"/>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ribbs.usps.gov/intelligentmail_package/documents/tech_guides/PUB199IMPBImpGuide.pdf"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ibbs.usps.gov/intelligentmail_schedule2014/documents/specs/IDEAllianceSpecs.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ribbs.usps.gov/intelligentmail_schedule2014/releases/jan2014/techspecs.cf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ibbs.usps.gov/ev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gateway.usps.com/" TargetMode="External"/><Relationship Id="rId4" Type="http://schemas.openxmlformats.org/officeDocument/2006/relationships/hyperlink" Target="mailto:evs@usps.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evs@usps.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ribbs.usps.gov/evs/documents/tech_guides/pubs/Pub205.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evs@usps.gov" TargetMode="External"/><Relationship Id="rId3" Type="http://schemas.openxmlformats.org/officeDocument/2006/relationships/hyperlink" Target="https://ribbs.usps.gov/intelligentmail_package/documents/tech_guides/IMpbCertifiedSolutionsProviders.pdf" TargetMode="External"/><Relationship Id="rId7" Type="http://schemas.openxmlformats.org/officeDocument/2006/relationships/hyperlink" Target="https://ribbs.usps.gov/index.cfm?page=ev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ribbs.usps.gov/intelligentmail_package/documents/tech_guides/PUB199IMPBImpGuide.pdf" TargetMode="External"/><Relationship Id="rId5" Type="http://schemas.openxmlformats.org/officeDocument/2006/relationships/hyperlink" Target="https://ribbs.usps.gov/intelligentmail_package/documents/tech_guides/IMPB_FAQs.pdf" TargetMode="External"/><Relationship Id="rId4" Type="http://schemas.openxmlformats.org/officeDocument/2006/relationships/hyperlink" Target="http://ribbs.usps.gov/index.cfm?page=intellmailpackag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png"/><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ibbs.usps.gov/intelligentmail_package/documents/tech_guides/PUB199IMPBImpGui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pe.usps.gov/text/dmm300/708.htm#161956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ibbs.usps.gov/intelligentmail_package/documents/tech_guides/PUB199IMPBImpGuid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838200" y="2895600"/>
            <a:ext cx="7467600" cy="1219200"/>
          </a:xfrm>
        </p:spPr>
        <p:txBody>
          <a:bodyPr/>
          <a:lstStyle/>
          <a:p>
            <a:r>
              <a:rPr altLang="en-US" sz="4800" b="1" i="1" smtClean="0"/>
              <a:t>PostalOne! </a:t>
            </a:r>
            <a:r>
              <a:rPr altLang="en-US" sz="4800" b="1" smtClean="0"/>
              <a:t>January 2014 Release Training</a:t>
            </a:r>
          </a:p>
        </p:txBody>
      </p:sp>
      <p:sp>
        <p:nvSpPr>
          <p:cNvPr id="15362" name="Subtitle 2"/>
          <p:cNvSpPr>
            <a:spLocks noGrp="1"/>
          </p:cNvSpPr>
          <p:nvPr>
            <p:ph type="subTitle" idx="1"/>
          </p:nvPr>
        </p:nvSpPr>
        <p:spPr/>
        <p:txBody>
          <a:bodyPr/>
          <a:lstStyle/>
          <a:p>
            <a:r>
              <a:rPr lang="en-US" altLang="en-US" smtClean="0"/>
              <a:t>Intelligent Mail Package Barcode (IMpb) Compliance</a:t>
            </a:r>
          </a:p>
        </p:txBody>
      </p:sp>
      <p:sp>
        <p:nvSpPr>
          <p:cNvPr id="4" name="Slide Number Placeholder 3"/>
          <p:cNvSpPr>
            <a:spLocks noGrp="1"/>
          </p:cNvSpPr>
          <p:nvPr>
            <p:ph type="sldNum" sz="quarter" idx="11"/>
          </p:nvPr>
        </p:nvSpPr>
        <p:spPr/>
        <p:txBody>
          <a:bodyPr/>
          <a:lstStyle/>
          <a:p>
            <a:pPr>
              <a:defRPr/>
            </a:pPr>
            <a:fld id="{B1E4F0D7-6929-463C-B736-AF5EE81F32F9}" type="slidenum">
              <a:rPr lang="en-US" smtClean="0"/>
              <a:pPr>
                <a:defRPr/>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304800" y="1676400"/>
            <a:ext cx="8458200" cy="4530725"/>
          </a:xfrm>
        </p:spPr>
        <p:txBody>
          <a:bodyPr/>
          <a:lstStyle/>
          <a:p>
            <a:pPr>
              <a:buFont typeface="Wingdings" pitchFamily="2" charset="2"/>
              <a:buNone/>
            </a:pPr>
            <a:r>
              <a:rPr lang="en-US" altLang="en-US" smtClean="0"/>
              <a:t>Recipient delivery address or ZIP+4 is required</a:t>
            </a:r>
          </a:p>
          <a:p>
            <a:pPr>
              <a:buFont typeface="Wingdings" pitchFamily="2" charset="2"/>
              <a:buNone/>
            </a:pPr>
            <a:endParaRPr lang="en-US" altLang="en-US" sz="900" smtClean="0"/>
          </a:p>
          <a:p>
            <a:r>
              <a:rPr lang="en-US" altLang="en-US" sz="2400" smtClean="0"/>
              <a:t>Complete piece level delivery address information includes:</a:t>
            </a:r>
            <a:endParaRPr lang="en-US" altLang="en-US" smtClean="0"/>
          </a:p>
          <a:p>
            <a:pPr lvl="1"/>
            <a:r>
              <a:rPr lang="en-US" altLang="en-US" sz="2000" smtClean="0"/>
              <a:t>Addressee name (required when needed for the service)</a:t>
            </a:r>
          </a:p>
          <a:p>
            <a:pPr lvl="1"/>
            <a:r>
              <a:rPr lang="en-US" altLang="en-US" sz="2000" smtClean="0"/>
              <a:t>Private mail box designator and number</a:t>
            </a:r>
          </a:p>
          <a:p>
            <a:pPr lvl="1"/>
            <a:r>
              <a:rPr lang="en-US" altLang="en-US" sz="2000" smtClean="0"/>
              <a:t>Urbanization name</a:t>
            </a:r>
          </a:p>
          <a:p>
            <a:pPr lvl="1"/>
            <a:r>
              <a:rPr lang="en-US" altLang="en-US" sz="2000" smtClean="0"/>
              <a:t>Street number and name</a:t>
            </a:r>
          </a:p>
          <a:p>
            <a:pPr lvl="1"/>
            <a:r>
              <a:rPr lang="en-US" altLang="en-US" sz="2000" smtClean="0"/>
              <a:t>Secondary Address unit designation and number</a:t>
            </a:r>
          </a:p>
          <a:p>
            <a:pPr lvl="1"/>
            <a:r>
              <a:rPr lang="en-US" altLang="en-US" sz="2000" smtClean="0"/>
              <a:t>City and state</a:t>
            </a:r>
          </a:p>
          <a:p>
            <a:pPr lvl="1"/>
            <a:r>
              <a:rPr lang="en-US" altLang="en-US" sz="2000" smtClean="0"/>
              <a:t>Correct 5-digit ZIP Code or ZIP+4 Code </a:t>
            </a:r>
          </a:p>
          <a:p>
            <a:pPr lvl="1"/>
            <a:endParaRPr lang="en-US" altLang="en-US" sz="1400" smtClean="0"/>
          </a:p>
          <a:p>
            <a:pPr lvl="2"/>
            <a:endParaRPr lang="en-US" altLang="en-US" sz="600" smtClean="0"/>
          </a:p>
          <a:p>
            <a:pPr>
              <a:buFont typeface="Wingdings" pitchFamily="2" charset="2"/>
              <a:buNone/>
            </a:pPr>
            <a:r>
              <a:rPr lang="en-US" altLang="en-US" sz="1600" b="1" i="1" u="sng" smtClean="0"/>
              <a:t>Note</a:t>
            </a:r>
            <a:r>
              <a:rPr lang="en-US" altLang="en-US" sz="1600" i="1" smtClean="0"/>
              <a:t>: elements of a complete address are described in DMM 602.1.4.2</a:t>
            </a:r>
          </a:p>
        </p:txBody>
      </p:sp>
      <p:sp>
        <p:nvSpPr>
          <p:cNvPr id="4" name="Slide Number Placeholder 3"/>
          <p:cNvSpPr>
            <a:spLocks noGrp="1"/>
          </p:cNvSpPr>
          <p:nvPr>
            <p:ph type="sldNum" sz="quarter" idx="12"/>
          </p:nvPr>
        </p:nvSpPr>
        <p:spPr/>
        <p:txBody>
          <a:bodyPr/>
          <a:lstStyle/>
          <a:p>
            <a:pPr>
              <a:defRPr/>
            </a:pPr>
            <a:fld id="{20ECA6F2-2FBF-439C-A8B9-4AE6BC8BC478}" type="slidenum">
              <a:rPr lang="en-US" smtClean="0"/>
              <a:pPr>
                <a:defRPr/>
              </a:pPr>
              <a:t>10</a:t>
            </a:fld>
            <a:endParaRPr lang="en-US" dirty="0"/>
          </a:p>
        </p:txBody>
      </p:sp>
      <p:sp>
        <p:nvSpPr>
          <p:cNvPr id="33795" name="Title 1"/>
          <p:cNvSpPr>
            <a:spLocks noGrp="1"/>
          </p:cNvSpPr>
          <p:nvPr>
            <p:ph type="title"/>
          </p:nvPr>
        </p:nvSpPr>
        <p:spPr/>
        <p:txBody>
          <a:bodyPr/>
          <a:lstStyle/>
          <a:p>
            <a:pPr algn="ctr"/>
            <a:r>
              <a:rPr altLang="en-US" b="1" smtClean="0">
                <a:latin typeface="Arial" pitchFamily="34" charset="0"/>
                <a:cs typeface="Arial" pitchFamily="34" charset="0"/>
              </a:rPr>
              <a:t>IMpb Requirement: </a:t>
            </a:r>
            <a:br>
              <a:rPr altLang="en-US" b="1" smtClean="0">
                <a:latin typeface="Arial" pitchFamily="34" charset="0"/>
                <a:cs typeface="Arial" pitchFamily="34" charset="0"/>
              </a:rPr>
            </a:br>
            <a:r>
              <a:rPr altLang="en-US" b="1" smtClean="0">
                <a:latin typeface="Arial" pitchFamily="34" charset="0"/>
                <a:cs typeface="Arial" pitchFamily="34" charset="0"/>
              </a:rPr>
              <a:t>Shipping Services File (SSF)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65275"/>
            <a:ext cx="8610600" cy="4530725"/>
          </a:xfrm>
        </p:spPr>
        <p:txBody>
          <a:bodyPr/>
          <a:lstStyle/>
          <a:p>
            <a:pPr marL="0" indent="0">
              <a:buFont typeface="Wingdings" pitchFamily="2" charset="2"/>
              <a:buNone/>
              <a:defRPr/>
            </a:pPr>
            <a:r>
              <a:rPr lang="en-US" sz="2000" dirty="0" smtClean="0"/>
              <a:t>Mailers must submit the </a:t>
            </a:r>
            <a:r>
              <a:rPr lang="en-US" sz="2400" dirty="0" smtClean="0"/>
              <a:t>electronic</a:t>
            </a:r>
            <a:r>
              <a:rPr lang="en-US" sz="2000" dirty="0" smtClean="0"/>
              <a:t> Shipping Services File (SSF) using one of two methods:</a:t>
            </a:r>
          </a:p>
          <a:p>
            <a:pPr marL="0" indent="0">
              <a:buFont typeface="Wingdings" pitchFamily="2" charset="2"/>
              <a:buNone/>
              <a:defRPr/>
            </a:pPr>
            <a:endParaRPr lang="en-US" sz="1100" dirty="0" smtClean="0"/>
          </a:p>
          <a:p>
            <a:pPr>
              <a:defRPr/>
            </a:pPr>
            <a:r>
              <a:rPr lang="en-US" sz="1800" b="1" u="sng" dirty="0" smtClean="0"/>
              <a:t>Option 1</a:t>
            </a:r>
            <a:r>
              <a:rPr lang="en-US" sz="1800" u="sng" dirty="0" smtClean="0"/>
              <a:t> </a:t>
            </a:r>
            <a:r>
              <a:rPr lang="en-US" sz="1800" b="1" u="sng" dirty="0" smtClean="0"/>
              <a:t>– </a:t>
            </a:r>
            <a:r>
              <a:rPr lang="en-US" sz="1800" b="1" u="sng" dirty="0" err="1" smtClean="0"/>
              <a:t>eVS</a:t>
            </a:r>
            <a:r>
              <a:rPr lang="en-US" sz="1800" b="1" dirty="0" smtClean="0"/>
              <a:t>: </a:t>
            </a:r>
            <a:r>
              <a:rPr lang="en-US" sz="1800" dirty="0" smtClean="0"/>
              <a:t>Electronically </a:t>
            </a:r>
            <a:r>
              <a:rPr lang="en-US" sz="1800" dirty="0"/>
              <a:t>submit a Shipping Services File with postage, manifest, and tracking information in </a:t>
            </a:r>
            <a:r>
              <a:rPr lang="en-US" sz="1800" u="sng" dirty="0"/>
              <a:t>one file</a:t>
            </a:r>
            <a:r>
              <a:rPr lang="en-US" sz="1800" dirty="0"/>
              <a:t> (through the </a:t>
            </a:r>
            <a:r>
              <a:rPr lang="en-US" sz="1800" dirty="0" smtClean="0"/>
              <a:t>electronic </a:t>
            </a:r>
            <a:r>
              <a:rPr lang="en-US" sz="1800" dirty="0"/>
              <a:t>Verification System - </a:t>
            </a:r>
            <a:r>
              <a:rPr lang="en-US" sz="1800" dirty="0" err="1"/>
              <a:t>eVS</a:t>
            </a:r>
            <a:r>
              <a:rPr lang="en-US" sz="1800" baseline="30000" dirty="0" smtClean="0"/>
              <a:t>®</a:t>
            </a:r>
            <a:r>
              <a:rPr lang="en-US" sz="1800" dirty="0" smtClean="0"/>
              <a:t>)</a:t>
            </a:r>
          </a:p>
          <a:p>
            <a:pPr lvl="1">
              <a:buClr>
                <a:srgbClr val="080800"/>
              </a:buClr>
              <a:defRPr/>
            </a:pPr>
            <a:r>
              <a:rPr lang="en-US" sz="1400" dirty="0">
                <a:solidFill>
                  <a:srgbClr val="000000"/>
                </a:solidFill>
              </a:rPr>
              <a:t>Submission </a:t>
            </a:r>
            <a:r>
              <a:rPr lang="en-US" sz="1400" dirty="0" smtClean="0">
                <a:solidFill>
                  <a:srgbClr val="000000"/>
                </a:solidFill>
              </a:rPr>
              <a:t> is </a:t>
            </a:r>
            <a:r>
              <a:rPr lang="en-US" sz="1400" dirty="0">
                <a:solidFill>
                  <a:srgbClr val="000000"/>
                </a:solidFill>
              </a:rPr>
              <a:t>one file and includes the Shipping Services File, ZIP+4 or destination delivery information, and postage statement information</a:t>
            </a:r>
          </a:p>
          <a:p>
            <a:pPr lvl="1">
              <a:buClr>
                <a:srgbClr val="080800"/>
              </a:buClr>
              <a:defRPr/>
            </a:pPr>
            <a:r>
              <a:rPr lang="en-US" sz="1400" dirty="0">
                <a:solidFill>
                  <a:srgbClr val="000000"/>
                </a:solidFill>
              </a:rPr>
              <a:t>Payment for postage is deducted from a centralized electronic postage payment account (a Centralized Account Processing System – CAPS account)</a:t>
            </a:r>
          </a:p>
          <a:p>
            <a:pPr>
              <a:defRPr/>
            </a:pPr>
            <a:endParaRPr lang="en-US" sz="1400" dirty="0" smtClean="0"/>
          </a:p>
          <a:p>
            <a:pPr>
              <a:defRPr/>
            </a:pPr>
            <a:r>
              <a:rPr lang="en-US" sz="1800" b="1" u="sng" dirty="0" smtClean="0"/>
              <a:t>Option 2 – Postal Shipping Business Tool </a:t>
            </a:r>
            <a:r>
              <a:rPr lang="en-US" sz="1800" dirty="0"/>
              <a:t>:</a:t>
            </a:r>
            <a:r>
              <a:rPr lang="en-US" sz="1800" dirty="0" smtClean="0"/>
              <a:t> Electronically </a:t>
            </a:r>
            <a:r>
              <a:rPr lang="en-US" sz="1800" dirty="0"/>
              <a:t>submit a Shipping Services File </a:t>
            </a:r>
            <a:r>
              <a:rPr lang="en-US" sz="1800" dirty="0" smtClean="0"/>
              <a:t>through the Postal Shipping Business Tool plus </a:t>
            </a:r>
            <a:r>
              <a:rPr lang="en-US" sz="1800" dirty="0"/>
              <a:t>a separate Postage Statement (this option is referred to as a Manifest Mailing </a:t>
            </a:r>
            <a:r>
              <a:rPr lang="en-US" sz="1800" dirty="0" smtClean="0"/>
              <a:t>Solution)</a:t>
            </a:r>
          </a:p>
          <a:p>
            <a:pPr lvl="1">
              <a:defRPr/>
            </a:pPr>
            <a:r>
              <a:rPr lang="en-US" sz="1400" dirty="0" smtClean="0">
                <a:solidFill>
                  <a:srgbClr val="000000"/>
                </a:solidFill>
              </a:rPr>
              <a:t>Submission  includes </a:t>
            </a:r>
            <a:r>
              <a:rPr lang="en-US" sz="1400" dirty="0">
                <a:solidFill>
                  <a:srgbClr val="000000"/>
                </a:solidFill>
              </a:rPr>
              <a:t>the Shipping Services File, ZIP+4 or destination delivery </a:t>
            </a:r>
            <a:r>
              <a:rPr lang="en-US" sz="1400" dirty="0" smtClean="0">
                <a:solidFill>
                  <a:srgbClr val="000000"/>
                </a:solidFill>
              </a:rPr>
              <a:t>information</a:t>
            </a:r>
          </a:p>
          <a:p>
            <a:pPr lvl="1">
              <a:defRPr/>
            </a:pPr>
            <a:r>
              <a:rPr lang="en-US" sz="1400" dirty="0"/>
              <a:t>A hardcopy Postage </a:t>
            </a:r>
            <a:r>
              <a:rPr lang="en-US" sz="1400" dirty="0" smtClean="0"/>
              <a:t>Statement must be  </a:t>
            </a:r>
            <a:r>
              <a:rPr lang="en-US" sz="1400" dirty="0"/>
              <a:t>brought to the Business Mail Entry Unit (BMEU)</a:t>
            </a:r>
            <a:r>
              <a:rPr lang="en-US" sz="1400" i="1" dirty="0"/>
              <a:t> </a:t>
            </a:r>
            <a:r>
              <a:rPr lang="en-US" sz="1400" i="1" u="sng" dirty="0"/>
              <a:t>or</a:t>
            </a:r>
            <a:r>
              <a:rPr lang="en-US" sz="1400" dirty="0"/>
              <a:t> an electronic Postage Statement submitted through the Postal </a:t>
            </a:r>
            <a:r>
              <a:rPr lang="en-US" sz="1400" dirty="0" smtClean="0"/>
              <a:t>Wizard</a:t>
            </a:r>
            <a:endParaRPr lang="en-US" sz="1400" baseline="30000" dirty="0" smtClean="0"/>
          </a:p>
          <a:p>
            <a:pPr lvl="1">
              <a:defRPr/>
            </a:pPr>
            <a:r>
              <a:rPr lang="en-US" sz="1400" dirty="0"/>
              <a:t>Payment for postage is made through a local payment or trust account, or a CAPS account</a:t>
            </a:r>
          </a:p>
          <a:p>
            <a:pPr>
              <a:defRPr/>
            </a:pPr>
            <a:endParaRPr lang="en-US" sz="1800" b="1" dirty="0" smtClean="0"/>
          </a:p>
          <a:p>
            <a:pPr marL="457200" lvl="1" indent="0">
              <a:buFont typeface="Wingdings" pitchFamily="2" charset="2"/>
              <a:buNone/>
              <a:defRPr/>
            </a:pPr>
            <a:endParaRPr lang="en-US" dirty="0"/>
          </a:p>
          <a:p>
            <a:pPr>
              <a:defRPr/>
            </a:pPr>
            <a:endParaRPr lang="en-US" sz="3200" dirty="0"/>
          </a:p>
          <a:p>
            <a:pPr>
              <a:defRPr/>
            </a:pPr>
            <a:endParaRPr lang="en-US" sz="3200" dirty="0"/>
          </a:p>
        </p:txBody>
      </p:sp>
      <p:sp>
        <p:nvSpPr>
          <p:cNvPr id="4" name="Slide Number Placeholder 3"/>
          <p:cNvSpPr>
            <a:spLocks noGrp="1"/>
          </p:cNvSpPr>
          <p:nvPr>
            <p:ph type="sldNum" sz="quarter" idx="12"/>
          </p:nvPr>
        </p:nvSpPr>
        <p:spPr/>
        <p:txBody>
          <a:bodyPr/>
          <a:lstStyle/>
          <a:p>
            <a:pPr>
              <a:defRPr/>
            </a:pPr>
            <a:fld id="{AA42732B-BD69-4B21-A8AD-703F8684078E}" type="slidenum">
              <a:rPr lang="en-US" smtClean="0"/>
              <a:pPr>
                <a:defRPr/>
              </a:pPr>
              <a:t>11</a:t>
            </a:fld>
            <a:endParaRPr lang="en-US" dirty="0"/>
          </a:p>
        </p:txBody>
      </p:sp>
      <p:sp>
        <p:nvSpPr>
          <p:cNvPr id="35843" name="Title 1"/>
          <p:cNvSpPr>
            <a:spLocks noGrp="1"/>
          </p:cNvSpPr>
          <p:nvPr>
            <p:ph type="title"/>
          </p:nvPr>
        </p:nvSpPr>
        <p:spPr/>
        <p:txBody>
          <a:bodyPr/>
          <a:lstStyle/>
          <a:p>
            <a:pPr algn="ctr"/>
            <a:r>
              <a:rPr altLang="en-US" b="1" smtClean="0">
                <a:latin typeface="Arial" pitchFamily="34" charset="0"/>
                <a:cs typeface="Arial" pitchFamily="34" charset="0"/>
              </a:rPr>
              <a:t>IMpb Requirement: </a:t>
            </a:r>
            <a:br>
              <a:rPr altLang="en-US" b="1" smtClean="0">
                <a:latin typeface="Arial" pitchFamily="34" charset="0"/>
                <a:cs typeface="Arial" pitchFamily="34" charset="0"/>
              </a:rPr>
            </a:br>
            <a:r>
              <a:rPr altLang="en-US" b="1" smtClean="0">
                <a:latin typeface="Arial" pitchFamily="34" charset="0"/>
                <a:cs typeface="Arial" pitchFamily="34" charset="0"/>
              </a:rPr>
              <a:t>Shipping Services File (SSF)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228600" y="1565275"/>
            <a:ext cx="6934200" cy="4530725"/>
          </a:xfrm>
        </p:spPr>
        <p:txBody>
          <a:bodyPr/>
          <a:lstStyle/>
          <a:p>
            <a:pPr>
              <a:defRPr/>
            </a:pPr>
            <a:r>
              <a:rPr lang="en-US" sz="2400" dirty="0">
                <a:latin typeface="Arial" charset="0"/>
                <a:cs typeface="Arial" charset="0"/>
              </a:rPr>
              <a:t>Mailers are required to transmit their SSF to </a:t>
            </a:r>
            <a:r>
              <a:rPr lang="en-US" sz="2400" dirty="0" smtClean="0">
                <a:latin typeface="Arial" charset="0"/>
                <a:cs typeface="Arial" charset="0"/>
              </a:rPr>
              <a:t>Product Tracking and Reporting (PTR) prior </a:t>
            </a:r>
            <a:r>
              <a:rPr lang="en-US" sz="2400" dirty="0">
                <a:latin typeface="Arial" charset="0"/>
                <a:cs typeface="Arial" charset="0"/>
              </a:rPr>
              <a:t>to the physical presentation of the </a:t>
            </a:r>
            <a:r>
              <a:rPr lang="en-US" sz="2400" dirty="0" smtClean="0">
                <a:latin typeface="Arial" charset="0"/>
                <a:cs typeface="Arial" charset="0"/>
              </a:rPr>
              <a:t>mailing</a:t>
            </a:r>
          </a:p>
          <a:p>
            <a:pPr>
              <a:defRPr/>
            </a:pPr>
            <a:endParaRPr lang="en-US" sz="600" dirty="0" smtClean="0">
              <a:latin typeface="Arial" charset="0"/>
              <a:cs typeface="Arial" charset="0"/>
            </a:endParaRPr>
          </a:p>
          <a:p>
            <a:pPr>
              <a:defRPr/>
            </a:pPr>
            <a:r>
              <a:rPr lang="en-US" sz="2400" dirty="0" smtClean="0">
                <a:latin typeface="Arial" charset="0"/>
                <a:cs typeface="Arial" charset="0"/>
              </a:rPr>
              <a:t>Three types of verifications are performed on an </a:t>
            </a:r>
            <a:r>
              <a:rPr lang="en-US" sz="2400" dirty="0" err="1" smtClean="0">
                <a:latin typeface="Arial" charset="0"/>
                <a:cs typeface="Arial" charset="0"/>
              </a:rPr>
              <a:t>IMpb</a:t>
            </a:r>
            <a:r>
              <a:rPr lang="en-US" sz="2400" dirty="0" smtClean="0">
                <a:latin typeface="Arial" charset="0"/>
                <a:cs typeface="Arial" charset="0"/>
              </a:rPr>
              <a:t> mailing:</a:t>
            </a:r>
          </a:p>
          <a:p>
            <a:pPr lvl="1">
              <a:defRPr/>
            </a:pPr>
            <a:r>
              <a:rPr lang="en-US" sz="2000" b="1" dirty="0" err="1" smtClean="0">
                <a:latin typeface="Arial" charset="0"/>
                <a:cs typeface="Arial" charset="0"/>
              </a:rPr>
              <a:t>IMpb</a:t>
            </a:r>
            <a:r>
              <a:rPr lang="en-US" sz="2000" b="1" dirty="0" smtClean="0">
                <a:latin typeface="Arial" charset="0"/>
                <a:cs typeface="Arial" charset="0"/>
              </a:rPr>
              <a:t> Barcode Compliance Verification</a:t>
            </a:r>
          </a:p>
          <a:p>
            <a:pPr lvl="2">
              <a:defRPr/>
            </a:pPr>
            <a:r>
              <a:rPr lang="en-US" sz="1600" dirty="0" smtClean="0">
                <a:latin typeface="Arial" charset="0"/>
                <a:cs typeface="Arial" charset="0"/>
              </a:rPr>
              <a:t>Completed by the acceptance clerk when prompted by </a:t>
            </a:r>
            <a:r>
              <a:rPr lang="en-US" sz="1600" i="1" dirty="0" err="1" smtClean="0">
                <a:latin typeface="Arial" charset="0"/>
                <a:cs typeface="Arial" charset="0"/>
              </a:rPr>
              <a:t>PostalOne</a:t>
            </a:r>
            <a:r>
              <a:rPr lang="en-US" sz="1600" i="1" dirty="0" smtClean="0">
                <a:latin typeface="Arial" charset="0"/>
                <a:cs typeface="Arial" charset="0"/>
              </a:rPr>
              <a:t>!</a:t>
            </a:r>
          </a:p>
          <a:p>
            <a:pPr lvl="1">
              <a:defRPr/>
            </a:pPr>
            <a:r>
              <a:rPr lang="en-US" sz="2000" b="1" dirty="0" smtClean="0">
                <a:latin typeface="Arial" charset="0"/>
                <a:cs typeface="Arial" charset="0"/>
              </a:rPr>
              <a:t>Shipping Services File (SSF) Compliance Verification</a:t>
            </a:r>
          </a:p>
          <a:p>
            <a:pPr lvl="2">
              <a:defRPr/>
            </a:pPr>
            <a:r>
              <a:rPr lang="en-US" sz="1600" dirty="0">
                <a:latin typeface="Arial" charset="0"/>
                <a:cs typeface="Arial" charset="0"/>
              </a:rPr>
              <a:t>Compliance percentages are automatically verified by PTR and data sent to </a:t>
            </a:r>
            <a:r>
              <a:rPr lang="en-US" sz="1600" i="1" dirty="0" err="1">
                <a:latin typeface="Arial" charset="0"/>
                <a:cs typeface="Arial" charset="0"/>
              </a:rPr>
              <a:t>PostalOne</a:t>
            </a:r>
            <a:r>
              <a:rPr lang="en-US" sz="1600" i="1" dirty="0" smtClean="0">
                <a:latin typeface="Arial" charset="0"/>
                <a:cs typeface="Arial" charset="0"/>
              </a:rPr>
              <a:t>!</a:t>
            </a:r>
            <a:endParaRPr lang="en-US" sz="1600" dirty="0" smtClean="0">
              <a:latin typeface="Arial" charset="0"/>
              <a:cs typeface="Arial" charset="0"/>
            </a:endParaRPr>
          </a:p>
          <a:p>
            <a:pPr lvl="1">
              <a:defRPr/>
            </a:pPr>
            <a:r>
              <a:rPr lang="en-US" sz="2000" b="1" dirty="0" smtClean="0">
                <a:latin typeface="Arial" charset="0"/>
                <a:cs typeface="Arial" charset="0"/>
              </a:rPr>
              <a:t>Zip+4 Address Verification </a:t>
            </a:r>
          </a:p>
          <a:p>
            <a:pPr lvl="2">
              <a:defRPr/>
            </a:pPr>
            <a:r>
              <a:rPr lang="en-US" sz="1600" dirty="0" smtClean="0">
                <a:latin typeface="Arial" charset="0"/>
                <a:cs typeface="Arial" charset="0"/>
              </a:rPr>
              <a:t>Compliance percentages are automatically verified by PTR and data sent to </a:t>
            </a:r>
            <a:r>
              <a:rPr lang="en-US" sz="1600" i="1" dirty="0" err="1" smtClean="0">
                <a:latin typeface="Arial" charset="0"/>
                <a:cs typeface="Arial" charset="0"/>
              </a:rPr>
              <a:t>PostalOne</a:t>
            </a:r>
            <a:r>
              <a:rPr lang="en-US" sz="1600" i="1" dirty="0" smtClean="0">
                <a:latin typeface="Arial" charset="0"/>
                <a:cs typeface="Arial" charset="0"/>
              </a:rPr>
              <a:t>!</a:t>
            </a:r>
          </a:p>
          <a:p>
            <a:pPr>
              <a:defRPr/>
            </a:pPr>
            <a:endParaRPr lang="en-US" sz="2000" dirty="0" smtClean="0">
              <a:latin typeface="Arial" charset="0"/>
              <a:cs typeface="Arial" charset="0"/>
            </a:endParaRPr>
          </a:p>
          <a:p>
            <a:pPr>
              <a:defRPr/>
            </a:pPr>
            <a:endParaRPr lang="en-US" sz="2000" dirty="0">
              <a:latin typeface="Arial" charset="0"/>
              <a:cs typeface="Arial" charset="0"/>
            </a:endParaRPr>
          </a:p>
          <a:p>
            <a:pPr>
              <a:defRPr/>
            </a:pPr>
            <a:endParaRPr lang="en-US" sz="2200" dirty="0" smtClean="0">
              <a:solidFill>
                <a:srgbClr val="FF0000"/>
              </a:solidFill>
              <a:latin typeface="Arial" charset="0"/>
              <a:cs typeface="Arial" charset="0"/>
            </a:endParaRPr>
          </a:p>
          <a:p>
            <a:pPr>
              <a:defRPr/>
            </a:pPr>
            <a:endParaRPr lang="en-US" sz="2200" dirty="0" smtClean="0">
              <a:latin typeface="Arial" charset="0"/>
              <a:cs typeface="Arial" charset="0"/>
            </a:endParaRPr>
          </a:p>
          <a:p>
            <a:pPr marL="457200" lvl="1" indent="0">
              <a:buFont typeface="Wingdings" pitchFamily="2" charset="2"/>
              <a:buNone/>
              <a:defRPr/>
            </a:pPr>
            <a:endParaRPr lang="en-US" sz="800" dirty="0" smtClean="0">
              <a:latin typeface="Arial" charset="0"/>
              <a:cs typeface="Arial" charset="0"/>
            </a:endParaRPr>
          </a:p>
        </p:txBody>
      </p:sp>
      <p:sp>
        <p:nvSpPr>
          <p:cNvPr id="35842" name="Slide Number Placeholder 3"/>
          <p:cNvSpPr>
            <a:spLocks noGrp="1"/>
          </p:cNvSpPr>
          <p:nvPr>
            <p:ph type="sldNum" sz="quarter" idx="12"/>
          </p:nvPr>
        </p:nvSpPr>
        <p:spPr>
          <a:xfrm>
            <a:off x="6781800" y="6400800"/>
            <a:ext cx="2133600" cy="457200"/>
          </a:xfrm>
          <a:ln>
            <a:miter lim="800000"/>
            <a:headEnd/>
            <a:tailEnd/>
          </a:ln>
        </p:spPr>
        <p:txBody>
          <a:bodyPr/>
          <a:lstStyle/>
          <a:p>
            <a:pPr fontAlgn="base">
              <a:spcBef>
                <a:spcPct val="0"/>
              </a:spcBef>
              <a:spcAft>
                <a:spcPct val="0"/>
              </a:spcAft>
              <a:defRPr/>
            </a:pPr>
            <a:fld id="{3D327E34-9282-44C3-BB65-FE9CE388C9BD}" type="slidenum">
              <a:rPr lang="en-US" smtClean="0"/>
              <a:pPr fontAlgn="base">
                <a:spcBef>
                  <a:spcPct val="0"/>
                </a:spcBef>
                <a:spcAft>
                  <a:spcPct val="0"/>
                </a:spcAft>
                <a:defRPr/>
              </a:pPr>
              <a:t>12</a:t>
            </a:fld>
            <a:endParaRPr lang="en-US" smtClean="0"/>
          </a:p>
        </p:txBody>
      </p:sp>
      <p:grpSp>
        <p:nvGrpSpPr>
          <p:cNvPr id="37891" name="Group 2"/>
          <p:cNvGrpSpPr>
            <a:grpSpLocks/>
          </p:cNvGrpSpPr>
          <p:nvPr/>
        </p:nvGrpSpPr>
        <p:grpSpPr bwMode="auto">
          <a:xfrm>
            <a:off x="7175500" y="2133600"/>
            <a:ext cx="1801813" cy="1652588"/>
            <a:chOff x="9170126" y="1571747"/>
            <a:chExt cx="3124200" cy="2426241"/>
          </a:xfrm>
        </p:grpSpPr>
        <p:pic>
          <p:nvPicPr>
            <p:cNvPr id="3789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0126" y="1571747"/>
              <a:ext cx="3124200" cy="242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2"/>
            <p:cNvPicPr>
              <a:picLocks noChangeAspect="1" noChangeArrowheads="1"/>
            </p:cNvPicPr>
            <p:nvPr/>
          </p:nvPicPr>
          <p:blipFill>
            <a:blip r:embed="rId4">
              <a:extLst>
                <a:ext uri="{28A0092B-C50C-407E-A947-70E740481C1C}">
                  <a14:useLocalDpi xmlns:a14="http://schemas.microsoft.com/office/drawing/2010/main" val="0"/>
                </a:ext>
              </a:extLst>
            </a:blip>
            <a:srcRect l="7478" t="19473" r="15485" b="9731"/>
            <a:stretch>
              <a:fillRect/>
            </a:stretch>
          </p:blipFill>
          <p:spPr bwMode="auto">
            <a:xfrm>
              <a:off x="9779726" y="1868117"/>
              <a:ext cx="1861226" cy="11729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
        <p:nvSpPr>
          <p:cNvPr id="37892" name="AutoShape 4" descr="data:image/jpeg;base64,/9j/4AAQSkZJRgABAQAAAQABAAD/2wCEAAkGBhQSEA8QEBAQFRQUFBAUFBAVFRAUEA8UFBQVFRQQFBQXHCYeFxkkGRUUHzAgIycpLCwsFR8xNjAqNScrLykBCQoKDgwOFA8PFykcFBgpKSkpKSkpKSkpKSkpKSkpNSkpKSkpKSkpKTUpKSkpKSkvKSkpKSksKSkpKSkpKSk2Kf/AABEIAL4BCgMBIgACEQEDEQH/xAAcAAABBAMBAAAAAAAAAAAAAAAAAQQFBgIDBwj/xABSEAACAQIDAwgEBwoKCgMAAAABAgMAEQQSIQUxQQYHEyJRYXGRMoGhwRQjUnKSsdEkM0JTYnN1grLSFSU0Q3SToqPi8AgWVGNkZYOzwuEXRLT/xAAWAQEBAQAAAAAAAAAAAAAAAAAAAQL/xAAZEQEBAQEBAQAAAAAAAAAAAAAAEQFBMSH/2gAMAwEAAhEDEQA/AO4UUtFAlLRRQFFFFAUlLRQFFFFAUUUUBRRRQFFFFAUUUUBRRRQFFFFAUUVqmxaJ6bovzmUfXQbaKjZeUUC/zoPzQze0C1M5uWMQ9FZG77KB7Tf2UE9RVUk5cnhB5v8A4aw/17b/AGcfTP7tBbqKqP8Ar4fxA/rD+7SHl6f9nH9Z/goLfRVGxHOjHH6cca+M4B8stReJ584F3QM/zXPsugHtoOm0lQ3I/lMu0MImLSNo1dpVCMQWHRuUJuO9TU1QFFFFAUUUUBRRRQFFFITbWgWiqyOcbBcJvYa2ry8wh3S/V9tWFWGioIctcL+OXzT7ayHLLC/j0+kv21IJuioYcr8J/tMX0l+2sxyswh/+1D9NaCWoqMHKbCndiYfpCsxt/DndPH9IUEhRTIbZh/Gp51mNqRfjU86B1UPyu5SLgMHLjHQusZjBUGxPSSLGDex0BYHcd1SA2hH+MTzFUjnl2hG2xsfGksbSAYZ+jDqXyriYSWy3vbv76CJ/+bVkF4kgA/KksfKToz7K1S86rHfMq9yvhrfWT7a4xsfZiyopLMGs1zduDWGl6dScmRwnb/PrpCul4rnNi16SaYj5zOPIE0xHOXgh+G4/6cn7tc7fk5/vr/58K0nk43BwfX/6pCulHnOwX41/oSfZWDc5+C+XJ/Vv9lczPJ5+1fP/AA03m2bl3kHd7TakK6fNzn4QKCOlYncqqM3jqQBTPFc5Y/msOfF2A9i3+uuXoOtbsPvqUz7+7/N/r8qCz4nl1iX9Exp81bnzYn6qjMRtiaT05pG7sxC/RGlRwalzVRuz1reSsb1gxoPSPMsP4lwve+L/AP0y1eKovMpiFbYuFCkEo+KVh8ljiJXsf1WU+ur1UBRRSUC0UUUBRRRQFIw0NLRQeU9pbWeGRUTJY575gTqptwIpI+VE3+6+i371MeU7/dLDskxK+UlMVkrW6zixrypl4iPyb96tq8qX4on9r7arIkrIS0pFkblGx/AXzP2VgNuN+LU/rEe6oES1kJqtFh/h8/il+mf3aQ7dHGP+0PsqA6akMtKRPttxfxR81rTJtpPxb/3f21CNLWBlqUibh2krtYI4O+5yW8NGNKwznFd2zJz4ZcXeorZ7/GDwNTeDW7Yz9E4s+WIam6uIXYI+KXQ/h7s3yh2U+eAdjfSk+2qxh3IUanj29tbRMR+EfM1BOmJe/wCk321rYAbiw9dRHwp/lt5msPhTfLbzNKJSSW34T8eK+8U0lnuDv3qLm3Bh2U2+FN8o0hnJsCeI7O2lDVfT9Z+upA7wfUfd/nvqOT0/X76kr1FKDSg1jSg0GVYSAndWVJVHpHmV2T0Gx8Oc1zOzzn8nOQAvkoq9VWubVbbI2YP+GhPmt/fVlqBKKWigKKKKAooooCiiig8g8rdMXOOzE40eU7D3VFB6mOW4tjcX3YzHD+/eoMGrqY356VXrRelDUDjpKUyU3zUuagcCSjpK0Z6QPQbi9JmrXmpC1QPNnyfGDwNWbYurY79D472TtVSwbdb1GrZyY1OP/Q20fZM9XgpUI6o3ceIrK3h5itcO6szUUEGkpL0lAtC7xSUqbx4ig0p6fr99SN6jk9L1++n4oMqUVjSigypKKxdrAnuNB6u5vltsnZn9Ewp84lNWCoTkRGV2Zs1TvGDwgPiIUvU3QFJS2ooCiiigKKKKAooooPJfOPFl2jjhbT4XiT9J2Y+01WQatvOmttqbQH/EsfpRq3vqo1dTGV6W9YilvUVlelvWNF6IW9F6SiilvRekpCaDfhD1vUauPI3U7Q/Qu1P+69UvC+l6j7quvIVbnaX6E2r/AN16vEUaLdWRHdWEA0rMr3VFIRSUtJQFCHUeIoVSSAASTYADUkncAOJp/j9nCJcOwaQs63kVopI+ie46gLCzeI7O+wCLj9L1++n9MY/S9fvp7QLS0gpRQLWE3ot4H6qzrXN6LeB+qg9h7Djy4XDL2QwjyRRT6tOCW0cY7EQeQFbqAooooCiiigKKKKAooooPK/O8ltrbQ/PxnzgjPvqm2q888ifxvtD87hj54aH7apOWroxtRWWWjLUGNLS2otQY0tBFFAlIaWkoNmGOvqNX7m0TNJjR27G2kPOdhVBg3+qujc08d8TiV7dkY324j/3VFTTkDtAQpN8BxJR1DqwTMWUi4OUa7u6mE2xp09PDYhfnRSj61rvnNbzjJPhcNhpnCzpGkYViLThV6rITvbKNV36HhV8kljb041PqFQeOi3f9tANetsVsnBv6cS6+HvqDxfIDZj3Jw8V+3o47+YFB5ngfKyMRfKytbtsQbVI7Tw5VcOcrASJEyXyG6qCubqk6nMOA+zteN5rdlb8pX5plX2K1qr+0+bXZaqzLLi0IBN1KkaA7+kB09dIua45H6Xr99PRTKH0h409ohRS0lLQFYTeie/Tz0rOtuDjzSwr2yxDzdRQeyEFgB3CloooCiiigKKKKAooooCiiig81c90IG1sUflfBGP8AVIn/AI1RjDXTuevZEjbUd+imMbQ4ciRUcpdC9xnAIG4edUFY0bc/llb3ir6iNMVIY6k3wi8JF/WDj9kNWp8CdADG1+ySMexiD7Kio/JWJFPpcBIN8UniEYjzAtTJ2ANjoew6HyoMbUhFKTSVBjai1LRVCx766ZzQC+NxA/5TiPbKh99c0SuncyovtGcf8pf2vB9tBR4mtFH81PqBHh41dOR3OlLCMmMkEsAKjOzD4VEDpccZlG8/hWuddBVGLfFR/MX6qjZxeg9F4jHoz4iHEsgWTIYXJKF0aMDLDKLEyBw5spuLqeNzqO1jh8PB8LdulyICCpM0jhdQI1Fy/EgDQ1p5MbRKYDAdYgnD4UelYkmNQPEmxrnHOpj5FxoCyOB0EQ0JBAZpC1uy9hfttQTW3+c5YyVSIlgSCrMuYW4kJcDwJB7qoO2uWGIxIKu4VD/NoMqn5x3nwvaoa1FqBIvSFPbU1gXrDxp90dBrpayKUhFAlJHhWldIoxd5GVEW4GZ3YKoudBqRvpTUpyRF9o7NB44zBj+/joPWuEiKxxqTcqqqT2kAAmttFFAUUUUBRRRQFFFFAUUUUCMoO8A0wx3J/DzAibDQuDvDIhB8xUhRQU/G80mzJBb4IqfmmeL9giqvtXmCgYk4eaVBwVnv5sysa6xUdtrlDBhEMmIlVBa9iesfAUHDdr8yU+GSSf4QqxorMzkKejUC5YsGU2/VqrR7BxDX6DG4Wb8lZ87d10YG1dG5U8864iKfDYbC3jljkiaWZipZXXKSsa6jQneQdN1cLBuBfXSrUiyYjk7jEBL4JW4nqQM3jaI5jUZiMKUF5sK8dzoxE8Yv2DPcU1w2Plj0illTuR3Uew1KYDltiUZVfEOyXAbNlLFToTnIzXG/fwoI1VjO4yA+KOP/ABoOHHCQetWH1Xro8W1onI+E4XDzr2lesO8a2+qrfsrm42Vjh1InifKHyqxCsptZgFy33jQ6i9Pg4MYra3U+B18iK6fzHC+08R+i7ebYarLjP9HWA3MWKmX8k5co8wT7alObrmum2bjMTPJLE8bYZIEy5g5IKFiykWHoDjxqK4AX+LT5q/VTRq3r97XwH1U3FB3rki/3Fg/6Lhx/Yrm/Ov8Ay4fmYf2pa6HyTb7hwX9Hh9iiuec6f8uX8xD+3LQUu1FqytS2oMsGl5EHfUx0FRuzl+NSp0LVxDP4PQcFTwLWYFUR7bNqwc3PJ2STauBKIXEUySyEbo0S5zseAvYeNbuTnJqbHTiDDr2GSVgeigT5b9p32UasRwAJHoDkvyWhwEAhgBudZJWt0kz8Xc/UBoBoKgmKKKKiiiiigKK14jErGpeR1RRqWYhVHiToK5hyr59oISYsCnTvu6Y3GHU2NiuoaXW26wIOjGg6jJIFBZiABqWJAAHaSd1ULlFzzYPDsI4A2JcjQxsiwC/o3lY2IPagbca4ptrlxisaS2JnLW1SPrLEGBBASNRlFrek127zUPK9752BBKncLga3Hfv9laiVfcbzv4qbEwyN0Zw9nY4Vc8cZuSAZHuTIANeAJ4cK2S84UbafBZozcD4nGzxi++2UDQ24VzxZ7knNrZjxuWNxlGo4Xt3njuLiPDtl6Q3VFQdawOd9QqICwu3G4vYgkiqLLiOWz9KzZ8YY8oCQnaGJuSAWMudLFr6Ll0A76mOTW3YpnJnCwhQDmm2ltFWkJv1VzMVPfftFr8KVs7ZykKxzBFYXzmMTWYXLRoT2Dhp7a3u93CRlQFWzMRZ2Da7luM1t/W3GiOjvzhQbo5sfhcunTAjEQtqLAqdcp7QtzeoHlBg58eDIs8WNykM0mGYJNexAV8NKdABwDDfVOeWTo879cIwZTKAIAtyAVT5GpNuJsba0mez5+uZAFMbgmNIxY6BhZrk3sQeFBtbAsrFBfOP5tg0co/6bWJ9V6rstwxVx1hvDLZh4gi9W3ZkhfEJJIsWOdsyOkzHo7ldSXkIs4tZTqNR6pOPZ0ck+K6XpMNhoVFlaJ8dh45QAzBnkW6jKynKmuvDig54WHFR6iw+skeyssJs9pXCxpI2ouFBe1+0qNK69hcLHEpkiXYOIChiWQJhp8qkA2jZSSb249lSOI2lIMKMQcI8cbLmVzlWGx3XZc1r9wNSKqeH2MQAZSEUWuLjN4dg/zpVv5t9ptJtIRwqejihfO1uqt8qxp3d19+U9lRWCGz52DYzaoiU2+KSN4mPykM8l7jvVVPfXV+TMuz4oVjwMmGCb+q6lnJ3sxJuxPadazFWCkNAa+opaDxpPCVUKd40PiNKZpvqf2/DaSUdjyDyY1Apv9RoO28km+4MF+ZjH9laofOf/AC1fzEX7ctXvkgPuDBfm1/ZWqNznL92p/R4f25qqKZWYFIRWYqK37OX4xfXUyW1C91yezWwH1+VRWzh8YPXUnEblm7TYeC6W883nVxG21T3I7kfNtCbJH1YkI6bEEdWPjkX5UhH4PAG5tpd3yG5BybRfMSY8Mps81tXI3xxX0Ldp3DvOld52TsmLDQpBh4wkaCyqPMsSdWYm5JOpJJNBr2FsGHBwrBh0yqNSd7O3F3PFj2+6pCiiooooooCqhy45w48BaJF6XEsMyxXssam4EkrcBobAam3AXIt9cw5z+b6aaY7QwfXYqqzYc73CCyyRn5VrArxsLd4c227tfE46TpMXKXtqsY0hi3/e49w3nXVu0mmH8Fqd4p3HiVvle6MNCjDKwt407RL7q2yhpNioBfXsAFySW0CgDeSTa1WnYXNRJIA7NkItdSY2NyN2Vgb1bub3kkjk4uYXCnJCp+Vuef1Hqjssx7LPOWO3YsMTHFaSbjxSH5xG8/k7+22lKK5tTkzBh1C4nD4WQgfhpkfz1y8OFUjauysKSTDFPCfyGE8ZJ7iS1vWKdbTxjTMXkYsTxPDuA4VEyxDspQxkYjq5g4HiCPFTurVh8bYtfMFI0BvZurYELpYflb6fOzbicw7GAb69RWh4QdSpB/JY2+i1xQavhFlRBYHMCqoqBSwGlgbnfbQC5NuNPI4leRjIyjoh97ZmOUAEldbKCTplOoy0wbCWOYb+0gqQOAFiR2627KeYePpGCGcwhr5pGBck9gy9tzqd3fQSsuwWEOHEiOrSSJlSSLNh1UXzC8JZmRVsbHs1p7hYz0mIijkjkR0jvEmIjRGvvRIpvTHyiRpcAVqxeIbCiPI2FkAVshhzo65FvZmXKylrADU3NhTPavwvERLLiI2aGRouihXo5XDEaDP98uesbHgd9RUi/Kid8UrpGZjEXhnfEwqyQLdcy9IoFibN39TiK1bJlUpioUVJVbO6y9P8VFJJmyrFG+VWym7W36jXWmke1JMKpSGWSN2W5wo6SPOGspJU9Um3aL2BtWyPbhlXDrJDhpRF6MbxRkCyFMhEeUGwOgO4gHhQSeydsxYVIZopZsPFIoWZ54Y5zicoPQlRY/Kdzax0Gm+tGzI5Di8QyS4cIzZYnmfoVxYJucoymxBDHdbgKZ4vBxvM083Rvn6LJgFneNoSSsYfLICMtySdSAGPZS4rAFnbMuIaUCR4kaOOaCJGcBQzxsbMQACbEaG1t9BYYdszRxpN0UyK7hA0UiHrNJ0aaKwbU2O7cafx84k8TmM4mdGAzZZVJbLmy5vjAdL6Vz3HgR/eZBJI7OGkUSx9EyAAAI1t192tjm14U3G3ZukCwSyFrKjuzZwY1v1CzDcMxPrNqCc2xs1JrPCS0k0iBVBXLI8zgAKeF2Yd1VTaex5cNKUxEMkTaizra/g25vUTXSeZ7kn02Kjnt9z4Vs+Y/wA9Pl6gt3XDd2VO2u447ZUU65ZYo3HY6qw9tTRzDkLgi2BwWqgdDGbk21KjT2VQOdaG2OUdmHg/bmrux5vcEAwjw6RX3tDmhfxzRkG/rqt8peZeLE9dcROsoVUV5HaUWW5UNnJZh1jxvrvqK88MlJaurTf6P2LHo4rCt4rKn71aF5gccTrNhB3hpT7MlBznBNZga6Tzfc3b7QZZpQ0eEB1YaPiSDrHFxC9r+pdblbFya5gY45Fkxs5lANzAgyxP3MxGYjuFr11qGFUVURQqqAFUABVA0AAG4UGGDwaRRpFEioiAKqKAFVRuAArdRRQFFFFAUUUUBRRRQV/lJyFwuNB6aKz8JUsHB7TcEN+sDXNtr8yOIiJbBTo44KWeCQevroxv+StdpooOP43lzj8FhDhpdlyxMkapHiLM8QtYFy0YcXy3Nyd5HfVDw/KqN/TVr8WUrIuvE2Nx6xXpsioXa3IrBYnXEYPDuflFFDj9Ya1aODdNFJ6Ei+G4+2tE+CNrj2WrrGN5jNnvcxnExdyyl1HgJM1qisRzBR/zeNmHio9xpUcvfDHsrS0NdHm5isQPvePX1hxTV+ZbaA3YqE+IP20HPWSsCKv03NJtJQbHDSdwFj9dQmN5HY+P09nM3eiuR7KCtjTcSPAkU4j2nIpBuptuuq3H6ws3HtrZiosmk2EniPb1wP7Qpsgib0ZSPnjTzGlUSeG5TOpYkG7gB2BVywUEKPjATpc/hcTTfZMuHijeMKrZjf40So5NgLdJFmsNOzjTZtmvvUo4/JZT7KbSRsN6keo0EzisOsmQQBkN/jGjkjlsoBsoBs1723jdeo/Fr0QkCOYo1sdVkjmlNrmz2FzuG/WmLEcay/hiRPRkfuFyV+idKDdgtoYmQMqOyQdfMz2YPnJLHrbybk6du+pfkryUbFSrhsOtk0MkhH4PynP1Lx8Kd8k+SuM2kVzDJED1p2FhbsVRozcLDQcdd/deTPJaLCRCKFbDeznV5G4sx4mgcbB2KmGhjghWyIPWxOpY9pJ1qWZgqkk2ABJJ3ADeaVVtURjMV02I+CL6MYWTENraxN48ODuJa2ZhfRQNLPWVV7afK7Fxs9lh64vDGY3zqD6Oc5tdO4VF7N5xsZDL/GEEbwkAZsNG6yRG/psjO2dbXuAbi2gO6rE+MhO0pBIV6qAC+4GuUc6fKv8AjBMLh2yrePpHXeAx0Qdmmp8RWkd52btSLEIJIJFdTxB3dxG9T3HWnVUPmjwckeElkmZz0szNEGLG0SqqhrHddg57xY1fAayoooooCiiigKKKKAooooCiiigKKKKAooooCiiigKKKKAooooMXjB0YA9xANQu0uRGBxH37BwMflZArfSWxqcooOa7T5iME9zBJiIT3P0i+UgJt66qu0eYvHJ/JsXBKOyTpImA9WcE+Vd0ooPPqcx+OZgJHUDtUoff7qufJjmNw0DCTElpnHBj1PWBa9dPooNEGCRFCqqhQLBQAAB2ACt9qKKAqq7R6XB/CpIY2k6dzJnCsxViAAGCgmwAABtawFWqig894nDzPO0jToGYkkXbN9EC9RezObLG47GvIY5I4TJriZFaO6LZc0aPZmJA00t2mvTFFWhjg8FkREUWVFVVHYFFgPIU9ApaKgbT49UzAhuqFOgGoN9RrwsaxbGjOoF7XcHS98q30N9PKtsuEDMGN9ARbgbgjXzPnWMeCAyWLdXNY6XJbeTpQYLtJcgfK1iQF9C7E9mth67Vg+0L5Ojtds5JbcgT0r23+dZ/wctjcm5Ia/VFiNAbAW9lZtg9F6xBW9mGUHXeLWtb1cKBtNj2Cx2aM5iwLAMV03WAN6Vsa3SKl0sVQ3yucxYkG2unrrcMALLZmBUsQ3Vvdt/C3Gs/gvWzZ2vZQfR61u3Tv4UDeLHMzmMBbh3vv0RbDt9Ik0/puMEAcwJvmZr6fhb18KcUH/9k="/>
          <p:cNvSpPr>
            <a:spLocks noChangeAspect="1" noChangeArrowheads="1"/>
          </p:cNvSpPr>
          <p:nvPr/>
        </p:nvSpPr>
        <p:spPr bwMode="auto">
          <a:xfrm>
            <a:off x="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n-US" altLang="en-US">
              <a:latin typeface="Verdana" pitchFamily="34" charset="0"/>
            </a:endParaRPr>
          </a:p>
        </p:txBody>
      </p:sp>
      <p:sp>
        <p:nvSpPr>
          <p:cNvPr id="37893" name="Title 1"/>
          <p:cNvSpPr>
            <a:spLocks noGrp="1"/>
          </p:cNvSpPr>
          <p:nvPr>
            <p:ph type="title"/>
          </p:nvPr>
        </p:nvSpPr>
        <p:spPr/>
        <p:txBody>
          <a:bodyPr/>
          <a:lstStyle/>
          <a:p>
            <a:pPr algn="ctr"/>
            <a:r>
              <a:rPr altLang="en-US" b="1" smtClean="0">
                <a:latin typeface="Arial" pitchFamily="34" charset="0"/>
                <a:cs typeface="Arial" pitchFamily="34" charset="0"/>
              </a:rPr>
              <a:t>IMpb Requirement: </a:t>
            </a:r>
            <a:br>
              <a:rPr altLang="en-US" b="1" smtClean="0">
                <a:latin typeface="Arial" pitchFamily="34" charset="0"/>
                <a:cs typeface="Arial" pitchFamily="34" charset="0"/>
              </a:rPr>
            </a:br>
            <a:r>
              <a:rPr altLang="en-US" b="1" smtClean="0">
                <a:latin typeface="Arial" pitchFamily="34" charset="0"/>
                <a:cs typeface="Arial" pitchFamily="34" charset="0"/>
              </a:rPr>
              <a:t>Shipping Services File (SSF) Validation </a:t>
            </a:r>
          </a:p>
        </p:txBody>
      </p:sp>
      <p:sp>
        <p:nvSpPr>
          <p:cNvPr id="37894" name="TextBox 2"/>
          <p:cNvSpPr txBox="1">
            <a:spLocks noChangeArrowheads="1"/>
          </p:cNvSpPr>
          <p:nvPr/>
        </p:nvSpPr>
        <p:spPr bwMode="auto">
          <a:xfrm>
            <a:off x="6975475" y="3962400"/>
            <a:ext cx="2001838" cy="181610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1400" i="1" u="sng"/>
              <a:t>Note</a:t>
            </a:r>
            <a:r>
              <a:rPr lang="en-US" altLang="en-US" sz="1400"/>
              <a:t>: For more information on SSF submissions, reference </a:t>
            </a:r>
            <a:r>
              <a:rPr lang="en-US" altLang="en-US" sz="1400">
                <a:hlinkClick r:id="rId5"/>
              </a:rPr>
              <a:t>Pub 199</a:t>
            </a:r>
            <a:r>
              <a:rPr lang="en-US" altLang="en-US" sz="1400"/>
              <a:t>: </a:t>
            </a:r>
            <a:r>
              <a:rPr lang="en-US" altLang="en-US" sz="1400" i="1"/>
              <a:t>The Implementation Guide to IMpb for Confirmation Services and eVS</a:t>
            </a:r>
            <a:r>
              <a:rPr lang="en-US" altLang="en-US" sz="1400" i="1" baseline="30000"/>
              <a:t>®</a:t>
            </a:r>
            <a:r>
              <a:rPr lang="en-US" altLang="en-US" sz="1400" i="1"/>
              <a:t> Mailers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txBox="1">
            <a:spLocks/>
          </p:cNvSpPr>
          <p:nvPr/>
        </p:nvSpPr>
        <p:spPr bwMode="auto">
          <a:xfrm>
            <a:off x="6796088" y="64770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3FE574A6-8125-40EE-8841-7D03E872F8CC}" type="slidenum">
              <a:rPr lang="en-US" altLang="en-US" sz="1000">
                <a:solidFill>
                  <a:srgbClr val="000000"/>
                </a:solidFill>
                <a:latin typeface="Verdana" pitchFamily="34" charset="0"/>
              </a:rPr>
              <a:pPr algn="r"/>
              <a:t>13</a:t>
            </a:fld>
            <a:endParaRPr lang="en-US" altLang="en-US" sz="1000">
              <a:solidFill>
                <a:srgbClr val="000000"/>
              </a:solidFill>
              <a:latin typeface="Verdana" pitchFamily="34" charset="0"/>
            </a:endParaRPr>
          </a:p>
        </p:txBody>
      </p:sp>
      <p:sp>
        <p:nvSpPr>
          <p:cNvPr id="39938" name="Content Placeholder 2"/>
          <p:cNvSpPr>
            <a:spLocks noGrp="1"/>
          </p:cNvSpPr>
          <p:nvPr>
            <p:ph idx="1"/>
          </p:nvPr>
        </p:nvSpPr>
        <p:spPr>
          <a:xfrm>
            <a:off x="228600" y="1565275"/>
            <a:ext cx="8243888" cy="1482725"/>
          </a:xfrm>
        </p:spPr>
        <p:txBody>
          <a:bodyPr/>
          <a:lstStyle/>
          <a:p>
            <a:r>
              <a:rPr lang="en-US" altLang="en-US" sz="2400" smtClean="0"/>
              <a:t>Mailers may pay postage for their IMpb mailings in one of three ways:</a:t>
            </a:r>
          </a:p>
          <a:p>
            <a:endParaRPr lang="en-US" altLang="en-US" sz="2400" smtClean="0"/>
          </a:p>
          <a:p>
            <a:pPr lvl="1"/>
            <a:r>
              <a:rPr lang="en-US" altLang="en-US" sz="2000" smtClean="0"/>
              <a:t>eVS (SSF included, no postage statement is required)</a:t>
            </a:r>
          </a:p>
          <a:p>
            <a:pPr lvl="1"/>
            <a:r>
              <a:rPr lang="en-US" altLang="en-US" sz="2000" smtClean="0"/>
              <a:t>Shipping Services File (SSF) (non eVS), hard copy postage statement</a:t>
            </a:r>
          </a:p>
          <a:p>
            <a:pPr lvl="1"/>
            <a:r>
              <a:rPr lang="en-US" altLang="en-US" sz="2000" smtClean="0"/>
              <a:t>Shipping Services File (SSF) (non eVS), electronic postage statement</a:t>
            </a:r>
          </a:p>
          <a:p>
            <a:pPr lvl="1"/>
            <a:endParaRPr lang="en-US" altLang="en-US" sz="2000" smtClean="0"/>
          </a:p>
        </p:txBody>
      </p:sp>
      <p:sp>
        <p:nvSpPr>
          <p:cNvPr id="39939" name="Title 1"/>
          <p:cNvSpPr txBox="1">
            <a:spLocks/>
          </p:cNvSpPr>
          <p:nvPr/>
        </p:nvSpPr>
        <p:spPr bwMode="auto">
          <a:xfrm>
            <a:off x="457200" y="7620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0" hangingPunct="0">
              <a:lnSpc>
                <a:spcPts val="3500"/>
              </a:lnSpc>
            </a:pPr>
            <a:r>
              <a:rPr lang="en-US" altLang="en-US" sz="3200" b="1">
                <a:solidFill>
                  <a:srgbClr val="5378B3"/>
                </a:solidFill>
              </a:rPr>
              <a:t/>
            </a:r>
            <a:br>
              <a:rPr lang="en-US" altLang="en-US" sz="3200" b="1">
                <a:solidFill>
                  <a:srgbClr val="5378B3"/>
                </a:solidFill>
              </a:rPr>
            </a:br>
            <a:r>
              <a:rPr lang="en-US" altLang="en-US" sz="3200" b="1" i="1">
                <a:solidFill>
                  <a:srgbClr val="5378B3"/>
                </a:solidFill>
              </a:rPr>
              <a:t>PostalOne! </a:t>
            </a:r>
            <a:r>
              <a:rPr lang="en-US" altLang="en-US" sz="3200" b="1">
                <a:solidFill>
                  <a:srgbClr val="5378B3"/>
                </a:solidFill>
              </a:rPr>
              <a:t>Enhancements </a:t>
            </a:r>
          </a:p>
        </p:txBody>
      </p:sp>
      <p:pic>
        <p:nvPicPr>
          <p:cNvPr id="399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4581525"/>
            <a:ext cx="20288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5310">
            <a:off x="5800725" y="5003800"/>
            <a:ext cx="4222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a:xfrm>
            <a:off x="76200" y="1524000"/>
            <a:ext cx="9067800" cy="3048000"/>
          </a:xfrm>
        </p:spPr>
        <p:txBody>
          <a:bodyPr/>
          <a:lstStyle/>
          <a:p>
            <a:pPr>
              <a:defRPr/>
            </a:pPr>
            <a:r>
              <a:rPr lang="en-US" sz="2000" dirty="0" smtClean="0">
                <a:latin typeface="Arial" charset="0"/>
                <a:cs typeface="Arial" charset="0"/>
              </a:rPr>
              <a:t>The following compliance thresholds apply for the January 2014 Release:</a:t>
            </a:r>
          </a:p>
          <a:p>
            <a:pPr lvl="1">
              <a:defRPr/>
            </a:pPr>
            <a:r>
              <a:rPr lang="en-US" sz="1800" dirty="0" smtClean="0">
                <a:latin typeface="Arial" charset="0"/>
                <a:cs typeface="Arial" charset="0"/>
              </a:rPr>
              <a:t>Unique </a:t>
            </a:r>
            <a:r>
              <a:rPr lang="en-US" sz="1800" dirty="0" err="1" smtClean="0">
                <a:latin typeface="Arial" charset="0"/>
                <a:cs typeface="Arial" charset="0"/>
              </a:rPr>
              <a:t>trackable</a:t>
            </a:r>
            <a:r>
              <a:rPr lang="en-US" sz="1800" dirty="0" smtClean="0">
                <a:latin typeface="Arial" charset="0"/>
                <a:cs typeface="Arial" charset="0"/>
              </a:rPr>
              <a:t> barcode or IMpb on the </a:t>
            </a:r>
            <a:r>
              <a:rPr lang="en-US" sz="1800" dirty="0" err="1" smtClean="0">
                <a:latin typeface="Arial" charset="0"/>
                <a:cs typeface="Arial" charset="0"/>
              </a:rPr>
              <a:t>mailpiece</a:t>
            </a:r>
            <a:r>
              <a:rPr lang="en-US" sz="1800" dirty="0" smtClean="0">
                <a:latin typeface="Arial" charset="0"/>
                <a:cs typeface="Arial" charset="0"/>
              </a:rPr>
              <a:t>– 98%</a:t>
            </a:r>
          </a:p>
          <a:p>
            <a:pPr lvl="1">
              <a:defRPr/>
            </a:pPr>
            <a:r>
              <a:rPr lang="en-US" sz="1800" dirty="0">
                <a:latin typeface="Arial" charset="0"/>
                <a:cs typeface="Arial" charset="0"/>
              </a:rPr>
              <a:t>Recipient Address </a:t>
            </a:r>
            <a:r>
              <a:rPr lang="en-US" sz="1800" dirty="0" smtClean="0">
                <a:latin typeface="Arial" charset="0"/>
                <a:cs typeface="Arial" charset="0"/>
              </a:rPr>
              <a:t>or ZIP+4 – 93%</a:t>
            </a:r>
          </a:p>
          <a:p>
            <a:pPr lvl="1">
              <a:defRPr/>
            </a:pPr>
            <a:r>
              <a:rPr lang="en-US" sz="1800" dirty="0" smtClean="0">
                <a:latin typeface="Arial" charset="0"/>
                <a:cs typeface="Arial" charset="0"/>
              </a:rPr>
              <a:t>Shipping Services Files – 90%</a:t>
            </a:r>
          </a:p>
          <a:p>
            <a:pPr marL="457200" lvl="1" indent="0">
              <a:buClr>
                <a:srgbClr val="080800"/>
              </a:buClr>
              <a:buFont typeface="Wingdings" pitchFamily="2" charset="2"/>
              <a:buNone/>
              <a:defRPr/>
            </a:pPr>
            <a:r>
              <a:rPr lang="en-US" sz="1600" b="1" i="1" u="sng" dirty="0">
                <a:solidFill>
                  <a:srgbClr val="000000"/>
                </a:solidFill>
              </a:rPr>
              <a:t>Note</a:t>
            </a:r>
            <a:r>
              <a:rPr lang="en-US" sz="1600" i="1" dirty="0">
                <a:solidFill>
                  <a:srgbClr val="000000"/>
                </a:solidFill>
              </a:rPr>
              <a:t>: All thresholds are configurable to support percentage </a:t>
            </a:r>
            <a:r>
              <a:rPr lang="en-US" sz="1600" i="1" dirty="0" smtClean="0">
                <a:solidFill>
                  <a:srgbClr val="000000"/>
                </a:solidFill>
              </a:rPr>
              <a:t>increases</a:t>
            </a:r>
            <a:endParaRPr lang="en-US" sz="1600" i="1" dirty="0">
              <a:solidFill>
                <a:srgbClr val="000000"/>
              </a:solidFill>
            </a:endParaRPr>
          </a:p>
        </p:txBody>
      </p:sp>
      <p:sp>
        <p:nvSpPr>
          <p:cNvPr id="41986"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74EA92F0-9509-4AAD-AA81-9458F903D758}" type="slidenum">
              <a:rPr lang="en-US" altLang="en-US" smtClean="0">
                <a:solidFill>
                  <a:srgbClr val="000000"/>
                </a:solidFill>
                <a:latin typeface="Verdana" pitchFamily="34" charset="0"/>
              </a:rPr>
              <a:pPr fontAlgn="base">
                <a:spcBef>
                  <a:spcPct val="0"/>
                </a:spcBef>
                <a:spcAft>
                  <a:spcPct val="0"/>
                </a:spcAft>
              </a:pPr>
              <a:t>14</a:t>
            </a:fld>
            <a:endParaRPr lang="en-US" altLang="en-US" smtClean="0">
              <a:solidFill>
                <a:srgbClr val="000000"/>
              </a:solidFill>
              <a:latin typeface="Verdana" pitchFamily="34" charset="0"/>
            </a:endParaRPr>
          </a:p>
        </p:txBody>
      </p:sp>
      <p:sp>
        <p:nvSpPr>
          <p:cNvPr id="41987" name="Title 1"/>
          <p:cNvSpPr>
            <a:spLocks noGrp="1"/>
          </p:cNvSpPr>
          <p:nvPr>
            <p:ph type="title"/>
          </p:nvPr>
        </p:nvSpPr>
        <p:spPr/>
        <p:txBody>
          <a:bodyPr/>
          <a:lstStyle/>
          <a:p>
            <a:pPr algn="ctr"/>
            <a:r>
              <a:rPr altLang="en-US" b="1" smtClean="0">
                <a:latin typeface="Arial" pitchFamily="34" charset="0"/>
                <a:cs typeface="Arial" pitchFamily="34" charset="0"/>
              </a:rPr>
              <a:t>IMpb Compliance Thresholds</a:t>
            </a:r>
          </a:p>
        </p:txBody>
      </p:sp>
      <p:graphicFrame>
        <p:nvGraphicFramePr>
          <p:cNvPr id="5" name="Table 4"/>
          <p:cNvGraphicFramePr>
            <a:graphicFrameLocks noGrp="1"/>
          </p:cNvGraphicFramePr>
          <p:nvPr/>
        </p:nvGraphicFramePr>
        <p:xfrm>
          <a:off x="457200" y="3662687"/>
          <a:ext cx="8077200" cy="2052313"/>
        </p:xfrm>
        <a:graphic>
          <a:graphicData uri="http://schemas.openxmlformats.org/drawingml/2006/table">
            <a:tbl>
              <a:tblPr firstRow="1" bandRow="1">
                <a:effectLst>
                  <a:outerShdw blurRad="50800" dist="38100" algn="l" rotWithShape="0">
                    <a:prstClr val="black">
                      <a:alpha val="40000"/>
                    </a:prstClr>
                  </a:outerShdw>
                </a:effectLst>
                <a:tableStyleId>{7DF18680-E054-41AD-8BC1-D1AEF772440D}</a:tableStyleId>
              </a:tblPr>
              <a:tblGrid>
                <a:gridCol w="6112476"/>
                <a:gridCol w="1964724"/>
              </a:tblGrid>
              <a:tr h="513074">
                <a:tc>
                  <a:txBody>
                    <a:bodyPr/>
                    <a:lstStyle/>
                    <a:p>
                      <a:pPr marL="0" marR="0" algn="ctr">
                        <a:spcBef>
                          <a:spcPts val="0"/>
                        </a:spcBef>
                        <a:spcAft>
                          <a:spcPts val="0"/>
                        </a:spcAft>
                      </a:pPr>
                      <a:r>
                        <a:rPr lang="en-US" sz="1800" kern="1200" dirty="0" smtClean="0">
                          <a:solidFill>
                            <a:schemeClr val="bg1"/>
                          </a:solidFill>
                          <a:effectLst/>
                          <a:latin typeface="Arial" panose="020B0604020202020204" pitchFamily="34" charset="0"/>
                          <a:cs typeface="Arial" panose="020B0604020202020204" pitchFamily="34" charset="0"/>
                        </a:rPr>
                        <a:t>Compliance Category</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49AB"/>
                    </a:solidFill>
                  </a:tcPr>
                </a:tc>
                <a:tc>
                  <a:txBody>
                    <a:bodyPr/>
                    <a:lstStyle/>
                    <a:p>
                      <a:pPr marL="0" marR="0" algn="ctr">
                        <a:spcBef>
                          <a:spcPts val="0"/>
                        </a:spcBef>
                        <a:spcAft>
                          <a:spcPts val="0"/>
                        </a:spcAft>
                      </a:pPr>
                      <a:r>
                        <a:rPr lang="en-US" sz="1800" kern="1200" dirty="0" smtClean="0">
                          <a:solidFill>
                            <a:schemeClr val="bg1"/>
                          </a:solidFill>
                          <a:effectLst/>
                          <a:latin typeface="Arial" panose="020B0604020202020204" pitchFamily="34" charset="0"/>
                          <a:cs typeface="Arial" panose="020B0604020202020204" pitchFamily="34" charset="0"/>
                        </a:rPr>
                        <a:t>January </a:t>
                      </a:r>
                      <a:r>
                        <a:rPr lang="en-US" sz="1800" kern="1200" dirty="0">
                          <a:solidFill>
                            <a:schemeClr val="bg1"/>
                          </a:solidFill>
                          <a:effectLst/>
                          <a:latin typeface="Arial" panose="020B0604020202020204" pitchFamily="34" charset="0"/>
                          <a:cs typeface="Arial" panose="020B0604020202020204" pitchFamily="34" charset="0"/>
                        </a:rPr>
                        <a:t>2014</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49AB"/>
                    </a:solidFill>
                  </a:tcPr>
                </a:tc>
              </a:tr>
              <a:tr h="502919">
                <a:tc>
                  <a:txBody>
                    <a:bodyPr/>
                    <a:lstStyle/>
                    <a:p>
                      <a:pPr marL="0" marR="0" algn="ctr">
                        <a:spcBef>
                          <a:spcPts val="0"/>
                        </a:spcBef>
                        <a:spcAft>
                          <a:spcPts val="0"/>
                        </a:spcAft>
                      </a:pPr>
                      <a:r>
                        <a:rPr lang="en-US" sz="1600" kern="1200" dirty="0">
                          <a:effectLst/>
                          <a:latin typeface="Arial" panose="020B0604020202020204" pitchFamily="34" charset="0"/>
                          <a:cs typeface="Arial" panose="020B0604020202020204" pitchFamily="34" charset="0"/>
                        </a:rPr>
                        <a:t>Unique trackable barcode (legacy or IMpb)</a:t>
                      </a:r>
                      <a:endParaRPr lang="en-US" sz="1600" dirty="0">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kern="1200" dirty="0">
                          <a:effectLst/>
                          <a:latin typeface="Arial" panose="020B0604020202020204" pitchFamily="34" charset="0"/>
                          <a:cs typeface="Arial" panose="020B0604020202020204" pitchFamily="34" charset="0"/>
                        </a:rPr>
                        <a:t>98%</a:t>
                      </a:r>
                      <a:endParaRPr lang="en-US" sz="1600" dirty="0">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marL="0" marR="0" algn="ctr">
                        <a:spcBef>
                          <a:spcPts val="0"/>
                        </a:spcBef>
                        <a:spcAft>
                          <a:spcPts val="0"/>
                        </a:spcAft>
                      </a:pPr>
                      <a:r>
                        <a:rPr lang="en-US" sz="1600" kern="1200" dirty="0" smtClean="0">
                          <a:effectLst/>
                          <a:latin typeface="Arial" panose="020B0604020202020204" pitchFamily="34" charset="0"/>
                          <a:cs typeface="Arial" panose="020B0604020202020204" pitchFamily="34" charset="0"/>
                        </a:rPr>
                        <a:t>Destination </a:t>
                      </a:r>
                      <a:r>
                        <a:rPr lang="en-US" sz="1600" kern="1200" dirty="0">
                          <a:effectLst/>
                          <a:latin typeface="Arial" panose="020B0604020202020204" pitchFamily="34" charset="0"/>
                          <a:cs typeface="Arial" panose="020B0604020202020204" pitchFamily="34" charset="0"/>
                        </a:rPr>
                        <a:t>delivery </a:t>
                      </a:r>
                      <a:r>
                        <a:rPr lang="en-US" sz="1600" kern="1200" dirty="0" smtClean="0">
                          <a:effectLst/>
                          <a:latin typeface="Arial" panose="020B0604020202020204" pitchFamily="34" charset="0"/>
                          <a:cs typeface="Arial" panose="020B0604020202020204" pitchFamily="34" charset="0"/>
                        </a:rPr>
                        <a:t>address or ZIP+4 </a:t>
                      </a:r>
                      <a:r>
                        <a:rPr lang="en-US" sz="1600" kern="1200" dirty="0">
                          <a:effectLst/>
                          <a:latin typeface="Arial" panose="020B0604020202020204" pitchFamily="34" charset="0"/>
                          <a:cs typeface="Arial" panose="020B0604020202020204" pitchFamily="34" charset="0"/>
                        </a:rPr>
                        <a:t>in </a:t>
                      </a:r>
                      <a:r>
                        <a:rPr lang="en-US" sz="1600" kern="1200" dirty="0" smtClean="0">
                          <a:effectLst/>
                          <a:latin typeface="Arial" panose="020B0604020202020204" pitchFamily="34" charset="0"/>
                          <a:cs typeface="Arial" panose="020B0604020202020204" pitchFamily="34" charset="0"/>
                        </a:rPr>
                        <a:t>SSF</a:t>
                      </a:r>
                      <a:endParaRPr lang="en-US" sz="1600" dirty="0">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kern="1200">
                          <a:effectLst/>
                          <a:latin typeface="Arial" panose="020B0604020202020204" pitchFamily="34" charset="0"/>
                          <a:cs typeface="Arial" panose="020B0604020202020204" pitchFamily="34" charset="0"/>
                        </a:rPr>
                        <a:t>93%</a:t>
                      </a:r>
                      <a:endParaRPr lang="en-US" sz="1600">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3074">
                <a:tc>
                  <a:txBody>
                    <a:bodyPr/>
                    <a:lstStyle/>
                    <a:p>
                      <a:pPr marL="0" marR="0" algn="ctr">
                        <a:spcBef>
                          <a:spcPts val="0"/>
                        </a:spcBef>
                        <a:spcAft>
                          <a:spcPts val="0"/>
                        </a:spcAft>
                      </a:pPr>
                      <a:r>
                        <a:rPr lang="en-US" sz="1600" kern="1200" dirty="0">
                          <a:effectLst/>
                          <a:latin typeface="Arial" panose="020B0604020202020204" pitchFamily="34" charset="0"/>
                          <a:cs typeface="Arial" panose="020B0604020202020204" pitchFamily="34" charset="0"/>
                        </a:rPr>
                        <a:t>Shipping Services </a:t>
                      </a:r>
                      <a:r>
                        <a:rPr lang="en-US" sz="1600" kern="1200" dirty="0" smtClean="0">
                          <a:effectLst/>
                          <a:latin typeface="Arial" panose="020B0604020202020204" pitchFamily="34" charset="0"/>
                          <a:cs typeface="Arial" panose="020B0604020202020204" pitchFamily="34" charset="0"/>
                        </a:rPr>
                        <a:t>File (legacy or v1.6 </a:t>
                      </a:r>
                      <a:r>
                        <a:rPr lang="en-US" sz="1600" kern="1200" dirty="0">
                          <a:effectLst/>
                          <a:latin typeface="Arial" panose="020B0604020202020204" pitchFamily="34" charset="0"/>
                          <a:cs typeface="Arial" panose="020B0604020202020204" pitchFamily="34" charset="0"/>
                        </a:rPr>
                        <a:t>or </a:t>
                      </a:r>
                      <a:r>
                        <a:rPr lang="en-US" sz="1600" kern="1200" dirty="0" smtClean="0">
                          <a:effectLst/>
                          <a:latin typeface="Arial" panose="020B0604020202020204" pitchFamily="34" charset="0"/>
                          <a:cs typeface="Arial" panose="020B0604020202020204" pitchFamily="34" charset="0"/>
                        </a:rPr>
                        <a:t>higher), including</a:t>
                      </a:r>
                      <a:r>
                        <a:rPr lang="en-US" sz="1600" kern="1200" baseline="0" dirty="0" smtClean="0">
                          <a:effectLst/>
                          <a:latin typeface="Arial" panose="020B0604020202020204" pitchFamily="34" charset="0"/>
                          <a:cs typeface="Arial" panose="020B0604020202020204" pitchFamily="34" charset="0"/>
                        </a:rPr>
                        <a:t> required data elements</a:t>
                      </a:r>
                      <a:endParaRPr lang="en-US" sz="1600" dirty="0">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kern="1200" dirty="0" smtClean="0">
                          <a:effectLst/>
                          <a:latin typeface="Arial" panose="020B0604020202020204" pitchFamily="34" charset="0"/>
                          <a:cs typeface="Arial" panose="020B0604020202020204" pitchFamily="34" charset="0"/>
                        </a:rPr>
                        <a:t>90%</a:t>
                      </a:r>
                      <a:endParaRPr lang="en-US" sz="1600" dirty="0">
                        <a:effectLst/>
                        <a:latin typeface="Arial" panose="020B0604020202020204" pitchFamily="34" charset="0"/>
                        <a:ea typeface="Times New Roman"/>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Rectangle 2"/>
          <p:cNvSpPr/>
          <p:nvPr/>
        </p:nvSpPr>
        <p:spPr>
          <a:xfrm>
            <a:off x="76200" y="6172200"/>
            <a:ext cx="9144000" cy="400050"/>
          </a:xfrm>
          <a:prstGeom prst="rect">
            <a:avLst/>
          </a:prstGeom>
        </p:spPr>
        <p:txBody>
          <a:bodyPr>
            <a:spAutoFit/>
          </a:bodyPr>
          <a:lstStyle/>
          <a:p>
            <a:pPr marL="342900" indent="-342900" eaLnBrk="0" hangingPunct="0">
              <a:spcBef>
                <a:spcPct val="20000"/>
              </a:spcBef>
              <a:buClr>
                <a:srgbClr val="101000"/>
              </a:buClr>
              <a:buSzPct val="75000"/>
              <a:buFont typeface="Wingdings" pitchFamily="2" charset="2"/>
              <a:buChar char="p"/>
              <a:defRPr/>
            </a:pPr>
            <a:r>
              <a:rPr lang="en-US" sz="2000" kern="0" dirty="0">
                <a:solidFill>
                  <a:srgbClr val="000000"/>
                </a:solidFill>
                <a:latin typeface="Arial" charset="0"/>
                <a:cs typeface="Arial" charset="0"/>
              </a:rPr>
              <a:t>Non-compliant pieces will be assessed a fee based on these thresholds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ctr"/>
            <a:r>
              <a:rPr altLang="en-US" b="1" smtClean="0">
                <a:latin typeface="Arial" pitchFamily="34" charset="0"/>
                <a:cs typeface="Arial" pitchFamily="34" charset="0"/>
              </a:rPr>
              <a:t>Postage Statement </a:t>
            </a:r>
            <a:br>
              <a:rPr altLang="en-US" b="1" smtClean="0">
                <a:latin typeface="Arial" pitchFamily="34" charset="0"/>
                <a:cs typeface="Arial" pitchFamily="34" charset="0"/>
              </a:rPr>
            </a:br>
            <a:r>
              <a:rPr altLang="en-US" b="1" smtClean="0">
                <a:latin typeface="Arial" pitchFamily="34" charset="0"/>
                <a:cs typeface="Arial" pitchFamily="34" charset="0"/>
              </a:rPr>
              <a:t>Enhancement to support IMpb</a:t>
            </a:r>
          </a:p>
        </p:txBody>
      </p:sp>
      <p:sp>
        <p:nvSpPr>
          <p:cNvPr id="3" name="Content Placeholder 2"/>
          <p:cNvSpPr>
            <a:spLocks noGrp="1"/>
          </p:cNvSpPr>
          <p:nvPr>
            <p:ph idx="1"/>
          </p:nvPr>
        </p:nvSpPr>
        <p:spPr>
          <a:xfrm>
            <a:off x="228600" y="4156075"/>
            <a:ext cx="8534400" cy="1787525"/>
          </a:xfrm>
        </p:spPr>
        <p:txBody>
          <a:bodyPr/>
          <a:lstStyle/>
          <a:p>
            <a:pPr>
              <a:defRPr/>
            </a:pPr>
            <a:r>
              <a:rPr lang="en-US" sz="2000" dirty="0" smtClean="0"/>
              <a:t>If the piece count is greater than the percentage allowable for package types in more than one category, </a:t>
            </a:r>
            <a:r>
              <a:rPr lang="en-US" sz="2000" i="1" dirty="0" err="1" smtClean="0"/>
              <a:t>PostalOne</a:t>
            </a:r>
            <a:r>
              <a:rPr lang="en-US" sz="2000" i="1" dirty="0" smtClean="0"/>
              <a:t>! </a:t>
            </a:r>
            <a:r>
              <a:rPr lang="en-US" sz="2000" dirty="0" smtClean="0"/>
              <a:t>will use the greater number of non-compliant pieces</a:t>
            </a:r>
          </a:p>
          <a:p>
            <a:pPr lvl="1">
              <a:defRPr/>
            </a:pPr>
            <a:r>
              <a:rPr lang="en-US" sz="1800" dirty="0" smtClean="0"/>
              <a:t>Pieces will not be double counted for non-compliance</a:t>
            </a:r>
          </a:p>
          <a:p>
            <a:pPr lvl="2">
              <a:defRPr/>
            </a:pPr>
            <a:endParaRPr lang="en-US" sz="1600" dirty="0" smtClean="0"/>
          </a:p>
          <a:p>
            <a:pPr>
              <a:defRPr/>
            </a:pPr>
            <a:r>
              <a:rPr lang="en-US" sz="2000" dirty="0" smtClean="0"/>
              <a:t>An error message will be displayed for the mailing if the barcode count is below the configurable percentage of packages allowed in a job</a:t>
            </a:r>
          </a:p>
          <a:p>
            <a:pPr marL="457200" lvl="1" indent="0">
              <a:buFont typeface="Wingdings" pitchFamily="2" charset="2"/>
              <a:buNone/>
              <a:defRPr/>
            </a:pPr>
            <a:endParaRPr lang="en-US" dirty="0"/>
          </a:p>
        </p:txBody>
      </p:sp>
      <p:sp>
        <p:nvSpPr>
          <p:cNvPr id="440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AB281CC9-FC21-4094-B6A8-B3199DB60835}" type="slidenum">
              <a:rPr lang="en-US" altLang="en-US" smtClean="0">
                <a:solidFill>
                  <a:srgbClr val="000000"/>
                </a:solidFill>
                <a:latin typeface="Verdana" pitchFamily="34" charset="0"/>
              </a:rPr>
              <a:pPr fontAlgn="base">
                <a:spcBef>
                  <a:spcPct val="0"/>
                </a:spcBef>
                <a:spcAft>
                  <a:spcPct val="0"/>
                </a:spcAft>
              </a:pPr>
              <a:t>15</a:t>
            </a:fld>
            <a:endParaRPr lang="en-US" altLang="en-US" smtClean="0">
              <a:solidFill>
                <a:srgbClr val="000000"/>
              </a:solidFill>
              <a:latin typeface="Verdana" pitchFamily="34" charset="0"/>
            </a:endParaRPr>
          </a:p>
        </p:txBody>
      </p:sp>
      <p:pic>
        <p:nvPicPr>
          <p:cNvPr id="440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5" y="2743200"/>
            <a:ext cx="79041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Content Placeholder 2"/>
          <p:cNvSpPr txBox="1">
            <a:spLocks/>
          </p:cNvSpPr>
          <p:nvPr/>
        </p:nvSpPr>
        <p:spPr bwMode="auto">
          <a:xfrm>
            <a:off x="228600" y="15240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20000"/>
              </a:spcBef>
              <a:buClr>
                <a:srgbClr val="101000"/>
              </a:buClr>
              <a:buSzPct val="75000"/>
              <a:buFont typeface="Wingdings" pitchFamily="2" charset="2"/>
              <a:buChar char="p"/>
            </a:pPr>
            <a:r>
              <a:rPr lang="en-US" altLang="en-US" sz="2000">
                <a:solidFill>
                  <a:srgbClr val="000000"/>
                </a:solidFill>
              </a:rPr>
              <a:t>A new line </a:t>
            </a:r>
            <a:r>
              <a:rPr lang="en-US" altLang="en-US" sz="2000" b="1">
                <a:solidFill>
                  <a:srgbClr val="000000"/>
                </a:solidFill>
              </a:rPr>
              <a:t>S23</a:t>
            </a:r>
            <a:r>
              <a:rPr lang="en-US" altLang="en-US" sz="2000">
                <a:solidFill>
                  <a:srgbClr val="000000"/>
                </a:solidFill>
              </a:rPr>
              <a:t> has been added to Part S (Extra Services) of PS Forms 3600 FCM, 3600 PM, and 3605 (Parcel Select and Parcel Select Lightweight only) for the IMpb Non-Compliance Fee</a:t>
            </a:r>
          </a:p>
        </p:txBody>
      </p:sp>
      <p:sp>
        <p:nvSpPr>
          <p:cNvPr id="7" name="Rounded Rectangle 6"/>
          <p:cNvSpPr/>
          <p:nvPr/>
        </p:nvSpPr>
        <p:spPr>
          <a:xfrm>
            <a:off x="228600" y="3416300"/>
            <a:ext cx="8534400" cy="3175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39688" y="5676900"/>
            <a:ext cx="3200400" cy="912813"/>
          </a:xfrm>
        </p:spPr>
        <p:txBody>
          <a:bodyPr/>
          <a:lstStyle/>
          <a:p>
            <a:r>
              <a:rPr lang="en-US" altLang="en-US" sz="2000" smtClean="0"/>
              <a:t>If no selection is made, an error message will appear </a:t>
            </a:r>
          </a:p>
          <a:p>
            <a:endParaRPr lang="en-US" altLang="en-US" sz="2400" smtClean="0"/>
          </a:p>
          <a:p>
            <a:endParaRPr lang="en-US" altLang="en-US" sz="2400" smtClean="0"/>
          </a:p>
        </p:txBody>
      </p:sp>
      <p:sp>
        <p:nvSpPr>
          <p:cNvPr id="46082"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9F684F69-5060-4E27-B2F8-FC4A0F9B5640}" type="slidenum">
              <a:rPr lang="en-US" altLang="en-US" smtClean="0">
                <a:solidFill>
                  <a:srgbClr val="000000"/>
                </a:solidFill>
                <a:latin typeface="Verdana" pitchFamily="34" charset="0"/>
              </a:rPr>
              <a:pPr fontAlgn="base">
                <a:spcBef>
                  <a:spcPct val="0"/>
                </a:spcBef>
                <a:spcAft>
                  <a:spcPct val="0"/>
                </a:spcAft>
              </a:pPr>
              <a:t>16</a:t>
            </a:fld>
            <a:endParaRPr lang="en-US" altLang="en-US" smtClean="0">
              <a:solidFill>
                <a:srgbClr val="000000"/>
              </a:solidFill>
              <a:latin typeface="Verdana" pitchFamily="34" charset="0"/>
            </a:endParaRPr>
          </a:p>
        </p:txBody>
      </p:sp>
      <p:sp>
        <p:nvSpPr>
          <p:cNvPr id="46083" name="Title 1"/>
          <p:cNvSpPr txBox="1">
            <a:spLocks/>
          </p:cNvSpPr>
          <p:nvPr/>
        </p:nvSpPr>
        <p:spPr bwMode="auto">
          <a:xfrm>
            <a:off x="457200" y="7620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eaLnBrk="0" hangingPunct="0">
              <a:lnSpc>
                <a:spcPts val="3500"/>
              </a:lnSpc>
            </a:pPr>
            <a:r>
              <a:rPr lang="en-US" altLang="en-US" sz="3200" b="1">
                <a:solidFill>
                  <a:srgbClr val="5378B3"/>
                </a:solidFill>
              </a:rPr>
              <a:t/>
            </a:r>
            <a:br>
              <a:rPr lang="en-US" altLang="en-US" sz="3200" b="1">
                <a:solidFill>
                  <a:srgbClr val="5378B3"/>
                </a:solidFill>
              </a:rPr>
            </a:br>
            <a:r>
              <a:rPr lang="en-US" altLang="en-US" sz="3200" b="1">
                <a:solidFill>
                  <a:srgbClr val="5378B3"/>
                </a:solidFill>
              </a:rPr>
              <a:t>Postal Wizard</a:t>
            </a:r>
            <a:r>
              <a:rPr lang="en-US" altLang="en-US" sz="3200" b="1" i="1">
                <a:solidFill>
                  <a:srgbClr val="5378B3"/>
                </a:solidFill>
              </a:rPr>
              <a:t> </a:t>
            </a:r>
            <a:r>
              <a:rPr lang="en-US" altLang="en-US" sz="3200" b="1">
                <a:solidFill>
                  <a:srgbClr val="5378B3"/>
                </a:solidFill>
              </a:rPr>
              <a:t>Enhancements </a:t>
            </a:r>
          </a:p>
        </p:txBody>
      </p:sp>
      <p:pic>
        <p:nvPicPr>
          <p:cNvPr id="46084" name="Picture 2"/>
          <p:cNvPicPr>
            <a:picLocks noChangeAspect="1" noChangeArrowheads="1"/>
          </p:cNvPicPr>
          <p:nvPr/>
        </p:nvPicPr>
        <p:blipFill>
          <a:blip r:embed="rId3">
            <a:extLst>
              <a:ext uri="{28A0092B-C50C-407E-A947-70E740481C1C}">
                <a14:useLocalDpi xmlns:a14="http://schemas.microsoft.com/office/drawing/2010/main" val="0"/>
              </a:ext>
            </a:extLst>
          </a:blip>
          <a:srcRect l="18118" t="12518" r="6291" b="18668"/>
          <a:stretch>
            <a:fillRect/>
          </a:stretch>
        </p:blipFill>
        <p:spPr bwMode="auto">
          <a:xfrm>
            <a:off x="79375" y="1566863"/>
            <a:ext cx="4410075" cy="3875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3"/>
          <p:cNvPicPr>
            <a:picLocks noChangeAspect="1" noChangeArrowheads="1"/>
          </p:cNvPicPr>
          <p:nvPr/>
        </p:nvPicPr>
        <p:blipFill>
          <a:blip r:embed="rId4">
            <a:extLst>
              <a:ext uri="{28A0092B-C50C-407E-A947-70E740481C1C}">
                <a14:useLocalDpi xmlns:a14="http://schemas.microsoft.com/office/drawing/2010/main" val="0"/>
              </a:ext>
            </a:extLst>
          </a:blip>
          <a:srcRect t="18893" r="36717" b="46423"/>
          <a:stretch>
            <a:fillRect/>
          </a:stretch>
        </p:blipFill>
        <p:spPr bwMode="auto">
          <a:xfrm>
            <a:off x="3281363" y="5441950"/>
            <a:ext cx="5387975" cy="1339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2687638" y="6173788"/>
            <a:ext cx="1905000" cy="3810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762000" y="4648200"/>
            <a:ext cx="3619500" cy="7937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4489450" y="5943600"/>
            <a:ext cx="3740150" cy="3810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ular Callout 15"/>
          <p:cNvSpPr/>
          <p:nvPr/>
        </p:nvSpPr>
        <p:spPr>
          <a:xfrm>
            <a:off x="5830888" y="4191000"/>
            <a:ext cx="2600325" cy="989013"/>
          </a:xfrm>
          <a:prstGeom prst="wedgeRoundRectCallout">
            <a:avLst>
              <a:gd name="adj1" fmla="val -116788"/>
              <a:gd name="adj2" fmla="val 31900"/>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Arial" pitchFamily="34" charset="0"/>
              </a:rPr>
              <a:t>New parcel “Barcode Type” dropdown now includes </a:t>
            </a:r>
            <a:r>
              <a:rPr lang="en-US" dirty="0" err="1">
                <a:latin typeface="Arial" pitchFamily="34" charset="0"/>
              </a:rPr>
              <a:t>IMpb</a:t>
            </a:r>
            <a:endParaRPr lang="en-US" dirty="0">
              <a:latin typeface="Arial" pitchFamily="34" charset="0"/>
            </a:endParaRPr>
          </a:p>
        </p:txBody>
      </p:sp>
      <p:sp>
        <p:nvSpPr>
          <p:cNvPr id="46090" name="Content Placeholder 2"/>
          <p:cNvSpPr txBox="1">
            <a:spLocks/>
          </p:cNvSpPr>
          <p:nvPr/>
        </p:nvSpPr>
        <p:spPr bwMode="auto">
          <a:xfrm>
            <a:off x="4724400" y="1676400"/>
            <a:ext cx="4267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20000"/>
              </a:spcBef>
              <a:buClr>
                <a:schemeClr val="bg2"/>
              </a:buClr>
              <a:buSzPct val="75000"/>
              <a:buFont typeface="Wingdings" pitchFamily="2" charset="2"/>
              <a:buChar char="p"/>
            </a:pPr>
            <a:r>
              <a:rPr lang="en-US" altLang="en-US" sz="2000"/>
              <a:t>On the Postage Statement Account Verification page, when the processing category of “Parcels” is selected, the Barcode Type dropdown now includes IMpb.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762000"/>
            <a:ext cx="8229600" cy="731838"/>
          </a:xfrm>
        </p:spPr>
        <p:txBody>
          <a:bodyPr/>
          <a:lstStyle/>
          <a:p>
            <a:pPr algn="ctr">
              <a:lnSpc>
                <a:spcPts val="3500"/>
              </a:lnSpc>
            </a:pPr>
            <a:r>
              <a:rPr altLang="en-US" b="1" smtClean="0">
                <a:latin typeface="Arial" pitchFamily="34" charset="0"/>
                <a:cs typeface="Arial" pitchFamily="34" charset="0"/>
              </a:rPr>
              <a:t/>
            </a:r>
            <a:br>
              <a:rPr altLang="en-US" b="1" smtClean="0">
                <a:latin typeface="Arial" pitchFamily="34" charset="0"/>
                <a:cs typeface="Arial" pitchFamily="34" charset="0"/>
              </a:rPr>
            </a:br>
            <a:r>
              <a:rPr altLang="en-US" b="1" smtClean="0">
                <a:latin typeface="Arial" pitchFamily="34" charset="0"/>
                <a:cs typeface="Arial" pitchFamily="34" charset="0"/>
              </a:rPr>
              <a:t/>
            </a:r>
            <a:br>
              <a:rPr altLang="en-US" b="1" smtClean="0">
                <a:latin typeface="Arial" pitchFamily="34" charset="0"/>
                <a:cs typeface="Arial" pitchFamily="34" charset="0"/>
              </a:rPr>
            </a:br>
            <a:r>
              <a:rPr altLang="en-US" b="1" smtClean="0">
                <a:latin typeface="Arial" pitchFamily="34" charset="0"/>
                <a:cs typeface="Arial" pitchFamily="34" charset="0"/>
              </a:rPr>
              <a:t/>
            </a:r>
            <a:br>
              <a:rPr altLang="en-US" b="1" smtClean="0">
                <a:latin typeface="Arial" pitchFamily="34" charset="0"/>
                <a:cs typeface="Arial" pitchFamily="34" charset="0"/>
              </a:rPr>
            </a:br>
            <a:r>
              <a:rPr altLang="en-US" b="1" smtClean="0">
                <a:latin typeface="Arial" pitchFamily="34" charset="0"/>
                <a:cs typeface="Arial" pitchFamily="34" charset="0"/>
              </a:rPr>
              <a:t>Postal Wizard</a:t>
            </a:r>
            <a:r>
              <a:rPr altLang="en-US" b="1" i="1" smtClean="0">
                <a:latin typeface="Arial" pitchFamily="34" charset="0"/>
                <a:cs typeface="Arial" pitchFamily="34" charset="0"/>
              </a:rPr>
              <a:t> </a:t>
            </a:r>
            <a:r>
              <a:rPr altLang="en-US" b="1" smtClean="0">
                <a:latin typeface="Arial" pitchFamily="34" charset="0"/>
                <a:cs typeface="Arial" pitchFamily="34" charset="0"/>
              </a:rPr>
              <a:t>Enhancements</a:t>
            </a:r>
            <a:br>
              <a:rPr altLang="en-US" b="1" smtClean="0">
                <a:latin typeface="Arial" pitchFamily="34" charset="0"/>
                <a:cs typeface="Arial" pitchFamily="34" charset="0"/>
              </a:rPr>
            </a:br>
            <a:endParaRPr altLang="en-US" b="1" smtClean="0">
              <a:latin typeface="Arial" pitchFamily="34" charset="0"/>
              <a:cs typeface="Arial" pitchFamily="34" charset="0"/>
            </a:endParaRPr>
          </a:p>
        </p:txBody>
      </p:sp>
      <p:sp>
        <p:nvSpPr>
          <p:cNvPr id="25602" name="Content Placeholder 2"/>
          <p:cNvSpPr>
            <a:spLocks noGrp="1"/>
          </p:cNvSpPr>
          <p:nvPr>
            <p:ph idx="1"/>
          </p:nvPr>
        </p:nvSpPr>
        <p:spPr>
          <a:xfrm>
            <a:off x="95250" y="1600200"/>
            <a:ext cx="4933950" cy="2911475"/>
          </a:xfrm>
        </p:spPr>
        <p:txBody>
          <a:bodyPr/>
          <a:lstStyle/>
          <a:p>
            <a:pPr indent="-282575">
              <a:defRPr/>
            </a:pPr>
            <a:r>
              <a:rPr lang="en-US" sz="2200" dirty="0" smtClean="0">
                <a:latin typeface="Arial" charset="0"/>
                <a:cs typeface="Arial" charset="0"/>
              </a:rPr>
              <a:t>SSF TID# field is a required field whenever the processing category of parcels is selected</a:t>
            </a:r>
            <a:endParaRPr lang="en-US" sz="2200" dirty="0" smtClean="0">
              <a:solidFill>
                <a:srgbClr val="FF0000"/>
              </a:solidFill>
              <a:latin typeface="Arial" charset="0"/>
              <a:cs typeface="Arial" charset="0"/>
            </a:endParaRPr>
          </a:p>
          <a:p>
            <a:pPr lvl="1">
              <a:defRPr/>
            </a:pPr>
            <a:r>
              <a:rPr lang="en-US" sz="2000" dirty="0" smtClean="0">
                <a:latin typeface="Arial" charset="0"/>
                <a:cs typeface="Arial" charset="0"/>
              </a:rPr>
              <a:t>If no TID# is given, users must select a reason from the dropdown</a:t>
            </a:r>
          </a:p>
          <a:p>
            <a:pPr marL="342900" lvl="2" indent="-342900">
              <a:buClr>
                <a:schemeClr val="bg2"/>
              </a:buClr>
              <a:buSzPct val="75000"/>
              <a:defRPr/>
            </a:pPr>
            <a:r>
              <a:rPr lang="en-US" sz="2200" i="1" u="sng" dirty="0" smtClean="0">
                <a:latin typeface="Arial" charset="0"/>
                <a:ea typeface="+mn-ea"/>
                <a:cs typeface="Arial" charset="0"/>
              </a:rPr>
              <a:t>Note</a:t>
            </a:r>
            <a:r>
              <a:rPr lang="en-US" sz="2200" dirty="0" smtClean="0">
                <a:latin typeface="Arial" charset="0"/>
                <a:ea typeface="+mn-ea"/>
                <a:cs typeface="Arial" charset="0"/>
              </a:rPr>
              <a:t>: if </a:t>
            </a:r>
            <a:r>
              <a:rPr lang="en-US" sz="2200" dirty="0">
                <a:latin typeface="Arial" charset="0"/>
                <a:ea typeface="+mn-ea"/>
                <a:cs typeface="Arial" charset="0"/>
              </a:rPr>
              <a:t>no SSF TID# has been provided, mailers must claim the S23 extra services fee</a:t>
            </a:r>
          </a:p>
          <a:p>
            <a:pPr>
              <a:defRPr/>
            </a:pPr>
            <a:endParaRPr lang="en-US" dirty="0" smtClean="0">
              <a:latin typeface="Arial" charset="0"/>
              <a:cs typeface="Arial" charset="0"/>
            </a:endParaRPr>
          </a:p>
        </p:txBody>
      </p:sp>
      <p:sp>
        <p:nvSpPr>
          <p:cNvPr id="48131"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C18267AA-1294-45C2-8310-4F45F1389538}" type="slidenum">
              <a:rPr lang="en-US" altLang="en-US" smtClean="0">
                <a:solidFill>
                  <a:srgbClr val="000000"/>
                </a:solidFill>
                <a:latin typeface="Verdana" pitchFamily="34" charset="0"/>
              </a:rPr>
              <a:pPr fontAlgn="base">
                <a:spcBef>
                  <a:spcPct val="0"/>
                </a:spcBef>
                <a:spcAft>
                  <a:spcPct val="0"/>
                </a:spcAft>
              </a:pPr>
              <a:t>17</a:t>
            </a:fld>
            <a:endParaRPr lang="en-US" altLang="en-US" smtClean="0">
              <a:solidFill>
                <a:srgbClr val="000000"/>
              </a:solidFill>
              <a:latin typeface="Verdana" pitchFamily="34" charset="0"/>
            </a:endParaRPr>
          </a:p>
        </p:txBody>
      </p:sp>
      <p:pic>
        <p:nvPicPr>
          <p:cNvPr id="481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8527" r="5519"/>
          <a:stretch>
            <a:fillRect/>
          </a:stretch>
        </p:blipFill>
        <p:spPr bwMode="auto">
          <a:xfrm>
            <a:off x="5124450" y="1593850"/>
            <a:ext cx="3638550" cy="3263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2"/>
          <p:cNvPicPr>
            <a:picLocks noChangeAspect="1" noChangeArrowheads="1"/>
          </p:cNvPicPr>
          <p:nvPr/>
        </p:nvPicPr>
        <p:blipFill>
          <a:blip r:embed="rId3">
            <a:extLst>
              <a:ext uri="{28A0092B-C50C-407E-A947-70E740481C1C}">
                <a14:useLocalDpi xmlns:a14="http://schemas.microsoft.com/office/drawing/2010/main" val="0"/>
              </a:ext>
            </a:extLst>
          </a:blip>
          <a:srcRect l="17853" t="81029" r="14391"/>
          <a:stretch>
            <a:fillRect/>
          </a:stretch>
        </p:blipFill>
        <p:spPr bwMode="auto">
          <a:xfrm>
            <a:off x="2640013" y="5029200"/>
            <a:ext cx="6351587" cy="1647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Curved Left Arrow 11"/>
          <p:cNvSpPr/>
          <p:nvPr/>
        </p:nvSpPr>
        <p:spPr>
          <a:xfrm rot="21085687">
            <a:off x="8280400" y="4394200"/>
            <a:ext cx="798513" cy="9271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9" name="Rounded Rectangle 8"/>
          <p:cNvSpPr/>
          <p:nvPr/>
        </p:nvSpPr>
        <p:spPr>
          <a:xfrm>
            <a:off x="5638800" y="4157663"/>
            <a:ext cx="3198813" cy="6429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ular Callout 9"/>
          <p:cNvSpPr/>
          <p:nvPr/>
        </p:nvSpPr>
        <p:spPr>
          <a:xfrm>
            <a:off x="76200" y="4894263"/>
            <a:ext cx="2563813" cy="1782762"/>
          </a:xfrm>
          <a:prstGeom prst="wedgeRoundRectCallout">
            <a:avLst>
              <a:gd name="adj1" fmla="val 91931"/>
              <a:gd name="adj2" fmla="val -2976"/>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600" dirty="0">
                <a:latin typeface="Arial" pitchFamily="34" charset="0"/>
              </a:rPr>
              <a:t>When a processing category of “parcels” is selected, a Transaction ID field will display as a dropdown with the mailer’s prepopulated Transaction ID (TID).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2"/>
          <p:cNvSpPr>
            <a:spLocks noGrp="1"/>
          </p:cNvSpPr>
          <p:nvPr>
            <p:ph idx="1"/>
          </p:nvPr>
        </p:nvSpPr>
        <p:spPr>
          <a:xfrm>
            <a:off x="6019800" y="1928813"/>
            <a:ext cx="2752725" cy="4191000"/>
          </a:xfrm>
        </p:spPr>
        <p:txBody>
          <a:bodyPr/>
          <a:lstStyle/>
          <a:p>
            <a:pPr marL="0" indent="0">
              <a:buFont typeface="Wingdings" pitchFamily="2" charset="2"/>
              <a:buNone/>
            </a:pPr>
            <a:r>
              <a:rPr lang="en-US" altLang="en-US" sz="2000" smtClean="0"/>
              <a:t>If the mailer does not provide a SSF TID or if “None” is selected from the Barcode Type dropdown, the Extra Services will automatically be checked and a non-compliance fee will be assessed</a:t>
            </a:r>
          </a:p>
        </p:txBody>
      </p:sp>
      <p:sp>
        <p:nvSpPr>
          <p:cNvPr id="4" name="Slide Number Placeholder 3"/>
          <p:cNvSpPr>
            <a:spLocks noGrp="1"/>
          </p:cNvSpPr>
          <p:nvPr>
            <p:ph type="sldNum" sz="quarter" idx="12"/>
          </p:nvPr>
        </p:nvSpPr>
        <p:spPr/>
        <p:txBody>
          <a:bodyPr/>
          <a:lstStyle/>
          <a:p>
            <a:pPr>
              <a:defRPr/>
            </a:pPr>
            <a:fld id="{E66D107A-F3A6-4187-8181-79A2DB3393EC}" type="slidenum">
              <a:rPr lang="en-US" smtClean="0"/>
              <a:pPr>
                <a:defRPr/>
              </a:pPr>
              <a:t>18</a:t>
            </a:fld>
            <a:endParaRPr lang="en-US" dirty="0"/>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l="1077" t="43" r="2673" b="16574"/>
          <a:stretch>
            <a:fillRect/>
          </a:stretch>
        </p:blipFill>
        <p:spPr bwMode="auto">
          <a:xfrm>
            <a:off x="152400" y="1676400"/>
            <a:ext cx="5614988" cy="4695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0" name="Title 1"/>
          <p:cNvSpPr>
            <a:spLocks noGrp="1"/>
          </p:cNvSpPr>
          <p:nvPr>
            <p:ph type="title"/>
          </p:nvPr>
        </p:nvSpPr>
        <p:spPr>
          <a:xfrm>
            <a:off x="457200" y="762000"/>
            <a:ext cx="8229600" cy="731838"/>
          </a:xfrm>
        </p:spPr>
        <p:txBody>
          <a:bodyPr/>
          <a:lstStyle/>
          <a:p>
            <a:pPr algn="ctr">
              <a:lnSpc>
                <a:spcPts val="3500"/>
              </a:lnSpc>
            </a:pPr>
            <a:r>
              <a:rPr altLang="en-US" b="1" smtClean="0">
                <a:latin typeface="Arial" pitchFamily="34" charset="0"/>
                <a:cs typeface="Arial" pitchFamily="34" charset="0"/>
              </a:rPr>
              <a:t/>
            </a:r>
            <a:br>
              <a:rPr altLang="en-US" b="1" smtClean="0">
                <a:latin typeface="Arial" pitchFamily="34" charset="0"/>
                <a:cs typeface="Arial" pitchFamily="34" charset="0"/>
              </a:rPr>
            </a:br>
            <a:r>
              <a:rPr altLang="en-US" b="1" smtClean="0">
                <a:latin typeface="Arial" pitchFamily="34" charset="0"/>
                <a:cs typeface="Arial" pitchFamily="34" charset="0"/>
              </a:rPr>
              <a:t>Postal Wizard</a:t>
            </a:r>
            <a:r>
              <a:rPr altLang="en-US" b="1" i="1" smtClean="0">
                <a:latin typeface="Arial" pitchFamily="34" charset="0"/>
                <a:cs typeface="Arial" pitchFamily="34" charset="0"/>
              </a:rPr>
              <a:t> </a:t>
            </a:r>
            <a:r>
              <a:rPr altLang="en-US" b="1" smtClean="0">
                <a:latin typeface="Arial" pitchFamily="34" charset="0"/>
                <a:cs typeface="Arial" pitchFamily="34" charset="0"/>
              </a:rPr>
              <a:t>Enhancements </a:t>
            </a:r>
            <a:br>
              <a:rPr altLang="en-US" b="1" smtClean="0">
                <a:latin typeface="Arial" pitchFamily="34" charset="0"/>
                <a:cs typeface="Arial" pitchFamily="34" charset="0"/>
              </a:rPr>
            </a:br>
            <a:r>
              <a:rPr altLang="en-US" b="1" smtClean="0">
                <a:latin typeface="Arial" pitchFamily="34" charset="0"/>
                <a:cs typeface="Arial" pitchFamily="34" charset="0"/>
              </a:rPr>
              <a:t>to support IMpb Compliance</a:t>
            </a:r>
          </a:p>
        </p:txBody>
      </p:sp>
      <p:sp>
        <p:nvSpPr>
          <p:cNvPr id="10" name="Rounded Rectangle 9"/>
          <p:cNvSpPr/>
          <p:nvPr/>
        </p:nvSpPr>
        <p:spPr>
          <a:xfrm>
            <a:off x="3505200" y="4800600"/>
            <a:ext cx="1903413" cy="3206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Content Placeholder 2"/>
          <p:cNvSpPr>
            <a:spLocks noGrp="1"/>
          </p:cNvSpPr>
          <p:nvPr>
            <p:ph idx="1"/>
          </p:nvPr>
        </p:nvSpPr>
        <p:spPr>
          <a:xfrm>
            <a:off x="76200" y="1641475"/>
            <a:ext cx="3363913" cy="4530725"/>
          </a:xfrm>
        </p:spPr>
        <p:txBody>
          <a:bodyPr/>
          <a:lstStyle/>
          <a:p>
            <a:r>
              <a:rPr lang="en-US" altLang="en-US" sz="2000" smtClean="0"/>
              <a:t>If the Extra Services box is checked from the previous screen and/or IMpb barcodes are not provided on mailpieces, users are required to enter the total number of noncompliant mailpieces on line S23</a:t>
            </a:r>
          </a:p>
          <a:p>
            <a:endParaRPr lang="en-US" altLang="en-US" sz="900" smtClean="0"/>
          </a:p>
          <a:p>
            <a:r>
              <a:rPr lang="en-US" altLang="en-US" sz="2000" smtClean="0"/>
              <a:t>This fee will then be included as part of the postage statement for the mailing and charged to the mailers’ applicable </a:t>
            </a:r>
            <a:r>
              <a:rPr lang="en-US" altLang="en-US" sz="2000" i="1" smtClean="0"/>
              <a:t>PostalOne! </a:t>
            </a:r>
            <a:r>
              <a:rPr lang="en-US" altLang="en-US" sz="2000" smtClean="0"/>
              <a:t>account</a:t>
            </a:r>
            <a:endParaRPr lang="en-US" altLang="en-US" sz="2000" smtClean="0">
              <a:solidFill>
                <a:srgbClr val="FF0000"/>
              </a:solidFill>
            </a:endParaRPr>
          </a:p>
        </p:txBody>
      </p:sp>
      <p:sp>
        <p:nvSpPr>
          <p:cNvPr id="52226" name="Slide Number Placeholder 3"/>
          <p:cNvSpPr>
            <a:spLocks noGrp="1"/>
          </p:cNvSpPr>
          <p:nvPr>
            <p:ph type="sldNum" sz="quarter" idx="12"/>
          </p:nvPr>
        </p:nvSpPr>
        <p:spPr>
          <a:xfrm>
            <a:off x="6934200" y="6629400"/>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3A6080BD-6554-4748-80F3-3A5AF916F6D9}" type="slidenum">
              <a:rPr lang="en-US" altLang="en-US" smtClean="0">
                <a:solidFill>
                  <a:srgbClr val="000000"/>
                </a:solidFill>
                <a:latin typeface="Verdana" pitchFamily="34" charset="0"/>
              </a:rPr>
              <a:pPr fontAlgn="base">
                <a:spcBef>
                  <a:spcPct val="0"/>
                </a:spcBef>
                <a:spcAft>
                  <a:spcPct val="0"/>
                </a:spcAft>
              </a:pPr>
              <a:t>19</a:t>
            </a:fld>
            <a:endParaRPr lang="en-US" altLang="en-US" smtClean="0">
              <a:solidFill>
                <a:srgbClr val="000000"/>
              </a:solidFill>
              <a:latin typeface="Verdana" pitchFamily="34" charset="0"/>
            </a:endParaRPr>
          </a:p>
        </p:txBody>
      </p:sp>
      <p:sp>
        <p:nvSpPr>
          <p:cNvPr id="52227" name="Title 1"/>
          <p:cNvSpPr>
            <a:spLocks noGrp="1"/>
          </p:cNvSpPr>
          <p:nvPr>
            <p:ph type="title"/>
          </p:nvPr>
        </p:nvSpPr>
        <p:spPr>
          <a:xfrm>
            <a:off x="457200" y="762000"/>
            <a:ext cx="8229600" cy="731838"/>
          </a:xfrm>
        </p:spPr>
        <p:txBody>
          <a:bodyPr/>
          <a:lstStyle/>
          <a:p>
            <a:pPr algn="ctr">
              <a:lnSpc>
                <a:spcPts val="3500"/>
              </a:lnSpc>
            </a:pPr>
            <a:r>
              <a:rPr altLang="en-US" b="1" smtClean="0">
                <a:latin typeface="Arial" pitchFamily="34" charset="0"/>
                <a:cs typeface="Arial" pitchFamily="34" charset="0"/>
              </a:rPr>
              <a:t/>
            </a:r>
            <a:br>
              <a:rPr altLang="en-US" b="1" smtClean="0">
                <a:latin typeface="Arial" pitchFamily="34" charset="0"/>
                <a:cs typeface="Arial" pitchFamily="34" charset="0"/>
              </a:rPr>
            </a:br>
            <a:r>
              <a:rPr altLang="en-US" b="1" smtClean="0">
                <a:latin typeface="Arial" pitchFamily="34" charset="0"/>
                <a:cs typeface="Arial" pitchFamily="34" charset="0"/>
              </a:rPr>
              <a:t>Postal Wizard Enhancements </a:t>
            </a:r>
            <a:br>
              <a:rPr altLang="en-US" b="1" smtClean="0">
                <a:latin typeface="Arial" pitchFamily="34" charset="0"/>
                <a:cs typeface="Arial" pitchFamily="34" charset="0"/>
              </a:rPr>
            </a:br>
            <a:r>
              <a:rPr altLang="en-US" b="1" smtClean="0">
                <a:latin typeface="Arial" pitchFamily="34" charset="0"/>
                <a:cs typeface="Arial" pitchFamily="34" charset="0"/>
              </a:rPr>
              <a:t>to support IMpb Compliance</a:t>
            </a:r>
          </a:p>
        </p:txBody>
      </p:sp>
      <p:pic>
        <p:nvPicPr>
          <p:cNvPr id="52228" name="Picture 2"/>
          <p:cNvPicPr>
            <a:picLocks noChangeAspect="1" noChangeArrowheads="1"/>
          </p:cNvPicPr>
          <p:nvPr/>
        </p:nvPicPr>
        <p:blipFill>
          <a:blip r:embed="rId3">
            <a:extLst>
              <a:ext uri="{28A0092B-C50C-407E-A947-70E740481C1C}">
                <a14:useLocalDpi xmlns:a14="http://schemas.microsoft.com/office/drawing/2010/main" val="0"/>
              </a:ext>
            </a:extLst>
          </a:blip>
          <a:srcRect l="13510" t="7214" r="14421" b="16566"/>
          <a:stretch>
            <a:fillRect/>
          </a:stretch>
        </p:blipFill>
        <p:spPr bwMode="auto">
          <a:xfrm>
            <a:off x="3516313" y="1676400"/>
            <a:ext cx="5399087"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05200" y="6172200"/>
            <a:ext cx="5432425" cy="228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algn="ctr"/>
            <a:r>
              <a:rPr altLang="en-US" b="1" smtClean="0">
                <a:latin typeface="Arial" pitchFamily="34" charset="0"/>
                <a:cs typeface="Arial" pitchFamily="34" charset="0"/>
              </a:rPr>
              <a:t>Agenda</a:t>
            </a:r>
          </a:p>
        </p:txBody>
      </p:sp>
      <p:sp>
        <p:nvSpPr>
          <p:cNvPr id="17410" name="Content Placeholder 2"/>
          <p:cNvSpPr>
            <a:spLocks noGrp="1"/>
          </p:cNvSpPr>
          <p:nvPr>
            <p:ph idx="1"/>
          </p:nvPr>
        </p:nvSpPr>
        <p:spPr>
          <a:xfrm>
            <a:off x="457200" y="1524000"/>
            <a:ext cx="8229600" cy="4530725"/>
          </a:xfrm>
        </p:spPr>
        <p:txBody>
          <a:bodyPr/>
          <a:lstStyle/>
          <a:p>
            <a:pPr>
              <a:spcAft>
                <a:spcPts val="1200"/>
              </a:spcAft>
            </a:pPr>
            <a:r>
              <a:rPr lang="en-US" altLang="en-US" smtClean="0"/>
              <a:t>Benefits of IMpb</a:t>
            </a:r>
          </a:p>
          <a:p>
            <a:pPr>
              <a:spcAft>
                <a:spcPts val="1200"/>
              </a:spcAft>
            </a:pPr>
            <a:r>
              <a:rPr lang="en-US" altLang="en-US" smtClean="0"/>
              <a:t>IMpb Requirements </a:t>
            </a:r>
          </a:p>
          <a:p>
            <a:pPr lvl="1">
              <a:spcAft>
                <a:spcPts val="1200"/>
              </a:spcAft>
            </a:pPr>
            <a:r>
              <a:rPr lang="en-US" altLang="en-US" smtClean="0"/>
              <a:t>Unique Barcode</a:t>
            </a:r>
          </a:p>
          <a:p>
            <a:pPr lvl="1">
              <a:spcAft>
                <a:spcPts val="1200"/>
              </a:spcAft>
            </a:pPr>
            <a:r>
              <a:rPr lang="en-US" altLang="en-US" smtClean="0"/>
              <a:t>Shipping Services File (SSF)</a:t>
            </a:r>
          </a:p>
          <a:p>
            <a:pPr>
              <a:spcAft>
                <a:spcPts val="1200"/>
              </a:spcAft>
            </a:pPr>
            <a:r>
              <a:rPr lang="en-US" altLang="en-US" smtClean="0"/>
              <a:t>Exceptions to IMpb Requirements</a:t>
            </a:r>
          </a:p>
          <a:p>
            <a:pPr>
              <a:spcAft>
                <a:spcPts val="1200"/>
              </a:spcAft>
            </a:pPr>
            <a:r>
              <a:rPr lang="en-US" altLang="en-US" smtClean="0"/>
              <a:t>Postal Wizard Enhancements to support IMpb Acceptance</a:t>
            </a:r>
          </a:p>
          <a:p>
            <a:pPr>
              <a:spcAft>
                <a:spcPts val="1200"/>
              </a:spcAft>
            </a:pPr>
            <a:r>
              <a:rPr lang="en-US" altLang="en-US" smtClean="0"/>
              <a:t>Providers and Tools for Mailers</a:t>
            </a:r>
          </a:p>
          <a:p>
            <a:pPr>
              <a:spcAft>
                <a:spcPts val="1200"/>
              </a:spcAft>
            </a:pPr>
            <a:endParaRPr lang="en-US" altLang="en-US" smtClean="0"/>
          </a:p>
        </p:txBody>
      </p:sp>
      <p:sp>
        <p:nvSpPr>
          <p:cNvPr id="4" name="Slide Number Placeholder 3"/>
          <p:cNvSpPr>
            <a:spLocks noGrp="1"/>
          </p:cNvSpPr>
          <p:nvPr>
            <p:ph type="sldNum" sz="quarter" idx="12"/>
          </p:nvPr>
        </p:nvSpPr>
        <p:spPr/>
        <p:txBody>
          <a:bodyPr/>
          <a:lstStyle/>
          <a:p>
            <a:pPr>
              <a:defRPr/>
            </a:pPr>
            <a:fld id="{6E732DBE-8930-41DE-8D2D-73652F2C0D24}"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D685C318-FC94-457F-80D7-C4013403142F}" type="slidenum">
              <a:rPr lang="en-US" altLang="en-US" smtClean="0">
                <a:solidFill>
                  <a:srgbClr val="000000"/>
                </a:solidFill>
                <a:latin typeface="Verdana" pitchFamily="34" charset="0"/>
              </a:rPr>
              <a:pPr fontAlgn="base">
                <a:spcBef>
                  <a:spcPct val="0"/>
                </a:spcBef>
                <a:spcAft>
                  <a:spcPct val="0"/>
                </a:spcAft>
              </a:pPr>
              <a:t>20</a:t>
            </a:fld>
            <a:endParaRPr lang="en-US" altLang="en-US" smtClean="0">
              <a:solidFill>
                <a:srgbClr val="000000"/>
              </a:solidFill>
              <a:latin typeface="Verdana" pitchFamily="34" charset="0"/>
            </a:endParaRPr>
          </a:p>
        </p:txBody>
      </p:sp>
      <p:sp>
        <p:nvSpPr>
          <p:cNvPr id="54274" name="Title 1"/>
          <p:cNvSpPr>
            <a:spLocks noGrp="1"/>
          </p:cNvSpPr>
          <p:nvPr>
            <p:ph type="title"/>
          </p:nvPr>
        </p:nvSpPr>
        <p:spPr>
          <a:xfrm>
            <a:off x="457200" y="792163"/>
            <a:ext cx="8229600" cy="731837"/>
          </a:xfrm>
        </p:spPr>
        <p:txBody>
          <a:bodyPr/>
          <a:lstStyle/>
          <a:p>
            <a:pPr algn="ctr"/>
            <a:r>
              <a:rPr altLang="en-US" b="1" smtClean="0">
                <a:latin typeface="Arial" pitchFamily="34" charset="0"/>
                <a:cs typeface="Arial" pitchFamily="34" charset="0"/>
              </a:rPr>
              <a:t>IMpb Non-Compliance Fee: </a:t>
            </a:r>
            <a:br>
              <a:rPr altLang="en-US" b="1" smtClean="0">
                <a:latin typeface="Arial" pitchFamily="34" charset="0"/>
                <a:cs typeface="Arial" pitchFamily="34" charset="0"/>
              </a:rPr>
            </a:br>
            <a:r>
              <a:rPr altLang="en-US" b="1" smtClean="0">
                <a:latin typeface="Arial" pitchFamily="34" charset="0"/>
                <a:cs typeface="Arial" pitchFamily="34" charset="0"/>
              </a:rPr>
              <a:t>Mail.dat and Mail.XML Support</a:t>
            </a:r>
          </a:p>
        </p:txBody>
      </p:sp>
      <p:sp>
        <p:nvSpPr>
          <p:cNvPr id="54276" name="Content Placeholder 2"/>
          <p:cNvSpPr txBox="1">
            <a:spLocks/>
          </p:cNvSpPr>
          <p:nvPr/>
        </p:nvSpPr>
        <p:spPr bwMode="auto">
          <a:xfrm>
            <a:off x="152400" y="5257800"/>
            <a:ext cx="8763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20000"/>
              </a:spcBef>
              <a:buClr>
                <a:srgbClr val="101000"/>
              </a:buClr>
              <a:buSzPct val="75000"/>
              <a:buFont typeface="Arial" pitchFamily="34" charset="0"/>
              <a:buChar char="•"/>
            </a:pPr>
            <a:r>
              <a:rPr lang="en-US" altLang="en-US" sz="1600">
                <a:solidFill>
                  <a:srgbClr val="000000"/>
                </a:solidFill>
              </a:rPr>
              <a:t>For more information about Mail.dat and Mail.XML version support, visit: </a:t>
            </a:r>
            <a:r>
              <a:rPr lang="en-US" altLang="en-US" sz="1400" i="1">
                <a:solidFill>
                  <a:srgbClr val="000000"/>
                </a:solidFill>
                <a:hlinkClick r:id="rId3"/>
              </a:rPr>
              <a:t>https://ribbs.usps.gov/intelligentmail_schedule2014/documents/specs/IDEAllianceSpecs.pdf</a:t>
            </a:r>
            <a:endParaRPr lang="en-US" altLang="en-US" sz="1400" i="1">
              <a:solidFill>
                <a:srgbClr val="000000"/>
              </a:solidFill>
            </a:endParaRPr>
          </a:p>
          <a:p>
            <a:pPr lvl="1" eaLnBrk="0" hangingPunct="0">
              <a:spcBef>
                <a:spcPct val="20000"/>
              </a:spcBef>
              <a:buClr>
                <a:srgbClr val="101000"/>
              </a:buClr>
              <a:buSzPct val="75000"/>
              <a:buFont typeface="Arial" pitchFamily="34" charset="0"/>
              <a:buChar char="•"/>
            </a:pPr>
            <a:endParaRPr lang="en-US" altLang="en-US" sz="200">
              <a:solidFill>
                <a:srgbClr val="000000"/>
              </a:solidFill>
            </a:endParaRPr>
          </a:p>
          <a:p>
            <a:pPr eaLnBrk="0" hangingPunct="0">
              <a:spcBef>
                <a:spcPct val="20000"/>
              </a:spcBef>
              <a:buClr>
                <a:srgbClr val="101000"/>
              </a:buClr>
              <a:buSzPct val="75000"/>
              <a:buFont typeface="Arial" pitchFamily="34" charset="0"/>
              <a:buChar char="•"/>
            </a:pPr>
            <a:r>
              <a:rPr lang="en-US" altLang="en-US" sz="1600">
                <a:solidFill>
                  <a:srgbClr val="000000"/>
                </a:solidFill>
              </a:rPr>
              <a:t>For Mail.dat and Mail.XML Technical Specifications and Guides, visit: </a:t>
            </a:r>
            <a:r>
              <a:rPr lang="en-US" altLang="en-US" sz="1400" i="1">
                <a:solidFill>
                  <a:srgbClr val="000000"/>
                </a:solidFill>
                <a:hlinkClick r:id="rId4"/>
              </a:rPr>
              <a:t>https://ribbs.usps.gov/intelligentmail_schedule2014/releases/jan2014/techspecs.cfm</a:t>
            </a:r>
            <a:endParaRPr lang="en-US" altLang="en-US" i="1">
              <a:solidFill>
                <a:srgbClr val="000000"/>
              </a:solidFill>
            </a:endParaRPr>
          </a:p>
          <a:p>
            <a:pPr eaLnBrk="0" hangingPunct="0">
              <a:spcBef>
                <a:spcPct val="20000"/>
              </a:spcBef>
              <a:buClr>
                <a:srgbClr val="101000"/>
              </a:buClr>
              <a:buSzPct val="75000"/>
              <a:buFont typeface="Arial" pitchFamily="34" charset="0"/>
              <a:buChar char="•"/>
            </a:pPr>
            <a:endParaRPr lang="en-US" altLang="en-US">
              <a:solidFill>
                <a:srgbClr val="000000"/>
              </a:solidFill>
            </a:endParaRPr>
          </a:p>
        </p:txBody>
      </p:sp>
      <p:graphicFrame>
        <p:nvGraphicFramePr>
          <p:cNvPr id="54425" name="Group 153"/>
          <p:cNvGraphicFramePr>
            <a:graphicFrameLocks noGrp="1"/>
          </p:cNvGraphicFramePr>
          <p:nvPr/>
        </p:nvGraphicFramePr>
        <p:xfrm>
          <a:off x="441325" y="1600200"/>
          <a:ext cx="8169275" cy="3508376"/>
        </p:xfrm>
        <a:graphic>
          <a:graphicData uri="http://schemas.openxmlformats.org/drawingml/2006/table">
            <a:tbl>
              <a:tblPr/>
              <a:tblGrid>
                <a:gridCol w="2600325"/>
                <a:gridCol w="3270250"/>
                <a:gridCol w="2298700"/>
              </a:tblGrid>
              <a:tr h="452438">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Mail Class - Parcels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gridSpan="2">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Support for processing of IMpb Non-compliance January 2014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en-US"/>
                    </a:p>
                  </a:txBody>
                  <a:tcPr/>
                </a:tc>
              </a:tr>
              <a:tr h="354013">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 </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Mail.dat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Mail.XML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09575">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Standard Mail (parcels)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N/A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N/A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409575">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First-Class Mail (parcels)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Supported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Supported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500063">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Package Services (parcels)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Not supported (Parcel Select, PSLW not currently supported/processed)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Supported (only Parcel Select, PSLW)</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54013">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Periodicals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N/A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N/A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AEAEA"/>
                    </a:solidFill>
                  </a:tcPr>
                </a:tc>
              </a:tr>
              <a:tr h="260350">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chemeClr val="tx1"/>
                          </a:solidFill>
                          <a:effectLst/>
                          <a:latin typeface="Arial" pitchFamily="34" charset="0"/>
                          <a:cs typeface="Arial" pitchFamily="34" charset="0"/>
                        </a:rPr>
                        <a:t>Priority Mail</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Not Supported</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pitchFamily="34" charset="0"/>
                          <a:cs typeface="Arial" pitchFamily="34" charset="0"/>
                        </a:defRPr>
                      </a:lvl1pPr>
                      <a:lvl2pPr eaLnBrk="0" hangingPunct="0">
                        <a:spcBef>
                          <a:spcPct val="20000"/>
                        </a:spcBef>
                        <a:buClr>
                          <a:schemeClr val="tx2"/>
                        </a:buClr>
                        <a:buSzPct val="75000"/>
                        <a:buFont typeface="Wingdings" pitchFamily="2" charset="2"/>
                        <a:defRPr sz="2000">
                          <a:solidFill>
                            <a:schemeClr val="tx1"/>
                          </a:solidFill>
                          <a:latin typeface="Arial" pitchFamily="34" charset="0"/>
                          <a:cs typeface="Arial" pitchFamily="34" charset="0"/>
                        </a:defRPr>
                      </a:lvl2pPr>
                      <a:lvl3pPr eaLnBrk="0" hangingPunct="0">
                        <a:spcBef>
                          <a:spcPct val="20000"/>
                        </a:spcBef>
                        <a:buClr>
                          <a:schemeClr val="accent1"/>
                        </a:buClr>
                        <a:buSzPct val="65000"/>
                        <a:buFont typeface="Wingdings" pitchFamily="2" charset="2"/>
                        <a:defRPr>
                          <a:solidFill>
                            <a:schemeClr val="tx1"/>
                          </a:solidFill>
                          <a:latin typeface="Arial" pitchFamily="34" charset="0"/>
                          <a:cs typeface="Arial" pitchFamily="34" charset="0"/>
                        </a:defRPr>
                      </a:lvl3pPr>
                      <a:lvl4pPr eaLnBrk="0" hangingPunct="0">
                        <a:spcBef>
                          <a:spcPct val="20000"/>
                        </a:spcBef>
                        <a:buClr>
                          <a:schemeClr val="bg2"/>
                        </a:buClr>
                        <a:buFont typeface="Wingdings" pitchFamily="2" charset="2"/>
                        <a:defRPr sz="1600">
                          <a:solidFill>
                            <a:schemeClr val="tx1"/>
                          </a:solidFill>
                          <a:latin typeface="Arial" pitchFamily="34" charset="0"/>
                          <a:cs typeface="Arial" pitchFamily="34" charset="0"/>
                        </a:defRPr>
                      </a:lvl4pPr>
                      <a:lvl5pPr eaLnBrk="0" hangingPunct="0">
                        <a:spcBef>
                          <a:spcPct val="20000"/>
                        </a:spcBef>
                        <a:buClr>
                          <a:schemeClr val="tx2"/>
                        </a:buClr>
                        <a:buSzPct val="80000"/>
                        <a:buFont typeface="Wingdings" pitchFamily="2" charset="2"/>
                        <a:defRPr sz="1600">
                          <a:solidFill>
                            <a:schemeClr val="tx1"/>
                          </a:solidFill>
                          <a:latin typeface="Arial" pitchFamily="34" charset="0"/>
                          <a:cs typeface="Arial" pitchFamily="34" charset="0"/>
                        </a:defRPr>
                      </a:lvl5pPr>
                      <a:lvl6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6pPr>
                      <a:lvl7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7pPr>
                      <a:lvl8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8pPr>
                      <a:lvl9pPr eaLnBrk="0" fontAlgn="base" hangingPunct="0">
                        <a:spcBef>
                          <a:spcPct val="20000"/>
                        </a:spcBef>
                        <a:spcAft>
                          <a:spcPct val="0"/>
                        </a:spcAft>
                        <a:buClr>
                          <a:schemeClr val="tx2"/>
                        </a:buClr>
                        <a:buSzPct val="80000"/>
                        <a:buFont typeface="Wingdings" pitchFamily="2" charset="2"/>
                        <a:defRPr sz="1600">
                          <a:solidFill>
                            <a:schemeClr val="tx1"/>
                          </a:solidFill>
                          <a:latin typeface="Arial" pitchFamily="34" charset="0"/>
                          <a:cs typeface="Arial"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Arial" pitchFamily="34" charset="0"/>
                          <a:cs typeface="Arial" pitchFamily="34" charset="0"/>
                        </a:rPr>
                        <a:t>Supported (Parcels Only)</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4294967295"/>
          </p:nvPr>
        </p:nvSpPr>
        <p:spPr>
          <a:xfrm>
            <a:off x="457200" y="1600200"/>
            <a:ext cx="8229600" cy="5029200"/>
          </a:xfrm>
        </p:spPr>
        <p:txBody>
          <a:bodyPr/>
          <a:lstStyle/>
          <a:p>
            <a:pPr marL="338138" indent="-338138">
              <a:spcBef>
                <a:spcPts val="600"/>
              </a:spcBef>
              <a:buSzPct val="100000"/>
              <a:buFont typeface="+mj-lt"/>
              <a:buAutoNum type="arabicPeriod"/>
            </a:pPr>
            <a:r>
              <a:rPr lang="en-US" altLang="en-US" sz="2200" dirty="0" smtClean="0"/>
              <a:t>The FRN for Package Visibility mandates a 9-Digit ZIP (ZIP+4) in </a:t>
            </a:r>
            <a:r>
              <a:rPr lang="en-US" altLang="en-US" sz="2200" dirty="0" err="1" smtClean="0"/>
              <a:t>eDoc</a:t>
            </a:r>
            <a:r>
              <a:rPr lang="en-US" altLang="en-US" sz="2200" dirty="0" smtClean="0"/>
              <a:t> submissions for Packages beginning January 2014, and an 11-Digit DPV ZIP is proposed for January 2015</a:t>
            </a:r>
          </a:p>
          <a:p>
            <a:pPr lvl="2">
              <a:lnSpc>
                <a:spcPct val="80000"/>
              </a:lnSpc>
            </a:pPr>
            <a:endParaRPr lang="en-US" altLang="en-US" sz="300" dirty="0"/>
          </a:p>
          <a:p>
            <a:pPr lvl="1">
              <a:lnSpc>
                <a:spcPct val="80000"/>
              </a:lnSpc>
              <a:spcBef>
                <a:spcPts val="600"/>
              </a:spcBef>
            </a:pPr>
            <a:r>
              <a:rPr lang="en-US" altLang="en-US" sz="1800" dirty="0" smtClean="0"/>
              <a:t>Currently </a:t>
            </a:r>
            <a:r>
              <a:rPr lang="en-US" altLang="en-US" sz="1800" i="1" dirty="0" err="1" smtClean="0"/>
              <a:t>PostalOne</a:t>
            </a:r>
            <a:r>
              <a:rPr lang="en-US" altLang="en-US" sz="1800" i="1" dirty="0" smtClean="0"/>
              <a:t>! </a:t>
            </a:r>
            <a:r>
              <a:rPr lang="en-US" altLang="en-US" sz="1800" dirty="0" err="1" smtClean="0"/>
              <a:t>eDoc</a:t>
            </a:r>
            <a:r>
              <a:rPr lang="en-US" altLang="en-US" sz="1800" dirty="0" smtClean="0"/>
              <a:t> is requiring the field to be of a length of eleven (11) digits</a:t>
            </a:r>
          </a:p>
          <a:p>
            <a:pPr lvl="1">
              <a:lnSpc>
                <a:spcPct val="80000"/>
              </a:lnSpc>
              <a:spcBef>
                <a:spcPts val="600"/>
              </a:spcBef>
            </a:pPr>
            <a:r>
              <a:rPr lang="en-US" altLang="en-US" sz="1800" dirty="0" smtClean="0"/>
              <a:t>The system is being updated to resolve this issue. In the meantime, error 7191 is being turned into a warning</a:t>
            </a:r>
          </a:p>
          <a:p>
            <a:pPr lvl="1">
              <a:lnSpc>
                <a:spcPct val="80000"/>
              </a:lnSpc>
              <a:spcBef>
                <a:spcPts val="600"/>
              </a:spcBef>
            </a:pPr>
            <a:r>
              <a:rPr lang="en-US" altLang="en-US" sz="1600" b="1" i="1" u="sng" dirty="0" smtClean="0"/>
              <a:t>Mail.dat field</a:t>
            </a:r>
            <a:r>
              <a:rPr lang="en-US" altLang="en-US" sz="1600" i="1" dirty="0" smtClean="0"/>
              <a:t>: .</a:t>
            </a:r>
            <a:r>
              <a:rPr lang="en-US" altLang="en-US" sz="1600" i="1" dirty="0" err="1" smtClean="0"/>
              <a:t>pdr</a:t>
            </a:r>
            <a:r>
              <a:rPr lang="en-US" altLang="en-US" sz="1600" i="1" dirty="0" smtClean="0"/>
              <a:t> Piece Barcode</a:t>
            </a:r>
          </a:p>
          <a:p>
            <a:pPr lvl="1">
              <a:lnSpc>
                <a:spcPct val="80000"/>
              </a:lnSpc>
              <a:spcBef>
                <a:spcPts val="600"/>
              </a:spcBef>
            </a:pPr>
            <a:r>
              <a:rPr lang="en-US" altLang="en-US" sz="1600" b="1" i="1" u="sng" dirty="0" smtClean="0"/>
              <a:t>Mail.XML field</a:t>
            </a:r>
            <a:r>
              <a:rPr lang="en-US" altLang="en-US" sz="1600" i="1" dirty="0" smtClean="0"/>
              <a:t>: </a:t>
            </a:r>
            <a:r>
              <a:rPr lang="en-US" altLang="en-US" sz="1600" i="1" dirty="0" err="1" smtClean="0"/>
              <a:t>MailPieceCreateRequest</a:t>
            </a:r>
            <a:r>
              <a:rPr lang="en-US" altLang="en-US" sz="1600" i="1" dirty="0" smtClean="0"/>
              <a:t> </a:t>
            </a:r>
            <a:r>
              <a:rPr lang="en-US" altLang="en-US" sz="1600" i="1" dirty="0" err="1" smtClean="0"/>
              <a:t>IMPackageBarcode</a:t>
            </a:r>
            <a:r>
              <a:rPr lang="en-US" altLang="en-US" sz="1600" i="1" dirty="0" smtClean="0"/>
              <a:t> field </a:t>
            </a:r>
            <a:r>
              <a:rPr lang="en-US" altLang="en-US" sz="1600" i="1" dirty="0" err="1" smtClean="0"/>
              <a:t>DeliveryPointZip</a:t>
            </a:r>
            <a:endParaRPr lang="en-US" altLang="en-US" sz="1600" i="1" dirty="0" smtClean="0"/>
          </a:p>
          <a:p>
            <a:pPr lvl="1">
              <a:lnSpc>
                <a:spcPct val="80000"/>
              </a:lnSpc>
            </a:pPr>
            <a:endParaRPr lang="en-US" altLang="en-US" sz="1100" dirty="0" smtClean="0"/>
          </a:p>
          <a:p>
            <a:pPr marL="338138" indent="-338138">
              <a:buSzPct val="100000"/>
              <a:buFont typeface="+mj-lt"/>
              <a:buAutoNum type="arabicPeriod"/>
            </a:pPr>
            <a:r>
              <a:rPr lang="en-US" altLang="en-US" sz="2200" dirty="0" smtClean="0"/>
              <a:t>Periodicals Parcels are not subjected to </a:t>
            </a:r>
            <a:r>
              <a:rPr lang="en-US" altLang="en-US" sz="2200" dirty="0" err="1" smtClean="0"/>
              <a:t>IMpb</a:t>
            </a:r>
            <a:r>
              <a:rPr lang="en-US" altLang="en-US" sz="2200" dirty="0" smtClean="0"/>
              <a:t> Non-compliance processing and fee assessment</a:t>
            </a:r>
            <a:r>
              <a:rPr lang="en-US" altLang="en-US" sz="2200" dirty="0"/>
              <a:t> </a:t>
            </a:r>
            <a:r>
              <a:rPr lang="en-US" altLang="en-US" sz="2200" dirty="0" smtClean="0"/>
              <a:t>with this release</a:t>
            </a:r>
          </a:p>
          <a:p>
            <a:pPr lvl="2">
              <a:lnSpc>
                <a:spcPct val="80000"/>
              </a:lnSpc>
            </a:pPr>
            <a:endParaRPr lang="en-US" altLang="en-US" sz="500" dirty="0" smtClean="0"/>
          </a:p>
          <a:p>
            <a:pPr lvl="1">
              <a:lnSpc>
                <a:spcPct val="80000"/>
              </a:lnSpc>
              <a:spcBef>
                <a:spcPts val="600"/>
              </a:spcBef>
            </a:pPr>
            <a:r>
              <a:rPr lang="en-US" altLang="en-US" sz="1800" dirty="0"/>
              <a:t>Currently, </a:t>
            </a:r>
            <a:r>
              <a:rPr lang="en-US" altLang="en-US" sz="1800" i="1" dirty="0" err="1"/>
              <a:t>PostalOne</a:t>
            </a:r>
            <a:r>
              <a:rPr lang="en-US" altLang="en-US" sz="1800" i="1" dirty="0"/>
              <a:t>! </a:t>
            </a:r>
            <a:r>
              <a:rPr lang="en-US" altLang="en-US" sz="1800" dirty="0"/>
              <a:t>is including Periodicals IR Parcels in </a:t>
            </a:r>
            <a:r>
              <a:rPr lang="en-US" altLang="en-US" sz="1800" dirty="0" err="1"/>
              <a:t>IMpb</a:t>
            </a:r>
            <a:r>
              <a:rPr lang="en-US" altLang="en-US" sz="1800" dirty="0"/>
              <a:t> Non-compliance processing</a:t>
            </a:r>
          </a:p>
          <a:p>
            <a:pPr lvl="1">
              <a:lnSpc>
                <a:spcPct val="80000"/>
              </a:lnSpc>
              <a:spcBef>
                <a:spcPts val="600"/>
              </a:spcBef>
            </a:pPr>
            <a:r>
              <a:rPr lang="en-US" altLang="en-US" sz="1800" dirty="0"/>
              <a:t>The system is being updated to resolve this issue. In the meantime, error 4532 is being turned into a warning</a:t>
            </a:r>
          </a:p>
        </p:txBody>
      </p:sp>
      <p:sp>
        <p:nvSpPr>
          <p:cNvPr id="102403" name="Rectangle 7"/>
          <p:cNvSpPr>
            <a:spLocks noChangeArrowheads="1"/>
          </p:cNvSpPr>
          <p:nvPr/>
        </p:nvSpPr>
        <p:spPr bwMode="auto">
          <a:xfrm>
            <a:off x="2917825" y="76200"/>
            <a:ext cx="62261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eaLnBrk="0" hangingPunct="0"/>
            <a:r>
              <a:rPr lang="en-US" altLang="en-US" sz="2800" b="1">
                <a:solidFill>
                  <a:srgbClr val="FFFFFF"/>
                </a:solidFill>
                <a:latin typeface="Calibri" pitchFamily="34" charset="0"/>
                <a:ea typeface="ＭＳ Ｐゴシック" pitchFamily="34" charset="-128"/>
              </a:rPr>
              <a:t>Release 37.0.0 Known Issues</a:t>
            </a:r>
            <a:endParaRPr lang="en-US" altLang="en-US" sz="1600">
              <a:solidFill>
                <a:srgbClr val="000000"/>
              </a:solidFill>
              <a:latin typeface="Times" pitchFamily="18" charset="0"/>
              <a:ea typeface="ＭＳ Ｐゴシック" pitchFamily="34" charset="-128"/>
            </a:endParaRPr>
          </a:p>
        </p:txBody>
      </p:sp>
      <p:sp>
        <p:nvSpPr>
          <p:cNvPr id="102404" name="Title 1"/>
          <p:cNvSpPr>
            <a:spLocks/>
          </p:cNvSpPr>
          <p:nvPr/>
        </p:nvSpPr>
        <p:spPr bwMode="auto">
          <a:xfrm>
            <a:off x="457200" y="792163"/>
            <a:ext cx="82296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a:solidFill>
                  <a:srgbClr val="5378B3"/>
                </a:solidFill>
                <a:latin typeface="Arial" pitchFamily="34" charset="0"/>
                <a:cs typeface="Arial" pitchFamily="34" charset="0"/>
              </a:defRPr>
            </a:lvl1pPr>
            <a:lvl2pPr eaLnBrk="0" hangingPunct="0">
              <a:defRPr sz="3200">
                <a:solidFill>
                  <a:srgbClr val="5378B3"/>
                </a:solidFill>
                <a:latin typeface="Arial" pitchFamily="34" charset="0"/>
                <a:cs typeface="Arial" pitchFamily="34" charset="0"/>
              </a:defRPr>
            </a:lvl2pPr>
            <a:lvl3pPr eaLnBrk="0" hangingPunct="0">
              <a:defRPr sz="3200">
                <a:solidFill>
                  <a:srgbClr val="5378B3"/>
                </a:solidFill>
                <a:latin typeface="Arial" pitchFamily="34" charset="0"/>
                <a:cs typeface="Arial" pitchFamily="34" charset="0"/>
              </a:defRPr>
            </a:lvl3pPr>
            <a:lvl4pPr eaLnBrk="0" hangingPunct="0">
              <a:defRPr sz="3200">
                <a:solidFill>
                  <a:srgbClr val="5378B3"/>
                </a:solidFill>
                <a:latin typeface="Arial" pitchFamily="34" charset="0"/>
                <a:cs typeface="Arial" pitchFamily="34" charset="0"/>
              </a:defRPr>
            </a:lvl4pPr>
            <a:lvl5pPr eaLnBrk="0" hangingPunct="0">
              <a:defRPr sz="3200">
                <a:solidFill>
                  <a:srgbClr val="5378B3"/>
                </a:solidFill>
                <a:latin typeface="Arial" pitchFamily="34" charset="0"/>
                <a:cs typeface="Arial" pitchFamily="34" charset="0"/>
              </a:defRPr>
            </a:lvl5pPr>
            <a:lvl6pPr marL="457200" eaLnBrk="0" fontAlgn="base" hangingPunct="0">
              <a:spcBef>
                <a:spcPct val="0"/>
              </a:spcBef>
              <a:spcAft>
                <a:spcPct val="0"/>
              </a:spcAft>
              <a:defRPr sz="3200">
                <a:solidFill>
                  <a:srgbClr val="5378B3"/>
                </a:solidFill>
                <a:latin typeface="Arial" pitchFamily="34" charset="0"/>
                <a:cs typeface="Arial" pitchFamily="34" charset="0"/>
              </a:defRPr>
            </a:lvl6pPr>
            <a:lvl7pPr marL="914400" eaLnBrk="0" fontAlgn="base" hangingPunct="0">
              <a:spcBef>
                <a:spcPct val="0"/>
              </a:spcBef>
              <a:spcAft>
                <a:spcPct val="0"/>
              </a:spcAft>
              <a:defRPr sz="3200">
                <a:solidFill>
                  <a:srgbClr val="5378B3"/>
                </a:solidFill>
                <a:latin typeface="Arial" pitchFamily="34" charset="0"/>
                <a:cs typeface="Arial" pitchFamily="34" charset="0"/>
              </a:defRPr>
            </a:lvl7pPr>
            <a:lvl8pPr marL="1371600" eaLnBrk="0" fontAlgn="base" hangingPunct="0">
              <a:spcBef>
                <a:spcPct val="0"/>
              </a:spcBef>
              <a:spcAft>
                <a:spcPct val="0"/>
              </a:spcAft>
              <a:defRPr sz="3200">
                <a:solidFill>
                  <a:srgbClr val="5378B3"/>
                </a:solidFill>
                <a:latin typeface="Arial" pitchFamily="34" charset="0"/>
                <a:cs typeface="Arial" pitchFamily="34" charset="0"/>
              </a:defRPr>
            </a:lvl8pPr>
            <a:lvl9pPr marL="1828800" eaLnBrk="0" fontAlgn="base" hangingPunct="0">
              <a:spcBef>
                <a:spcPct val="0"/>
              </a:spcBef>
              <a:spcAft>
                <a:spcPct val="0"/>
              </a:spcAft>
              <a:defRPr sz="3200">
                <a:solidFill>
                  <a:srgbClr val="5378B3"/>
                </a:solidFill>
                <a:latin typeface="Arial" pitchFamily="34" charset="0"/>
                <a:cs typeface="Arial" pitchFamily="34" charset="0"/>
              </a:defRPr>
            </a:lvl9pPr>
          </a:lstStyle>
          <a:p>
            <a:pPr algn="ctr"/>
            <a:r>
              <a:rPr lang="en-US" altLang="en-US" b="1" dirty="0" err="1"/>
              <a:t>IMpb</a:t>
            </a:r>
            <a:r>
              <a:rPr lang="en-US" altLang="en-US" b="1" dirty="0"/>
              <a:t> Non-Compliance Fee: </a:t>
            </a:r>
            <a:br>
              <a:rPr lang="en-US" altLang="en-US" b="1" dirty="0"/>
            </a:br>
            <a:r>
              <a:rPr lang="en-US" altLang="en-US" b="1" dirty="0"/>
              <a:t>Mail.dat and Mail.XML - Known issues</a:t>
            </a:r>
          </a:p>
        </p:txBody>
      </p:sp>
      <p:sp>
        <p:nvSpPr>
          <p:cNvPr id="102405" name="Slide Number Placeholder 3"/>
          <p:cNvSpPr txBox="1">
            <a:spLocks noGrp="1"/>
          </p:cNvSpPr>
          <p:nvPr/>
        </p:nvSpPr>
        <p:spPr bwMode="auto">
          <a:xfrm>
            <a:off x="6858000" y="62484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r"/>
            <a:fld id="{93911E63-15DF-4046-833C-14A4AA677538}" type="slidenum">
              <a:rPr lang="en-US" altLang="en-US" sz="1000">
                <a:solidFill>
                  <a:srgbClr val="000000"/>
                </a:solidFill>
                <a:latin typeface="Verdana" pitchFamily="34" charset="0"/>
              </a:rPr>
              <a:pPr algn="r"/>
              <a:t>21</a:t>
            </a:fld>
            <a:endParaRPr lang="en-US" altLang="en-US" sz="1000">
              <a:solidFill>
                <a:srgbClr val="000000"/>
              </a:solidFill>
              <a:latin typeface="Verdan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algn="ctr"/>
            <a:r>
              <a:rPr altLang="en-US" b="1" smtClean="0">
                <a:latin typeface="Arial" pitchFamily="34" charset="0"/>
                <a:cs typeface="Arial" pitchFamily="34" charset="0"/>
              </a:rPr>
              <a:t>Tools for Mailers</a:t>
            </a:r>
          </a:p>
        </p:txBody>
      </p:sp>
      <p:sp>
        <p:nvSpPr>
          <p:cNvPr id="3" name="Content Placeholder 2"/>
          <p:cNvSpPr>
            <a:spLocks noGrp="1"/>
          </p:cNvSpPr>
          <p:nvPr>
            <p:ph idx="1"/>
          </p:nvPr>
        </p:nvSpPr>
        <p:spPr>
          <a:xfrm>
            <a:off x="228600" y="1489075"/>
            <a:ext cx="8534400" cy="4530725"/>
          </a:xfrm>
        </p:spPr>
        <p:txBody>
          <a:bodyPr/>
          <a:lstStyle/>
          <a:p>
            <a:pPr>
              <a:defRPr/>
            </a:pPr>
            <a:r>
              <a:rPr lang="en-US" sz="2600" dirty="0" smtClean="0"/>
              <a:t>There are several tools available to help mailers meet the IMpb and data submission requirements: </a:t>
            </a:r>
          </a:p>
          <a:p>
            <a:pPr lvl="1">
              <a:defRPr/>
            </a:pPr>
            <a:endParaRPr lang="en-US" sz="800" dirty="0" smtClean="0"/>
          </a:p>
          <a:p>
            <a:pPr marL="514350" indent="-280988">
              <a:buFont typeface="+mj-lt"/>
              <a:buAutoNum type="arabicPeriod"/>
              <a:defRPr/>
            </a:pPr>
            <a:r>
              <a:rPr lang="en-US" sz="2000" b="1" dirty="0" smtClean="0"/>
              <a:t>Use a certified vendor software solution</a:t>
            </a:r>
          </a:p>
          <a:p>
            <a:pPr marL="914400" lvl="1" indent="-179388">
              <a:buFont typeface="Wingdings" pitchFamily="2" charset="2"/>
              <a:buChar char="§"/>
              <a:defRPr/>
            </a:pPr>
            <a:r>
              <a:rPr lang="en-US" sz="1800" dirty="0"/>
              <a:t>See list on next slide; latest are posted on </a:t>
            </a:r>
            <a:r>
              <a:rPr lang="en-US" sz="1800" dirty="0" smtClean="0">
                <a:hlinkClick r:id="rId3"/>
              </a:rPr>
              <a:t>https://ribbs.usps.gov/evs</a:t>
            </a:r>
            <a:endParaRPr lang="en-US" sz="1800" dirty="0" smtClean="0"/>
          </a:p>
          <a:p>
            <a:pPr marL="914400" lvl="1" indent="-179388">
              <a:buFont typeface="Wingdings" pitchFamily="2" charset="2"/>
              <a:buChar char="§"/>
              <a:defRPr/>
            </a:pPr>
            <a:endParaRPr lang="en-US" sz="1400" dirty="0"/>
          </a:p>
          <a:p>
            <a:pPr marL="514350" indent="-280988">
              <a:buFont typeface="+mj-lt"/>
              <a:buAutoNum type="arabicPeriod"/>
              <a:defRPr/>
            </a:pPr>
            <a:r>
              <a:rPr lang="en-US" sz="2000" b="1" dirty="0"/>
              <a:t>Use a certified consolidator solution</a:t>
            </a:r>
          </a:p>
          <a:p>
            <a:pPr marL="914400" lvl="1" indent="-179388">
              <a:buClr>
                <a:srgbClr val="080800"/>
              </a:buClr>
              <a:buFont typeface="Wingdings" pitchFamily="2" charset="2"/>
              <a:buChar char="§"/>
              <a:defRPr/>
            </a:pPr>
            <a:r>
              <a:rPr lang="en-US" sz="1800" dirty="0">
                <a:solidFill>
                  <a:srgbClr val="000000"/>
                </a:solidFill>
              </a:rPr>
              <a:t>See list on next slide; latest are posted on </a:t>
            </a:r>
            <a:r>
              <a:rPr lang="en-US" sz="1800" dirty="0">
                <a:hlinkClick r:id="rId3"/>
              </a:rPr>
              <a:t>https://</a:t>
            </a:r>
            <a:r>
              <a:rPr lang="en-US" sz="1800" dirty="0" smtClean="0">
                <a:hlinkClick r:id="rId3"/>
              </a:rPr>
              <a:t>ribbs.usps.gov/evs</a:t>
            </a:r>
            <a:endParaRPr lang="en-US" sz="1800" dirty="0" smtClean="0"/>
          </a:p>
          <a:p>
            <a:pPr marL="914400" lvl="1" indent="-179388">
              <a:buClr>
                <a:srgbClr val="080800"/>
              </a:buClr>
              <a:buFont typeface="Wingdings" pitchFamily="2" charset="2"/>
              <a:buChar char="§"/>
              <a:defRPr/>
            </a:pPr>
            <a:endParaRPr lang="en-US" sz="1400" dirty="0">
              <a:solidFill>
                <a:srgbClr val="000000"/>
              </a:solidFill>
            </a:endParaRPr>
          </a:p>
          <a:p>
            <a:pPr marL="514350" indent="-280988">
              <a:buFont typeface="+mj-lt"/>
              <a:buAutoNum type="arabicPeriod"/>
              <a:defRPr/>
            </a:pPr>
            <a:r>
              <a:rPr lang="en-US" sz="2000" b="1" dirty="0"/>
              <a:t>Become an </a:t>
            </a:r>
            <a:r>
              <a:rPr lang="en-US" sz="2000" b="1" dirty="0" err="1"/>
              <a:t>eVS</a:t>
            </a:r>
            <a:r>
              <a:rPr lang="en-US" sz="2000" b="1" dirty="0"/>
              <a:t> mailer</a:t>
            </a:r>
          </a:p>
          <a:p>
            <a:pPr marL="914400" lvl="1" indent="-179388">
              <a:buFont typeface="Wingdings" pitchFamily="2" charset="2"/>
              <a:buChar char="§"/>
              <a:defRPr/>
            </a:pPr>
            <a:r>
              <a:rPr lang="en-US" sz="1800" dirty="0" smtClean="0"/>
              <a:t>Contact the </a:t>
            </a:r>
            <a:r>
              <a:rPr lang="en-US" sz="1800" dirty="0" err="1"/>
              <a:t>eVS</a:t>
            </a:r>
            <a:r>
              <a:rPr lang="en-US" sz="1800" dirty="0"/>
              <a:t> Help Desk at </a:t>
            </a:r>
            <a:r>
              <a:rPr lang="en-US" sz="1800" dirty="0">
                <a:hlinkClick r:id="rId4"/>
              </a:rPr>
              <a:t>evs@usps.gov</a:t>
            </a:r>
            <a:r>
              <a:rPr lang="en-US" sz="1800" dirty="0"/>
              <a:t> or 877-264-9693 (select option 3) for help signing up or for more </a:t>
            </a:r>
            <a:r>
              <a:rPr lang="en-US" sz="1800" dirty="0" smtClean="0"/>
              <a:t>information</a:t>
            </a:r>
          </a:p>
          <a:p>
            <a:pPr marL="514350" lvl="1" indent="-280988">
              <a:buClr>
                <a:schemeClr val="bg2"/>
              </a:buClr>
              <a:buFont typeface="+mj-lt"/>
              <a:buAutoNum type="arabicPeriod"/>
              <a:defRPr/>
            </a:pPr>
            <a:endParaRPr lang="en-US" sz="1600" b="1" dirty="0">
              <a:ea typeface="+mn-ea"/>
            </a:endParaRPr>
          </a:p>
          <a:p>
            <a:pPr marL="514350" indent="-280988">
              <a:buFont typeface="+mj-lt"/>
              <a:buAutoNum type="arabicPeriod"/>
              <a:defRPr/>
            </a:pPr>
            <a:r>
              <a:rPr lang="en-US" sz="2000" b="1" dirty="0"/>
              <a:t>Use the new USPS Postal Shipping Tool</a:t>
            </a:r>
          </a:p>
          <a:p>
            <a:pPr marL="914400" lvl="1" indent="-179388">
              <a:buFont typeface="Wingdings" pitchFamily="2" charset="2"/>
              <a:buChar char="§"/>
              <a:defRPr/>
            </a:pPr>
            <a:r>
              <a:rPr lang="en-US" sz="1800" b="1" i="1" u="sng" dirty="0"/>
              <a:t>Note</a:t>
            </a:r>
            <a:r>
              <a:rPr lang="en-US" sz="1800" dirty="0"/>
              <a:t>: Additional information is available at </a:t>
            </a:r>
            <a:r>
              <a:rPr lang="en-US" sz="1800" dirty="0">
                <a:hlinkClick r:id="rId5"/>
              </a:rPr>
              <a:t>https://gateway.usps.com </a:t>
            </a:r>
            <a:r>
              <a:rPr lang="en-US" sz="1800" dirty="0"/>
              <a:t>under “Shipping Services”</a:t>
            </a:r>
          </a:p>
          <a:p>
            <a:pPr marL="914400" lvl="1" indent="-514350">
              <a:buFont typeface="+mj-lt"/>
              <a:buAutoNum type="arabicPeriod"/>
              <a:defRPr/>
            </a:pPr>
            <a:endParaRPr lang="en-US" sz="2200" dirty="0"/>
          </a:p>
        </p:txBody>
      </p:sp>
      <p:sp>
        <p:nvSpPr>
          <p:cNvPr id="4" name="Slide Number Placeholder 3"/>
          <p:cNvSpPr>
            <a:spLocks noGrp="1"/>
          </p:cNvSpPr>
          <p:nvPr>
            <p:ph type="sldNum" sz="quarter" idx="12"/>
          </p:nvPr>
        </p:nvSpPr>
        <p:spPr/>
        <p:txBody>
          <a:bodyPr/>
          <a:lstStyle/>
          <a:p>
            <a:pPr>
              <a:defRPr/>
            </a:pPr>
            <a:fld id="{E4F0B8A3-00FB-4545-A80D-88DE5E9C915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1020763"/>
            <a:ext cx="3416300" cy="1417637"/>
          </a:xfrm>
          <a:solidFill>
            <a:schemeClr val="bg1"/>
          </a:solidFill>
        </p:spPr>
        <p:txBody>
          <a:bodyPr anchor="t"/>
          <a:lstStyle/>
          <a:p>
            <a:pPr algn="ctr"/>
            <a:r>
              <a:rPr altLang="en-US" sz="2800" b="1" smtClean="0">
                <a:latin typeface="Arial" pitchFamily="34" charset="0"/>
                <a:cs typeface="Arial" pitchFamily="34" charset="0"/>
              </a:rPr>
              <a:t>Certified Vendor Software Solutions</a:t>
            </a:r>
          </a:p>
        </p:txBody>
      </p:sp>
      <p:sp>
        <p:nvSpPr>
          <p:cNvPr id="58370" name="Content Placeholder 2"/>
          <p:cNvSpPr>
            <a:spLocks noGrp="1"/>
          </p:cNvSpPr>
          <p:nvPr>
            <p:ph idx="1"/>
          </p:nvPr>
        </p:nvSpPr>
        <p:spPr>
          <a:xfrm>
            <a:off x="152400" y="2209800"/>
            <a:ext cx="3124200" cy="3311525"/>
          </a:xfrm>
        </p:spPr>
        <p:txBody>
          <a:bodyPr/>
          <a:lstStyle/>
          <a:p>
            <a:r>
              <a:rPr lang="en-US" altLang="en-US" sz="2400" smtClean="0"/>
              <a:t>The package vendors listed here have successfully tested their software with the Postal Service </a:t>
            </a:r>
          </a:p>
          <a:p>
            <a:endParaRPr lang="en-US" altLang="en-US" sz="2000" smtClean="0"/>
          </a:p>
          <a:p>
            <a:endParaRPr lang="en-US" altLang="en-US" sz="1800" smtClean="0"/>
          </a:p>
        </p:txBody>
      </p:sp>
      <p:sp>
        <p:nvSpPr>
          <p:cNvPr id="4" name="Slide Number Placeholder 3"/>
          <p:cNvSpPr>
            <a:spLocks noGrp="1"/>
          </p:cNvSpPr>
          <p:nvPr>
            <p:ph type="sldNum" sz="quarter" idx="12"/>
          </p:nvPr>
        </p:nvSpPr>
        <p:spPr>
          <a:xfrm>
            <a:off x="6858000" y="6324600"/>
            <a:ext cx="2133600" cy="457200"/>
          </a:xfrm>
        </p:spPr>
        <p:txBody>
          <a:bodyPr anchor="b"/>
          <a:lstStyle/>
          <a:p>
            <a:pPr>
              <a:defRPr/>
            </a:pPr>
            <a:fld id="{86A189C7-B6AA-4031-9580-626439D0D943}" type="slidenum">
              <a:rPr lang="en-US" smtClean="0"/>
              <a:pPr>
                <a:defRPr/>
              </a:pPr>
              <a:t>23</a:t>
            </a:fld>
            <a:endParaRPr lang="en-US" dirty="0"/>
          </a:p>
        </p:txBody>
      </p:sp>
      <p:pic>
        <p:nvPicPr>
          <p:cNvPr id="58372" name="Picture 2"/>
          <p:cNvPicPr>
            <a:picLocks noChangeAspect="1" noChangeArrowheads="1"/>
          </p:cNvPicPr>
          <p:nvPr/>
        </p:nvPicPr>
        <p:blipFill>
          <a:blip r:embed="rId3">
            <a:extLst>
              <a:ext uri="{28A0092B-C50C-407E-A947-70E740481C1C}">
                <a14:useLocalDpi xmlns:a14="http://schemas.microsoft.com/office/drawing/2010/main" val="0"/>
              </a:ext>
            </a:extLst>
          </a:blip>
          <a:srcRect l="28600" t="22862" r="15479" b="6396"/>
          <a:stretch>
            <a:fillRect/>
          </a:stretch>
        </p:blipFill>
        <p:spPr bwMode="auto">
          <a:xfrm>
            <a:off x="3429000" y="515938"/>
            <a:ext cx="5562600" cy="6265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algn="ctr"/>
            <a:r>
              <a:rPr altLang="en-US" b="1" smtClean="0">
                <a:latin typeface="Arial" pitchFamily="34" charset="0"/>
                <a:cs typeface="Arial" pitchFamily="34" charset="0"/>
              </a:rPr>
              <a:t>Certified Consolidator Solutions</a:t>
            </a:r>
          </a:p>
        </p:txBody>
      </p:sp>
      <p:sp>
        <p:nvSpPr>
          <p:cNvPr id="4" name="Slide Number Placeholder 3"/>
          <p:cNvSpPr>
            <a:spLocks noGrp="1"/>
          </p:cNvSpPr>
          <p:nvPr>
            <p:ph type="sldNum" sz="quarter" idx="12"/>
          </p:nvPr>
        </p:nvSpPr>
        <p:spPr/>
        <p:txBody>
          <a:bodyPr/>
          <a:lstStyle/>
          <a:p>
            <a:pPr>
              <a:defRPr/>
            </a:pPr>
            <a:fld id="{AB22B4ED-4251-4130-9962-0051B0C91FC2}" type="slidenum">
              <a:rPr lang="en-US" smtClean="0"/>
              <a:pPr>
                <a:defRPr/>
              </a:pPr>
              <a:t>24</a:t>
            </a:fld>
            <a:endParaRPr lang="en-US" dirty="0"/>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l="25471" t="41757" r="11919" b="26257"/>
          <a:stretch>
            <a:fillRect/>
          </a:stretch>
        </p:blipFill>
        <p:spPr bwMode="auto">
          <a:xfrm>
            <a:off x="500063" y="2971800"/>
            <a:ext cx="8148637" cy="3330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0" name="Content Placeholder 2"/>
          <p:cNvSpPr>
            <a:spLocks noGrp="1"/>
          </p:cNvSpPr>
          <p:nvPr>
            <p:ph idx="1"/>
          </p:nvPr>
        </p:nvSpPr>
        <p:spPr>
          <a:xfrm>
            <a:off x="266700" y="1600200"/>
            <a:ext cx="8496300" cy="3311525"/>
          </a:xfrm>
        </p:spPr>
        <p:txBody>
          <a:bodyPr/>
          <a:lstStyle/>
          <a:p>
            <a:r>
              <a:rPr lang="en-US" altLang="en-US" sz="2400" smtClean="0"/>
              <a:t>Package Consolidators offer a variety of services to prepare and mail packages, including IMpb generation and drop-shipment</a:t>
            </a:r>
          </a:p>
          <a:p>
            <a:endParaRPr lang="en-US" altLang="en-US" sz="2000" smtClean="0"/>
          </a:p>
          <a:p>
            <a:endParaRPr lang="en-US" altLang="en-US" sz="1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algn="ctr"/>
            <a:r>
              <a:rPr altLang="en-US" b="1" smtClean="0">
                <a:latin typeface="Arial" pitchFamily="34" charset="0"/>
                <a:cs typeface="Arial" pitchFamily="34" charset="0"/>
              </a:rPr>
              <a:t>Electronic Verification System (eVS)</a:t>
            </a:r>
          </a:p>
        </p:txBody>
      </p:sp>
      <p:sp>
        <p:nvSpPr>
          <p:cNvPr id="62466" name="Content Placeholder 2"/>
          <p:cNvSpPr>
            <a:spLocks noGrp="1"/>
          </p:cNvSpPr>
          <p:nvPr>
            <p:ph idx="1"/>
          </p:nvPr>
        </p:nvSpPr>
        <p:spPr>
          <a:xfrm>
            <a:off x="457200" y="1600200"/>
            <a:ext cx="8382000" cy="4530725"/>
          </a:xfrm>
        </p:spPr>
        <p:txBody>
          <a:bodyPr/>
          <a:lstStyle/>
          <a:p>
            <a:r>
              <a:rPr lang="en-US" altLang="en-US" sz="2200" smtClean="0"/>
              <a:t>Enables parcel mailers to submit documentation and pay postage by transmitting electronic manifest files to the eVS database, which is part of the </a:t>
            </a:r>
            <a:r>
              <a:rPr lang="en-US" altLang="en-US" sz="2200" i="1" smtClean="0"/>
              <a:t>PostalOne!</a:t>
            </a:r>
            <a:r>
              <a:rPr lang="en-US" altLang="en-US" sz="2200" smtClean="0"/>
              <a:t> System</a:t>
            </a:r>
          </a:p>
          <a:p>
            <a:pPr lvl="2"/>
            <a:endParaRPr lang="en-US" altLang="en-US" sz="600" smtClean="0"/>
          </a:p>
          <a:p>
            <a:r>
              <a:rPr lang="en-US" altLang="en-US" sz="2200" smtClean="0"/>
              <a:t>The first option for meeting the new IMpb requirements is to electronically submit postage, manifest, and tracking information in one file via eVS</a:t>
            </a:r>
          </a:p>
          <a:p>
            <a:pPr lvl="1"/>
            <a:r>
              <a:rPr lang="en-US" altLang="en-US" sz="1800" smtClean="0"/>
              <a:t>Single file includes the Shipping Services File, destination delivery address or ZIP+4, and postage statement information </a:t>
            </a:r>
          </a:p>
          <a:p>
            <a:pPr lvl="1"/>
            <a:r>
              <a:rPr lang="en-US" altLang="en-US" sz="1800" smtClean="0"/>
              <a:t>Payment for postage is deducted from a centralized electronic postage payment account (a Centralized Account Processing System – CAPS account)</a:t>
            </a:r>
          </a:p>
          <a:p>
            <a:pPr lvl="3"/>
            <a:endParaRPr lang="en-US" altLang="en-US" sz="600" smtClean="0"/>
          </a:p>
          <a:p>
            <a:r>
              <a:rPr lang="en-US" altLang="en-US" sz="2200" smtClean="0"/>
              <a:t>Contact the eVS Help Desk at </a:t>
            </a:r>
            <a:r>
              <a:rPr lang="en-US" altLang="en-US" sz="2200" smtClean="0">
                <a:hlinkClick r:id="rId3"/>
              </a:rPr>
              <a:t>evs@usps.gov</a:t>
            </a:r>
            <a:r>
              <a:rPr lang="en-US" altLang="en-US" sz="2200" smtClean="0"/>
              <a:t> or 877-264-9693 (select option 3) for help signing up or for more information</a:t>
            </a:r>
          </a:p>
        </p:txBody>
      </p:sp>
      <p:sp>
        <p:nvSpPr>
          <p:cNvPr id="4" name="Slide Number Placeholder 3"/>
          <p:cNvSpPr>
            <a:spLocks noGrp="1"/>
          </p:cNvSpPr>
          <p:nvPr>
            <p:ph type="sldNum" sz="quarter" idx="12"/>
          </p:nvPr>
        </p:nvSpPr>
        <p:spPr/>
        <p:txBody>
          <a:bodyPr/>
          <a:lstStyle/>
          <a:p>
            <a:pPr>
              <a:defRPr/>
            </a:pPr>
            <a:fld id="{F83A4873-02FE-48A8-A4C5-6B7F9C008D37}"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152400" y="792163"/>
            <a:ext cx="2819400" cy="731837"/>
          </a:xfrm>
        </p:spPr>
        <p:txBody>
          <a:bodyPr/>
          <a:lstStyle/>
          <a:p>
            <a:pPr algn="r"/>
            <a:r>
              <a:rPr altLang="en-US" b="1" smtClean="0">
                <a:latin typeface="Arial" pitchFamily="34" charset="0"/>
                <a:cs typeface="Arial" pitchFamily="34" charset="0"/>
              </a:rPr>
              <a:t>eVS Participation </a:t>
            </a:r>
          </a:p>
        </p:txBody>
      </p:sp>
      <p:sp>
        <p:nvSpPr>
          <p:cNvPr id="64514" name="Content Placeholder 2"/>
          <p:cNvSpPr>
            <a:spLocks noGrp="1"/>
          </p:cNvSpPr>
          <p:nvPr>
            <p:ph idx="1"/>
          </p:nvPr>
        </p:nvSpPr>
        <p:spPr>
          <a:xfrm>
            <a:off x="152400" y="1600200"/>
            <a:ext cx="2819400" cy="4530725"/>
          </a:xfrm>
        </p:spPr>
        <p:txBody>
          <a:bodyPr/>
          <a:lstStyle/>
          <a:p>
            <a:r>
              <a:rPr lang="en-US" altLang="en-US" sz="2000" smtClean="0"/>
              <a:t>The eVS Participant Checklist is included as an appendix in </a:t>
            </a:r>
            <a:r>
              <a:rPr lang="en-US" altLang="en-US" sz="2000" smtClean="0">
                <a:solidFill>
                  <a:srgbClr val="0070C0"/>
                </a:solidFill>
                <a:hlinkClick r:id="rId3"/>
              </a:rPr>
              <a:t>Publication 205 </a:t>
            </a:r>
            <a:r>
              <a:rPr lang="en-US" altLang="en-US" sz="2000" smtClean="0">
                <a:solidFill>
                  <a:srgbClr val="0070C0"/>
                </a:solidFill>
              </a:rPr>
              <a:t>, </a:t>
            </a:r>
            <a:r>
              <a:rPr lang="en-US" altLang="en-US" sz="2000" smtClean="0"/>
              <a:t>on the RIBBS website</a:t>
            </a:r>
          </a:p>
          <a:p>
            <a:endParaRPr lang="en-US" altLang="en-US" sz="2000" smtClean="0"/>
          </a:p>
          <a:p>
            <a:r>
              <a:rPr lang="en-US" altLang="en-US" sz="2000" smtClean="0"/>
              <a:t>This document outlines the requirements you must meet to become an eVS mailer</a:t>
            </a:r>
          </a:p>
          <a:p>
            <a:endParaRPr lang="en-US" altLang="en-US" sz="2000" smtClean="0"/>
          </a:p>
        </p:txBody>
      </p:sp>
      <p:sp>
        <p:nvSpPr>
          <p:cNvPr id="4" name="Slide Number Placeholder 3"/>
          <p:cNvSpPr>
            <a:spLocks noGrp="1"/>
          </p:cNvSpPr>
          <p:nvPr>
            <p:ph type="sldNum" sz="quarter" idx="12"/>
          </p:nvPr>
        </p:nvSpPr>
        <p:spPr/>
        <p:txBody>
          <a:bodyPr/>
          <a:lstStyle/>
          <a:p>
            <a:pPr>
              <a:defRPr/>
            </a:pPr>
            <a:fld id="{DD8292A4-BB08-4F0A-AA4E-BDB5D72ACD8B}" type="slidenum">
              <a:rPr lang="en-US" smtClean="0"/>
              <a:pPr>
                <a:defRPr/>
              </a:pPr>
              <a:t>26</a:t>
            </a:fld>
            <a:endParaRPr lang="en-US" dirty="0"/>
          </a:p>
        </p:txBody>
      </p:sp>
      <p:pic>
        <p:nvPicPr>
          <p:cNvPr id="64516" name="Picture 2"/>
          <p:cNvPicPr>
            <a:picLocks noChangeAspect="1" noChangeArrowheads="1"/>
          </p:cNvPicPr>
          <p:nvPr/>
        </p:nvPicPr>
        <p:blipFill>
          <a:blip r:embed="rId4">
            <a:extLst>
              <a:ext uri="{28A0092B-C50C-407E-A947-70E740481C1C}">
                <a14:useLocalDpi xmlns:a14="http://schemas.microsoft.com/office/drawing/2010/main" val="0"/>
              </a:ext>
            </a:extLst>
          </a:blip>
          <a:srcRect l="26616" t="18279" r="26077" b="23756"/>
          <a:stretch>
            <a:fillRect/>
          </a:stretch>
        </p:blipFill>
        <p:spPr bwMode="auto">
          <a:xfrm>
            <a:off x="3124200" y="381000"/>
            <a:ext cx="5867400" cy="6424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53A2B1B-A1BF-4D65-9306-DDD83D0C9C07}" type="slidenum">
              <a:rPr lang="en-US" smtClean="0"/>
              <a:pPr>
                <a:defRPr/>
              </a:pPr>
              <a:t>27</a:t>
            </a:fld>
            <a:endParaRPr lang="en-US" dirty="0"/>
          </a:p>
        </p:txBody>
      </p:sp>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l="19899" t="31616" r="18539" b="10764"/>
          <a:stretch>
            <a:fillRect/>
          </a:stretch>
        </p:blipFill>
        <p:spPr bwMode="auto">
          <a:xfrm>
            <a:off x="1003300" y="1536700"/>
            <a:ext cx="70056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itle 1"/>
          <p:cNvSpPr>
            <a:spLocks noGrp="1"/>
          </p:cNvSpPr>
          <p:nvPr>
            <p:ph type="title"/>
          </p:nvPr>
        </p:nvSpPr>
        <p:spPr>
          <a:xfrm>
            <a:off x="1371600" y="715962"/>
            <a:ext cx="6858000" cy="731838"/>
          </a:xfrm>
        </p:spPr>
        <p:txBody>
          <a:bodyPr/>
          <a:lstStyle/>
          <a:p>
            <a:pPr algn="ctr"/>
            <a:r>
              <a:rPr altLang="en-US" b="1" smtClean="0">
                <a:latin typeface="Arial" pitchFamily="34" charset="0"/>
                <a:cs typeface="Arial" pitchFamily="34" charset="0"/>
              </a:rPr>
              <a:t>eVS Participation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algn="ctr"/>
            <a:r>
              <a:rPr altLang="en-US" b="1" smtClean="0">
                <a:latin typeface="Arial" pitchFamily="34" charset="0"/>
                <a:cs typeface="Arial" pitchFamily="34" charset="0"/>
              </a:rPr>
              <a:t>Postal Shipping Business Tool (PSBT)</a:t>
            </a:r>
          </a:p>
        </p:txBody>
      </p:sp>
      <p:sp>
        <p:nvSpPr>
          <p:cNvPr id="68610" name="Content Placeholder 2"/>
          <p:cNvSpPr>
            <a:spLocks noGrp="1"/>
          </p:cNvSpPr>
          <p:nvPr>
            <p:ph idx="1"/>
          </p:nvPr>
        </p:nvSpPr>
        <p:spPr>
          <a:xfrm>
            <a:off x="304800" y="1447800"/>
            <a:ext cx="8382000" cy="4530725"/>
          </a:xfrm>
        </p:spPr>
        <p:txBody>
          <a:bodyPr/>
          <a:lstStyle/>
          <a:p>
            <a:r>
              <a:rPr lang="en-US" altLang="en-US" sz="1900" smtClean="0"/>
              <a:t>Downloadable free software solution which allows small and medium business mailers to:</a:t>
            </a:r>
          </a:p>
          <a:p>
            <a:pPr lvl="1"/>
            <a:r>
              <a:rPr lang="en-US" altLang="en-US" sz="1600" smtClean="0"/>
              <a:t>Generate shipping labels with Intelligent Mail package barcodes</a:t>
            </a:r>
          </a:p>
          <a:p>
            <a:pPr lvl="1"/>
            <a:r>
              <a:rPr lang="en-US" altLang="en-US" sz="1600" smtClean="0"/>
              <a:t>Securely pay postage via electronic manifest files</a:t>
            </a:r>
          </a:p>
          <a:p>
            <a:r>
              <a:rPr lang="en-US" altLang="en-US" sz="1900" smtClean="0"/>
              <a:t>Leverages existing eVS infrastructure</a:t>
            </a:r>
          </a:p>
          <a:p>
            <a:r>
              <a:rPr lang="en-US" altLang="en-US" sz="1900" smtClean="0"/>
              <a:t>Must ship at least 50 packages per day</a:t>
            </a:r>
          </a:p>
          <a:p>
            <a:r>
              <a:rPr lang="en-US" altLang="en-US" sz="1900" smtClean="0"/>
              <a:t>Supports single-piece and nonpresort packages including First-Class Package Service, Priority Mail, Priority Mail Express, and Parcel Select Nonpresort</a:t>
            </a:r>
          </a:p>
          <a:p>
            <a:r>
              <a:rPr lang="en-US" altLang="en-US" sz="1900" smtClean="0"/>
              <a:t>Supports International shipments beginning early 2014</a:t>
            </a:r>
          </a:p>
          <a:p>
            <a:pPr lvl="1"/>
            <a:endParaRPr lang="en-US" altLang="en-US" sz="1000" smtClean="0"/>
          </a:p>
        </p:txBody>
      </p:sp>
      <p:sp>
        <p:nvSpPr>
          <p:cNvPr id="4" name="Slide Number Placeholder 3"/>
          <p:cNvSpPr>
            <a:spLocks noGrp="1"/>
          </p:cNvSpPr>
          <p:nvPr>
            <p:ph type="sldNum" sz="quarter" idx="12"/>
          </p:nvPr>
        </p:nvSpPr>
        <p:spPr/>
        <p:txBody>
          <a:bodyPr/>
          <a:lstStyle/>
          <a:p>
            <a:pPr>
              <a:defRPr/>
            </a:pPr>
            <a:fld id="{27D488D4-A72F-4166-BF21-304B8F00FC62}" type="slidenum">
              <a:rPr lang="en-US" smtClean="0"/>
              <a:pPr>
                <a:defRPr/>
              </a:pPr>
              <a:t>28</a:t>
            </a:fld>
            <a:endParaRPr lang="en-US" dirty="0"/>
          </a:p>
        </p:txBody>
      </p:sp>
      <p:sp>
        <p:nvSpPr>
          <p:cNvPr id="7" name="Rectangle 6"/>
          <p:cNvSpPr/>
          <p:nvPr/>
        </p:nvSpPr>
        <p:spPr>
          <a:xfrm>
            <a:off x="314325" y="6443663"/>
            <a:ext cx="8753475" cy="338137"/>
          </a:xfrm>
          <a:prstGeom prst="rect">
            <a:avLst/>
          </a:prstGeom>
        </p:spPr>
        <p:txBody>
          <a:bodyPr>
            <a:spAutoFit/>
          </a:bodyPr>
          <a:lstStyle/>
          <a:p>
            <a:pPr eaLnBrk="0" hangingPunct="0">
              <a:spcBef>
                <a:spcPct val="20000"/>
              </a:spcBef>
              <a:buClr>
                <a:srgbClr val="101000"/>
              </a:buClr>
              <a:buSzPct val="75000"/>
              <a:defRPr/>
            </a:pPr>
            <a:r>
              <a:rPr lang="en-US" sz="1600" b="1" i="1" u="sng" kern="0" dirty="0">
                <a:solidFill>
                  <a:srgbClr val="000000"/>
                </a:solidFill>
              </a:rPr>
              <a:t>Note</a:t>
            </a:r>
            <a:r>
              <a:rPr lang="en-US" sz="1600" kern="0" dirty="0">
                <a:solidFill>
                  <a:srgbClr val="000000"/>
                </a:solidFill>
              </a:rPr>
              <a:t>: Additional information is available at gateway.usps.com under “Shipping Services”</a:t>
            </a:r>
          </a:p>
        </p:txBody>
      </p:sp>
      <p:pic>
        <p:nvPicPr>
          <p:cNvPr id="68613" name="Picture 2"/>
          <p:cNvPicPr>
            <a:picLocks noChangeAspect="1" noChangeArrowheads="1"/>
          </p:cNvPicPr>
          <p:nvPr/>
        </p:nvPicPr>
        <p:blipFill>
          <a:blip r:embed="rId3">
            <a:extLst>
              <a:ext uri="{28A0092B-C50C-407E-A947-70E740481C1C}">
                <a14:useLocalDpi xmlns:a14="http://schemas.microsoft.com/office/drawing/2010/main" val="0"/>
              </a:ext>
            </a:extLst>
          </a:blip>
          <a:srcRect l="34100" t="56944" r="9393" b="24562"/>
          <a:stretch>
            <a:fillRect/>
          </a:stretch>
        </p:blipFill>
        <p:spPr bwMode="auto">
          <a:xfrm>
            <a:off x="1295400" y="4673600"/>
            <a:ext cx="6737350" cy="17637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altLang="en-US" b="1" smtClean="0">
                <a:latin typeface="Arial" pitchFamily="34" charset="0"/>
                <a:cs typeface="Arial" pitchFamily="34" charset="0"/>
              </a:rPr>
              <a:t>References</a:t>
            </a:r>
          </a:p>
        </p:txBody>
      </p:sp>
      <p:sp>
        <p:nvSpPr>
          <p:cNvPr id="70658" name="Content Placeholder 2"/>
          <p:cNvSpPr>
            <a:spLocks noGrp="1"/>
          </p:cNvSpPr>
          <p:nvPr>
            <p:ph idx="1"/>
          </p:nvPr>
        </p:nvSpPr>
        <p:spPr>
          <a:xfrm>
            <a:off x="304800" y="1600200"/>
            <a:ext cx="8458200" cy="4530725"/>
          </a:xfrm>
        </p:spPr>
        <p:txBody>
          <a:bodyPr/>
          <a:lstStyle/>
          <a:p>
            <a:r>
              <a:rPr lang="en-US" altLang="en-US" sz="1800" smtClean="0"/>
              <a:t>Package Information Sheet – Provides an overview of the new requirements and the list of certified solutions providers</a:t>
            </a:r>
          </a:p>
          <a:p>
            <a:pPr lvl="1"/>
            <a:r>
              <a:rPr lang="en-US" altLang="en-US" sz="1400" u="sng" smtClean="0">
                <a:hlinkClick r:id="rId3"/>
              </a:rPr>
              <a:t>https://ribbs.usps.gov/intelligentmail_package/documents/tech_guides/IMpbCertifiedSolutionsProviders.pdf</a:t>
            </a:r>
            <a:endParaRPr lang="en-US" altLang="en-US" sz="1400" u="sng" smtClean="0"/>
          </a:p>
          <a:p>
            <a:pPr lvl="1"/>
            <a:endParaRPr lang="en-US" altLang="en-US" sz="500" smtClean="0"/>
          </a:p>
          <a:p>
            <a:r>
              <a:rPr lang="en-US" altLang="en-US" sz="1800" smtClean="0"/>
              <a:t>RIBBS: Intelligent Mail Package Barcode (IMpb) page: </a:t>
            </a:r>
          </a:p>
          <a:p>
            <a:pPr lvl="1"/>
            <a:r>
              <a:rPr lang="en-US" altLang="en-US" sz="1400" i="1" u="sng" smtClean="0">
                <a:hlinkClick r:id="rId4"/>
              </a:rPr>
              <a:t>http://ribbs.usps.gov/index.cfm?page=intellmailpackage</a:t>
            </a:r>
            <a:r>
              <a:rPr lang="en-US" altLang="en-US" sz="1400" i="1" smtClean="0"/>
              <a:t> </a:t>
            </a:r>
          </a:p>
          <a:p>
            <a:pPr lvl="1"/>
            <a:endParaRPr lang="en-US" altLang="en-US" sz="500" smtClean="0"/>
          </a:p>
          <a:p>
            <a:r>
              <a:rPr lang="en-US" altLang="en-US" sz="1800" smtClean="0"/>
              <a:t>IMpb Frequently Asked Questions (FAQ):</a:t>
            </a:r>
          </a:p>
          <a:p>
            <a:pPr lvl="1"/>
            <a:r>
              <a:rPr lang="en-US" altLang="en-US" sz="1400" i="1" u="sng" smtClean="0">
                <a:hlinkClick r:id="rId5"/>
              </a:rPr>
              <a:t>https://ribbs.usps.gov/intelligentmail_package/documents/tech_guides/IMPB_FAQs.pdf</a:t>
            </a:r>
            <a:r>
              <a:rPr lang="en-US" altLang="en-US" sz="1400" i="1" smtClean="0"/>
              <a:t> </a:t>
            </a:r>
          </a:p>
          <a:p>
            <a:pPr lvl="1"/>
            <a:endParaRPr lang="en-US" altLang="en-US" sz="500" i="1" smtClean="0"/>
          </a:p>
          <a:p>
            <a:r>
              <a:rPr lang="en-US" altLang="en-US" sz="1800" smtClean="0"/>
              <a:t>Publication 199: IMpb Implementation Guide for Confirmation Services and eVS – provides implementation details regarding the Shipping Services File </a:t>
            </a:r>
          </a:p>
          <a:p>
            <a:pPr lvl="1"/>
            <a:r>
              <a:rPr lang="en-US" altLang="en-US" sz="1400" i="1" u="sng" smtClean="0">
                <a:hlinkClick r:id="rId6"/>
              </a:rPr>
              <a:t>https://ribbs.usps.gov/intelligentmail_package/documents/tech_guides/PUB199IMPBImpGuide.pdf</a:t>
            </a:r>
            <a:r>
              <a:rPr lang="en-US" altLang="en-US" sz="1400" i="1" smtClean="0"/>
              <a:t>  </a:t>
            </a:r>
          </a:p>
          <a:p>
            <a:pPr lvl="1"/>
            <a:endParaRPr lang="en-US" altLang="en-US" sz="500" smtClean="0"/>
          </a:p>
          <a:p>
            <a:r>
              <a:rPr lang="en-US" altLang="en-US" sz="1800" smtClean="0"/>
              <a:t>RIBBS: eVS (Electronic Verification System) page:</a:t>
            </a:r>
          </a:p>
          <a:p>
            <a:pPr lvl="1"/>
            <a:r>
              <a:rPr lang="en-US" altLang="en-US" sz="1400" i="1" u="sng" smtClean="0">
                <a:hlinkClick r:id="rId7"/>
              </a:rPr>
              <a:t>https://ribbs.usps.gov/evs</a:t>
            </a:r>
            <a:r>
              <a:rPr lang="en-US" altLang="en-US" sz="1400" i="1" smtClean="0"/>
              <a:t> </a:t>
            </a:r>
          </a:p>
          <a:p>
            <a:pPr lvl="1"/>
            <a:endParaRPr lang="en-US" altLang="en-US" sz="500" smtClean="0"/>
          </a:p>
          <a:p>
            <a:r>
              <a:rPr lang="en-US" altLang="en-US" sz="1800" smtClean="0"/>
              <a:t>eVS Help Desk – for assistance in eVS sign-up and questions</a:t>
            </a:r>
          </a:p>
          <a:p>
            <a:pPr lvl="1"/>
            <a:r>
              <a:rPr lang="en-US" altLang="en-US" sz="1400" smtClean="0"/>
              <a:t>email: </a:t>
            </a:r>
            <a:r>
              <a:rPr lang="en-US" altLang="en-US" sz="1400" u="sng" smtClean="0">
                <a:hlinkClick r:id="rId8"/>
              </a:rPr>
              <a:t>evs@usps.gov</a:t>
            </a:r>
            <a:r>
              <a:rPr lang="en-US" altLang="en-US" sz="1400" smtClean="0"/>
              <a:t>; phone: 877-264-9693, option 4</a:t>
            </a:r>
          </a:p>
          <a:p>
            <a:endParaRPr lang="en-US" altLang="en-US" sz="1600" smtClean="0"/>
          </a:p>
        </p:txBody>
      </p:sp>
      <p:sp>
        <p:nvSpPr>
          <p:cNvPr id="4" name="Slide Number Placeholder 3"/>
          <p:cNvSpPr>
            <a:spLocks noGrp="1"/>
          </p:cNvSpPr>
          <p:nvPr>
            <p:ph type="sldNum" sz="quarter" idx="12"/>
          </p:nvPr>
        </p:nvSpPr>
        <p:spPr/>
        <p:txBody>
          <a:bodyPr/>
          <a:lstStyle/>
          <a:p>
            <a:pPr>
              <a:defRPr/>
            </a:pPr>
            <a:fld id="{4612BA49-EF05-4235-84C5-578A783DCCF8}"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descr="C:\Users\IBM_ADMIN\AppData\Local\Microsoft\Windows\Temporary Internet Files\Content.IE5\QCD207K9\MP90044854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4244975"/>
            <a:ext cx="22098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533400" y="762000"/>
            <a:ext cx="8229600" cy="731838"/>
          </a:xfrm>
        </p:spPr>
        <p:txBody>
          <a:bodyPr/>
          <a:lstStyle/>
          <a:p>
            <a:pPr algn="ctr">
              <a:lnSpc>
                <a:spcPts val="3400"/>
              </a:lnSpc>
            </a:pPr>
            <a:r>
              <a:rPr altLang="en-US" b="1" smtClean="0">
                <a:latin typeface="Arial" pitchFamily="34" charset="0"/>
                <a:cs typeface="Arial" pitchFamily="34" charset="0"/>
              </a:rPr>
              <a:t>Benefits of IMpb for Mailers</a:t>
            </a:r>
          </a:p>
        </p:txBody>
      </p:sp>
      <p:sp>
        <p:nvSpPr>
          <p:cNvPr id="3" name="Content Placeholder 2"/>
          <p:cNvSpPr>
            <a:spLocks noGrp="1"/>
          </p:cNvSpPr>
          <p:nvPr>
            <p:ph idx="1"/>
          </p:nvPr>
        </p:nvSpPr>
        <p:spPr>
          <a:xfrm>
            <a:off x="228600" y="2819400"/>
            <a:ext cx="8610600" cy="3581400"/>
          </a:xfrm>
        </p:spPr>
        <p:txBody>
          <a:bodyPr/>
          <a:lstStyle/>
          <a:p>
            <a:pPr marL="0" indent="0">
              <a:buFont typeface="Wingdings" pitchFamily="2" charset="2"/>
              <a:buNone/>
              <a:defRPr/>
            </a:pPr>
            <a:r>
              <a:rPr lang="en-US" sz="2200" b="1" dirty="0" smtClean="0"/>
              <a:t>Other </a:t>
            </a:r>
            <a:r>
              <a:rPr lang="en-US" sz="2200" b="1" dirty="0"/>
              <a:t>benefits of IMpb use include: </a:t>
            </a:r>
            <a:endParaRPr lang="en-US" sz="2200" b="1" dirty="0" smtClean="0"/>
          </a:p>
          <a:p>
            <a:pPr marL="0" indent="0">
              <a:buFont typeface="Wingdings" pitchFamily="2" charset="2"/>
              <a:buNone/>
              <a:defRPr/>
            </a:pPr>
            <a:endParaRPr lang="en-US" sz="700" dirty="0"/>
          </a:p>
          <a:p>
            <a:pPr>
              <a:defRPr/>
            </a:pPr>
            <a:r>
              <a:rPr lang="en-US" sz="1800" b="1" dirty="0" smtClean="0"/>
              <a:t>The </a:t>
            </a:r>
            <a:r>
              <a:rPr lang="en-US" sz="1800" b="1" dirty="0"/>
              <a:t>best commercial prices with the largest discount available</a:t>
            </a:r>
          </a:p>
          <a:p>
            <a:pPr>
              <a:defRPr/>
            </a:pPr>
            <a:r>
              <a:rPr lang="en-US" sz="1800" b="1" dirty="0" smtClean="0"/>
              <a:t>Piece-level </a:t>
            </a:r>
            <a:r>
              <a:rPr lang="en-US" sz="1800" b="1" dirty="0"/>
              <a:t>tracking information at no additional charge for most products</a:t>
            </a:r>
          </a:p>
          <a:p>
            <a:pPr>
              <a:defRPr/>
            </a:pPr>
            <a:r>
              <a:rPr lang="en-US" sz="1800" b="1" dirty="0" smtClean="0"/>
              <a:t>Access </a:t>
            </a:r>
            <a:r>
              <a:rPr lang="en-US" sz="1800" b="1" dirty="0"/>
              <a:t>to new products, services, and enhanced features</a:t>
            </a:r>
          </a:p>
          <a:p>
            <a:pPr lvl="1">
              <a:buClr>
                <a:srgbClr val="101000"/>
              </a:buClr>
              <a:defRPr/>
            </a:pPr>
            <a:endParaRPr lang="en-US" sz="1400" dirty="0">
              <a:solidFill>
                <a:srgbClr val="000000"/>
              </a:solidFill>
            </a:endParaRPr>
          </a:p>
          <a:p>
            <a:pPr>
              <a:defRPr/>
            </a:pPr>
            <a:endParaRPr lang="en-US" sz="2400" dirty="0"/>
          </a:p>
        </p:txBody>
      </p:sp>
      <p:sp>
        <p:nvSpPr>
          <p:cNvPr id="4" name="Slide Number Placeholder 3"/>
          <p:cNvSpPr>
            <a:spLocks noGrp="1"/>
          </p:cNvSpPr>
          <p:nvPr>
            <p:ph type="sldNum" sz="quarter" idx="12"/>
          </p:nvPr>
        </p:nvSpPr>
        <p:spPr/>
        <p:txBody>
          <a:bodyPr/>
          <a:lstStyle/>
          <a:p>
            <a:pPr>
              <a:defRPr/>
            </a:pPr>
            <a:fld id="{9663D9CF-A9D6-45A6-AA87-08C855A69E20}" type="slidenum">
              <a:rPr lang="en-US" smtClean="0"/>
              <a:pPr>
                <a:defRPr/>
              </a:pPr>
              <a:t>3</a:t>
            </a:fld>
            <a:endParaRPr lang="en-US" dirty="0"/>
          </a:p>
        </p:txBody>
      </p:sp>
      <p:sp>
        <p:nvSpPr>
          <p:cNvPr id="5" name="Rectangle 4"/>
          <p:cNvSpPr/>
          <p:nvPr/>
        </p:nvSpPr>
        <p:spPr>
          <a:xfrm>
            <a:off x="290513" y="1600200"/>
            <a:ext cx="8472487" cy="1108075"/>
          </a:xfrm>
          <a:prstGeom prst="rect">
            <a:avLst/>
          </a:prstGeom>
        </p:spPr>
        <p:txBody>
          <a:bodyPr>
            <a:spAutoFit/>
          </a:bodyPr>
          <a:lstStyle/>
          <a:p>
            <a:pPr eaLnBrk="0" hangingPunct="0">
              <a:spcBef>
                <a:spcPct val="20000"/>
              </a:spcBef>
              <a:buClr>
                <a:srgbClr val="101000"/>
              </a:buClr>
              <a:buSzPct val="75000"/>
              <a:defRPr/>
            </a:pPr>
            <a:r>
              <a:rPr lang="en-US" sz="2200" b="1" kern="0" dirty="0">
                <a:solidFill>
                  <a:srgbClr val="000000"/>
                </a:solidFill>
              </a:rPr>
              <a:t>The Intelligent Mail package barcode (IMpb) offers a number of benefits to mailers by providing piece-level visibility throughout USPS™ processing and delivery operations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algn="ctr"/>
            <a:r>
              <a:rPr altLang="en-US" b="1" smtClean="0">
                <a:latin typeface="Arial" pitchFamily="34" charset="0"/>
                <a:cs typeface="Arial" pitchFamily="34" charset="0"/>
              </a:rPr>
              <a:t>Questions?</a:t>
            </a:r>
          </a:p>
        </p:txBody>
      </p:sp>
      <p:sp>
        <p:nvSpPr>
          <p:cNvPr id="4" name="Slide Number Placeholder 3"/>
          <p:cNvSpPr>
            <a:spLocks noGrp="1"/>
          </p:cNvSpPr>
          <p:nvPr>
            <p:ph type="sldNum" sz="quarter" idx="12"/>
          </p:nvPr>
        </p:nvSpPr>
        <p:spPr/>
        <p:txBody>
          <a:bodyPr/>
          <a:lstStyle/>
          <a:p>
            <a:pPr>
              <a:defRPr/>
            </a:pPr>
            <a:fld id="{9D0BBDCA-7601-4C0A-9D92-A5A75C0F9E86}" type="slidenum">
              <a:rPr lang="en-US" smtClean="0"/>
              <a:pPr>
                <a:defRPr/>
              </a:pPr>
              <a:t>30</a:t>
            </a:fld>
            <a:endParaRPr lang="en-US" dirty="0"/>
          </a:p>
        </p:txBody>
      </p:sp>
      <p:sp>
        <p:nvSpPr>
          <p:cNvPr id="72707" name="AutoShape 2" descr="https://encrypted-tbn3.gstatic.com/images?q=tbn:ANd9GcQik3vVJkkkgumAvVExnI4RHC5BuHtxKzb_-jGgiuN4gQwwEqMs"/>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n-US" altLang="en-US"/>
          </a:p>
        </p:txBody>
      </p:sp>
      <p:pic>
        <p:nvPicPr>
          <p:cNvPr id="727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27275"/>
            <a:ext cx="3586163"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pPr algn="ctr"/>
            <a:r>
              <a:rPr altLang="en-US" b="1" smtClean="0">
                <a:latin typeface="Arial" pitchFamily="34" charset="0"/>
                <a:cs typeface="Arial" pitchFamily="34" charset="0"/>
              </a:rPr>
              <a:t>APPENDIX</a:t>
            </a:r>
          </a:p>
        </p:txBody>
      </p:sp>
      <p:sp>
        <p:nvSpPr>
          <p:cNvPr id="74754" name="Content Placeholder 2"/>
          <p:cNvSpPr>
            <a:spLocks noGrp="1"/>
          </p:cNvSpPr>
          <p:nvPr>
            <p:ph idx="1"/>
          </p:nvPr>
        </p:nvSpPr>
        <p:spPr>
          <a:xfrm>
            <a:off x="762000" y="1825625"/>
            <a:ext cx="8001000" cy="4530725"/>
          </a:xfrm>
        </p:spPr>
        <p:txBody>
          <a:bodyPr/>
          <a:lstStyle/>
          <a:p>
            <a:r>
              <a:rPr lang="en-US" altLang="en-US" sz="2600" b="1" smtClean="0"/>
              <a:t>Appendix A: MicroStrategy Reports</a:t>
            </a:r>
          </a:p>
          <a:p>
            <a:r>
              <a:rPr lang="en-US" altLang="en-US" sz="2600" smtClean="0"/>
              <a:t>Appendix B: System Support for IMpb Compliance</a:t>
            </a:r>
          </a:p>
          <a:p>
            <a:pPr lvl="1"/>
            <a:r>
              <a:rPr lang="en-US" altLang="en-US" smtClean="0"/>
              <a:t>Mail.XML / Mail.dat</a:t>
            </a:r>
          </a:p>
          <a:p>
            <a:pPr lvl="1"/>
            <a:r>
              <a:rPr lang="en-US" altLang="en-US" smtClean="0"/>
              <a:t>Postal Wizard</a:t>
            </a:r>
          </a:p>
          <a:p>
            <a:pPr lvl="1"/>
            <a:r>
              <a:rPr lang="en-US" altLang="en-US" smtClean="0"/>
              <a:t>Hardcopy BMEU</a:t>
            </a:r>
          </a:p>
        </p:txBody>
      </p:sp>
      <p:sp>
        <p:nvSpPr>
          <p:cNvPr id="4" name="Slide Number Placeholder 3"/>
          <p:cNvSpPr>
            <a:spLocks noGrp="1"/>
          </p:cNvSpPr>
          <p:nvPr>
            <p:ph type="sldNum" sz="quarter" idx="12"/>
          </p:nvPr>
        </p:nvSpPr>
        <p:spPr/>
        <p:txBody>
          <a:bodyPr/>
          <a:lstStyle/>
          <a:p>
            <a:pPr>
              <a:defRPr/>
            </a:pPr>
            <a:fld id="{2E55A91A-BCB1-44FB-870C-833B7C64145A}" type="slidenum">
              <a:rPr lang="en-US" smtClean="0"/>
              <a:pPr>
                <a:defRPr/>
              </a:pPr>
              <a:t>31</a:t>
            </a:fld>
            <a:endParaRPr lang="en-US" dirty="0"/>
          </a:p>
        </p:txBody>
      </p:sp>
      <p:sp>
        <p:nvSpPr>
          <p:cNvPr id="5" name="Right Arrow 4"/>
          <p:cNvSpPr/>
          <p:nvPr/>
        </p:nvSpPr>
        <p:spPr>
          <a:xfrm>
            <a:off x="228600" y="1847850"/>
            <a:ext cx="838200" cy="5334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Rectangle 2"/>
          <p:cNvSpPr>
            <a:spLocks noGrp="1" noChangeArrowheads="1"/>
          </p:cNvSpPr>
          <p:nvPr>
            <p:ph type="title" idx="4294967295"/>
          </p:nvPr>
        </p:nvSpPr>
        <p:spPr/>
        <p:txBody>
          <a:bodyPr/>
          <a:lstStyle/>
          <a:p>
            <a:pPr algn="ctr"/>
            <a:r>
              <a:rPr altLang="en-US" b="1" smtClean="0">
                <a:latin typeface="Arial" pitchFamily="34" charset="0"/>
                <a:cs typeface="Arial" pitchFamily="34" charset="0"/>
              </a:rPr>
              <a:t>MicroStrategy Report:</a:t>
            </a:r>
            <a:br>
              <a:rPr altLang="en-US" b="1" smtClean="0">
                <a:latin typeface="Arial" pitchFamily="34" charset="0"/>
                <a:cs typeface="Arial" pitchFamily="34" charset="0"/>
              </a:rPr>
            </a:br>
            <a:r>
              <a:rPr altLang="en-US" b="1" smtClean="0">
                <a:latin typeface="Arial" pitchFamily="34" charset="0"/>
                <a:cs typeface="Arial" pitchFamily="34" charset="0"/>
              </a:rPr>
              <a:t>IMpb Compliance Percentage Display</a:t>
            </a:r>
          </a:p>
        </p:txBody>
      </p:sp>
      <p:sp>
        <p:nvSpPr>
          <p:cNvPr id="1066" name="Rectangle 2"/>
          <p:cNvSpPr>
            <a:spLocks noChangeArrowheads="1"/>
          </p:cNvSpPr>
          <p:nvPr/>
        </p:nvSpPr>
        <p:spPr bwMode="auto">
          <a:xfrm>
            <a:off x="990600" y="2362200"/>
            <a:ext cx="687705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n-US" altLang="en-US">
              <a:latin typeface="Verdana" pitchFamily="34" charset="0"/>
            </a:endParaRPr>
          </a:p>
        </p:txBody>
      </p:sp>
      <p:graphicFrame>
        <p:nvGraphicFramePr>
          <p:cNvPr id="1064" name="Object 40"/>
          <p:cNvGraphicFramePr>
            <a:graphicFrameLocks noChangeAspect="1"/>
          </p:cNvGraphicFramePr>
          <p:nvPr/>
        </p:nvGraphicFramePr>
        <p:xfrm>
          <a:off x="452438" y="1600200"/>
          <a:ext cx="7953375" cy="5118100"/>
        </p:xfrm>
        <a:graphic>
          <a:graphicData uri="http://schemas.openxmlformats.org/presentationml/2006/ole">
            <mc:AlternateContent xmlns:mc="http://schemas.openxmlformats.org/markup-compatibility/2006">
              <mc:Choice xmlns:v="urn:schemas-microsoft-com:vml" Requires="v">
                <p:oleObj spid="_x0000_s1094" name="Picture" r:id="rId4" imgW="8973803" imgH="6180952" progId="StaticDib">
                  <p:embed/>
                </p:oleObj>
              </mc:Choice>
              <mc:Fallback>
                <p:oleObj name="Picture" r:id="rId4" imgW="8973803" imgH="6180952" progId="StaticDib">
                  <p:embed/>
                  <p:pic>
                    <p:nvPicPr>
                      <p:cNvPr id="0" name="Object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8" y="1600200"/>
                        <a:ext cx="7953375"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7" name="TextBox 3"/>
          <p:cNvSpPr txBox="1">
            <a:spLocks noChangeArrowheads="1"/>
          </p:cNvSpPr>
          <p:nvPr/>
        </p:nvSpPr>
        <p:spPr bwMode="auto">
          <a:xfrm>
            <a:off x="6934200" y="5410200"/>
            <a:ext cx="1219200"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gn="ctr"/>
            <a:r>
              <a:rPr lang="en-US" altLang="en-US" sz="800">
                <a:latin typeface="Verdana" pitchFamily="34" charset="0"/>
              </a:rPr>
              <a:t>Non-Compliance and Actual Compliance</a:t>
            </a:r>
          </a:p>
        </p:txBody>
      </p:sp>
      <p:sp>
        <p:nvSpPr>
          <p:cNvPr id="1068" name="TextBox 1"/>
          <p:cNvSpPr txBox="1">
            <a:spLocks noChangeArrowheads="1"/>
          </p:cNvSpPr>
          <p:nvPr/>
        </p:nvSpPr>
        <p:spPr bwMode="auto">
          <a:xfrm>
            <a:off x="685800" y="5748338"/>
            <a:ext cx="1828800" cy="166687"/>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n-US" altLang="en-US"/>
          </a:p>
        </p:txBody>
      </p:sp>
      <p:sp>
        <p:nvSpPr>
          <p:cNvPr id="106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AC4092F9-2A80-48E2-AF8D-B6AC4D4F0378}" type="slidenum">
              <a:rPr lang="en-US" altLang="en-US" smtClean="0">
                <a:solidFill>
                  <a:srgbClr val="000000"/>
                </a:solidFill>
                <a:latin typeface="Verdana" pitchFamily="34" charset="0"/>
              </a:rPr>
              <a:pPr fontAlgn="base">
                <a:spcBef>
                  <a:spcPct val="0"/>
                </a:spcBef>
                <a:spcAft>
                  <a:spcPct val="0"/>
                </a:spcAft>
              </a:pPr>
              <a:t>32</a:t>
            </a:fld>
            <a:endParaRPr lang="en-US" altLang="en-US" smtClean="0">
              <a:solidFill>
                <a:srgbClr val="000000"/>
              </a:solidFill>
              <a:latin typeface="Verdana"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fld id="{BDC5E553-5BDC-4CBD-8732-7BC54B9B1B08}" type="slidenum">
              <a:rPr lang="en-US" altLang="en-US" smtClean="0">
                <a:solidFill>
                  <a:srgbClr val="000000"/>
                </a:solidFill>
                <a:latin typeface="Verdana" pitchFamily="34" charset="0"/>
              </a:rPr>
              <a:pPr fontAlgn="base">
                <a:spcBef>
                  <a:spcPct val="0"/>
                </a:spcBef>
                <a:spcAft>
                  <a:spcPct val="0"/>
                </a:spcAft>
              </a:pPr>
              <a:t>33</a:t>
            </a:fld>
            <a:endParaRPr lang="en-US" altLang="en-US" smtClean="0">
              <a:solidFill>
                <a:srgbClr val="000000"/>
              </a:solidFill>
              <a:latin typeface="Verdana" pitchFamily="34" charset="0"/>
            </a:endParaRPr>
          </a:p>
        </p:txBody>
      </p:sp>
      <p:sp>
        <p:nvSpPr>
          <p:cNvPr id="212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n-US" altLang="en-US">
              <a:latin typeface="Verdana" pitchFamily="34" charset="0"/>
            </a:endParaRPr>
          </a:p>
        </p:txBody>
      </p:sp>
      <p:graphicFrame>
        <p:nvGraphicFramePr>
          <p:cNvPr id="2122" name="Object 74"/>
          <p:cNvGraphicFramePr>
            <a:graphicFrameLocks noChangeAspect="1"/>
          </p:cNvGraphicFramePr>
          <p:nvPr/>
        </p:nvGraphicFramePr>
        <p:xfrm>
          <a:off x="457200" y="1543050"/>
          <a:ext cx="8053388" cy="2876550"/>
        </p:xfrm>
        <a:graphic>
          <a:graphicData uri="http://schemas.openxmlformats.org/presentationml/2006/ole">
            <mc:AlternateContent xmlns:mc="http://schemas.openxmlformats.org/markup-compatibility/2006">
              <mc:Choice xmlns:v="urn:schemas-microsoft-com:vml" Requires="v">
                <p:oleObj spid="_x0000_s2176" name="Picture" r:id="rId4" imgW="6315121" imgH="2257426" progId="StaticDib">
                  <p:embed/>
                </p:oleObj>
              </mc:Choice>
              <mc:Fallback>
                <p:oleObj name="Picture" r:id="rId4" imgW="6315121" imgH="2257426" progId="StaticDib">
                  <p:embed/>
                  <p:pic>
                    <p:nvPicPr>
                      <p:cNvPr id="0" name="Object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43050"/>
                        <a:ext cx="8053388"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2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endParaRPr lang="en-US" altLang="en-US">
              <a:latin typeface="Verdana" pitchFamily="34" charset="0"/>
            </a:endParaRPr>
          </a:p>
        </p:txBody>
      </p:sp>
      <p:graphicFrame>
        <p:nvGraphicFramePr>
          <p:cNvPr id="2123" name="Object 75"/>
          <p:cNvGraphicFramePr>
            <a:graphicFrameLocks noChangeAspect="1"/>
          </p:cNvGraphicFramePr>
          <p:nvPr/>
        </p:nvGraphicFramePr>
        <p:xfrm>
          <a:off x="514350" y="4545013"/>
          <a:ext cx="7715250" cy="2160587"/>
        </p:xfrm>
        <a:graphic>
          <a:graphicData uri="http://schemas.openxmlformats.org/presentationml/2006/ole">
            <mc:AlternateContent xmlns:mc="http://schemas.openxmlformats.org/markup-compatibility/2006">
              <mc:Choice xmlns:v="urn:schemas-microsoft-com:vml" Requires="v">
                <p:oleObj spid="_x0000_s2177" name="Picture" r:id="rId6" imgW="9733333" imgH="2734057" progId="StaticDib">
                  <p:embed/>
                </p:oleObj>
              </mc:Choice>
              <mc:Fallback>
                <p:oleObj name="Picture" r:id="rId6" imgW="9733333" imgH="2734057" progId="StaticDib">
                  <p:embed/>
                  <p:pic>
                    <p:nvPicPr>
                      <p:cNvPr id="0" name="Object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350" y="4545013"/>
                        <a:ext cx="77152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27" name="Rectangle 2"/>
          <p:cNvSpPr>
            <a:spLocks noGrp="1" noChangeArrowheads="1"/>
          </p:cNvSpPr>
          <p:nvPr>
            <p:ph type="title" idx="4294967295"/>
          </p:nvPr>
        </p:nvSpPr>
        <p:spPr/>
        <p:txBody>
          <a:bodyPr/>
          <a:lstStyle/>
          <a:p>
            <a:pPr algn="ctr"/>
            <a:r>
              <a:rPr altLang="en-US" b="1" smtClean="0">
                <a:latin typeface="Arial" pitchFamily="34" charset="0"/>
                <a:cs typeface="Arial" pitchFamily="34" charset="0"/>
              </a:rPr>
              <a:t>MicroStrategy Report:</a:t>
            </a:r>
            <a:br>
              <a:rPr altLang="en-US" b="1" smtClean="0">
                <a:latin typeface="Arial" pitchFamily="34" charset="0"/>
                <a:cs typeface="Arial" pitchFamily="34" charset="0"/>
              </a:rPr>
            </a:br>
            <a:r>
              <a:rPr altLang="en-US" b="1" smtClean="0">
                <a:latin typeface="Arial" pitchFamily="34" charset="0"/>
                <a:cs typeface="Arial" pitchFamily="34" charset="0"/>
              </a:rPr>
              <a:t>IMpb Compliance Percentage Display</a:t>
            </a:r>
          </a:p>
        </p:txBody>
      </p:sp>
      <p:sp>
        <p:nvSpPr>
          <p:cNvPr id="3" name="Rounded Rectangle 2"/>
          <p:cNvSpPr/>
          <p:nvPr/>
        </p:nvSpPr>
        <p:spPr>
          <a:xfrm>
            <a:off x="1295400" y="4572000"/>
            <a:ext cx="7086600" cy="2133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algn="ctr"/>
            <a:r>
              <a:rPr altLang="en-US" b="1" smtClean="0">
                <a:latin typeface="Arial" pitchFamily="34" charset="0"/>
                <a:cs typeface="Arial" pitchFamily="34" charset="0"/>
              </a:rPr>
              <a:t>APPENDIX</a:t>
            </a:r>
          </a:p>
        </p:txBody>
      </p:sp>
      <p:sp>
        <p:nvSpPr>
          <p:cNvPr id="82946" name="Content Placeholder 2"/>
          <p:cNvSpPr>
            <a:spLocks noGrp="1"/>
          </p:cNvSpPr>
          <p:nvPr>
            <p:ph idx="1"/>
          </p:nvPr>
        </p:nvSpPr>
        <p:spPr>
          <a:xfrm>
            <a:off x="609600" y="1752600"/>
            <a:ext cx="8610600" cy="4530725"/>
          </a:xfrm>
        </p:spPr>
        <p:txBody>
          <a:bodyPr/>
          <a:lstStyle/>
          <a:p>
            <a:r>
              <a:rPr lang="en-US" altLang="en-US" sz="2600" smtClean="0"/>
              <a:t>Appendix A: MicroStrategy Reports</a:t>
            </a:r>
          </a:p>
          <a:p>
            <a:r>
              <a:rPr lang="en-US" altLang="en-US" sz="2600" b="1" smtClean="0"/>
              <a:t>Appendix B: System Support for IMpb Compliance</a:t>
            </a:r>
          </a:p>
          <a:p>
            <a:pPr lvl="1"/>
            <a:r>
              <a:rPr lang="en-US" altLang="en-US" smtClean="0"/>
              <a:t>Mail.dat</a:t>
            </a:r>
          </a:p>
          <a:p>
            <a:pPr lvl="1"/>
            <a:r>
              <a:rPr lang="en-US" altLang="en-US" smtClean="0"/>
              <a:t>Mail.XML / </a:t>
            </a:r>
          </a:p>
          <a:p>
            <a:pPr lvl="1"/>
            <a:r>
              <a:rPr lang="en-US" altLang="en-US" smtClean="0"/>
              <a:t>Postal Wizard</a:t>
            </a:r>
          </a:p>
          <a:p>
            <a:pPr lvl="1"/>
            <a:r>
              <a:rPr lang="en-US" altLang="en-US" smtClean="0"/>
              <a:t>Hardcopy BMEU</a:t>
            </a:r>
          </a:p>
        </p:txBody>
      </p:sp>
      <p:sp>
        <p:nvSpPr>
          <p:cNvPr id="4" name="Slide Number Placeholder 3"/>
          <p:cNvSpPr>
            <a:spLocks noGrp="1"/>
          </p:cNvSpPr>
          <p:nvPr>
            <p:ph type="sldNum" sz="quarter" idx="12"/>
          </p:nvPr>
        </p:nvSpPr>
        <p:spPr/>
        <p:txBody>
          <a:bodyPr/>
          <a:lstStyle/>
          <a:p>
            <a:pPr>
              <a:defRPr/>
            </a:pPr>
            <a:fld id="{BCE104C5-E890-481D-9026-A81B65359F7E}" type="slidenum">
              <a:rPr lang="en-US" smtClean="0"/>
              <a:pPr>
                <a:defRPr/>
              </a:pPr>
              <a:t>34</a:t>
            </a:fld>
            <a:endParaRPr lang="en-US" dirty="0"/>
          </a:p>
        </p:txBody>
      </p:sp>
      <p:sp>
        <p:nvSpPr>
          <p:cNvPr id="5" name="Right Arrow 4"/>
          <p:cNvSpPr/>
          <p:nvPr/>
        </p:nvSpPr>
        <p:spPr>
          <a:xfrm>
            <a:off x="76200" y="2209800"/>
            <a:ext cx="838200" cy="5334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9157824"/>
              </p:ext>
            </p:extLst>
          </p:nvPr>
        </p:nvGraphicFramePr>
        <p:xfrm>
          <a:off x="304800" y="990600"/>
          <a:ext cx="8458201" cy="5718244"/>
        </p:xfrm>
        <a:graphic>
          <a:graphicData uri="http://schemas.openxmlformats.org/drawingml/2006/table">
            <a:tbl>
              <a:tblPr firstRow="1" firstCol="1" bandRow="1"/>
              <a:tblGrid>
                <a:gridCol w="951548"/>
                <a:gridCol w="844884"/>
                <a:gridCol w="635302"/>
                <a:gridCol w="1225867"/>
                <a:gridCol w="1066800"/>
                <a:gridCol w="2465070"/>
                <a:gridCol w="1268730"/>
              </a:tblGrid>
              <a:tr h="344716">
                <a:tc gridSpan="7">
                  <a:txBody>
                    <a:bodyPr/>
                    <a:lstStyle/>
                    <a:p>
                      <a:pPr marL="457200" marR="0" lvl="1" indent="0" algn="ctr">
                        <a:spcBef>
                          <a:spcPts val="1200"/>
                        </a:spcBef>
                        <a:spcAft>
                          <a:spcPts val="300"/>
                        </a:spcAft>
                        <a:buFont typeface="+mj-lt"/>
                        <a:buNone/>
                      </a:pPr>
                      <a:r>
                        <a:rPr lang="en-US" sz="1400" b="1" kern="1600" dirty="0">
                          <a:solidFill>
                            <a:schemeClr val="bg1"/>
                          </a:solidFill>
                          <a:effectLst/>
                          <a:latin typeface="Arial"/>
                          <a:ea typeface="Times New Roman"/>
                          <a:cs typeface="Times New Roman"/>
                        </a:rPr>
                        <a:t>Mail.dat IMpb Non-Compliance </a:t>
                      </a:r>
                      <a:r>
                        <a:rPr lang="en-US" sz="1400" b="1" kern="1600" dirty="0" smtClean="0">
                          <a:solidFill>
                            <a:schemeClr val="bg1"/>
                          </a:solidFill>
                          <a:effectLst/>
                          <a:latin typeface="Arial"/>
                          <a:ea typeface="Times New Roman"/>
                          <a:cs typeface="Times New Roman"/>
                        </a:rPr>
                        <a:t>Assessment / Calculation </a:t>
                      </a:r>
                      <a:r>
                        <a:rPr lang="en-US" sz="1400" b="1" kern="1600" dirty="0">
                          <a:solidFill>
                            <a:schemeClr val="bg1"/>
                          </a:solidFill>
                          <a:effectLst/>
                          <a:latin typeface="Arial"/>
                          <a:ea typeface="Times New Roman"/>
                          <a:cs typeface="Times New Roman"/>
                        </a:rPr>
                        <a:t>for January 2014 Release</a:t>
                      </a: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9855">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Mail.dat Mail Classes or Products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 Processing Category</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Barcode Type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 Class supported in </a:t>
                      </a:r>
                      <a:r>
                        <a:rPr lang="en-US" sz="1000" b="1" i="1" dirty="0" err="1">
                          <a:solidFill>
                            <a:srgbClr val="000000"/>
                          </a:solidFill>
                          <a:effectLst/>
                          <a:latin typeface="Arial"/>
                          <a:ea typeface="Times New Roman"/>
                          <a:cs typeface="Arial"/>
                        </a:rPr>
                        <a:t>PostalOne</a:t>
                      </a:r>
                      <a:r>
                        <a:rPr lang="en-US" sz="1000" b="1" i="1" dirty="0">
                          <a:solidFill>
                            <a:srgbClr val="000000"/>
                          </a:solidFill>
                          <a:effectLst/>
                          <a:latin typeface="Arial"/>
                          <a:ea typeface="Times New Roman"/>
                          <a:cs typeface="Arial"/>
                        </a:rPr>
                        <a:t>! </a:t>
                      </a:r>
                      <a:r>
                        <a:rPr lang="en-US" sz="1000" b="1" dirty="0">
                          <a:solidFill>
                            <a:srgbClr val="000000"/>
                          </a:solidFill>
                          <a:effectLst/>
                          <a:latin typeface="Arial"/>
                          <a:ea typeface="Times New Roman"/>
                          <a:cs typeface="Arial"/>
                        </a:rPr>
                        <a:t>via Mail.dat</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err="1">
                          <a:solidFill>
                            <a:srgbClr val="000000"/>
                          </a:solidFill>
                          <a:effectLst/>
                          <a:latin typeface="Arial"/>
                          <a:ea typeface="Times New Roman"/>
                          <a:cs typeface="Arial"/>
                        </a:rPr>
                        <a:t>eDoc</a:t>
                      </a:r>
                      <a:r>
                        <a:rPr lang="en-US" sz="1000" b="1" dirty="0">
                          <a:solidFill>
                            <a:srgbClr val="000000"/>
                          </a:solidFill>
                          <a:effectLst/>
                          <a:latin typeface="Arial"/>
                          <a:ea typeface="Times New Roman"/>
                          <a:cs typeface="Arial"/>
                        </a:rPr>
                        <a:t> Files Conversion to </a:t>
                      </a:r>
                      <a:r>
                        <a:rPr lang="en-US" sz="1000" b="1" dirty="0" smtClean="0">
                          <a:solidFill>
                            <a:srgbClr val="000000"/>
                          </a:solidFill>
                          <a:effectLst/>
                          <a:latin typeface="Arial"/>
                          <a:ea typeface="Times New Roman"/>
                          <a:cs typeface="Arial"/>
                        </a:rPr>
                        <a:t>PTR</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Alternate Option for tracking piece information and to support Shipping Services processing/routing</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Extra Service IMpb Non-Compliance Fee S23</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r>
              <a:tr h="772252">
                <a:tc>
                  <a:txBody>
                    <a:bodyPr/>
                    <a:lstStyle/>
                    <a:p>
                      <a:pPr marL="0" marR="0" algn="ctr">
                        <a:spcBef>
                          <a:spcPts val="0"/>
                        </a:spcBef>
                        <a:spcAft>
                          <a:spcPts val="0"/>
                        </a:spcAft>
                      </a:pPr>
                      <a:r>
                        <a:rPr lang="en-US" sz="1000" dirty="0" smtClean="0">
                          <a:solidFill>
                            <a:srgbClr val="000000"/>
                          </a:solidFill>
                          <a:effectLst/>
                          <a:latin typeface="Arial"/>
                          <a:ea typeface="Times New Roman"/>
                          <a:cs typeface="Arial"/>
                        </a:rPr>
                        <a:t>First-Class </a:t>
                      </a:r>
                      <a:r>
                        <a:rPr lang="en-US" sz="1000" dirty="0">
                          <a:solidFill>
                            <a:srgbClr val="000000"/>
                          </a:solidFill>
                          <a:effectLst/>
                          <a:latin typeface="Arial"/>
                          <a:ea typeface="Times New Roman"/>
                          <a:cs typeface="Arial"/>
                        </a:rPr>
                        <a:t>Mail</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a) Can submit to PTR the  Shipping Services File. (no linkage b/w Mail.dat and PTR file) </a:t>
                      </a:r>
                      <a:br>
                        <a:rPr lang="en-US" sz="1000" dirty="0">
                          <a:solidFill>
                            <a:srgbClr val="000000"/>
                          </a:solidFill>
                          <a:effectLst/>
                          <a:latin typeface="Arial"/>
                          <a:ea typeface="Times New Roman"/>
                          <a:cs typeface="Arial"/>
                        </a:rPr>
                      </a:br>
                      <a:r>
                        <a:rPr lang="en-US" sz="1000" dirty="0">
                          <a:solidFill>
                            <a:srgbClr val="000000"/>
                          </a:solidFill>
                          <a:effectLst/>
                          <a:latin typeface="Arial"/>
                          <a:ea typeface="Times New Roman"/>
                          <a:cs typeface="Arial"/>
                        </a:rPr>
                        <a:t>b) Use other postage submission type, such as </a:t>
                      </a:r>
                      <a:r>
                        <a:rPr lang="en-US" sz="1000" dirty="0" err="1">
                          <a:solidFill>
                            <a:srgbClr val="000000"/>
                          </a:solidFill>
                          <a:effectLst/>
                          <a:latin typeface="Arial"/>
                          <a:ea typeface="Times New Roman"/>
                          <a:cs typeface="Arial"/>
                        </a:rPr>
                        <a:t>eVS</a:t>
                      </a:r>
                      <a:r>
                        <a:rPr lang="en-US" sz="1000" dirty="0">
                          <a:solidFill>
                            <a:srgbClr val="000000"/>
                          </a:solidFill>
                          <a:effectLst/>
                          <a:latin typeface="Arial"/>
                          <a:ea typeface="Times New Roman"/>
                          <a:cs typeface="Arial"/>
                        </a:rPr>
                        <a:t>, PW+SSF, or BMEU+SSF</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467458">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Standard Mail</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err="1">
                          <a:solidFill>
                            <a:srgbClr val="000000"/>
                          </a:solidFill>
                          <a:effectLst/>
                          <a:latin typeface="Arial"/>
                          <a:ea typeface="Times New Roman"/>
                          <a:cs typeface="Arial"/>
                        </a:rPr>
                        <a:t>IMb</a:t>
                      </a:r>
                      <a:r>
                        <a:rPr lang="en-US" sz="1000" dirty="0">
                          <a:solidFill>
                            <a:srgbClr val="000000"/>
                          </a:solidFill>
                          <a:effectLst/>
                          <a:latin typeface="Arial"/>
                          <a:ea typeface="Times New Roman"/>
                          <a:cs typeface="Arial"/>
                        </a:rPr>
                        <a:t>, IMpb</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Use other submission type, such as </a:t>
                      </a:r>
                      <a:r>
                        <a:rPr lang="en-US" sz="1000" dirty="0" err="1">
                          <a:solidFill>
                            <a:srgbClr val="000000"/>
                          </a:solidFill>
                          <a:effectLst/>
                          <a:latin typeface="Arial"/>
                          <a:ea typeface="Times New Roman"/>
                          <a:cs typeface="Arial"/>
                        </a:rPr>
                        <a:t>eVS</a:t>
                      </a:r>
                      <a:r>
                        <a:rPr lang="en-US" sz="1000" dirty="0">
                          <a:solidFill>
                            <a:srgbClr val="000000"/>
                          </a:solidFill>
                          <a:effectLst/>
                          <a:latin typeface="Arial"/>
                          <a:ea typeface="Times New Roman"/>
                          <a:cs typeface="Arial"/>
                        </a:rPr>
                        <a:t>, PW+SSF, or BMEU+SSF</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60835">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Priority Mail</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IMpb</a:t>
                      </a:r>
                      <a:endParaRPr lang="en-US" sz="1000" b="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Not Supported</a:t>
                      </a:r>
                      <a:endParaRPr lang="en-US" sz="1000" b="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Not available, proposed for future</a:t>
                      </a:r>
                      <a:endParaRPr lang="en-US" sz="1000" b="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Use other postage submission type, such as </a:t>
                      </a:r>
                      <a:r>
                        <a:rPr lang="en-US" sz="1000" b="0" dirty="0" err="1">
                          <a:solidFill>
                            <a:schemeClr val="tx1"/>
                          </a:solidFill>
                          <a:effectLst/>
                          <a:latin typeface="Arial"/>
                          <a:ea typeface="Times New Roman"/>
                          <a:cs typeface="Arial"/>
                        </a:rPr>
                        <a:t>eVS</a:t>
                      </a:r>
                      <a:r>
                        <a:rPr lang="en-US" sz="1000" b="0" dirty="0">
                          <a:solidFill>
                            <a:schemeClr val="tx1"/>
                          </a:solidFill>
                          <a:effectLst/>
                          <a:latin typeface="Arial"/>
                          <a:ea typeface="Times New Roman"/>
                          <a:cs typeface="Arial"/>
                        </a:rPr>
                        <a:t>, PW+SSF, or BMEU+SSF (or contact Shipping Services Department)</a:t>
                      </a:r>
                      <a:endParaRPr lang="en-US" sz="1000" b="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560835">
                <a:tc>
                  <a:txBody>
                    <a:bodyPr/>
                    <a:lstStyle/>
                    <a:p>
                      <a:pPr marL="0" marR="0" algn="ctr">
                        <a:spcBef>
                          <a:spcPts val="0"/>
                        </a:spcBef>
                        <a:spcAft>
                          <a:spcPts val="0"/>
                        </a:spcAft>
                      </a:pPr>
                      <a:r>
                        <a:rPr lang="en-US" sz="1000">
                          <a:solidFill>
                            <a:srgbClr val="000000"/>
                          </a:solidFill>
                          <a:effectLst/>
                          <a:latin typeface="Arial"/>
                          <a:ea typeface="Times New Roman"/>
                          <a:cs typeface="Arial"/>
                        </a:rPr>
                        <a:t>Priority Mail</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Letters, Flats (Only for Critical Mail)</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a:solidFill>
                            <a:schemeClr val="tx1"/>
                          </a:solidFill>
                          <a:effectLst/>
                          <a:latin typeface="Arial"/>
                          <a:ea typeface="Times New Roman"/>
                          <a:cs typeface="Arial"/>
                        </a:rPr>
                        <a:t>IMb, IMpb</a:t>
                      </a:r>
                      <a:endParaRPr lang="en-US" sz="1000" b="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a:solidFill>
                            <a:schemeClr val="tx1"/>
                          </a:solidFill>
                          <a:effectLst/>
                          <a:latin typeface="Arial"/>
                          <a:ea typeface="Times New Roman"/>
                          <a:cs typeface="Arial"/>
                        </a:rPr>
                        <a:t>Not Supported</a:t>
                      </a:r>
                      <a:endParaRPr lang="en-US" sz="1000" b="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Not available, proposed for future</a:t>
                      </a:r>
                      <a:endParaRPr lang="en-US" sz="1000" b="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Use other postage submission type, such as </a:t>
                      </a:r>
                      <a:r>
                        <a:rPr lang="en-US" sz="1000" b="0" dirty="0" err="1">
                          <a:solidFill>
                            <a:schemeClr val="tx1"/>
                          </a:solidFill>
                          <a:effectLst/>
                          <a:latin typeface="Arial"/>
                          <a:ea typeface="Times New Roman"/>
                          <a:cs typeface="Arial"/>
                        </a:rPr>
                        <a:t>eVS</a:t>
                      </a:r>
                      <a:r>
                        <a:rPr lang="en-US" sz="1000" b="0" dirty="0">
                          <a:solidFill>
                            <a:schemeClr val="tx1"/>
                          </a:solidFill>
                          <a:effectLst/>
                          <a:latin typeface="Arial"/>
                          <a:ea typeface="Times New Roman"/>
                          <a:cs typeface="Arial"/>
                        </a:rPr>
                        <a:t>, PW+SSF, or BMEU+SSF (or contact Shipping Services Department)</a:t>
                      </a:r>
                      <a:endParaRPr lang="en-US" sz="1000" b="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429015">
                <a:tc>
                  <a:txBody>
                    <a:bodyPr/>
                    <a:lstStyle/>
                    <a:p>
                      <a:pPr marL="0" marR="0" algn="ctr">
                        <a:spcBef>
                          <a:spcPts val="0"/>
                        </a:spcBef>
                        <a:spcAft>
                          <a:spcPts val="0"/>
                        </a:spcAft>
                      </a:pPr>
                      <a:r>
                        <a:rPr lang="en-US" sz="1000" dirty="0">
                          <a:solidFill>
                            <a:srgbClr val="000000"/>
                          </a:solidFill>
                          <a:effectLst/>
                          <a:latin typeface="Arial"/>
                          <a:ea typeface="Times New Roman"/>
                          <a:cs typeface="Arial"/>
                        </a:rPr>
                        <a:t>Bound Printed Matter</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Yes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67458">
                <a:tc>
                  <a:txBody>
                    <a:bodyPr/>
                    <a:lstStyle/>
                    <a:p>
                      <a:pPr marL="0" marR="0" algn="ctr">
                        <a:spcBef>
                          <a:spcPts val="0"/>
                        </a:spcBef>
                        <a:spcAft>
                          <a:spcPts val="0"/>
                        </a:spcAft>
                      </a:pPr>
                      <a:r>
                        <a:rPr lang="en-US" sz="1000">
                          <a:solidFill>
                            <a:srgbClr val="000000"/>
                          </a:solidFill>
                          <a:effectLst/>
                          <a:latin typeface="Arial"/>
                          <a:ea typeface="Times New Roman"/>
                          <a:cs typeface="Arial"/>
                        </a:rPr>
                        <a:t>Library Mail</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67458">
                <a:tc>
                  <a:txBody>
                    <a:bodyPr/>
                    <a:lstStyle/>
                    <a:p>
                      <a:pPr marL="0" marR="0" algn="ctr">
                        <a:spcBef>
                          <a:spcPts val="0"/>
                        </a:spcBef>
                        <a:spcAft>
                          <a:spcPts val="0"/>
                        </a:spcAft>
                      </a:pPr>
                      <a:r>
                        <a:rPr lang="en-US" sz="1000">
                          <a:solidFill>
                            <a:srgbClr val="000000"/>
                          </a:solidFill>
                          <a:effectLst/>
                          <a:latin typeface="Arial"/>
                          <a:ea typeface="Times New Roman"/>
                          <a:cs typeface="Arial"/>
                        </a:rPr>
                        <a:t>Media Mail</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00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60835">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 Select &amp; PSLW</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Supported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chemeClr val="tx1"/>
                          </a:solidFill>
                          <a:effectLst/>
                          <a:latin typeface="Arial"/>
                          <a:ea typeface="Times New Roman"/>
                          <a:cs typeface="Arial"/>
                        </a:rPr>
                        <a:t>Use other postage submission type, such as </a:t>
                      </a:r>
                      <a:r>
                        <a:rPr lang="en-US" sz="1000" dirty="0" err="1">
                          <a:solidFill>
                            <a:schemeClr val="tx1"/>
                          </a:solidFill>
                          <a:effectLst/>
                          <a:latin typeface="Arial"/>
                          <a:ea typeface="Times New Roman"/>
                          <a:cs typeface="Arial"/>
                        </a:rPr>
                        <a:t>eVS</a:t>
                      </a:r>
                      <a:r>
                        <a:rPr lang="en-US" sz="1000" dirty="0">
                          <a:solidFill>
                            <a:schemeClr val="tx1"/>
                          </a:solidFill>
                          <a:effectLst/>
                          <a:latin typeface="Arial"/>
                          <a:ea typeface="Times New Roman"/>
                          <a:cs typeface="Arial"/>
                        </a:rPr>
                        <a:t>, PW+SSF, or BMEU+SSF (or contact Shipping Services Department)</a:t>
                      </a:r>
                      <a:endParaRPr lang="en-US" sz="1000" dirty="0">
                        <a:solidFill>
                          <a:schemeClr val="tx1"/>
                        </a:solidFill>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467458">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Periodicals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000" dirty="0">
                        <a:effectLst/>
                        <a:latin typeface="Arial"/>
                        <a:ea typeface="Calibri"/>
                        <a:cs typeface="Times New Roman"/>
                      </a:endParaRPr>
                    </a:p>
                  </a:txBody>
                  <a:tcPr marL="42172" marR="42172" marT="5134" marB="513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4" name="Slide Number Placeholder 3"/>
          <p:cNvSpPr>
            <a:spLocks noGrp="1"/>
          </p:cNvSpPr>
          <p:nvPr>
            <p:ph type="sldNum" sz="quarter" idx="12"/>
          </p:nvPr>
        </p:nvSpPr>
        <p:spPr/>
        <p:txBody>
          <a:bodyPr/>
          <a:lstStyle/>
          <a:p>
            <a:pPr>
              <a:defRPr/>
            </a:pPr>
            <a:fld id="{2928DF07-F09D-4F54-95AC-5E7541E0FD13}" type="slidenum">
              <a:rPr lang="en-US" smtClean="0"/>
              <a:pPr>
                <a:defRPr/>
              </a:pPr>
              <a:t>35</a:t>
            </a:fld>
            <a:endParaRPr lang="en-US" dirty="0"/>
          </a:p>
        </p:txBody>
      </p:sp>
      <p:sp>
        <p:nvSpPr>
          <p:cNvPr id="85086" name="Title 1"/>
          <p:cNvSpPr>
            <a:spLocks noGrp="1"/>
          </p:cNvSpPr>
          <p:nvPr>
            <p:ph type="title"/>
          </p:nvPr>
        </p:nvSpPr>
        <p:spPr>
          <a:xfrm>
            <a:off x="685800" y="76200"/>
            <a:ext cx="8229600" cy="731838"/>
          </a:xfrm>
        </p:spPr>
        <p:txBody>
          <a:bodyPr/>
          <a:lstStyle/>
          <a:p>
            <a:pPr algn="r"/>
            <a:r>
              <a:rPr altLang="en-US" sz="2800" b="1" smtClean="0">
                <a:latin typeface="Arial" pitchFamily="34" charset="0"/>
                <a:cs typeface="Arial" pitchFamily="34" charset="0"/>
              </a:rPr>
              <a:t>IMpb Support: Mail.dat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40610318"/>
              </p:ext>
            </p:extLst>
          </p:nvPr>
        </p:nvGraphicFramePr>
        <p:xfrm>
          <a:off x="304800" y="949325"/>
          <a:ext cx="8534399" cy="5680490"/>
        </p:xfrm>
        <a:graphic>
          <a:graphicData uri="http://schemas.openxmlformats.org/drawingml/2006/table">
            <a:tbl>
              <a:tblPr firstRow="1" firstCol="1" bandRow="1"/>
              <a:tblGrid>
                <a:gridCol w="960121"/>
                <a:gridCol w="824344"/>
                <a:gridCol w="653935"/>
                <a:gridCol w="1052945"/>
                <a:gridCol w="1309255"/>
                <a:gridCol w="2337261"/>
                <a:gridCol w="1396538"/>
              </a:tblGrid>
              <a:tr h="385168">
                <a:tc gridSpan="7">
                  <a:txBody>
                    <a:bodyPr/>
                    <a:lstStyle/>
                    <a:p>
                      <a:pPr marL="457200" marR="0" lvl="1" indent="0" algn="ctr">
                        <a:spcBef>
                          <a:spcPts val="1200"/>
                        </a:spcBef>
                        <a:spcAft>
                          <a:spcPts val="300"/>
                        </a:spcAft>
                        <a:buFont typeface="+mj-lt"/>
                        <a:buNone/>
                      </a:pPr>
                      <a:r>
                        <a:rPr lang="en-US" sz="1400" b="1" kern="1600" dirty="0" smtClean="0">
                          <a:solidFill>
                            <a:schemeClr val="bg1"/>
                          </a:solidFill>
                          <a:effectLst/>
                          <a:latin typeface="Arial"/>
                          <a:ea typeface="Times New Roman"/>
                          <a:cs typeface="Times New Roman"/>
                        </a:rPr>
                        <a:t>Mail.XML </a:t>
                      </a:r>
                      <a:r>
                        <a:rPr lang="en-US" sz="1400" b="1" kern="1600" dirty="0">
                          <a:solidFill>
                            <a:schemeClr val="bg1"/>
                          </a:solidFill>
                          <a:effectLst/>
                          <a:latin typeface="Arial"/>
                          <a:ea typeface="Times New Roman"/>
                          <a:cs typeface="Times New Roman"/>
                        </a:rPr>
                        <a:t>IMpb Non-Compliance </a:t>
                      </a:r>
                      <a:r>
                        <a:rPr lang="en-US" sz="1400" b="1" kern="1600" dirty="0" smtClean="0">
                          <a:solidFill>
                            <a:schemeClr val="bg1"/>
                          </a:solidFill>
                          <a:effectLst/>
                          <a:latin typeface="Arial"/>
                          <a:ea typeface="Times New Roman"/>
                          <a:cs typeface="Times New Roman"/>
                        </a:rPr>
                        <a:t>Assessment / Calculation </a:t>
                      </a:r>
                      <a:r>
                        <a:rPr lang="en-US" sz="1400" b="1" kern="1600" dirty="0">
                          <a:solidFill>
                            <a:schemeClr val="bg1"/>
                          </a:solidFill>
                          <a:effectLst/>
                          <a:latin typeface="Arial"/>
                          <a:ea typeface="Times New Roman"/>
                          <a:cs typeface="Times New Roman"/>
                        </a:rPr>
                        <a:t>for January 2014</a:t>
                      </a: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8523">
                <a:tc>
                  <a:txBody>
                    <a:bodyPr/>
                    <a:lstStyle/>
                    <a:p>
                      <a:pPr marL="0" marR="0" algn="ctr">
                        <a:spcBef>
                          <a:spcPts val="0"/>
                        </a:spcBef>
                        <a:spcAft>
                          <a:spcPts val="0"/>
                        </a:spcAft>
                      </a:pPr>
                      <a:r>
                        <a:rPr lang="en-US" sz="1000" b="1" dirty="0" smtClean="0">
                          <a:solidFill>
                            <a:srgbClr val="000000"/>
                          </a:solidFill>
                          <a:effectLst/>
                          <a:latin typeface="Arial"/>
                          <a:ea typeface="Times New Roman"/>
                          <a:cs typeface="Arial"/>
                        </a:rPr>
                        <a:t>Mail.XML </a:t>
                      </a:r>
                      <a:r>
                        <a:rPr lang="en-US" sz="1000" b="1" dirty="0">
                          <a:solidFill>
                            <a:srgbClr val="000000"/>
                          </a:solidFill>
                          <a:effectLst/>
                          <a:latin typeface="Arial"/>
                          <a:ea typeface="Times New Roman"/>
                          <a:cs typeface="Arial"/>
                        </a:rPr>
                        <a:t>Mail Classes or Products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 Processing Category</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Barcode Type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 Class supported in </a:t>
                      </a:r>
                      <a:r>
                        <a:rPr lang="en-US" sz="1000" b="1" i="1" dirty="0" err="1">
                          <a:solidFill>
                            <a:srgbClr val="000000"/>
                          </a:solidFill>
                          <a:effectLst/>
                          <a:latin typeface="Arial"/>
                          <a:ea typeface="Times New Roman"/>
                          <a:cs typeface="Arial"/>
                        </a:rPr>
                        <a:t>PostalOne</a:t>
                      </a:r>
                      <a:r>
                        <a:rPr lang="en-US" sz="1000" b="1" i="1" dirty="0">
                          <a:solidFill>
                            <a:srgbClr val="000000"/>
                          </a:solidFill>
                          <a:effectLst/>
                          <a:latin typeface="Arial"/>
                          <a:ea typeface="Times New Roman"/>
                          <a:cs typeface="Arial"/>
                        </a:rPr>
                        <a:t>! </a:t>
                      </a:r>
                      <a:r>
                        <a:rPr lang="en-US" sz="1000" b="1" dirty="0">
                          <a:solidFill>
                            <a:srgbClr val="000000"/>
                          </a:solidFill>
                          <a:effectLst/>
                          <a:latin typeface="Arial"/>
                          <a:ea typeface="Times New Roman"/>
                          <a:cs typeface="Arial"/>
                        </a:rPr>
                        <a:t>via </a:t>
                      </a:r>
                      <a:r>
                        <a:rPr lang="en-US" sz="1000" b="1" dirty="0" smtClean="0">
                          <a:solidFill>
                            <a:srgbClr val="000000"/>
                          </a:solidFill>
                          <a:effectLst/>
                          <a:latin typeface="Arial"/>
                          <a:ea typeface="Times New Roman"/>
                          <a:cs typeface="Arial"/>
                        </a:rPr>
                        <a:t>Mail.XML</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err="1">
                          <a:solidFill>
                            <a:srgbClr val="000000"/>
                          </a:solidFill>
                          <a:effectLst/>
                          <a:latin typeface="Arial"/>
                          <a:ea typeface="Times New Roman"/>
                          <a:cs typeface="Arial"/>
                        </a:rPr>
                        <a:t>eDoc</a:t>
                      </a:r>
                      <a:r>
                        <a:rPr lang="en-US" sz="1000" b="1" dirty="0">
                          <a:solidFill>
                            <a:srgbClr val="000000"/>
                          </a:solidFill>
                          <a:effectLst/>
                          <a:latin typeface="Arial"/>
                          <a:ea typeface="Times New Roman"/>
                          <a:cs typeface="Arial"/>
                        </a:rPr>
                        <a:t> Files Conversion to </a:t>
                      </a:r>
                      <a:r>
                        <a:rPr lang="en-US" sz="1000" b="1" dirty="0" smtClean="0">
                          <a:solidFill>
                            <a:srgbClr val="000000"/>
                          </a:solidFill>
                          <a:effectLst/>
                          <a:latin typeface="Arial"/>
                          <a:ea typeface="Times New Roman"/>
                          <a:cs typeface="Arial"/>
                        </a:rPr>
                        <a:t>PTR</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Alternate Option for tracking piece information and to support Shipping Services processing/routing</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Extra Service IMpb Non-Compliance Fee S23</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r>
              <a:tr h="775363">
                <a:tc>
                  <a:txBody>
                    <a:bodyPr/>
                    <a:lstStyle/>
                    <a:p>
                      <a:pPr marL="0" marR="0" algn="ctr">
                        <a:spcBef>
                          <a:spcPts val="0"/>
                        </a:spcBef>
                        <a:spcAft>
                          <a:spcPts val="0"/>
                        </a:spcAft>
                      </a:pPr>
                      <a:r>
                        <a:rPr lang="en-US" sz="1000" b="1" dirty="0" smtClean="0">
                          <a:solidFill>
                            <a:srgbClr val="000000"/>
                          </a:solidFill>
                          <a:effectLst/>
                          <a:latin typeface="Arial"/>
                          <a:ea typeface="Times New Roman"/>
                          <a:cs typeface="Arial"/>
                        </a:rPr>
                        <a:t>First-Class </a:t>
                      </a:r>
                      <a:r>
                        <a:rPr lang="en-US" sz="1000" b="1" dirty="0">
                          <a:solidFill>
                            <a:srgbClr val="000000"/>
                          </a:solidFill>
                          <a:effectLst/>
                          <a:latin typeface="Arial"/>
                          <a:ea typeface="Times New Roman"/>
                          <a:cs typeface="Arial"/>
                        </a:rPr>
                        <a:t>Mail</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a) Can submit to PTR the  Shipping Services File. (no linkage b/w Mail.dat and PTR file) </a:t>
                      </a:r>
                      <a:br>
                        <a:rPr lang="en-US" sz="1000" dirty="0">
                          <a:solidFill>
                            <a:srgbClr val="000000"/>
                          </a:solidFill>
                          <a:effectLst/>
                          <a:latin typeface="Arial"/>
                          <a:ea typeface="Times New Roman"/>
                          <a:cs typeface="Arial"/>
                        </a:rPr>
                      </a:br>
                      <a:r>
                        <a:rPr lang="en-US" sz="1000" dirty="0">
                          <a:solidFill>
                            <a:srgbClr val="000000"/>
                          </a:solidFill>
                          <a:effectLst/>
                          <a:latin typeface="Arial"/>
                          <a:ea typeface="Times New Roman"/>
                          <a:cs typeface="Arial"/>
                        </a:rPr>
                        <a:t>b) Use other postage submission type, such as </a:t>
                      </a:r>
                      <a:r>
                        <a:rPr lang="en-US" sz="1000" dirty="0" err="1">
                          <a:solidFill>
                            <a:srgbClr val="000000"/>
                          </a:solidFill>
                          <a:effectLst/>
                          <a:latin typeface="Arial"/>
                          <a:ea typeface="Times New Roman"/>
                          <a:cs typeface="Arial"/>
                        </a:rPr>
                        <a:t>eVS</a:t>
                      </a:r>
                      <a:r>
                        <a:rPr lang="en-US" sz="1000" dirty="0">
                          <a:solidFill>
                            <a:srgbClr val="000000"/>
                          </a:solidFill>
                          <a:effectLst/>
                          <a:latin typeface="Arial"/>
                          <a:ea typeface="Times New Roman"/>
                          <a:cs typeface="Arial"/>
                        </a:rPr>
                        <a:t>, PW+SSF, or BMEU+SSF</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10000"/>
                        <a:lumOff val="90000"/>
                      </a:schemeClr>
                    </a:solidFill>
                  </a:tcPr>
                </a:tc>
              </a:tr>
              <a:tr h="390928">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Standard Mail</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err="1">
                          <a:solidFill>
                            <a:srgbClr val="000000"/>
                          </a:solidFill>
                          <a:effectLst/>
                          <a:latin typeface="Arial"/>
                          <a:ea typeface="Times New Roman"/>
                          <a:cs typeface="Arial"/>
                        </a:rPr>
                        <a:t>IMb</a:t>
                      </a:r>
                      <a:r>
                        <a:rPr lang="en-US" sz="1000" dirty="0">
                          <a:solidFill>
                            <a:srgbClr val="000000"/>
                          </a:solidFill>
                          <a:effectLst/>
                          <a:latin typeface="Arial"/>
                          <a:ea typeface="Times New Roman"/>
                          <a:cs typeface="Arial"/>
                        </a:rPr>
                        <a:t>, IMpb</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Use other submission type, such as eVS, PW+SSF, or BMEU+SSF</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Not applicable, Not assessed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770902">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Priority Mail</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a) Can submit to PTR the  Shipping Services File. (no linkage b/w Mail.dat and PTR file) </a:t>
                      </a:r>
                      <a:br>
                        <a:rPr lang="en-US" sz="1000" dirty="0">
                          <a:solidFill>
                            <a:srgbClr val="000000"/>
                          </a:solidFill>
                          <a:effectLst/>
                          <a:latin typeface="Arial"/>
                          <a:ea typeface="Times New Roman"/>
                          <a:cs typeface="Arial"/>
                        </a:rPr>
                      </a:br>
                      <a:r>
                        <a:rPr lang="en-US" sz="1000" dirty="0">
                          <a:solidFill>
                            <a:srgbClr val="000000"/>
                          </a:solidFill>
                          <a:effectLst/>
                          <a:latin typeface="Arial"/>
                          <a:ea typeface="Times New Roman"/>
                          <a:cs typeface="Arial"/>
                        </a:rPr>
                        <a:t>b) Use other postage submission type, such as </a:t>
                      </a:r>
                      <a:r>
                        <a:rPr lang="en-US" sz="1000" dirty="0" err="1">
                          <a:solidFill>
                            <a:srgbClr val="000000"/>
                          </a:solidFill>
                          <a:effectLst/>
                          <a:latin typeface="Arial"/>
                          <a:ea typeface="Times New Roman"/>
                          <a:cs typeface="Arial"/>
                        </a:rPr>
                        <a:t>eVS</a:t>
                      </a:r>
                      <a:r>
                        <a:rPr lang="en-US" sz="1000" dirty="0">
                          <a:solidFill>
                            <a:srgbClr val="000000"/>
                          </a:solidFill>
                          <a:effectLst/>
                          <a:latin typeface="Arial"/>
                          <a:ea typeface="Times New Roman"/>
                          <a:cs typeface="Arial"/>
                        </a:rPr>
                        <a:t>, PW+SSF, or BMEU+SSF</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Mailers will need to pay, in case pieces fall below compliance thresholds</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81899">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Priority Mail</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Letters, Flats (Only for Critical Mail)</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err="1">
                          <a:solidFill>
                            <a:srgbClr val="000000"/>
                          </a:solidFill>
                          <a:effectLst/>
                          <a:latin typeface="Arial"/>
                          <a:ea typeface="Times New Roman"/>
                          <a:cs typeface="Arial"/>
                        </a:rPr>
                        <a:t>IMb</a:t>
                      </a:r>
                      <a:r>
                        <a:rPr lang="en-US" sz="1000" dirty="0">
                          <a:solidFill>
                            <a:srgbClr val="000000"/>
                          </a:solidFill>
                          <a:effectLst/>
                          <a:latin typeface="Arial"/>
                          <a:ea typeface="Times New Roman"/>
                          <a:cs typeface="Arial"/>
                        </a:rPr>
                        <a:t>, IMpb</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b="0" dirty="0">
                          <a:solidFill>
                            <a:schemeClr val="tx1"/>
                          </a:solidFill>
                          <a:effectLst/>
                          <a:latin typeface="Arial"/>
                          <a:ea typeface="Times New Roman"/>
                          <a:cs typeface="Arial"/>
                        </a:rPr>
                        <a:t>Not Supported</a:t>
                      </a:r>
                      <a:endParaRPr lang="en-US" sz="1100" b="0" dirty="0">
                        <a:solidFill>
                          <a:schemeClr val="tx1"/>
                        </a:solidFill>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chemeClr val="tx1"/>
                          </a:solidFill>
                          <a:effectLst/>
                          <a:latin typeface="Arial"/>
                          <a:ea typeface="Times New Roman"/>
                          <a:cs typeface="Arial"/>
                        </a:rPr>
                        <a:t>Not available, proposed for future</a:t>
                      </a:r>
                      <a:endParaRPr lang="en-US" sz="1100" dirty="0">
                        <a:solidFill>
                          <a:schemeClr val="tx1"/>
                        </a:solidFill>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chemeClr val="tx1"/>
                          </a:solidFill>
                          <a:effectLst/>
                          <a:latin typeface="Arial"/>
                          <a:ea typeface="Times New Roman"/>
                          <a:cs typeface="Arial"/>
                        </a:rPr>
                        <a:t>Use other postage submission type, such as </a:t>
                      </a:r>
                      <a:r>
                        <a:rPr lang="en-US" sz="1000" dirty="0" err="1">
                          <a:solidFill>
                            <a:schemeClr val="tx1"/>
                          </a:solidFill>
                          <a:effectLst/>
                          <a:latin typeface="Arial"/>
                          <a:ea typeface="Times New Roman"/>
                          <a:cs typeface="Arial"/>
                        </a:rPr>
                        <a:t>eVS</a:t>
                      </a:r>
                      <a:r>
                        <a:rPr lang="en-US" sz="1000" dirty="0">
                          <a:solidFill>
                            <a:schemeClr val="tx1"/>
                          </a:solidFill>
                          <a:effectLst/>
                          <a:latin typeface="Arial"/>
                          <a:ea typeface="Times New Roman"/>
                          <a:cs typeface="Arial"/>
                        </a:rPr>
                        <a:t>, PW+SSF, or BMEU+SSF (or contact Shipping Services Department)</a:t>
                      </a:r>
                      <a:endParaRPr lang="en-US" sz="1100" dirty="0">
                        <a:solidFill>
                          <a:schemeClr val="tx1"/>
                        </a:solidFill>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can voluntarily pay, in case pieces fall below compliance thresholds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45096">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Bound Printed Matter</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Yes (SSF data sent to PTR for routing and for mailers to receive tracking)</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Not applicable, Not assessed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313765">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Library Mail</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applicable</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Not applicable, Not assessed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313765">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Media Mail</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770902">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Parcel Select &amp; PSLW</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a) Can submit to PTR the  Shipping Services File. (no linkage b/w Mail.dat and PTR file) </a:t>
                      </a:r>
                      <a:br>
                        <a:rPr lang="en-US" sz="1000" dirty="0">
                          <a:solidFill>
                            <a:srgbClr val="000000"/>
                          </a:solidFill>
                          <a:effectLst/>
                          <a:latin typeface="Arial"/>
                          <a:ea typeface="Times New Roman"/>
                          <a:cs typeface="Arial"/>
                        </a:rPr>
                      </a:br>
                      <a:r>
                        <a:rPr lang="en-US" sz="1000" dirty="0">
                          <a:solidFill>
                            <a:srgbClr val="000000"/>
                          </a:solidFill>
                          <a:effectLst/>
                          <a:latin typeface="Arial"/>
                          <a:ea typeface="Times New Roman"/>
                          <a:cs typeface="Arial"/>
                        </a:rPr>
                        <a:t>b) Use other postage submission type, such as </a:t>
                      </a:r>
                      <a:r>
                        <a:rPr lang="en-US" sz="1000" dirty="0" err="1">
                          <a:solidFill>
                            <a:srgbClr val="000000"/>
                          </a:solidFill>
                          <a:effectLst/>
                          <a:latin typeface="Arial"/>
                          <a:ea typeface="Times New Roman"/>
                          <a:cs typeface="Arial"/>
                        </a:rPr>
                        <a:t>eVS</a:t>
                      </a:r>
                      <a:r>
                        <a:rPr lang="en-US" sz="1000" dirty="0">
                          <a:solidFill>
                            <a:srgbClr val="000000"/>
                          </a:solidFill>
                          <a:effectLst/>
                          <a:latin typeface="Arial"/>
                          <a:ea typeface="Times New Roman"/>
                          <a:cs typeface="Arial"/>
                        </a:rPr>
                        <a:t>, PW+SSF, or BMEU+SSF</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13765">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Periodicals</a:t>
                      </a:r>
                      <a:endParaRPr lang="en-US" sz="1100" b="1"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available, proposed for future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6997" marR="36997" marT="4503" marB="45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pPr>
              <a:defRPr/>
            </a:pPr>
            <a:fld id="{DBDF447F-7AAE-45E8-8454-7661A0B217E6}" type="slidenum">
              <a:rPr lang="en-US" smtClean="0"/>
              <a:pPr>
                <a:defRPr/>
              </a:pPr>
              <a:t>36</a:t>
            </a:fld>
            <a:endParaRPr lang="en-US" dirty="0"/>
          </a:p>
        </p:txBody>
      </p:sp>
      <p:sp>
        <p:nvSpPr>
          <p:cNvPr id="87134" name="Title 1"/>
          <p:cNvSpPr>
            <a:spLocks noGrp="1"/>
          </p:cNvSpPr>
          <p:nvPr>
            <p:ph type="title"/>
          </p:nvPr>
        </p:nvSpPr>
        <p:spPr>
          <a:xfrm>
            <a:off x="685800" y="76200"/>
            <a:ext cx="8229600" cy="731838"/>
          </a:xfrm>
        </p:spPr>
        <p:txBody>
          <a:bodyPr/>
          <a:lstStyle/>
          <a:p>
            <a:pPr algn="r"/>
            <a:r>
              <a:rPr altLang="en-US" sz="2800" b="1" smtClean="0">
                <a:latin typeface="Arial" pitchFamily="34" charset="0"/>
                <a:cs typeface="Arial" pitchFamily="34" charset="0"/>
              </a:rPr>
              <a:t>IMpb Support: Mail.XML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7B04283-88E9-4915-94C8-7FD5CA178A58}" type="slidenum">
              <a:rPr lang="en-US" smtClean="0"/>
              <a:pPr>
                <a:defRPr/>
              </a:pPr>
              <a:t>37</a:t>
            </a:fld>
            <a:endParaRPr lang="en-US" dirty="0"/>
          </a:p>
        </p:txBody>
      </p:sp>
      <p:graphicFrame>
        <p:nvGraphicFramePr>
          <p:cNvPr id="6" name="Table 5"/>
          <p:cNvGraphicFramePr>
            <a:graphicFrameLocks noGrp="1"/>
          </p:cNvGraphicFramePr>
          <p:nvPr/>
        </p:nvGraphicFramePr>
        <p:xfrm>
          <a:off x="304800" y="919163"/>
          <a:ext cx="8534400" cy="5710238"/>
        </p:xfrm>
        <a:graphic>
          <a:graphicData uri="http://schemas.openxmlformats.org/drawingml/2006/table">
            <a:tbl>
              <a:tblPr firstRow="1" firstCol="1" bandRow="1"/>
              <a:tblGrid>
                <a:gridCol w="1066800"/>
                <a:gridCol w="990600"/>
                <a:gridCol w="685800"/>
                <a:gridCol w="990600"/>
                <a:gridCol w="1447800"/>
                <a:gridCol w="1828800"/>
                <a:gridCol w="1524000"/>
              </a:tblGrid>
              <a:tr h="222520">
                <a:tc gridSpan="7">
                  <a:txBody>
                    <a:bodyPr/>
                    <a:lstStyle/>
                    <a:p>
                      <a:pPr marL="457200" marR="0" lvl="1" indent="0" algn="ctr">
                        <a:spcBef>
                          <a:spcPts val="1200"/>
                        </a:spcBef>
                        <a:spcAft>
                          <a:spcPts val="300"/>
                        </a:spcAft>
                        <a:buFont typeface="+mj-lt"/>
                        <a:buNone/>
                      </a:pPr>
                      <a:r>
                        <a:rPr lang="en-US" sz="1400" b="1" kern="1600" dirty="0">
                          <a:solidFill>
                            <a:schemeClr val="bg1"/>
                          </a:solidFill>
                          <a:effectLst/>
                          <a:latin typeface="Arial"/>
                          <a:ea typeface="Times New Roman"/>
                          <a:cs typeface="Times New Roman"/>
                        </a:rPr>
                        <a:t>Postal Wizard IMpb Non-Compliance </a:t>
                      </a:r>
                      <a:r>
                        <a:rPr lang="en-US" sz="1400" b="1" kern="1600" dirty="0" smtClean="0">
                          <a:solidFill>
                            <a:schemeClr val="bg1"/>
                          </a:solidFill>
                          <a:effectLst/>
                          <a:latin typeface="Arial"/>
                          <a:ea typeface="Times New Roman"/>
                          <a:cs typeface="Times New Roman"/>
                        </a:rPr>
                        <a:t>Assessment / Calculation </a:t>
                      </a:r>
                      <a:r>
                        <a:rPr lang="en-US" sz="1400" b="1" kern="1600" dirty="0">
                          <a:solidFill>
                            <a:schemeClr val="bg1"/>
                          </a:solidFill>
                          <a:effectLst/>
                          <a:latin typeface="Arial"/>
                          <a:ea typeface="Times New Roman"/>
                          <a:cs typeface="Times New Roman"/>
                        </a:rPr>
                        <a:t>for January 2014</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6249">
                <a:tc>
                  <a:txBody>
                    <a:bodyPr/>
                    <a:lstStyle/>
                    <a:p>
                      <a:pPr marL="0" marR="0" algn="ctr" defTabSz="914400" rtl="0" eaLnBrk="1" latinLnBrk="0" hangingPunct="1">
                        <a:spcBef>
                          <a:spcPts val="0"/>
                        </a:spcBef>
                        <a:spcAft>
                          <a:spcPts val="0"/>
                        </a:spcAft>
                      </a:pPr>
                      <a:r>
                        <a:rPr lang="en-US" sz="1000" b="1" kern="1200" dirty="0">
                          <a:solidFill>
                            <a:srgbClr val="000000"/>
                          </a:solidFill>
                          <a:effectLst/>
                          <a:latin typeface="Arial"/>
                          <a:ea typeface="Times New Roman"/>
                          <a:cs typeface="Arial"/>
                        </a:rPr>
                        <a:t>Postal Wizard Mail Classes or Products</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defTabSz="914400" rtl="0" eaLnBrk="1" latinLnBrk="0" hangingPunct="1">
                        <a:spcBef>
                          <a:spcPts val="0"/>
                        </a:spcBef>
                        <a:spcAft>
                          <a:spcPts val="0"/>
                        </a:spcAft>
                      </a:pPr>
                      <a:r>
                        <a:rPr lang="en-US" sz="1000" b="1" kern="1200" dirty="0">
                          <a:solidFill>
                            <a:srgbClr val="000000"/>
                          </a:solidFill>
                          <a:effectLst/>
                          <a:latin typeface="Arial"/>
                          <a:ea typeface="Times New Roman"/>
                          <a:cs typeface="Arial"/>
                        </a:rPr>
                        <a:t>Mail Processing Category</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defTabSz="914400" rtl="0" eaLnBrk="1" latinLnBrk="0" hangingPunct="1">
                        <a:spcBef>
                          <a:spcPts val="0"/>
                        </a:spcBef>
                        <a:spcAft>
                          <a:spcPts val="0"/>
                        </a:spcAft>
                      </a:pPr>
                      <a:r>
                        <a:rPr lang="en-US" sz="1000" b="1" kern="1200" dirty="0">
                          <a:solidFill>
                            <a:srgbClr val="000000"/>
                          </a:solidFill>
                          <a:effectLst/>
                          <a:latin typeface="Arial"/>
                          <a:ea typeface="Times New Roman"/>
                          <a:cs typeface="Arial"/>
                        </a:rPr>
                        <a:t>Barcode Type</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defTabSz="914400" rtl="0" eaLnBrk="1" latinLnBrk="0" hangingPunct="1">
                        <a:spcBef>
                          <a:spcPts val="0"/>
                        </a:spcBef>
                        <a:spcAft>
                          <a:spcPts val="0"/>
                        </a:spcAft>
                      </a:pPr>
                      <a:r>
                        <a:rPr lang="en-US" sz="1000" b="1" kern="1200" dirty="0" smtClean="0">
                          <a:solidFill>
                            <a:srgbClr val="000000"/>
                          </a:solidFill>
                          <a:effectLst/>
                          <a:latin typeface="Arial"/>
                          <a:ea typeface="Times New Roman"/>
                          <a:cs typeface="Arial"/>
                        </a:rPr>
                        <a:t>Mail</a:t>
                      </a:r>
                      <a:r>
                        <a:rPr lang="en-US" sz="1000" b="1" kern="1200" baseline="0" dirty="0" smtClean="0">
                          <a:solidFill>
                            <a:srgbClr val="000000"/>
                          </a:solidFill>
                          <a:effectLst/>
                          <a:latin typeface="Arial"/>
                          <a:ea typeface="Times New Roman"/>
                          <a:cs typeface="Arial"/>
                        </a:rPr>
                        <a:t> </a:t>
                      </a:r>
                      <a:r>
                        <a:rPr lang="en-US" sz="1000" b="1" kern="1200" dirty="0" smtClean="0">
                          <a:solidFill>
                            <a:srgbClr val="000000"/>
                          </a:solidFill>
                          <a:effectLst/>
                          <a:latin typeface="Arial"/>
                          <a:ea typeface="Times New Roman"/>
                          <a:cs typeface="Arial"/>
                        </a:rPr>
                        <a:t>Class </a:t>
                      </a:r>
                      <a:r>
                        <a:rPr lang="en-US" sz="1000" b="1" kern="1200" dirty="0">
                          <a:solidFill>
                            <a:srgbClr val="000000"/>
                          </a:solidFill>
                          <a:effectLst/>
                          <a:latin typeface="Arial"/>
                          <a:ea typeface="Times New Roman"/>
                          <a:cs typeface="Arial"/>
                        </a:rPr>
                        <a:t>supported in </a:t>
                      </a:r>
                      <a:r>
                        <a:rPr lang="en-US" sz="1000" b="1" i="1" kern="1200" dirty="0" err="1">
                          <a:solidFill>
                            <a:srgbClr val="000000"/>
                          </a:solidFill>
                          <a:effectLst/>
                          <a:latin typeface="Arial"/>
                          <a:ea typeface="Times New Roman"/>
                          <a:cs typeface="Arial"/>
                        </a:rPr>
                        <a:t>PostalOne</a:t>
                      </a:r>
                      <a:r>
                        <a:rPr lang="en-US" sz="1000" b="1" i="1" kern="1200" dirty="0">
                          <a:solidFill>
                            <a:srgbClr val="000000"/>
                          </a:solidFill>
                          <a:effectLst/>
                          <a:latin typeface="Arial"/>
                          <a:ea typeface="Times New Roman"/>
                          <a:cs typeface="Arial"/>
                        </a:rPr>
                        <a:t>! </a:t>
                      </a:r>
                      <a:r>
                        <a:rPr lang="en-US" sz="1000" b="1" kern="1200" dirty="0">
                          <a:solidFill>
                            <a:srgbClr val="000000"/>
                          </a:solidFill>
                          <a:effectLst/>
                          <a:latin typeface="Arial"/>
                          <a:ea typeface="Times New Roman"/>
                          <a:cs typeface="Arial"/>
                        </a:rPr>
                        <a:t>via Postal Wizard</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defTabSz="914400" rtl="0" eaLnBrk="1" latinLnBrk="0" hangingPunct="1">
                        <a:spcBef>
                          <a:spcPts val="0"/>
                        </a:spcBef>
                        <a:spcAft>
                          <a:spcPts val="0"/>
                        </a:spcAft>
                      </a:pPr>
                      <a:r>
                        <a:rPr lang="en-US" sz="1000" b="1" kern="1200" dirty="0">
                          <a:solidFill>
                            <a:srgbClr val="000000"/>
                          </a:solidFill>
                          <a:effectLst/>
                          <a:latin typeface="Arial"/>
                          <a:ea typeface="Times New Roman"/>
                          <a:cs typeface="Arial"/>
                        </a:rPr>
                        <a:t>PW Files Conversion to </a:t>
                      </a:r>
                      <a:r>
                        <a:rPr lang="en-US" sz="1000" b="1" kern="1200" dirty="0" smtClean="0">
                          <a:solidFill>
                            <a:srgbClr val="000000"/>
                          </a:solidFill>
                          <a:effectLst/>
                          <a:latin typeface="Arial"/>
                          <a:ea typeface="Times New Roman"/>
                          <a:cs typeface="Arial"/>
                        </a:rPr>
                        <a:t>PTR</a:t>
                      </a:r>
                      <a:endParaRPr lang="en-US" sz="1000" b="1" kern="1200" dirty="0">
                        <a:solidFill>
                          <a:srgbClr val="000000"/>
                        </a:solidFill>
                        <a:effectLst/>
                        <a:latin typeface="Arial"/>
                        <a:ea typeface="Times New Roman"/>
                        <a:cs typeface="Arial"/>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defTabSz="914400" rtl="0" eaLnBrk="1" latinLnBrk="0" hangingPunct="1">
                        <a:spcBef>
                          <a:spcPts val="0"/>
                        </a:spcBef>
                        <a:spcAft>
                          <a:spcPts val="0"/>
                        </a:spcAft>
                      </a:pPr>
                      <a:r>
                        <a:rPr lang="en-US" sz="1000" b="1" kern="1200" dirty="0">
                          <a:solidFill>
                            <a:srgbClr val="000000"/>
                          </a:solidFill>
                          <a:effectLst/>
                          <a:latin typeface="Arial"/>
                          <a:ea typeface="Times New Roman"/>
                          <a:cs typeface="Arial"/>
                        </a:rPr>
                        <a:t>Alternate Option for tracking piece information and to support Shipping Services processing/routing</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defTabSz="914400" rtl="0" eaLnBrk="1" latinLnBrk="0" hangingPunct="1">
                        <a:spcBef>
                          <a:spcPts val="0"/>
                        </a:spcBef>
                        <a:spcAft>
                          <a:spcPts val="0"/>
                        </a:spcAft>
                      </a:pPr>
                      <a:r>
                        <a:rPr lang="en-US" sz="1000" b="1" kern="1200" dirty="0">
                          <a:solidFill>
                            <a:srgbClr val="000000"/>
                          </a:solidFill>
                          <a:effectLst/>
                          <a:latin typeface="Arial"/>
                          <a:ea typeface="Times New Roman"/>
                          <a:cs typeface="Arial"/>
                        </a:rPr>
                        <a:t>Extra Service IMpb Non-Compliance Fee S23</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r>
              <a:tr h="547690">
                <a:tc>
                  <a:txBody>
                    <a:bodyPr/>
                    <a:lstStyle/>
                    <a:p>
                      <a:pPr marL="0" marR="0" algn="ctr">
                        <a:spcBef>
                          <a:spcPts val="0"/>
                        </a:spcBef>
                        <a:spcAft>
                          <a:spcPts val="0"/>
                        </a:spcAft>
                      </a:pPr>
                      <a:r>
                        <a:rPr lang="en-US" sz="1000" b="1" dirty="0" smtClean="0">
                          <a:solidFill>
                            <a:srgbClr val="000000"/>
                          </a:solidFill>
                          <a:effectLst/>
                          <a:latin typeface="Arial"/>
                          <a:ea typeface="Times New Roman"/>
                          <a:cs typeface="Arial"/>
                        </a:rPr>
                        <a:t>First-Class </a:t>
                      </a:r>
                      <a:r>
                        <a:rPr lang="en-US" sz="1000" b="1" dirty="0">
                          <a:solidFill>
                            <a:srgbClr val="000000"/>
                          </a:solidFill>
                          <a:effectLst/>
                          <a:latin typeface="Arial"/>
                          <a:ea typeface="Times New Roman"/>
                          <a:cs typeface="Arial"/>
                        </a:rPr>
                        <a:t>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66391">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Standard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IMb, 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applicable</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579487">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Priority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60379">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Priority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Letters, Flats (Only for Critical Mail)</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IMb, 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549650">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Bound Printed Matter</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49650">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Library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PW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31084">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Media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47690">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Parcel Select &amp; PSLW</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69448">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Periodicals</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PW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88158" name="Title 1"/>
          <p:cNvSpPr>
            <a:spLocks noGrp="1"/>
          </p:cNvSpPr>
          <p:nvPr>
            <p:ph type="title"/>
          </p:nvPr>
        </p:nvSpPr>
        <p:spPr>
          <a:xfrm>
            <a:off x="685800" y="0"/>
            <a:ext cx="8229600" cy="731838"/>
          </a:xfrm>
        </p:spPr>
        <p:txBody>
          <a:bodyPr/>
          <a:lstStyle/>
          <a:p>
            <a:pPr algn="r"/>
            <a:r>
              <a:rPr altLang="en-US" sz="2800" b="1" smtClean="0">
                <a:latin typeface="Arial" pitchFamily="34" charset="0"/>
                <a:cs typeface="Arial" pitchFamily="34" charset="0"/>
              </a:rPr>
              <a:t>IMpb Support: Postal Wizard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04800" y="990600"/>
          <a:ext cx="8382001" cy="5681663"/>
        </p:xfrm>
        <a:graphic>
          <a:graphicData uri="http://schemas.openxmlformats.org/drawingml/2006/table">
            <a:tbl>
              <a:tblPr firstRow="1" firstCol="1" bandRow="1"/>
              <a:tblGrid>
                <a:gridCol w="990600"/>
                <a:gridCol w="914400"/>
                <a:gridCol w="838200"/>
                <a:gridCol w="990600"/>
                <a:gridCol w="1371600"/>
                <a:gridCol w="1783916"/>
                <a:gridCol w="1492685"/>
              </a:tblGrid>
              <a:tr h="228202">
                <a:tc gridSpan="7">
                  <a:txBody>
                    <a:bodyPr/>
                    <a:lstStyle/>
                    <a:p>
                      <a:pPr marL="457200" marR="0" lvl="1" indent="0" algn="ctr">
                        <a:spcBef>
                          <a:spcPts val="1200"/>
                        </a:spcBef>
                        <a:spcAft>
                          <a:spcPts val="300"/>
                        </a:spcAft>
                        <a:buFont typeface="+mj-lt"/>
                        <a:buNone/>
                      </a:pPr>
                      <a:r>
                        <a:rPr lang="en-US" sz="1400" b="1" kern="1600" dirty="0">
                          <a:solidFill>
                            <a:schemeClr val="bg1"/>
                          </a:solidFill>
                          <a:effectLst/>
                          <a:latin typeface="Arial"/>
                          <a:ea typeface="Times New Roman"/>
                          <a:cs typeface="Times New Roman"/>
                        </a:rPr>
                        <a:t>BMEU </a:t>
                      </a:r>
                      <a:r>
                        <a:rPr lang="en-US" sz="1400" b="1" kern="1600" dirty="0" smtClean="0">
                          <a:solidFill>
                            <a:schemeClr val="bg1"/>
                          </a:solidFill>
                          <a:effectLst/>
                          <a:latin typeface="Arial"/>
                          <a:ea typeface="Times New Roman"/>
                          <a:cs typeface="Times New Roman"/>
                        </a:rPr>
                        <a:t>Hard-Copy </a:t>
                      </a:r>
                      <a:r>
                        <a:rPr lang="en-US" sz="1400" b="1" kern="1600" dirty="0">
                          <a:solidFill>
                            <a:schemeClr val="bg1"/>
                          </a:solidFill>
                          <a:effectLst/>
                          <a:latin typeface="Arial"/>
                          <a:ea typeface="Times New Roman"/>
                          <a:cs typeface="Times New Roman"/>
                        </a:rPr>
                        <a:t>IMpb Non-Compliance </a:t>
                      </a:r>
                      <a:r>
                        <a:rPr lang="en-US" sz="1400" b="1" kern="1600" dirty="0" smtClean="0">
                          <a:solidFill>
                            <a:schemeClr val="bg1"/>
                          </a:solidFill>
                          <a:effectLst/>
                          <a:latin typeface="Arial"/>
                          <a:ea typeface="Times New Roman"/>
                          <a:cs typeface="Times New Roman"/>
                        </a:rPr>
                        <a:t>Assessment / Calculation </a:t>
                      </a:r>
                      <a:r>
                        <a:rPr lang="en-US" sz="1400" b="1" kern="1600" dirty="0">
                          <a:solidFill>
                            <a:schemeClr val="bg1"/>
                          </a:solidFill>
                          <a:effectLst/>
                          <a:latin typeface="Arial"/>
                          <a:ea typeface="Times New Roman"/>
                          <a:cs typeface="Times New Roman"/>
                        </a:rPr>
                        <a:t>for January 2014</a:t>
                      </a: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8805">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BMEU Mail Classes or Products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 Processing Category</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Barcode Type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Mail Class supported in </a:t>
                      </a:r>
                      <a:r>
                        <a:rPr lang="en-US" sz="1000" b="1" i="1" dirty="0" err="1">
                          <a:solidFill>
                            <a:srgbClr val="000000"/>
                          </a:solidFill>
                          <a:effectLst/>
                          <a:latin typeface="Arial"/>
                          <a:ea typeface="Times New Roman"/>
                          <a:cs typeface="Arial"/>
                        </a:rPr>
                        <a:t>PostalOne</a:t>
                      </a:r>
                      <a:r>
                        <a:rPr lang="en-US" sz="1000" b="1" i="1" dirty="0">
                          <a:solidFill>
                            <a:srgbClr val="000000"/>
                          </a:solidFill>
                          <a:effectLst/>
                          <a:latin typeface="Arial"/>
                          <a:ea typeface="Times New Roman"/>
                          <a:cs typeface="Arial"/>
                        </a:rPr>
                        <a:t>! </a:t>
                      </a:r>
                      <a:r>
                        <a:rPr lang="en-US" sz="1000" b="1" dirty="0">
                          <a:solidFill>
                            <a:srgbClr val="000000"/>
                          </a:solidFill>
                          <a:effectLst/>
                          <a:latin typeface="Arial"/>
                          <a:ea typeface="Times New Roman"/>
                          <a:cs typeface="Arial"/>
                        </a:rPr>
                        <a:t>via BMEU</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BMEU Files Conversion to </a:t>
                      </a:r>
                      <a:r>
                        <a:rPr lang="en-US" sz="1000" b="1" dirty="0" smtClean="0">
                          <a:solidFill>
                            <a:srgbClr val="000000"/>
                          </a:solidFill>
                          <a:effectLst/>
                          <a:latin typeface="Arial"/>
                          <a:ea typeface="Times New Roman"/>
                          <a:cs typeface="Arial"/>
                        </a:rPr>
                        <a:t>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Alternate Option for tracking piece information and to support Shipping Services processing/routing</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Extra Service IMpb Non-Compliance Fee S23</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8CCE4"/>
                    </a:solidFill>
                  </a:tcPr>
                </a:tc>
              </a:tr>
              <a:tr h="610744">
                <a:tc>
                  <a:txBody>
                    <a:bodyPr/>
                    <a:lstStyle/>
                    <a:p>
                      <a:pPr marL="0" marR="0" algn="ctr">
                        <a:spcBef>
                          <a:spcPts val="0"/>
                        </a:spcBef>
                        <a:spcAft>
                          <a:spcPts val="0"/>
                        </a:spcAft>
                      </a:pPr>
                      <a:r>
                        <a:rPr lang="en-US" sz="1000" b="1" dirty="0" smtClean="0">
                          <a:solidFill>
                            <a:srgbClr val="000000"/>
                          </a:solidFill>
                          <a:effectLst/>
                          <a:latin typeface="Arial"/>
                          <a:ea typeface="Times New Roman"/>
                          <a:cs typeface="Arial"/>
                        </a:rPr>
                        <a:t>First-Class </a:t>
                      </a:r>
                      <a:r>
                        <a:rPr lang="en-US" sz="1000" b="1" dirty="0">
                          <a:solidFill>
                            <a:srgbClr val="000000"/>
                          </a:solidFill>
                          <a:effectLst/>
                          <a:latin typeface="Arial"/>
                          <a:ea typeface="Times New Roman"/>
                          <a:cs typeface="Arial"/>
                        </a:rPr>
                        <a:t>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BMEU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485582">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Standard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err="1">
                          <a:solidFill>
                            <a:srgbClr val="000000"/>
                          </a:solidFill>
                          <a:effectLst/>
                          <a:latin typeface="Arial"/>
                          <a:ea typeface="Times New Roman"/>
                          <a:cs typeface="Arial"/>
                        </a:rPr>
                        <a:t>IMb</a:t>
                      </a:r>
                      <a:r>
                        <a:rPr lang="en-US" sz="1000" dirty="0">
                          <a:solidFill>
                            <a:srgbClr val="000000"/>
                          </a:solidFill>
                          <a:effectLst/>
                          <a:latin typeface="Arial"/>
                          <a:ea typeface="Times New Roman"/>
                          <a:cs typeface="Arial"/>
                        </a:rPr>
                        <a:t>, 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PW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applicable</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 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10744">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Priority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Parcels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IMpb</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BMEU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System requires a separate SSF submission to PTR</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555250">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Priority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Letters, Flats (Only for Critical Mail)</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IMb, 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needed, combination of BMEU and SSF supported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490398">
                <a:tc>
                  <a:txBody>
                    <a:bodyPr/>
                    <a:lstStyle/>
                    <a:p>
                      <a:pPr marL="0" marR="0" algn="ctr">
                        <a:spcBef>
                          <a:spcPts val="0"/>
                        </a:spcBef>
                        <a:spcAft>
                          <a:spcPts val="0"/>
                        </a:spcAft>
                      </a:pPr>
                      <a:r>
                        <a:rPr lang="en-US" sz="1000" b="1">
                          <a:solidFill>
                            <a:srgbClr val="000000"/>
                          </a:solidFill>
                          <a:effectLst/>
                          <a:latin typeface="Arial"/>
                          <a:ea typeface="Times New Roman"/>
                          <a:cs typeface="Arial"/>
                        </a:rPr>
                        <a:t>Bound Printed Matter</a:t>
                      </a:r>
                      <a:endParaRPr lang="en-US" sz="1100" b="1">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BMEU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490398">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Library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BMEU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490398">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Media Mail</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BMEU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N/A- Not applicable</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r h="610744">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Parcel Select &amp; PSLW</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BMEU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System requires a separate SSF submission to PTR</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Mailers will need to pay, in case pieces fall below compliance thresholds</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r>
              <a:tr h="490398">
                <a:tc>
                  <a:txBody>
                    <a:bodyPr/>
                    <a:lstStyle/>
                    <a:p>
                      <a:pPr marL="0" marR="0" algn="ctr">
                        <a:spcBef>
                          <a:spcPts val="0"/>
                        </a:spcBef>
                        <a:spcAft>
                          <a:spcPts val="0"/>
                        </a:spcAft>
                      </a:pPr>
                      <a:r>
                        <a:rPr lang="en-US" sz="1000" b="1" dirty="0">
                          <a:solidFill>
                            <a:srgbClr val="000000"/>
                          </a:solidFill>
                          <a:effectLst/>
                          <a:latin typeface="Arial"/>
                          <a:ea typeface="Times New Roman"/>
                          <a:cs typeface="Arial"/>
                        </a:rPr>
                        <a:t>Periodicals</a:t>
                      </a:r>
                      <a:endParaRPr lang="en-US" sz="1100" b="1"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Parcels</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IMpb</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needed, combination of BMEU and SSF supported</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a:solidFill>
                            <a:srgbClr val="000000"/>
                          </a:solidFill>
                          <a:effectLst/>
                          <a:latin typeface="Arial"/>
                          <a:ea typeface="Times New Roman"/>
                          <a:cs typeface="Arial"/>
                        </a:rPr>
                        <a:t>N/A- Not applicable</a:t>
                      </a:r>
                      <a:endParaRPr lang="en-US" sz="110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000" dirty="0">
                          <a:solidFill>
                            <a:srgbClr val="000000"/>
                          </a:solidFill>
                          <a:effectLst/>
                          <a:latin typeface="Arial"/>
                          <a:ea typeface="Times New Roman"/>
                          <a:cs typeface="Arial"/>
                        </a:rPr>
                        <a:t>Not applicable, Not assessed</a:t>
                      </a:r>
                      <a:endParaRPr lang="en-US" sz="1100" dirty="0">
                        <a:effectLst/>
                        <a:latin typeface="Arial"/>
                        <a:ea typeface="Calibri"/>
                        <a:cs typeface="Times New Roman"/>
                      </a:endParaRPr>
                    </a:p>
                  </a:txBody>
                  <a:tcPr marL="37509" marR="37509" marT="4567" marB="456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4" name="Slide Number Placeholder 3"/>
          <p:cNvSpPr>
            <a:spLocks noGrp="1"/>
          </p:cNvSpPr>
          <p:nvPr>
            <p:ph type="sldNum" sz="quarter" idx="12"/>
          </p:nvPr>
        </p:nvSpPr>
        <p:spPr/>
        <p:txBody>
          <a:bodyPr/>
          <a:lstStyle/>
          <a:p>
            <a:pPr>
              <a:defRPr/>
            </a:pPr>
            <a:fld id="{84760815-42BF-45EA-B129-77A55B3FECE3}" type="slidenum">
              <a:rPr lang="en-US" smtClean="0"/>
              <a:pPr>
                <a:defRPr/>
              </a:pPr>
              <a:t>38</a:t>
            </a:fld>
            <a:endParaRPr lang="en-US" dirty="0"/>
          </a:p>
        </p:txBody>
      </p:sp>
      <p:sp>
        <p:nvSpPr>
          <p:cNvPr id="89182" name="Title 1"/>
          <p:cNvSpPr>
            <a:spLocks noGrp="1"/>
          </p:cNvSpPr>
          <p:nvPr>
            <p:ph type="title"/>
          </p:nvPr>
        </p:nvSpPr>
        <p:spPr>
          <a:xfrm>
            <a:off x="762000" y="30163"/>
            <a:ext cx="8229600" cy="731837"/>
          </a:xfrm>
        </p:spPr>
        <p:txBody>
          <a:bodyPr/>
          <a:lstStyle/>
          <a:p>
            <a:pPr algn="r"/>
            <a:r>
              <a:rPr altLang="en-US" sz="2800" b="1" smtClean="0">
                <a:latin typeface="Arial" pitchFamily="34" charset="0"/>
                <a:cs typeface="Arial" pitchFamily="34" charset="0"/>
              </a:rPr>
              <a:t>IMpb Support: BMEU Hardcopy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algn="ctr"/>
            <a:r>
              <a:rPr altLang="en-US" b="1" smtClean="0">
                <a:latin typeface="Arial" pitchFamily="34" charset="0"/>
                <a:cs typeface="Arial" pitchFamily="34" charset="0"/>
              </a:rPr>
              <a:t>IMpb Requirements: </a:t>
            </a:r>
            <a:br>
              <a:rPr altLang="en-US" b="1" smtClean="0">
                <a:latin typeface="Arial" pitchFamily="34" charset="0"/>
                <a:cs typeface="Arial" pitchFamily="34" charset="0"/>
              </a:rPr>
            </a:br>
            <a:r>
              <a:rPr altLang="en-US" b="1" smtClean="0">
                <a:latin typeface="Arial" pitchFamily="34" charset="0"/>
                <a:cs typeface="Arial" pitchFamily="34" charset="0"/>
              </a:rPr>
              <a:t>Applicable Classes of Mail</a:t>
            </a:r>
          </a:p>
        </p:txBody>
      </p:sp>
      <p:sp>
        <p:nvSpPr>
          <p:cNvPr id="4" name="Slide Number Placeholder 3"/>
          <p:cNvSpPr>
            <a:spLocks noGrp="1"/>
          </p:cNvSpPr>
          <p:nvPr>
            <p:ph type="sldNum" sz="quarter" idx="12"/>
          </p:nvPr>
        </p:nvSpPr>
        <p:spPr/>
        <p:txBody>
          <a:bodyPr/>
          <a:lstStyle/>
          <a:p>
            <a:pPr>
              <a:defRPr/>
            </a:pPr>
            <a:fld id="{869D57DC-2D45-4E8F-B577-65042D7B1404}" type="slidenum">
              <a:rPr lang="en-US" smtClean="0"/>
              <a:pPr>
                <a:defRPr/>
              </a:pPr>
              <a:t>4</a:t>
            </a:fld>
            <a:endParaRPr lang="en-US" dirty="0"/>
          </a:p>
        </p:txBody>
      </p:sp>
      <p:sp>
        <p:nvSpPr>
          <p:cNvPr id="21507" name="TextBox 5"/>
          <p:cNvSpPr txBox="1">
            <a:spLocks noChangeArrowheads="1"/>
          </p:cNvSpPr>
          <p:nvPr/>
        </p:nvSpPr>
        <p:spPr bwMode="auto">
          <a:xfrm>
            <a:off x="533400" y="1666875"/>
            <a:ext cx="8001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860425" indent="-285750">
              <a:defRPr>
                <a:solidFill>
                  <a:schemeClr val="tx1"/>
                </a:solidFill>
                <a:latin typeface="Arial" pitchFamily="34" charset="0"/>
                <a:cs typeface="Arial" pitchFamily="34" charset="0"/>
              </a:defRPr>
            </a:lvl2pPr>
            <a:lvl3pPr marL="1317625" indent="-28575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400">
                <a:cs typeface="Times New Roman" pitchFamily="18" charset="0"/>
              </a:rPr>
              <a:t>Effective January 2014, the Intelligent Mail package barcode (IMpb) requirements are changing for all parcels entered through commercial channels including, but not limited to: </a:t>
            </a:r>
          </a:p>
          <a:p>
            <a:endParaRPr lang="en-US" altLang="en-US" sz="1600">
              <a:cs typeface="Times New Roman" pitchFamily="18" charset="0"/>
            </a:endParaRPr>
          </a:p>
          <a:p>
            <a:pPr lvl="1">
              <a:lnSpc>
                <a:spcPct val="90000"/>
              </a:lnSpc>
              <a:buFont typeface="Wingdings" pitchFamily="2" charset="2"/>
              <a:buChar char="q"/>
            </a:pPr>
            <a:r>
              <a:rPr lang="en-US" altLang="en-US" sz="2000">
                <a:cs typeface="Times New Roman" pitchFamily="18" charset="0"/>
              </a:rPr>
              <a:t>Priority Mail Express</a:t>
            </a:r>
            <a:r>
              <a:rPr lang="en-US" altLang="en-US" sz="2000" baseline="30000">
                <a:cs typeface="Times New Roman" pitchFamily="18" charset="0"/>
              </a:rPr>
              <a:t>TM</a:t>
            </a:r>
            <a:r>
              <a:rPr lang="en-US" altLang="en-US" sz="2000">
                <a:cs typeface="Times New Roman" pitchFamily="18" charset="0"/>
              </a:rPr>
              <a:t> </a:t>
            </a:r>
          </a:p>
          <a:p>
            <a:pPr lvl="1">
              <a:lnSpc>
                <a:spcPct val="90000"/>
              </a:lnSpc>
              <a:buFont typeface="Wingdings" pitchFamily="2" charset="2"/>
              <a:buChar char="q"/>
            </a:pPr>
            <a:r>
              <a:rPr lang="en-US" altLang="en-US" sz="2000">
                <a:cs typeface="Times New Roman" pitchFamily="18" charset="0"/>
              </a:rPr>
              <a:t>Priority Mail</a:t>
            </a:r>
            <a:r>
              <a:rPr lang="en-US" altLang="en-US" sz="2000" baseline="30000">
                <a:cs typeface="Times New Roman" pitchFamily="18" charset="0"/>
              </a:rPr>
              <a:t>®</a:t>
            </a:r>
            <a:r>
              <a:rPr lang="en-US" altLang="en-US" sz="2000">
                <a:cs typeface="Times New Roman" pitchFamily="18" charset="0"/>
              </a:rPr>
              <a:t> </a:t>
            </a:r>
          </a:p>
          <a:p>
            <a:pPr lvl="1">
              <a:lnSpc>
                <a:spcPct val="90000"/>
              </a:lnSpc>
              <a:buFont typeface="Wingdings" pitchFamily="2" charset="2"/>
              <a:buChar char="q"/>
            </a:pPr>
            <a:r>
              <a:rPr lang="en-US" altLang="en-US" sz="2000">
                <a:cs typeface="Times New Roman" pitchFamily="18" charset="0"/>
              </a:rPr>
              <a:t>First-Class</a:t>
            </a:r>
            <a:r>
              <a:rPr lang="en-US" altLang="en-US" sz="2000" baseline="30000">
                <a:cs typeface="Times New Roman" pitchFamily="18" charset="0"/>
              </a:rPr>
              <a:t>TM</a:t>
            </a:r>
            <a:r>
              <a:rPr lang="en-US" altLang="en-US" sz="2000">
                <a:cs typeface="Times New Roman" pitchFamily="18" charset="0"/>
              </a:rPr>
              <a:t> Package Services</a:t>
            </a:r>
          </a:p>
          <a:p>
            <a:pPr lvl="1">
              <a:lnSpc>
                <a:spcPct val="90000"/>
              </a:lnSpc>
              <a:buFont typeface="Wingdings" pitchFamily="2" charset="2"/>
              <a:buChar char="q"/>
            </a:pPr>
            <a:r>
              <a:rPr lang="en-US" altLang="en-US" sz="2000">
                <a:cs typeface="Times New Roman" pitchFamily="18" charset="0"/>
              </a:rPr>
              <a:t>Parcel Select</a:t>
            </a:r>
          </a:p>
          <a:p>
            <a:pPr lvl="1">
              <a:lnSpc>
                <a:spcPct val="90000"/>
              </a:lnSpc>
              <a:buFont typeface="Wingdings" pitchFamily="2" charset="2"/>
              <a:buChar char="q"/>
            </a:pPr>
            <a:r>
              <a:rPr lang="en-US" altLang="en-US" sz="2000">
                <a:cs typeface="Times New Roman" pitchFamily="18" charset="0"/>
              </a:rPr>
              <a:t>Parcel Select Lightweight</a:t>
            </a:r>
          </a:p>
          <a:p>
            <a:pPr lvl="1">
              <a:lnSpc>
                <a:spcPct val="90000"/>
              </a:lnSpc>
              <a:buFont typeface="Wingdings" pitchFamily="2" charset="2"/>
              <a:buChar char="q"/>
            </a:pPr>
            <a:r>
              <a:rPr lang="en-US" altLang="en-US" sz="2000">
                <a:cs typeface="Times New Roman" pitchFamily="18" charset="0"/>
              </a:rPr>
              <a:t>Postage paid by:</a:t>
            </a:r>
          </a:p>
          <a:p>
            <a:pPr lvl="2">
              <a:lnSpc>
                <a:spcPct val="90000"/>
              </a:lnSpc>
              <a:buFont typeface="Arial" pitchFamily="34" charset="0"/>
              <a:buChar char="■"/>
            </a:pPr>
            <a:r>
              <a:rPr lang="en-US" altLang="en-US">
                <a:cs typeface="Times New Roman" pitchFamily="18" charset="0"/>
              </a:rPr>
              <a:t>Permit imprint</a:t>
            </a:r>
          </a:p>
          <a:p>
            <a:pPr lvl="2">
              <a:lnSpc>
                <a:spcPct val="90000"/>
              </a:lnSpc>
              <a:buFont typeface="Arial" pitchFamily="34" charset="0"/>
              <a:buChar char="■"/>
            </a:pPr>
            <a:r>
              <a:rPr lang="en-US" altLang="en-US">
                <a:cs typeface="Times New Roman" pitchFamily="18" charset="0"/>
              </a:rPr>
              <a:t>Postage meter</a:t>
            </a:r>
          </a:p>
          <a:p>
            <a:pPr lvl="2">
              <a:lnSpc>
                <a:spcPct val="90000"/>
              </a:lnSpc>
              <a:buFont typeface="Arial" pitchFamily="34" charset="0"/>
              <a:buChar char="■"/>
            </a:pPr>
            <a:r>
              <a:rPr lang="en-US" altLang="en-US">
                <a:cs typeface="Times New Roman" pitchFamily="18" charset="0"/>
              </a:rPr>
              <a:t>PC Postage</a:t>
            </a:r>
            <a:r>
              <a:rPr lang="en-US" altLang="en-US" baseline="30000">
                <a:cs typeface="Times New Roman" pitchFamily="18" charset="0"/>
              </a:rPr>
              <a:t>®</a:t>
            </a:r>
            <a:endParaRPr lang="en-US" altLang="en-US">
              <a:cs typeface="Times New Roman" pitchFamily="18" charset="0"/>
            </a:endParaRPr>
          </a:p>
          <a:p>
            <a:pPr lvl="2">
              <a:lnSpc>
                <a:spcPct val="90000"/>
              </a:lnSpc>
              <a:buFont typeface="Arial" pitchFamily="34" charset="0"/>
              <a:buChar char="■"/>
            </a:pPr>
            <a:r>
              <a:rPr lang="en-US" altLang="en-US">
                <a:cs typeface="Times New Roman" pitchFamily="18" charset="0"/>
              </a:rPr>
              <a:t>Precancelled stamps</a:t>
            </a:r>
          </a:p>
          <a:p>
            <a:pPr lvl="2">
              <a:lnSpc>
                <a:spcPct val="90000"/>
              </a:lnSpc>
              <a:buFont typeface="Arial" pitchFamily="34" charset="0"/>
              <a:buChar char="■"/>
            </a:pPr>
            <a:r>
              <a:rPr lang="en-US" altLang="en-US">
                <a:cs typeface="Times New Roman" pitchFamily="18" charset="0"/>
              </a:rPr>
              <a:t>Franked Mail or Official Mail Accounting System </a:t>
            </a:r>
            <a:r>
              <a:rPr lang="en-US" altLang="en-US" sz="1600">
                <a:cs typeface="Times New Roman" pitchFamily="18" charset="0"/>
              </a:rPr>
              <a:t/>
            </a:r>
            <a:br>
              <a:rPr lang="en-US" altLang="en-US" sz="1600">
                <a:cs typeface="Times New Roman" pitchFamily="18" charset="0"/>
              </a:rPr>
            </a:br>
            <a:endParaRPr lang="en-US" altLang="en-US" sz="1600">
              <a:cs typeface="Times New Roman" pitchFamily="18" charset="0"/>
            </a:endParaRPr>
          </a:p>
          <a:p>
            <a:endParaRPr lang="en-US" altLang="en-US" sz="1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algn="ctr"/>
            <a:r>
              <a:rPr altLang="en-US" b="1" smtClean="0">
                <a:latin typeface="Arial" pitchFamily="34" charset="0"/>
                <a:cs typeface="Arial" pitchFamily="34" charset="0"/>
              </a:rPr>
              <a:t>IMpb Requirements </a:t>
            </a:r>
            <a:br>
              <a:rPr altLang="en-US" b="1" smtClean="0">
                <a:latin typeface="Arial" pitchFamily="34" charset="0"/>
                <a:cs typeface="Arial" pitchFamily="34" charset="0"/>
              </a:rPr>
            </a:br>
            <a:r>
              <a:rPr altLang="en-US" b="1" smtClean="0">
                <a:latin typeface="Arial" pitchFamily="34" charset="0"/>
                <a:cs typeface="Arial" pitchFamily="34" charset="0"/>
              </a:rPr>
              <a:t>Effective January 2014</a:t>
            </a:r>
          </a:p>
        </p:txBody>
      </p:sp>
      <p:sp>
        <p:nvSpPr>
          <p:cNvPr id="4" name="Slide Number Placeholder 3"/>
          <p:cNvSpPr>
            <a:spLocks noGrp="1"/>
          </p:cNvSpPr>
          <p:nvPr>
            <p:ph type="sldNum" sz="quarter" idx="12"/>
          </p:nvPr>
        </p:nvSpPr>
        <p:spPr/>
        <p:txBody>
          <a:bodyPr/>
          <a:lstStyle/>
          <a:p>
            <a:pPr>
              <a:defRPr/>
            </a:pPr>
            <a:fld id="{EE0EC384-A01A-4B89-9869-939976E3C344}" type="slidenum">
              <a:rPr lang="en-US" smtClean="0"/>
              <a:pPr>
                <a:defRPr/>
              </a:pPr>
              <a:t>5</a:t>
            </a:fld>
            <a:endParaRPr lang="en-US" dirty="0"/>
          </a:p>
        </p:txBody>
      </p:sp>
      <p:graphicFrame>
        <p:nvGraphicFramePr>
          <p:cNvPr id="5" name="Table 4"/>
          <p:cNvGraphicFramePr>
            <a:graphicFrameLocks noGrp="1"/>
          </p:cNvGraphicFramePr>
          <p:nvPr/>
        </p:nvGraphicFramePr>
        <p:xfrm>
          <a:off x="971550" y="2794000"/>
          <a:ext cx="7200900" cy="3755136"/>
        </p:xfrm>
        <a:graphic>
          <a:graphicData uri="http://schemas.openxmlformats.org/drawingml/2006/table">
            <a:tbl>
              <a:tblPr firstRow="1" firstCol="1" bandRow="1" bandCol="1"/>
              <a:tblGrid>
                <a:gridCol w="7200900"/>
              </a:tblGrid>
              <a:tr h="420546">
                <a:tc>
                  <a:txBody>
                    <a:bodyPr/>
                    <a:lstStyle/>
                    <a:p>
                      <a:pPr marL="0" marR="0" algn="ctr">
                        <a:lnSpc>
                          <a:spcPct val="115000"/>
                        </a:lnSpc>
                        <a:spcBef>
                          <a:spcPts val="0"/>
                        </a:spcBef>
                        <a:spcAft>
                          <a:spcPts val="0"/>
                        </a:spcAft>
                      </a:pPr>
                      <a:r>
                        <a:rPr lang="en-US" sz="2400" b="1" dirty="0" smtClean="0">
                          <a:solidFill>
                            <a:schemeClr val="bg1"/>
                          </a:solidFill>
                          <a:effectLst/>
                          <a:latin typeface="Arial"/>
                          <a:ea typeface="Times New Roman"/>
                          <a:cs typeface="Times New Roman"/>
                        </a:rPr>
                        <a:t>Requirements Effective January</a:t>
                      </a:r>
                      <a:r>
                        <a:rPr lang="en-US" sz="2400" b="1" baseline="0" dirty="0" smtClean="0">
                          <a:solidFill>
                            <a:schemeClr val="bg1"/>
                          </a:solidFill>
                          <a:effectLst/>
                          <a:latin typeface="Arial"/>
                          <a:ea typeface="Times New Roman"/>
                          <a:cs typeface="Times New Roman"/>
                        </a:rPr>
                        <a:t> 26, 2014</a:t>
                      </a:r>
                      <a:endParaRPr lang="en-US" sz="2400" dirty="0">
                        <a:solidFill>
                          <a:schemeClr val="bg1"/>
                        </a:solidFill>
                        <a:effectLst/>
                        <a:latin typeface="Calibri"/>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3333892">
                <a:tc>
                  <a:txBody>
                    <a:bodyPr/>
                    <a:lstStyle/>
                    <a:p>
                      <a:pPr marL="342900" marR="0" lvl="0" indent="-342900">
                        <a:lnSpc>
                          <a:spcPct val="90000"/>
                        </a:lnSpc>
                        <a:spcBef>
                          <a:spcPts val="0"/>
                        </a:spcBef>
                        <a:spcAft>
                          <a:spcPts val="0"/>
                        </a:spcAft>
                        <a:buFont typeface="Symbol"/>
                        <a:buChar char=""/>
                      </a:pPr>
                      <a:endParaRPr lang="en-US" sz="1200" dirty="0" smtClean="0">
                        <a:effectLst/>
                        <a:latin typeface="Arial" pitchFamily="34" charset="0"/>
                        <a:ea typeface="Times New Roman"/>
                        <a:cs typeface="Arial" pitchFamily="34" charset="0"/>
                      </a:endParaRPr>
                    </a:p>
                    <a:p>
                      <a:pPr marL="512763" marR="0" lvl="0" indent="-342900">
                        <a:lnSpc>
                          <a:spcPct val="90000"/>
                        </a:lnSpc>
                        <a:spcBef>
                          <a:spcPts val="0"/>
                        </a:spcBef>
                        <a:spcAft>
                          <a:spcPts val="0"/>
                        </a:spcAft>
                        <a:buFont typeface="Wingdings" panose="05000000000000000000" pitchFamily="2" charset="2"/>
                        <a:buChar char="q"/>
                      </a:pPr>
                      <a:r>
                        <a:rPr lang="en-US" sz="2200" dirty="0" smtClean="0">
                          <a:effectLst/>
                          <a:latin typeface="Arial" pitchFamily="34" charset="0"/>
                          <a:ea typeface="Times New Roman"/>
                          <a:cs typeface="Arial" pitchFamily="34" charset="0"/>
                        </a:rPr>
                        <a:t>Use a </a:t>
                      </a:r>
                      <a:r>
                        <a:rPr lang="en-US" sz="2200" b="0" dirty="0" smtClean="0">
                          <a:effectLst/>
                          <a:latin typeface="Arial" pitchFamily="34" charset="0"/>
                          <a:ea typeface="Times New Roman"/>
                          <a:cs typeface="Arial" pitchFamily="34" charset="0"/>
                        </a:rPr>
                        <a:t>unique</a:t>
                      </a:r>
                      <a:r>
                        <a:rPr lang="en-US" sz="2200" dirty="0" smtClean="0">
                          <a:effectLst/>
                          <a:latin typeface="Arial" pitchFamily="34" charset="0"/>
                          <a:ea typeface="Times New Roman"/>
                          <a:cs typeface="Arial" pitchFamily="34" charset="0"/>
                        </a:rPr>
                        <a:t> Intelligent Mail package barcode (</a:t>
                      </a:r>
                      <a:r>
                        <a:rPr lang="en-US" sz="2200" dirty="0" err="1" smtClean="0">
                          <a:effectLst/>
                          <a:latin typeface="Arial" pitchFamily="34" charset="0"/>
                          <a:ea typeface="Times New Roman"/>
                          <a:cs typeface="Arial" pitchFamily="34" charset="0"/>
                        </a:rPr>
                        <a:t>IMpb</a:t>
                      </a:r>
                      <a:r>
                        <a:rPr lang="en-US" sz="2200" dirty="0" smtClean="0">
                          <a:effectLst/>
                          <a:latin typeface="Arial" pitchFamily="34" charset="0"/>
                          <a:ea typeface="Times New Roman"/>
                          <a:cs typeface="Arial" pitchFamily="34" charset="0"/>
                        </a:rPr>
                        <a:t>) on each </a:t>
                      </a:r>
                      <a:r>
                        <a:rPr lang="en-US" sz="2200" dirty="0" err="1" smtClean="0">
                          <a:effectLst/>
                          <a:latin typeface="Arial" pitchFamily="34" charset="0"/>
                          <a:ea typeface="Times New Roman"/>
                          <a:cs typeface="Arial" pitchFamily="34" charset="0"/>
                        </a:rPr>
                        <a:t>mailpiece</a:t>
                      </a:r>
                      <a:r>
                        <a:rPr lang="en-US" sz="2200" dirty="0" smtClean="0">
                          <a:effectLst/>
                          <a:latin typeface="Arial" pitchFamily="34" charset="0"/>
                          <a:ea typeface="Times New Roman"/>
                          <a:cs typeface="Arial" pitchFamily="34" charset="0"/>
                        </a:rPr>
                        <a:t> </a:t>
                      </a:r>
                    </a:p>
                    <a:p>
                      <a:pPr marL="911225" marR="0" lvl="0" indent="-285750">
                        <a:lnSpc>
                          <a:spcPct val="90000"/>
                        </a:lnSpc>
                        <a:spcBef>
                          <a:spcPts val="600"/>
                        </a:spcBef>
                        <a:spcAft>
                          <a:spcPts val="0"/>
                        </a:spcAft>
                        <a:buFont typeface="Arial" panose="020B0604020202020204" pitchFamily="34" charset="0"/>
                        <a:buChar char="■"/>
                      </a:pPr>
                      <a:r>
                        <a:rPr lang="en-US" sz="1800" dirty="0" smtClean="0">
                          <a:effectLst/>
                          <a:latin typeface="Arial" pitchFamily="34" charset="0"/>
                          <a:ea typeface="Times New Roman"/>
                          <a:cs typeface="Arial" pitchFamily="34" charset="0"/>
                        </a:rPr>
                        <a:t>Prepared in accordance with DMM 708.5.1</a:t>
                      </a:r>
                    </a:p>
                    <a:p>
                      <a:pPr marL="341313" marR="0" lvl="0" indent="-171450">
                        <a:lnSpc>
                          <a:spcPct val="90000"/>
                        </a:lnSpc>
                        <a:spcBef>
                          <a:spcPts val="0"/>
                        </a:spcBef>
                        <a:spcAft>
                          <a:spcPts val="0"/>
                        </a:spcAft>
                        <a:buFont typeface="Arial" pitchFamily="34" charset="0"/>
                        <a:buChar char="•"/>
                      </a:pPr>
                      <a:endParaRPr lang="en-US" sz="1100" dirty="0" smtClean="0">
                        <a:effectLst/>
                        <a:latin typeface="Arial" pitchFamily="34" charset="0"/>
                        <a:ea typeface="Times New Roman"/>
                        <a:cs typeface="Arial" pitchFamily="34" charset="0"/>
                      </a:endParaRPr>
                    </a:p>
                    <a:p>
                      <a:pPr marL="341313" marR="0" lvl="0" indent="-171450">
                        <a:lnSpc>
                          <a:spcPct val="90000"/>
                        </a:lnSpc>
                        <a:spcBef>
                          <a:spcPts val="0"/>
                        </a:spcBef>
                        <a:spcAft>
                          <a:spcPts val="0"/>
                        </a:spcAft>
                        <a:buFont typeface="Arial" pitchFamily="34" charset="0"/>
                        <a:buChar char="•"/>
                      </a:pPr>
                      <a:endParaRPr lang="en-US" sz="1600" dirty="0" smtClean="0">
                        <a:effectLst/>
                        <a:latin typeface="Arial" pitchFamily="34" charset="0"/>
                        <a:ea typeface="Times New Roman"/>
                        <a:cs typeface="Arial" pitchFamily="34" charset="0"/>
                      </a:endParaRPr>
                    </a:p>
                    <a:p>
                      <a:pPr marL="512763" marR="0" lvl="0" indent="-342900">
                        <a:lnSpc>
                          <a:spcPct val="90000"/>
                        </a:lnSpc>
                        <a:spcBef>
                          <a:spcPts val="0"/>
                        </a:spcBef>
                        <a:spcAft>
                          <a:spcPts val="0"/>
                        </a:spcAft>
                        <a:buFont typeface="Wingdings" panose="05000000000000000000" pitchFamily="2" charset="2"/>
                        <a:buChar char="q"/>
                      </a:pPr>
                      <a:r>
                        <a:rPr lang="en-US" sz="2200" dirty="0" smtClean="0">
                          <a:effectLst/>
                          <a:latin typeface="Arial" pitchFamily="34" charset="0"/>
                          <a:ea typeface="Times New Roman"/>
                          <a:cs typeface="Arial" pitchFamily="34" charset="0"/>
                        </a:rPr>
                        <a:t>Submit an electronic Shipping Services File (SSF), version 1.6 (or higher)</a:t>
                      </a:r>
                    </a:p>
                    <a:p>
                      <a:pPr marL="911225" marR="0" lvl="0" indent="-285750" algn="l" defTabSz="914400" rtl="0" eaLnBrk="1" latinLnBrk="0" hangingPunct="1">
                        <a:lnSpc>
                          <a:spcPct val="90000"/>
                        </a:lnSpc>
                        <a:spcBef>
                          <a:spcPts val="600"/>
                        </a:spcBef>
                        <a:spcAft>
                          <a:spcPts val="0"/>
                        </a:spcAft>
                        <a:buFont typeface="Arial" pitchFamily="34" charset="0"/>
                        <a:buChar char="■"/>
                      </a:pPr>
                      <a:r>
                        <a:rPr lang="en-US" sz="1800" kern="1200" dirty="0" smtClean="0">
                          <a:solidFill>
                            <a:schemeClr val="tx1"/>
                          </a:solidFill>
                          <a:effectLst/>
                          <a:latin typeface="Arial" pitchFamily="34" charset="0"/>
                          <a:ea typeface="Times New Roman"/>
                          <a:cs typeface="Arial" pitchFamily="34" charset="0"/>
                        </a:rPr>
                        <a:t>Include the correct destination delivery address or ZIP+4 Code in the SSF</a:t>
                      </a:r>
                    </a:p>
                    <a:p>
                      <a:pPr marL="0" marR="0" lvl="0" indent="0">
                        <a:lnSpc>
                          <a:spcPct val="90000"/>
                        </a:lnSpc>
                        <a:spcBef>
                          <a:spcPts val="0"/>
                        </a:spcBef>
                        <a:spcAft>
                          <a:spcPts val="0"/>
                        </a:spcAft>
                        <a:buFont typeface="Symbol"/>
                        <a:buNone/>
                      </a:pPr>
                      <a:endParaRPr lang="en-US" sz="1100" dirty="0" smtClean="0">
                        <a:effectLst/>
                        <a:latin typeface="Arial" pitchFamily="34" charset="0"/>
                        <a:ea typeface="Times New Roman"/>
                        <a:cs typeface="Arial" pitchFamily="34" charset="0"/>
                      </a:endParaRPr>
                    </a:p>
                    <a:p>
                      <a:pPr marL="117475" marR="0" lvl="0" indent="0">
                        <a:lnSpc>
                          <a:spcPct val="90000"/>
                        </a:lnSpc>
                        <a:spcBef>
                          <a:spcPts val="0"/>
                        </a:spcBef>
                        <a:spcAft>
                          <a:spcPts val="0"/>
                        </a:spcAft>
                        <a:buFont typeface="Symbol"/>
                        <a:buNone/>
                      </a:pPr>
                      <a:endParaRPr lang="en-US" sz="1600" dirty="0" smtClean="0">
                        <a:effectLst/>
                        <a:latin typeface="Arial" pitchFamily="34" charset="0"/>
                        <a:ea typeface="Times New Roman"/>
                        <a:cs typeface="Arial" pitchFamily="34" charset="0"/>
                      </a:endParaRPr>
                    </a:p>
                    <a:p>
                      <a:pPr marL="117475" marR="0" lvl="0" indent="0">
                        <a:lnSpc>
                          <a:spcPct val="90000"/>
                        </a:lnSpc>
                        <a:spcBef>
                          <a:spcPts val="0"/>
                        </a:spcBef>
                        <a:spcAft>
                          <a:spcPts val="0"/>
                        </a:spcAft>
                        <a:buFont typeface="Symbol"/>
                        <a:buNone/>
                      </a:pPr>
                      <a:r>
                        <a:rPr lang="en-US" sz="1200" dirty="0" smtClean="0">
                          <a:effectLst/>
                          <a:latin typeface="Arial" pitchFamily="34" charset="0"/>
                          <a:ea typeface="Times New Roman"/>
                          <a:cs typeface="Arial" pitchFamily="34" charset="0"/>
                        </a:rPr>
                        <a:t>Refer to SSF layout specifications in Publication 199 </a:t>
                      </a:r>
                      <a:r>
                        <a:rPr lang="en-US" sz="1200" dirty="0" smtClean="0">
                          <a:effectLst/>
                          <a:latin typeface="Arial" pitchFamily="34" charset="0"/>
                          <a:ea typeface="Times New Roman"/>
                          <a:cs typeface="Arial" pitchFamily="34" charset="0"/>
                          <a:hlinkClick r:id="rId3"/>
                        </a:rPr>
                        <a:t>https://ribbs.usps.gov/intelligentmail_package/documents/tech_guides/PUB199IMPBImpGuide.pdf</a:t>
                      </a:r>
                      <a:endParaRPr lang="en-US" sz="1200" dirty="0" smtClean="0">
                        <a:effectLst/>
                        <a:latin typeface="Arial" pitchFamily="34" charset="0"/>
                        <a:ea typeface="Times New Roman"/>
                        <a:cs typeface="Arial" pitchFamily="34"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63" name="TextBox 6"/>
          <p:cNvSpPr txBox="1">
            <a:spLocks noChangeArrowheads="1"/>
          </p:cNvSpPr>
          <p:nvPr/>
        </p:nvSpPr>
        <p:spPr bwMode="auto">
          <a:xfrm>
            <a:off x="533400" y="1666875"/>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2400">
                <a:cs typeface="Times New Roman" pitchFamily="18" charset="0"/>
              </a:rPr>
              <a:t>To receive commercial rates, mailers must comply with the following requirements:</a:t>
            </a:r>
            <a:endParaRPr lang="en-US" altLang="en-US" sz="24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228600" y="715963"/>
            <a:ext cx="8915400" cy="731837"/>
          </a:xfrm>
        </p:spPr>
        <p:txBody>
          <a:bodyPr/>
          <a:lstStyle/>
          <a:p>
            <a:pPr algn="ctr"/>
            <a:r>
              <a:rPr altLang="en-US" b="1" smtClean="0">
                <a:latin typeface="Arial" pitchFamily="34" charset="0"/>
                <a:cs typeface="Arial" pitchFamily="34" charset="0"/>
              </a:rPr>
              <a:t>IMpb Requirement: Unique IMpb Barcode</a:t>
            </a:r>
          </a:p>
        </p:txBody>
      </p:sp>
      <p:sp>
        <p:nvSpPr>
          <p:cNvPr id="25602" name="Content Placeholder 2"/>
          <p:cNvSpPr>
            <a:spLocks noGrp="1"/>
          </p:cNvSpPr>
          <p:nvPr>
            <p:ph idx="1"/>
          </p:nvPr>
        </p:nvSpPr>
        <p:spPr>
          <a:xfrm>
            <a:off x="304800" y="1447800"/>
            <a:ext cx="8610600" cy="4530725"/>
          </a:xfrm>
        </p:spPr>
        <p:txBody>
          <a:bodyPr/>
          <a:lstStyle/>
          <a:p>
            <a:endParaRPr lang="en-US" altLang="en-US" sz="2000" smtClean="0"/>
          </a:p>
          <a:p>
            <a:r>
              <a:rPr lang="en-US" altLang="en-US" sz="2000" smtClean="0"/>
              <a:t>Requirement to use a unique IMpb barcode prepared in accordance with </a:t>
            </a:r>
            <a:r>
              <a:rPr lang="en-US" altLang="en-US" sz="2000" b="1" smtClean="0"/>
              <a:t>DMM 708.5.1 </a:t>
            </a:r>
            <a:r>
              <a:rPr lang="en-US" altLang="en-US" sz="2000" i="1" smtClean="0"/>
              <a:t>(Standards for Package and Extra Service Barcodes: Intelligent Mail Package Barcode)</a:t>
            </a:r>
          </a:p>
          <a:p>
            <a:endParaRPr lang="en-US" altLang="en-US" smtClean="0"/>
          </a:p>
        </p:txBody>
      </p:sp>
      <p:pic>
        <p:nvPicPr>
          <p:cNvPr id="25603" name="Picture 2"/>
          <p:cNvPicPr>
            <a:picLocks noChangeAspect="1" noChangeArrowheads="1"/>
          </p:cNvPicPr>
          <p:nvPr/>
        </p:nvPicPr>
        <p:blipFill>
          <a:blip r:embed="rId3">
            <a:extLst>
              <a:ext uri="{28A0092B-C50C-407E-A947-70E740481C1C}">
                <a14:useLocalDpi xmlns:a14="http://schemas.microsoft.com/office/drawing/2010/main" val="0"/>
              </a:ext>
            </a:extLst>
          </a:blip>
          <a:srcRect l="27769" t="56177" r="12231" b="15811"/>
          <a:stretch>
            <a:fillRect/>
          </a:stretch>
        </p:blipFill>
        <p:spPr bwMode="auto">
          <a:xfrm>
            <a:off x="609600" y="2957513"/>
            <a:ext cx="7381875" cy="27574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6858000" y="6324600"/>
            <a:ext cx="2133600" cy="457200"/>
          </a:xfrm>
        </p:spPr>
        <p:txBody>
          <a:bodyPr anchor="b"/>
          <a:lstStyle/>
          <a:p>
            <a:pPr>
              <a:defRPr/>
            </a:pPr>
            <a:fld id="{8CE1273C-6785-476B-8956-AB8A29223CDB}" type="slidenum">
              <a:rPr lang="en-US" smtClean="0"/>
              <a:pPr>
                <a:defRPr/>
              </a:pPr>
              <a:t>6</a:t>
            </a:fld>
            <a:endParaRPr lang="en-US" dirty="0"/>
          </a:p>
        </p:txBody>
      </p:sp>
      <p:sp>
        <p:nvSpPr>
          <p:cNvPr id="6" name="TextBox 5"/>
          <p:cNvSpPr txBox="1"/>
          <p:nvPr/>
        </p:nvSpPr>
        <p:spPr>
          <a:xfrm>
            <a:off x="76200" y="5934075"/>
            <a:ext cx="8686800" cy="923925"/>
          </a:xfrm>
          <a:prstGeom prst="rect">
            <a:avLst/>
          </a:prstGeom>
          <a:noFill/>
        </p:spPr>
        <p:txBody>
          <a:bodyPr>
            <a:spAutoFit/>
          </a:bodyPr>
          <a:lstStyle/>
          <a:p>
            <a:pPr marL="285750" indent="-285750">
              <a:buFont typeface="Wingdings" panose="05000000000000000000" pitchFamily="2" charset="2"/>
              <a:buChar char="§"/>
              <a:defRPr/>
            </a:pPr>
            <a:r>
              <a:rPr lang="en-US" dirty="0">
                <a:latin typeface="Arial" charset="0"/>
                <a:cs typeface="Arial" charset="0"/>
              </a:rPr>
              <a:t>The DMM can be accessed through Postal Explorer (pe.usps.gov). </a:t>
            </a:r>
          </a:p>
          <a:p>
            <a:pPr marL="285750" indent="-285750">
              <a:buFont typeface="Wingdings" panose="05000000000000000000" pitchFamily="2" charset="2"/>
              <a:buChar char="§"/>
              <a:defRPr/>
            </a:pPr>
            <a:r>
              <a:rPr lang="en-US" dirty="0">
                <a:latin typeface="Arial" charset="0"/>
                <a:cs typeface="Arial" charset="0"/>
              </a:rPr>
              <a:t>Direct link to DMM section 708.5.1: </a:t>
            </a:r>
            <a:r>
              <a:rPr lang="en-US" sz="1600" dirty="0">
                <a:latin typeface="Arial" charset="0"/>
                <a:cs typeface="Arial" charset="0"/>
                <a:hlinkClick r:id="rId4"/>
              </a:rPr>
              <a:t>http://pe.usps.gov/text/dmm300/708.htm#1619562</a:t>
            </a:r>
            <a:endParaRPr lang="en-US" sz="1600" dirty="0">
              <a:latin typeface="Arial" charset="0"/>
              <a:cs typeface="Arial" charset="0"/>
            </a:endParaRPr>
          </a:p>
          <a:p>
            <a:pPr>
              <a:defRPr/>
            </a:pPr>
            <a:endParaRPr lang="en-US" dirty="0">
              <a:latin typeface="Arial" charset="0"/>
              <a:cs typeface="Arial" charset="0"/>
            </a:endParaRPr>
          </a:p>
        </p:txBody>
      </p:sp>
      <p:sp>
        <p:nvSpPr>
          <p:cNvPr id="25606" name="TextBox 6"/>
          <p:cNvSpPr txBox="1">
            <a:spLocks noChangeArrowheads="1"/>
          </p:cNvSpPr>
          <p:nvPr/>
        </p:nvSpPr>
        <p:spPr bwMode="auto">
          <a:xfrm>
            <a:off x="8205788" y="3124200"/>
            <a:ext cx="1014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r>
              <a:rPr lang="en-US" altLang="en-US" sz="1600"/>
              <a:t>From DMM 708.5.1</a:t>
            </a:r>
          </a:p>
        </p:txBody>
      </p:sp>
      <p:cxnSp>
        <p:nvCxnSpPr>
          <p:cNvPr id="9" name="Straight Arrow Connector 8"/>
          <p:cNvCxnSpPr/>
          <p:nvPr/>
        </p:nvCxnSpPr>
        <p:spPr>
          <a:xfrm flipH="1" flipV="1">
            <a:off x="7315200" y="3316288"/>
            <a:ext cx="838200" cy="1857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228600" y="2057400"/>
            <a:ext cx="4648200" cy="4038600"/>
          </a:xfrm>
        </p:spPr>
        <p:txBody>
          <a:bodyPr/>
          <a:lstStyle/>
          <a:p>
            <a:pPr lvl="1">
              <a:buFont typeface="Wingdings" pitchFamily="2" charset="2"/>
              <a:buChar char="q"/>
            </a:pPr>
            <a:r>
              <a:rPr lang="en-US" altLang="en-US" sz="2200" smtClean="0"/>
              <a:t>Mailers allowed to temporarily use existing barcode formats that include extra services</a:t>
            </a:r>
          </a:p>
          <a:p>
            <a:pPr lvl="1">
              <a:buFont typeface="Wingdings" pitchFamily="2" charset="2"/>
              <a:buChar char="q"/>
            </a:pPr>
            <a:endParaRPr lang="en-US" altLang="en-US" sz="2200" smtClean="0"/>
          </a:p>
          <a:p>
            <a:pPr lvl="1">
              <a:buFont typeface="Wingdings" pitchFamily="2" charset="2"/>
              <a:buChar char="q"/>
            </a:pPr>
            <a:r>
              <a:rPr lang="en-US" altLang="en-US" sz="2200" smtClean="0"/>
              <a:t>Authorization must be granted through an exception process</a:t>
            </a:r>
          </a:p>
          <a:p>
            <a:pPr lvl="1">
              <a:buFont typeface="Wingdings" pitchFamily="2" charset="2"/>
              <a:buChar char="q"/>
            </a:pPr>
            <a:endParaRPr lang="en-US" altLang="en-US" sz="2200" smtClean="0"/>
          </a:p>
          <a:p>
            <a:pPr lvl="1">
              <a:buFont typeface="Wingdings" pitchFamily="2" charset="2"/>
              <a:buChar char="q"/>
            </a:pPr>
            <a:r>
              <a:rPr lang="en-US" altLang="en-US" sz="2200" smtClean="0"/>
              <a:t>Transitional period until January 25, 2015</a:t>
            </a:r>
          </a:p>
          <a:p>
            <a:pPr lvl="1">
              <a:buFont typeface="Wingdings" pitchFamily="2" charset="2"/>
              <a:buChar char="q"/>
            </a:pPr>
            <a:endParaRPr lang="en-US" altLang="en-US" smtClean="0"/>
          </a:p>
          <a:p>
            <a:pPr>
              <a:buFont typeface="Wingdings" pitchFamily="2" charset="2"/>
              <a:buChar char="q"/>
            </a:pPr>
            <a:endParaRPr lang="en-US" altLang="en-US" smtClean="0"/>
          </a:p>
        </p:txBody>
      </p:sp>
      <p:sp>
        <p:nvSpPr>
          <p:cNvPr id="4" name="Slide Number Placeholder 3"/>
          <p:cNvSpPr>
            <a:spLocks noGrp="1"/>
          </p:cNvSpPr>
          <p:nvPr>
            <p:ph type="sldNum" sz="quarter" idx="12"/>
          </p:nvPr>
        </p:nvSpPr>
        <p:spPr/>
        <p:txBody>
          <a:bodyPr/>
          <a:lstStyle/>
          <a:p>
            <a:pPr>
              <a:defRPr/>
            </a:pPr>
            <a:fld id="{3736AAA3-A163-4763-95F9-FF0DA7335A43}" type="slidenum">
              <a:rPr lang="en-US" smtClean="0"/>
              <a:pPr>
                <a:defRPr/>
              </a:pPr>
              <a:t>7</a:t>
            </a:fld>
            <a:endParaRPr lang="en-US" dirty="0"/>
          </a:p>
        </p:txBody>
      </p:sp>
      <p:pic>
        <p:nvPicPr>
          <p:cNvPr id="27651" name="Picture 2" descr="http://about.usps.com/mailpro/2013/janfeb/images/lab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895600"/>
            <a:ext cx="34020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a:xfrm>
            <a:off x="609600" y="762000"/>
            <a:ext cx="8915400" cy="731838"/>
          </a:xfrm>
        </p:spPr>
        <p:txBody>
          <a:bodyPr/>
          <a:lstStyle/>
          <a:p>
            <a:pPr algn="ctr"/>
            <a:r>
              <a:rPr altLang="en-US" sz="3100" b="1" smtClean="0">
                <a:latin typeface="Arial" pitchFamily="34" charset="0"/>
                <a:cs typeface="Arial" pitchFamily="34" charset="0"/>
              </a:rPr>
              <a:t>IMpb Requirement: Unique IMpb </a:t>
            </a:r>
            <a:br>
              <a:rPr altLang="en-US" sz="3100" b="1" smtClean="0">
                <a:latin typeface="Arial" pitchFamily="34" charset="0"/>
                <a:cs typeface="Arial" pitchFamily="34" charset="0"/>
              </a:rPr>
            </a:br>
            <a:r>
              <a:rPr altLang="en-US" sz="3100" b="1" smtClean="0">
                <a:latin typeface="Arial" pitchFamily="34" charset="0"/>
                <a:cs typeface="Arial" pitchFamily="34" charset="0"/>
              </a:rPr>
              <a:t>Barcode Exception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324600"/>
            <a:ext cx="2133600" cy="457200"/>
          </a:xfrm>
        </p:spPr>
        <p:txBody>
          <a:bodyPr anchor="b"/>
          <a:lstStyle/>
          <a:p>
            <a:pPr>
              <a:defRPr/>
            </a:pPr>
            <a:fld id="{99A5EA77-F5C4-4E81-9239-8361516AB664}" type="slidenum">
              <a:rPr lang="en-US" smtClean="0"/>
              <a:pPr>
                <a:defRPr/>
              </a:pPr>
              <a:t>8</a:t>
            </a:fld>
            <a:endParaRPr lang="en-US" dirty="0"/>
          </a:p>
        </p:txBody>
      </p:sp>
      <p:sp>
        <p:nvSpPr>
          <p:cNvPr id="29698" name="Title 1"/>
          <p:cNvSpPr>
            <a:spLocks noGrp="1"/>
          </p:cNvSpPr>
          <p:nvPr>
            <p:ph type="title"/>
          </p:nvPr>
        </p:nvSpPr>
        <p:spPr>
          <a:xfrm>
            <a:off x="762000" y="304800"/>
            <a:ext cx="8229600" cy="731838"/>
          </a:xfrm>
        </p:spPr>
        <p:txBody>
          <a:bodyPr/>
          <a:lstStyle/>
          <a:p>
            <a:pPr algn="r"/>
            <a:r>
              <a:rPr altLang="en-US" b="1" smtClean="0">
                <a:latin typeface="Arial" pitchFamily="34" charset="0"/>
                <a:cs typeface="Arial" pitchFamily="34" charset="0"/>
              </a:rPr>
              <a:t>Exceptions to IMpb Requirements </a:t>
            </a:r>
          </a:p>
        </p:txBody>
      </p:sp>
      <p:graphicFrame>
        <p:nvGraphicFramePr>
          <p:cNvPr id="6" name="Table 5"/>
          <p:cNvGraphicFramePr>
            <a:graphicFrameLocks noGrp="1"/>
          </p:cNvGraphicFramePr>
          <p:nvPr/>
        </p:nvGraphicFramePr>
        <p:xfrm>
          <a:off x="304800" y="1143000"/>
          <a:ext cx="8610600" cy="4652963"/>
        </p:xfrm>
        <a:graphic>
          <a:graphicData uri="http://schemas.openxmlformats.org/drawingml/2006/table">
            <a:tbl>
              <a:tblPr firstRow="1" firstCol="1" bandRow="1" bandCol="1"/>
              <a:tblGrid>
                <a:gridCol w="2286000"/>
                <a:gridCol w="6324600"/>
              </a:tblGrid>
              <a:tr h="305915">
                <a:tc>
                  <a:txBody>
                    <a:bodyPr/>
                    <a:lstStyle/>
                    <a:p>
                      <a:pPr marL="0" marR="0" algn="ctr">
                        <a:lnSpc>
                          <a:spcPct val="115000"/>
                        </a:lnSpc>
                        <a:spcBef>
                          <a:spcPts val="0"/>
                        </a:spcBef>
                        <a:spcAft>
                          <a:spcPts val="0"/>
                        </a:spcAft>
                      </a:pPr>
                      <a:r>
                        <a:rPr lang="en-US" sz="1600" b="1" dirty="0">
                          <a:solidFill>
                            <a:schemeClr val="bg1"/>
                          </a:solidFill>
                          <a:effectLst/>
                          <a:latin typeface="Arial"/>
                          <a:ea typeface="Times New Roman"/>
                          <a:cs typeface="Times New Roman"/>
                        </a:rPr>
                        <a:t>Changes Apply to:</a:t>
                      </a:r>
                      <a:endParaRPr lang="en-US" sz="1600" dirty="0">
                        <a:solidFill>
                          <a:schemeClr val="bg1"/>
                        </a:solidFill>
                        <a:effectLst/>
                        <a:latin typeface="Calibri"/>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600" b="1" dirty="0">
                          <a:solidFill>
                            <a:schemeClr val="bg1"/>
                          </a:solidFill>
                          <a:effectLst/>
                          <a:latin typeface="Arial"/>
                          <a:ea typeface="Times New Roman"/>
                          <a:cs typeface="Times New Roman"/>
                        </a:rPr>
                        <a:t>Exceptions to the Rules:</a:t>
                      </a:r>
                      <a:endParaRPr lang="en-US" sz="1600" dirty="0">
                        <a:solidFill>
                          <a:schemeClr val="bg1"/>
                        </a:solidFill>
                        <a:effectLst/>
                        <a:latin typeface="Calibri"/>
                        <a:ea typeface="Times New Roman"/>
                        <a:cs typeface="Times New Roman"/>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r>
              <a:tr h="4347048">
                <a:tc>
                  <a:txBody>
                    <a:bodyPr/>
                    <a:lstStyle/>
                    <a:p>
                      <a:pPr marL="0" marR="0">
                        <a:lnSpc>
                          <a:spcPct val="90000"/>
                        </a:lnSpc>
                        <a:spcBef>
                          <a:spcPts val="0"/>
                        </a:spcBef>
                        <a:spcAft>
                          <a:spcPts val="0"/>
                        </a:spcAft>
                      </a:pPr>
                      <a:endParaRPr lang="en-US" sz="500" dirty="0" smtClean="0">
                        <a:effectLst/>
                        <a:latin typeface="Arial" pitchFamily="34" charset="0"/>
                        <a:ea typeface="Times New Roman"/>
                        <a:cs typeface="Arial" pitchFamily="34" charset="0"/>
                      </a:endParaRPr>
                    </a:p>
                    <a:p>
                      <a:pPr marL="52388" marR="0" indent="0">
                        <a:lnSpc>
                          <a:spcPct val="90000"/>
                        </a:lnSpc>
                        <a:spcBef>
                          <a:spcPts val="0"/>
                        </a:spcBef>
                        <a:spcAft>
                          <a:spcPts val="0"/>
                        </a:spcAft>
                      </a:pPr>
                      <a:r>
                        <a:rPr lang="en-US" sz="1500" dirty="0" smtClean="0">
                          <a:effectLst/>
                          <a:latin typeface="Arial" pitchFamily="34" charset="0"/>
                          <a:ea typeface="Times New Roman"/>
                          <a:cs typeface="Arial" pitchFamily="34" charset="0"/>
                        </a:rPr>
                        <a:t>All </a:t>
                      </a:r>
                      <a:r>
                        <a:rPr lang="en-US" sz="1500" dirty="0">
                          <a:effectLst/>
                          <a:latin typeface="Arial" pitchFamily="34" charset="0"/>
                          <a:ea typeface="Times New Roman"/>
                          <a:cs typeface="Arial" pitchFamily="34" charset="0"/>
                        </a:rPr>
                        <a:t>parcels entered through commercial channels, including, but not limited to: </a:t>
                      </a:r>
                    </a:p>
                    <a:p>
                      <a:pPr marL="342900" marR="0" lvl="0" indent="-225425">
                        <a:lnSpc>
                          <a:spcPct val="90000"/>
                        </a:lnSpc>
                        <a:spcBef>
                          <a:spcPts val="0"/>
                        </a:spcBef>
                        <a:spcAft>
                          <a:spcPts val="0"/>
                        </a:spcAft>
                        <a:buFont typeface="Symbol"/>
                        <a:buChar char=""/>
                      </a:pPr>
                      <a:r>
                        <a:rPr lang="en-US" sz="1400" dirty="0">
                          <a:effectLst/>
                          <a:latin typeface="Arial" pitchFamily="34" charset="0"/>
                          <a:ea typeface="Times New Roman"/>
                          <a:cs typeface="Arial" pitchFamily="34" charset="0"/>
                        </a:rPr>
                        <a:t>Priority Mail </a:t>
                      </a:r>
                      <a:r>
                        <a:rPr lang="en-US" sz="1400" dirty="0" err="1">
                          <a:effectLst/>
                          <a:latin typeface="Arial" pitchFamily="34" charset="0"/>
                          <a:ea typeface="Times New Roman"/>
                          <a:cs typeface="Arial" pitchFamily="34" charset="0"/>
                        </a:rPr>
                        <a:t>Express</a:t>
                      </a:r>
                      <a:r>
                        <a:rPr lang="en-US" sz="1400" baseline="30000" dirty="0" err="1">
                          <a:effectLst/>
                          <a:latin typeface="Arial" pitchFamily="34" charset="0"/>
                          <a:ea typeface="Times New Roman"/>
                          <a:cs typeface="Arial" pitchFamily="34" charset="0"/>
                        </a:rPr>
                        <a:t>TM</a:t>
                      </a:r>
                      <a:r>
                        <a:rPr lang="en-US" sz="1400" dirty="0">
                          <a:effectLst/>
                          <a:latin typeface="Arial" pitchFamily="34" charset="0"/>
                          <a:ea typeface="Times New Roman"/>
                          <a:cs typeface="Arial" pitchFamily="34" charset="0"/>
                        </a:rPr>
                        <a:t> </a:t>
                      </a:r>
                      <a:endParaRPr lang="en-US" sz="1400" dirty="0" smtClean="0">
                        <a:effectLst/>
                        <a:latin typeface="Arial" pitchFamily="34" charset="0"/>
                        <a:ea typeface="Times New Roman"/>
                        <a:cs typeface="Arial" pitchFamily="34" charset="0"/>
                      </a:endParaRPr>
                    </a:p>
                    <a:p>
                      <a:pPr marL="342900" marR="0" lvl="0" indent="-225425">
                        <a:lnSpc>
                          <a:spcPct val="90000"/>
                        </a:lnSpc>
                        <a:spcBef>
                          <a:spcPts val="0"/>
                        </a:spcBef>
                        <a:spcAft>
                          <a:spcPts val="0"/>
                        </a:spcAft>
                        <a:buFont typeface="Symbol"/>
                        <a:buChar char=""/>
                      </a:pPr>
                      <a:r>
                        <a:rPr lang="en-US" sz="1400" dirty="0" smtClean="0">
                          <a:effectLst/>
                          <a:latin typeface="Arial" pitchFamily="34" charset="0"/>
                          <a:ea typeface="Times New Roman"/>
                          <a:cs typeface="Arial" pitchFamily="34" charset="0"/>
                        </a:rPr>
                        <a:t>Priority </a:t>
                      </a:r>
                      <a:r>
                        <a:rPr lang="en-US" sz="1400" dirty="0">
                          <a:effectLst/>
                          <a:latin typeface="Arial" pitchFamily="34" charset="0"/>
                          <a:ea typeface="Times New Roman"/>
                          <a:cs typeface="Arial" pitchFamily="34" charset="0"/>
                        </a:rPr>
                        <a:t>Mail</a:t>
                      </a:r>
                      <a:r>
                        <a:rPr lang="en-US" sz="1400" baseline="30000" dirty="0">
                          <a:effectLst/>
                          <a:latin typeface="Arial" pitchFamily="34" charset="0"/>
                          <a:ea typeface="Times New Roman"/>
                          <a:cs typeface="Arial" pitchFamily="34" charset="0"/>
                        </a:rPr>
                        <a:t>®</a:t>
                      </a:r>
                      <a:r>
                        <a:rPr lang="en-US" sz="1400" dirty="0">
                          <a:effectLst/>
                          <a:latin typeface="Arial" pitchFamily="34" charset="0"/>
                          <a:ea typeface="Times New Roman"/>
                          <a:cs typeface="Arial" pitchFamily="34" charset="0"/>
                        </a:rPr>
                        <a:t> </a:t>
                      </a:r>
                      <a:endParaRPr lang="en-US" sz="1400" dirty="0" smtClean="0">
                        <a:effectLst/>
                        <a:latin typeface="Arial" pitchFamily="34" charset="0"/>
                        <a:ea typeface="Times New Roman"/>
                        <a:cs typeface="Arial" pitchFamily="34" charset="0"/>
                      </a:endParaRPr>
                    </a:p>
                    <a:p>
                      <a:pPr marL="342900" marR="0" lvl="0" indent="-225425">
                        <a:lnSpc>
                          <a:spcPct val="90000"/>
                        </a:lnSpc>
                        <a:spcBef>
                          <a:spcPts val="0"/>
                        </a:spcBef>
                        <a:spcAft>
                          <a:spcPts val="0"/>
                        </a:spcAft>
                        <a:buFont typeface="Symbol"/>
                        <a:buChar char=""/>
                      </a:pPr>
                      <a:r>
                        <a:rPr lang="en-US" sz="1400" dirty="0" smtClean="0">
                          <a:effectLst/>
                          <a:latin typeface="Arial" pitchFamily="34" charset="0"/>
                          <a:ea typeface="Times New Roman"/>
                          <a:cs typeface="Arial" pitchFamily="34" charset="0"/>
                        </a:rPr>
                        <a:t>First-</a:t>
                      </a:r>
                      <a:r>
                        <a:rPr lang="en-US" sz="1400" dirty="0" err="1" smtClean="0">
                          <a:effectLst/>
                          <a:latin typeface="Arial" pitchFamily="34" charset="0"/>
                          <a:ea typeface="Times New Roman"/>
                          <a:cs typeface="Arial" pitchFamily="34" charset="0"/>
                        </a:rPr>
                        <a:t>Class</a:t>
                      </a:r>
                      <a:r>
                        <a:rPr lang="en-US" sz="1400" baseline="30000" dirty="0" err="1" smtClean="0">
                          <a:effectLst/>
                          <a:latin typeface="Arial" pitchFamily="34" charset="0"/>
                          <a:ea typeface="Times New Roman"/>
                          <a:cs typeface="Arial" pitchFamily="34" charset="0"/>
                        </a:rPr>
                        <a:t>TM</a:t>
                      </a:r>
                      <a:r>
                        <a:rPr lang="en-US" sz="1400" dirty="0" smtClean="0">
                          <a:effectLst/>
                          <a:latin typeface="Arial" pitchFamily="34" charset="0"/>
                          <a:ea typeface="Times New Roman"/>
                          <a:cs typeface="Arial" pitchFamily="34" charset="0"/>
                        </a:rPr>
                        <a:t> </a:t>
                      </a:r>
                      <a:r>
                        <a:rPr lang="en-US" sz="1400" dirty="0">
                          <a:effectLst/>
                          <a:latin typeface="Arial" pitchFamily="34" charset="0"/>
                          <a:ea typeface="Times New Roman"/>
                          <a:cs typeface="Arial" pitchFamily="34" charset="0"/>
                        </a:rPr>
                        <a:t>Package </a:t>
                      </a:r>
                      <a:r>
                        <a:rPr lang="en-US" sz="1400" dirty="0" smtClean="0">
                          <a:effectLst/>
                          <a:latin typeface="Arial" pitchFamily="34" charset="0"/>
                          <a:ea typeface="Times New Roman"/>
                          <a:cs typeface="Arial" pitchFamily="34" charset="0"/>
                        </a:rPr>
                        <a:t>Services</a:t>
                      </a:r>
                    </a:p>
                    <a:p>
                      <a:pPr marL="342900" marR="0" lvl="0" indent="-225425">
                        <a:lnSpc>
                          <a:spcPct val="90000"/>
                        </a:lnSpc>
                        <a:spcBef>
                          <a:spcPts val="0"/>
                        </a:spcBef>
                        <a:spcAft>
                          <a:spcPts val="0"/>
                        </a:spcAft>
                        <a:buFont typeface="Symbol"/>
                        <a:buChar char=""/>
                      </a:pPr>
                      <a:r>
                        <a:rPr lang="en-US" sz="1400" dirty="0" smtClean="0">
                          <a:effectLst/>
                          <a:latin typeface="Arial" pitchFamily="34" charset="0"/>
                          <a:ea typeface="Times New Roman"/>
                          <a:cs typeface="Arial" pitchFamily="34" charset="0"/>
                        </a:rPr>
                        <a:t>Parcel Select</a:t>
                      </a:r>
                    </a:p>
                    <a:p>
                      <a:pPr marL="342900" marR="0" lvl="0" indent="-225425">
                        <a:lnSpc>
                          <a:spcPct val="90000"/>
                        </a:lnSpc>
                        <a:spcBef>
                          <a:spcPts val="0"/>
                        </a:spcBef>
                        <a:spcAft>
                          <a:spcPts val="0"/>
                        </a:spcAft>
                        <a:buFont typeface="Symbol"/>
                        <a:buChar char=""/>
                      </a:pPr>
                      <a:r>
                        <a:rPr lang="en-US" sz="1400" dirty="0" smtClean="0">
                          <a:effectLst/>
                          <a:latin typeface="Arial" pitchFamily="34" charset="0"/>
                          <a:ea typeface="Times New Roman"/>
                          <a:cs typeface="Arial" pitchFamily="34" charset="0"/>
                        </a:rPr>
                        <a:t>Parcel </a:t>
                      </a:r>
                      <a:r>
                        <a:rPr lang="en-US" sz="1400" dirty="0">
                          <a:effectLst/>
                          <a:latin typeface="Arial" pitchFamily="34" charset="0"/>
                          <a:ea typeface="Times New Roman"/>
                          <a:cs typeface="Arial" pitchFamily="34" charset="0"/>
                        </a:rPr>
                        <a:t>Select </a:t>
                      </a:r>
                      <a:r>
                        <a:rPr lang="en-US" sz="1400" dirty="0" smtClean="0">
                          <a:effectLst/>
                          <a:latin typeface="Arial" pitchFamily="34" charset="0"/>
                          <a:ea typeface="Times New Roman"/>
                          <a:cs typeface="Arial" pitchFamily="34" charset="0"/>
                        </a:rPr>
                        <a:t>Lightweight</a:t>
                      </a:r>
                    </a:p>
                    <a:p>
                      <a:pPr marL="342900" marR="0" lvl="0" indent="-225425">
                        <a:lnSpc>
                          <a:spcPct val="90000"/>
                        </a:lnSpc>
                        <a:spcBef>
                          <a:spcPts val="0"/>
                        </a:spcBef>
                        <a:spcAft>
                          <a:spcPts val="0"/>
                        </a:spcAft>
                        <a:buFont typeface="Symbol"/>
                        <a:buChar char=""/>
                      </a:pPr>
                      <a:r>
                        <a:rPr lang="en-US" sz="1400" dirty="0" smtClean="0">
                          <a:effectLst/>
                          <a:latin typeface="Arial" pitchFamily="34" charset="0"/>
                          <a:ea typeface="Times New Roman"/>
                          <a:cs typeface="Arial" pitchFamily="34" charset="0"/>
                        </a:rPr>
                        <a:t>Postage </a:t>
                      </a:r>
                      <a:r>
                        <a:rPr lang="en-US" sz="1400" dirty="0">
                          <a:effectLst/>
                          <a:latin typeface="Arial" pitchFamily="34" charset="0"/>
                          <a:ea typeface="Times New Roman"/>
                          <a:cs typeface="Arial" pitchFamily="34" charset="0"/>
                        </a:rPr>
                        <a:t>paid </a:t>
                      </a:r>
                      <a:r>
                        <a:rPr lang="en-US" sz="1400" dirty="0" smtClean="0">
                          <a:effectLst/>
                          <a:latin typeface="Arial" pitchFamily="34" charset="0"/>
                          <a:ea typeface="Times New Roman"/>
                          <a:cs typeface="Arial" pitchFamily="34" charset="0"/>
                        </a:rPr>
                        <a:t>by </a:t>
                      </a:r>
                      <a:r>
                        <a:rPr lang="en-US" sz="1400" dirty="0">
                          <a:effectLst/>
                          <a:latin typeface="Arial" pitchFamily="34" charset="0"/>
                          <a:ea typeface="Times New Roman"/>
                          <a:cs typeface="Arial" pitchFamily="34" charset="0"/>
                        </a:rPr>
                        <a:t>permit imprint, postage meter, PC Postage</a:t>
                      </a:r>
                      <a:r>
                        <a:rPr lang="en-US" sz="1400" baseline="30000" dirty="0">
                          <a:effectLst/>
                          <a:latin typeface="Arial" pitchFamily="34" charset="0"/>
                          <a:ea typeface="Times New Roman"/>
                          <a:cs typeface="Arial" pitchFamily="34" charset="0"/>
                        </a:rPr>
                        <a:t>®</a:t>
                      </a:r>
                      <a:r>
                        <a:rPr lang="en-US" sz="1400" dirty="0">
                          <a:effectLst/>
                          <a:latin typeface="Arial" pitchFamily="34" charset="0"/>
                          <a:ea typeface="Times New Roman"/>
                          <a:cs typeface="Arial" pitchFamily="34" charset="0"/>
                        </a:rPr>
                        <a:t>, </a:t>
                      </a:r>
                      <a:r>
                        <a:rPr lang="en-US" sz="1400" dirty="0" err="1">
                          <a:effectLst/>
                          <a:latin typeface="Arial" pitchFamily="34" charset="0"/>
                          <a:ea typeface="Times New Roman"/>
                          <a:cs typeface="Arial" pitchFamily="34" charset="0"/>
                        </a:rPr>
                        <a:t>Precancelled</a:t>
                      </a:r>
                      <a:r>
                        <a:rPr lang="en-US" sz="1400" dirty="0">
                          <a:effectLst/>
                          <a:latin typeface="Arial" pitchFamily="34" charset="0"/>
                          <a:ea typeface="Times New Roman"/>
                          <a:cs typeface="Arial" pitchFamily="34" charset="0"/>
                        </a:rPr>
                        <a:t> stamps, Franked Mail, or Official Mail Accounting System </a:t>
                      </a:r>
                      <a:br>
                        <a:rPr lang="en-US" sz="1400" dirty="0">
                          <a:effectLst/>
                          <a:latin typeface="Arial" pitchFamily="34" charset="0"/>
                          <a:ea typeface="Times New Roman"/>
                          <a:cs typeface="Arial" pitchFamily="34" charset="0"/>
                        </a:rPr>
                      </a:br>
                      <a:r>
                        <a:rPr lang="en-US" sz="1400" dirty="0">
                          <a:effectLst/>
                          <a:latin typeface="Arial" pitchFamily="34" charset="0"/>
                          <a:ea typeface="Times New Roman"/>
                          <a:cs typeface="Arial" pitchFamily="34" charset="0"/>
                        </a:rPr>
                        <a:t>(There is an exception for meter mailers receiving Commercial Base pricing)</a:t>
                      </a: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225425">
                        <a:lnSpc>
                          <a:spcPct val="90000"/>
                        </a:lnSpc>
                        <a:spcBef>
                          <a:spcPts val="0"/>
                        </a:spcBef>
                        <a:spcAft>
                          <a:spcPts val="0"/>
                        </a:spcAft>
                        <a:buFont typeface="Symbol"/>
                        <a:buChar char=""/>
                      </a:pPr>
                      <a:endParaRPr lang="en-US" sz="600" dirty="0" smtClean="0">
                        <a:effectLst/>
                        <a:latin typeface="Arial" pitchFamily="34" charset="0"/>
                        <a:ea typeface="Times New Roman"/>
                        <a:cs typeface="Arial" pitchFamily="34" charset="0"/>
                      </a:endParaRPr>
                    </a:p>
                    <a:p>
                      <a:pPr marL="117475" marR="0" lvl="0" indent="0">
                        <a:lnSpc>
                          <a:spcPct val="90000"/>
                        </a:lnSpc>
                        <a:spcBef>
                          <a:spcPts val="0"/>
                        </a:spcBef>
                        <a:spcAft>
                          <a:spcPts val="0"/>
                        </a:spcAft>
                        <a:buFont typeface="Symbol"/>
                        <a:buNone/>
                      </a:pPr>
                      <a:r>
                        <a:rPr lang="en-US" sz="1200" b="1" u="sng" dirty="0" smtClean="0">
                          <a:solidFill>
                            <a:srgbClr val="0D49AB"/>
                          </a:solidFill>
                          <a:effectLst/>
                          <a:latin typeface="Arial" pitchFamily="34" charset="0"/>
                          <a:ea typeface="Times New Roman"/>
                          <a:cs typeface="Arial" pitchFamily="34" charset="0"/>
                        </a:rPr>
                        <a:t>Priority Mail and Priority Mail Express</a:t>
                      </a:r>
                    </a:p>
                    <a:p>
                      <a:pPr marL="342900" marR="0" lvl="0" indent="-225425">
                        <a:lnSpc>
                          <a:spcPct val="90000"/>
                        </a:lnSpc>
                        <a:spcBef>
                          <a:spcPts val="0"/>
                        </a:spcBef>
                        <a:spcAft>
                          <a:spcPts val="0"/>
                        </a:spcAft>
                        <a:buFont typeface="Symbol"/>
                        <a:buChar char=""/>
                      </a:pPr>
                      <a:r>
                        <a:rPr lang="en-US" sz="1200" dirty="0" smtClean="0">
                          <a:effectLst/>
                          <a:latin typeface="Arial" pitchFamily="34" charset="0"/>
                          <a:ea typeface="Times New Roman"/>
                          <a:cs typeface="Arial" pitchFamily="34" charset="0"/>
                        </a:rPr>
                        <a:t>Priority Mail letters and flats prepared in a high-speed environment featuring a unique Intelligent Mail Barcode and electronic documentation</a:t>
                      </a:r>
                    </a:p>
                    <a:p>
                      <a:pPr marL="342900" marR="0" lvl="0" indent="-225425" algn="l" defTabSz="914400" rtl="0" eaLnBrk="1" fontAlgn="auto" latinLnBrk="0" hangingPunct="1">
                        <a:lnSpc>
                          <a:spcPct val="90000"/>
                        </a:lnSpc>
                        <a:spcBef>
                          <a:spcPts val="0"/>
                        </a:spcBef>
                        <a:spcAft>
                          <a:spcPts val="0"/>
                        </a:spcAft>
                        <a:buClrTx/>
                        <a:buSzTx/>
                        <a:buFont typeface="Symbol"/>
                        <a:buChar char=""/>
                        <a:tabLst/>
                        <a:defRPr/>
                      </a:pPr>
                      <a:r>
                        <a:rPr lang="en-US" sz="1200" dirty="0" smtClean="0">
                          <a:effectLst/>
                          <a:latin typeface="Arial" pitchFamily="34" charset="0"/>
                          <a:ea typeface="Times New Roman"/>
                          <a:cs typeface="Arial" pitchFamily="34" charset="0"/>
                        </a:rPr>
                        <a:t>Priority Mail letters and flats using stamps as postage or Priority Mail Forever Prepaid Flat Rate packaging</a:t>
                      </a:r>
                    </a:p>
                    <a:p>
                      <a:pPr marL="342900" marR="0" lvl="0" indent="-225425">
                        <a:lnSpc>
                          <a:spcPct val="90000"/>
                        </a:lnSpc>
                        <a:spcBef>
                          <a:spcPts val="0"/>
                        </a:spcBef>
                        <a:spcAft>
                          <a:spcPts val="0"/>
                        </a:spcAft>
                        <a:buFont typeface="Symbol"/>
                        <a:buChar char=""/>
                      </a:pPr>
                      <a:r>
                        <a:rPr lang="en-US" sz="1200" dirty="0" smtClean="0">
                          <a:effectLst/>
                          <a:latin typeface="Arial" pitchFamily="34" charset="0"/>
                          <a:ea typeface="Times New Roman"/>
                          <a:cs typeface="Arial" pitchFamily="34" charset="0"/>
                        </a:rPr>
                        <a:t>Priority Mail Express pieces with postage paid through a postage meter imprint and using a Label 11-B </a:t>
                      </a:r>
                    </a:p>
                    <a:p>
                      <a:pPr marL="342900" marR="0" lvl="0" indent="-225425">
                        <a:lnSpc>
                          <a:spcPct val="90000"/>
                        </a:lnSpc>
                        <a:spcBef>
                          <a:spcPts val="0"/>
                        </a:spcBef>
                        <a:spcAft>
                          <a:spcPts val="0"/>
                        </a:spcAft>
                        <a:buFont typeface="Symbol"/>
                        <a:buChar char=""/>
                      </a:pPr>
                      <a:r>
                        <a:rPr lang="en-US" sz="1200" dirty="0" smtClean="0">
                          <a:effectLst/>
                          <a:latin typeface="Arial" pitchFamily="34" charset="0"/>
                          <a:ea typeface="Times New Roman"/>
                          <a:cs typeface="Arial" pitchFamily="34" charset="0"/>
                        </a:rPr>
                        <a:t>Priority Mail Express pieces entered under a Priority Mail Express Manifesting Agreement (PMEM) and paid via a USPS Corporate Account</a:t>
                      </a:r>
                    </a:p>
                    <a:p>
                      <a:pPr marL="342900" marR="0" lvl="0" indent="-225425">
                        <a:lnSpc>
                          <a:spcPct val="90000"/>
                        </a:lnSpc>
                        <a:spcBef>
                          <a:spcPts val="0"/>
                        </a:spcBef>
                        <a:spcAft>
                          <a:spcPts val="0"/>
                        </a:spcAft>
                        <a:buFont typeface="Symbol"/>
                        <a:buChar char=""/>
                      </a:pPr>
                      <a:endParaRPr lang="en-US" sz="400" dirty="0" smtClean="0">
                        <a:effectLst/>
                        <a:latin typeface="Arial" pitchFamily="34" charset="0"/>
                        <a:ea typeface="Times New Roman"/>
                        <a:cs typeface="Arial" pitchFamily="34" charset="0"/>
                      </a:endParaRPr>
                    </a:p>
                    <a:p>
                      <a:pPr marL="117475" marR="0" lvl="0" indent="0" algn="l" defTabSz="914400" rtl="0" eaLnBrk="1" fontAlgn="auto" latinLnBrk="0" hangingPunct="1">
                        <a:lnSpc>
                          <a:spcPct val="90000"/>
                        </a:lnSpc>
                        <a:spcBef>
                          <a:spcPts val="0"/>
                        </a:spcBef>
                        <a:spcAft>
                          <a:spcPts val="0"/>
                        </a:spcAft>
                        <a:buClrTx/>
                        <a:buSzTx/>
                        <a:buFont typeface="Symbol"/>
                        <a:buNone/>
                        <a:tabLst/>
                        <a:defRPr/>
                      </a:pPr>
                      <a:r>
                        <a:rPr lang="en-US" sz="1200" b="1" u="sng" dirty="0" smtClean="0">
                          <a:solidFill>
                            <a:srgbClr val="0D49AB"/>
                          </a:solidFill>
                          <a:effectLst/>
                          <a:latin typeface="Arial" pitchFamily="34" charset="0"/>
                          <a:ea typeface="Times New Roman"/>
                          <a:cs typeface="Arial" pitchFamily="34" charset="0"/>
                        </a:rPr>
                        <a:t>Standard</a:t>
                      </a:r>
                      <a:r>
                        <a:rPr lang="en-US" sz="1200" b="1" u="sng" baseline="0" dirty="0" smtClean="0">
                          <a:solidFill>
                            <a:srgbClr val="0D49AB"/>
                          </a:solidFill>
                          <a:effectLst/>
                          <a:latin typeface="Arial" pitchFamily="34" charset="0"/>
                          <a:ea typeface="Times New Roman"/>
                          <a:cs typeface="Arial" pitchFamily="34" charset="0"/>
                        </a:rPr>
                        <a:t> Mail</a:t>
                      </a:r>
                      <a:endParaRPr lang="en-US" sz="1200" b="1" u="sng" dirty="0" smtClean="0">
                        <a:solidFill>
                          <a:srgbClr val="0D49AB"/>
                        </a:solidFill>
                        <a:effectLst/>
                        <a:latin typeface="Arial" pitchFamily="34" charset="0"/>
                        <a:ea typeface="Times New Roman"/>
                        <a:cs typeface="Arial" pitchFamily="34" charset="0"/>
                      </a:endParaRPr>
                    </a:p>
                    <a:p>
                      <a:pPr marL="342900" marR="0" lvl="0" indent="-225425">
                        <a:lnSpc>
                          <a:spcPct val="90000"/>
                        </a:lnSpc>
                        <a:spcBef>
                          <a:spcPts val="0"/>
                        </a:spcBef>
                        <a:spcAft>
                          <a:spcPts val="0"/>
                        </a:spcAft>
                        <a:buFont typeface="Symbol"/>
                        <a:buChar char=""/>
                      </a:pPr>
                      <a:r>
                        <a:rPr lang="en-US" sz="1200" dirty="0" smtClean="0">
                          <a:effectLst/>
                          <a:latin typeface="Arial" pitchFamily="34" charset="0"/>
                          <a:ea typeface="Times New Roman"/>
                          <a:cs typeface="Arial" pitchFamily="34" charset="0"/>
                        </a:rPr>
                        <a:t>Standard Mail Marketing</a:t>
                      </a:r>
                      <a:r>
                        <a:rPr lang="en-US" sz="1200" baseline="30000" dirty="0" smtClean="0">
                          <a:effectLst/>
                          <a:latin typeface="Arial" pitchFamily="34" charset="0"/>
                          <a:ea typeface="Times New Roman"/>
                          <a:cs typeface="Arial" pitchFamily="34" charset="0"/>
                        </a:rPr>
                        <a:t>®</a:t>
                      </a:r>
                      <a:r>
                        <a:rPr lang="en-US" sz="1200" dirty="0" smtClean="0">
                          <a:effectLst/>
                          <a:latin typeface="Arial" pitchFamily="34" charset="0"/>
                          <a:ea typeface="Times New Roman"/>
                          <a:cs typeface="Arial" pitchFamily="34" charset="0"/>
                        </a:rPr>
                        <a:t> product samples with a simplified address or a Detached Address Label (DAL)</a:t>
                      </a:r>
                    </a:p>
                    <a:p>
                      <a:pPr marL="342900" marR="0" lvl="0" indent="-225425">
                        <a:lnSpc>
                          <a:spcPct val="90000"/>
                        </a:lnSpc>
                        <a:spcBef>
                          <a:spcPts val="0"/>
                        </a:spcBef>
                        <a:spcAft>
                          <a:spcPts val="0"/>
                        </a:spcAft>
                        <a:buFont typeface="Symbol"/>
                        <a:buChar char=""/>
                      </a:pPr>
                      <a:r>
                        <a:rPr lang="en-US" sz="1200" dirty="0" smtClean="0">
                          <a:solidFill>
                            <a:schemeClr val="tx1"/>
                          </a:solidFill>
                          <a:effectLst/>
                          <a:latin typeface="Arial" pitchFamily="34" charset="0"/>
                          <a:ea typeface="Times New Roman"/>
                          <a:cs typeface="Arial" pitchFamily="34" charset="0"/>
                        </a:rPr>
                        <a:t>Standard Mail pieces presorted and containerized in 5-digit sacks bearing an Intelligent Mail Barcode </a:t>
                      </a:r>
                    </a:p>
                    <a:p>
                      <a:pPr marL="342900" marR="0" lvl="0" indent="-225425">
                        <a:lnSpc>
                          <a:spcPct val="90000"/>
                        </a:lnSpc>
                        <a:spcBef>
                          <a:spcPts val="0"/>
                        </a:spcBef>
                        <a:spcAft>
                          <a:spcPts val="0"/>
                        </a:spcAft>
                        <a:buFont typeface="Symbol"/>
                        <a:buChar char=""/>
                      </a:pPr>
                      <a:endParaRPr lang="en-US" sz="400" dirty="0" smtClean="0">
                        <a:solidFill>
                          <a:srgbClr val="FF0000"/>
                        </a:solidFill>
                        <a:effectLst/>
                        <a:latin typeface="Arial" pitchFamily="34" charset="0"/>
                        <a:ea typeface="Times New Roman"/>
                        <a:cs typeface="Arial" pitchFamily="34" charset="0"/>
                      </a:endParaRPr>
                    </a:p>
                    <a:p>
                      <a:pPr marL="117475" marR="0" lvl="0" indent="0" algn="l" defTabSz="914400" rtl="0" eaLnBrk="1" fontAlgn="auto" latinLnBrk="0" hangingPunct="1">
                        <a:lnSpc>
                          <a:spcPct val="90000"/>
                        </a:lnSpc>
                        <a:spcBef>
                          <a:spcPts val="0"/>
                        </a:spcBef>
                        <a:spcAft>
                          <a:spcPts val="0"/>
                        </a:spcAft>
                        <a:buClrTx/>
                        <a:buSzTx/>
                        <a:buFont typeface="Symbol"/>
                        <a:buNone/>
                        <a:tabLst/>
                        <a:defRPr/>
                      </a:pPr>
                      <a:r>
                        <a:rPr lang="en-US" sz="1200" b="1" u="sng" dirty="0" smtClean="0">
                          <a:solidFill>
                            <a:srgbClr val="0D49AB"/>
                          </a:solidFill>
                          <a:effectLst/>
                          <a:latin typeface="Arial" pitchFamily="34" charset="0"/>
                          <a:ea typeface="Times New Roman"/>
                          <a:cs typeface="Arial" pitchFamily="34" charset="0"/>
                        </a:rPr>
                        <a:t>Retail Packages</a:t>
                      </a:r>
                    </a:p>
                    <a:p>
                      <a:pPr marL="342900" marR="0" lvl="0" indent="-225425" algn="l" defTabSz="914400" rtl="0" eaLnBrk="1" fontAlgn="auto" latinLnBrk="0" hangingPunct="1">
                        <a:lnSpc>
                          <a:spcPct val="90000"/>
                        </a:lnSpc>
                        <a:spcBef>
                          <a:spcPts val="0"/>
                        </a:spcBef>
                        <a:spcAft>
                          <a:spcPts val="0"/>
                        </a:spcAft>
                        <a:buClrTx/>
                        <a:buSzTx/>
                        <a:buFont typeface="Symbol"/>
                        <a:buChar char=""/>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All packages paid  for at the retail price and inducted through retail transactions</a:t>
                      </a:r>
                    </a:p>
                    <a:p>
                      <a:pPr marL="117475" marR="0" lvl="0" indent="0" algn="l" defTabSz="914400" rtl="0" eaLnBrk="1" fontAlgn="auto" latinLnBrk="0" hangingPunct="1">
                        <a:lnSpc>
                          <a:spcPct val="90000"/>
                        </a:lnSpc>
                        <a:spcBef>
                          <a:spcPts val="0"/>
                        </a:spcBef>
                        <a:spcAft>
                          <a:spcPts val="0"/>
                        </a:spcAft>
                        <a:buClrTx/>
                        <a:buSzTx/>
                        <a:buFont typeface="Symbol"/>
                        <a:buNone/>
                        <a:tabLst/>
                        <a:defRPr/>
                      </a:pPr>
                      <a:endParaRPr lang="en-US" sz="400" kern="1200" dirty="0" smtClean="0">
                        <a:solidFill>
                          <a:schemeClr val="tx1"/>
                        </a:solidFill>
                        <a:effectLst/>
                        <a:latin typeface="Arial" pitchFamily="34" charset="0"/>
                        <a:ea typeface="Times New Roman"/>
                        <a:cs typeface="Arial" pitchFamily="34" charset="0"/>
                      </a:endParaRPr>
                    </a:p>
                    <a:p>
                      <a:pPr marL="117475" marR="0" lvl="0" indent="0" algn="l" defTabSz="914400" rtl="0" eaLnBrk="1" fontAlgn="auto" latinLnBrk="0" hangingPunct="1">
                        <a:lnSpc>
                          <a:spcPct val="90000"/>
                        </a:lnSpc>
                        <a:spcBef>
                          <a:spcPts val="0"/>
                        </a:spcBef>
                        <a:spcAft>
                          <a:spcPts val="0"/>
                        </a:spcAft>
                        <a:buClrTx/>
                        <a:buSzTx/>
                        <a:buFont typeface="Symbol"/>
                        <a:buNone/>
                        <a:tabLst/>
                        <a:defRPr/>
                      </a:pPr>
                      <a:r>
                        <a:rPr lang="en-US" sz="1200" b="1" u="sng" dirty="0" smtClean="0">
                          <a:solidFill>
                            <a:srgbClr val="0D49AB"/>
                          </a:solidFill>
                          <a:effectLst/>
                          <a:latin typeface="Arial" pitchFamily="34" charset="0"/>
                          <a:ea typeface="Times New Roman"/>
                          <a:cs typeface="Arial" pitchFamily="34" charset="0"/>
                        </a:rPr>
                        <a:t>Periodicals</a:t>
                      </a:r>
                      <a:endParaRPr lang="en-US" sz="1200" b="1" u="sng" baseline="0" dirty="0" smtClean="0">
                        <a:solidFill>
                          <a:srgbClr val="0D49AB"/>
                        </a:solidFill>
                        <a:effectLst/>
                        <a:latin typeface="Arial" pitchFamily="34" charset="0"/>
                        <a:ea typeface="Times New Roman"/>
                        <a:cs typeface="Arial" pitchFamily="34" charset="0"/>
                      </a:endParaRPr>
                    </a:p>
                    <a:p>
                      <a:pPr marL="342900" marR="0" lvl="0" indent="-225425" algn="l" defTabSz="914400" rtl="0" eaLnBrk="1" fontAlgn="auto" latinLnBrk="0" hangingPunct="1">
                        <a:lnSpc>
                          <a:spcPct val="90000"/>
                        </a:lnSpc>
                        <a:spcBef>
                          <a:spcPts val="0"/>
                        </a:spcBef>
                        <a:spcAft>
                          <a:spcPts val="0"/>
                        </a:spcAft>
                        <a:buClrTx/>
                        <a:buSzTx/>
                        <a:buFont typeface="Symbol"/>
                        <a:buChar char=""/>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Periodicals parcels</a:t>
                      </a:r>
                    </a:p>
                    <a:p>
                      <a:pPr marL="117475" marR="0" lvl="0" indent="0" algn="l" defTabSz="914400" rtl="0" eaLnBrk="1" fontAlgn="auto" latinLnBrk="0" hangingPunct="1">
                        <a:lnSpc>
                          <a:spcPct val="90000"/>
                        </a:lnSpc>
                        <a:spcBef>
                          <a:spcPts val="0"/>
                        </a:spcBef>
                        <a:spcAft>
                          <a:spcPts val="0"/>
                        </a:spcAft>
                        <a:buClrTx/>
                        <a:buSzTx/>
                        <a:buFont typeface="Symbol"/>
                        <a:buNone/>
                        <a:tabLst/>
                        <a:defRPr/>
                      </a:pPr>
                      <a:endParaRPr lang="en-US" sz="400" b="1" u="sng" baseline="0" dirty="0" smtClean="0">
                        <a:effectLst/>
                        <a:latin typeface="Arial" pitchFamily="34" charset="0"/>
                        <a:ea typeface="Times New Roman"/>
                        <a:cs typeface="Arial" pitchFamily="34" charset="0"/>
                      </a:endParaRPr>
                    </a:p>
                    <a:p>
                      <a:pPr marL="117475" marR="0" lvl="0" indent="0" algn="l" defTabSz="914400" rtl="0" eaLnBrk="1" fontAlgn="auto" latinLnBrk="0" hangingPunct="1">
                        <a:lnSpc>
                          <a:spcPct val="90000"/>
                        </a:lnSpc>
                        <a:spcBef>
                          <a:spcPts val="0"/>
                        </a:spcBef>
                        <a:spcAft>
                          <a:spcPts val="0"/>
                        </a:spcAft>
                        <a:buClrTx/>
                        <a:buSzTx/>
                        <a:buFont typeface="Symbol"/>
                        <a:buNone/>
                        <a:tabLst/>
                        <a:defRPr/>
                      </a:pPr>
                      <a:r>
                        <a:rPr lang="en-US" sz="1200" b="1" u="sng" baseline="0" dirty="0" smtClean="0">
                          <a:solidFill>
                            <a:srgbClr val="0D49AB"/>
                          </a:solidFill>
                          <a:effectLst/>
                          <a:latin typeface="Arial" pitchFamily="34" charset="0"/>
                          <a:ea typeface="Times New Roman"/>
                          <a:cs typeface="Arial" pitchFamily="34" charset="0"/>
                        </a:rPr>
                        <a:t>Metered Mailers</a:t>
                      </a:r>
                    </a:p>
                    <a:p>
                      <a:pPr marL="342900" marR="0" lvl="0" indent="-225425" algn="l" defTabSz="914400" rtl="0" eaLnBrk="1" fontAlgn="auto" latinLnBrk="0" hangingPunct="1">
                        <a:lnSpc>
                          <a:spcPct val="90000"/>
                        </a:lnSpc>
                        <a:spcBef>
                          <a:spcPts val="0"/>
                        </a:spcBef>
                        <a:spcAft>
                          <a:spcPts val="0"/>
                        </a:spcAft>
                        <a:buClrTx/>
                        <a:buSzTx/>
                        <a:buFont typeface="Symbol"/>
                        <a:buChar char=""/>
                        <a:tabLst/>
                        <a:defRPr/>
                      </a:pPr>
                      <a:r>
                        <a:rPr kumimoji="0" lang="en-US" sz="1200" b="0" i="0" u="none" strike="noStrike" kern="1200" cap="none" spc="0" normalizeH="0" baseline="0" noProof="0" dirty="0" smtClean="0">
                          <a:ln>
                            <a:noFill/>
                          </a:ln>
                          <a:solidFill>
                            <a:srgbClr val="000000"/>
                          </a:solidFill>
                          <a:effectLst/>
                          <a:uLnTx/>
                          <a:uFillTx/>
                          <a:latin typeface="Arial" pitchFamily="34" charset="0"/>
                          <a:ea typeface="Times New Roman"/>
                          <a:cs typeface="Arial" pitchFamily="34" charset="0"/>
                        </a:rPr>
                        <a:t>Meter mailers receiving Commercial Base pricing who fail to meet the new requirement will continue to qualify for discounted rates throughout an extended transition period. </a:t>
                      </a:r>
                    </a:p>
                    <a:p>
                      <a:pPr marL="117475" marR="0" lvl="0" indent="0" algn="l" defTabSz="914400" rtl="0" eaLnBrk="1" fontAlgn="auto" latinLnBrk="0" hangingPunct="1">
                        <a:lnSpc>
                          <a:spcPct val="90000"/>
                        </a:lnSpc>
                        <a:spcBef>
                          <a:spcPts val="0"/>
                        </a:spcBef>
                        <a:spcAft>
                          <a:spcPts val="0"/>
                        </a:spcAft>
                        <a:buClrTx/>
                        <a:buSzTx/>
                        <a:buFont typeface="Symbol"/>
                        <a:buNone/>
                        <a:tabLst/>
                        <a:defRPr/>
                      </a:pPr>
                      <a:endParaRPr lang="en-US" sz="400" b="1" u="sng" baseline="0" dirty="0" smtClean="0">
                        <a:effectLst/>
                        <a:latin typeface="Arial" pitchFamily="34" charset="0"/>
                        <a:ea typeface="Times New Roman"/>
                        <a:cs typeface="Arial" pitchFamily="34" charset="0"/>
                      </a:endParaRPr>
                    </a:p>
                    <a:p>
                      <a:pPr marL="117475" marR="0" lvl="0" indent="0" algn="l" defTabSz="914400" rtl="0" eaLnBrk="1" fontAlgn="auto" latinLnBrk="0" hangingPunct="1">
                        <a:lnSpc>
                          <a:spcPct val="90000"/>
                        </a:lnSpc>
                        <a:spcBef>
                          <a:spcPts val="0"/>
                        </a:spcBef>
                        <a:spcAft>
                          <a:spcPts val="0"/>
                        </a:spcAft>
                        <a:buClrTx/>
                        <a:buSzTx/>
                        <a:buFont typeface="Symbol"/>
                        <a:buNone/>
                        <a:tabLst/>
                        <a:defRPr/>
                      </a:pPr>
                      <a:r>
                        <a:rPr lang="en-US" sz="1200" b="1" u="sng" baseline="0" dirty="0" smtClean="0">
                          <a:solidFill>
                            <a:srgbClr val="0D49AB"/>
                          </a:solidFill>
                          <a:effectLst/>
                          <a:latin typeface="Arial" pitchFamily="34" charset="0"/>
                          <a:ea typeface="Times New Roman"/>
                          <a:cs typeface="Arial" pitchFamily="34" charset="0"/>
                        </a:rPr>
                        <a:t>Merchandise Return Service</a:t>
                      </a:r>
                      <a:endParaRPr lang="en-US" sz="1200" b="1" u="sng" dirty="0" smtClean="0">
                        <a:solidFill>
                          <a:srgbClr val="0D49AB"/>
                        </a:solidFill>
                        <a:effectLst/>
                        <a:latin typeface="Arial" pitchFamily="34" charset="0"/>
                        <a:ea typeface="Times New Roman"/>
                        <a:cs typeface="Arial" pitchFamily="34" charset="0"/>
                      </a:endParaRPr>
                    </a:p>
                    <a:p>
                      <a:pPr marL="342900" marR="0" lvl="0" indent="-225425" algn="l" defTabSz="914400" rtl="0" eaLnBrk="1" fontAlgn="auto" latinLnBrk="0" hangingPunct="1">
                        <a:lnSpc>
                          <a:spcPct val="90000"/>
                        </a:lnSpc>
                        <a:spcBef>
                          <a:spcPts val="0"/>
                        </a:spcBef>
                        <a:spcAft>
                          <a:spcPts val="0"/>
                        </a:spcAft>
                        <a:buClrTx/>
                        <a:buSzTx/>
                        <a:buFont typeface="Symbol"/>
                        <a:buChar char=""/>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Merchandise Return Service</a:t>
                      </a:r>
                      <a:r>
                        <a:rPr kumimoji="0" lang="en-US" sz="1200" b="0" i="0" u="none" strike="noStrike" kern="1200" cap="none" spc="0" normalizeH="0" baseline="30000" noProof="0" dirty="0" smtClean="0">
                          <a:ln>
                            <a:noFill/>
                          </a:ln>
                          <a:solidFill>
                            <a:schemeClr val="tx1"/>
                          </a:solidFill>
                          <a:effectLst/>
                          <a:uLnTx/>
                          <a:uFillTx/>
                          <a:latin typeface="Arial" pitchFamily="34" charset="0"/>
                          <a:ea typeface="Times New Roman"/>
                          <a:cs typeface="Arial" pitchFamily="34" charset="0"/>
                        </a:rPr>
                        <a:t>®</a:t>
                      </a:r>
                      <a:r>
                        <a:rPr kumimoji="0" lang="en-US" sz="1200" b="0"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rPr>
                        <a:t> (MRS) permit holders not using a PC Postage-based return service – exempt from Shipping Services file</a:t>
                      </a:r>
                      <a:endParaRPr lang="en-US" sz="1200" dirty="0" smtClean="0">
                        <a:solidFill>
                          <a:schemeClr val="tx1"/>
                        </a:solidFill>
                        <a:effectLst/>
                        <a:latin typeface="Arial" pitchFamily="34" charset="0"/>
                        <a:ea typeface="Times New Roman"/>
                        <a:cs typeface="Arial" pitchFamily="34" charset="0"/>
                      </a:endParaRPr>
                    </a:p>
                  </a:txBody>
                  <a:tcPr marL="27305" marR="27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710" name="Rectangle 1"/>
          <p:cNvSpPr>
            <a:spLocks noChangeArrowheads="1"/>
          </p:cNvSpPr>
          <p:nvPr/>
        </p:nvSpPr>
        <p:spPr bwMode="auto">
          <a:xfrm>
            <a:off x="-52388" y="5867400"/>
            <a:ext cx="91201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nSpc>
                <a:spcPct val="90000"/>
              </a:lnSpc>
            </a:pPr>
            <a:r>
              <a:rPr lang="en-US" altLang="en-US" sz="1300">
                <a:cs typeface="Times New Roman" pitchFamily="18" charset="0"/>
              </a:rPr>
              <a:t>Although the following package products are required to meet the IMpb and data submission requirements, mailers of these package products will be afforded an extended transition period: Bound Printed Matter®, Media Mail®, Library Mail®, Standard Mail® Parcels, Merchandise Return Service®, and meter mailers receiving Commercial Base® pricing.  Non-compliance fees for these products will begin assessment at a later date.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400" dirty="0" smtClean="0"/>
              <a:t>The </a:t>
            </a:r>
            <a:r>
              <a:rPr lang="en-US" sz="2400" dirty="0"/>
              <a:t>Shipping Services </a:t>
            </a:r>
            <a:r>
              <a:rPr lang="en-US" sz="2400" dirty="0" smtClean="0"/>
              <a:t>File (SSF) is required </a:t>
            </a:r>
            <a:r>
              <a:rPr lang="en-US" sz="2400" dirty="0"/>
              <a:t>for Intelligent Mail® Package barcode </a:t>
            </a:r>
            <a:r>
              <a:rPr lang="en-US" sz="2400" dirty="0" smtClean="0"/>
              <a:t>participation by </a:t>
            </a:r>
            <a:r>
              <a:rPr lang="en-US" sz="2400" dirty="0"/>
              <a:t>commercial and online package or Extra Service customers who communicate electronically with the </a:t>
            </a:r>
            <a:r>
              <a:rPr lang="en-US" sz="2400" dirty="0" smtClean="0"/>
              <a:t>USPS</a:t>
            </a:r>
          </a:p>
          <a:p>
            <a:pPr marL="0" indent="0">
              <a:buFont typeface="Wingdings" pitchFamily="2" charset="2"/>
              <a:buNone/>
              <a:defRPr/>
            </a:pPr>
            <a:endParaRPr lang="en-US" sz="1000" dirty="0" smtClean="0"/>
          </a:p>
          <a:p>
            <a:pPr>
              <a:defRPr/>
            </a:pPr>
            <a:r>
              <a:rPr lang="en-US" sz="2400" dirty="0" smtClean="0"/>
              <a:t>The SSF must contain:</a:t>
            </a:r>
          </a:p>
          <a:p>
            <a:pPr lvl="2">
              <a:spcBef>
                <a:spcPct val="0"/>
              </a:spcBef>
              <a:buFont typeface="Arial" panose="020B0604020202020204" pitchFamily="34" charset="0"/>
              <a:buChar char="■"/>
              <a:defRPr/>
            </a:pPr>
            <a:r>
              <a:rPr lang="en-US" dirty="0">
                <a:latin typeface="Arial" charset="0"/>
                <a:cs typeface="Arial" charset="0"/>
              </a:rPr>
              <a:t>Unique SSF Transaction ID (SSF TID)</a:t>
            </a:r>
          </a:p>
          <a:p>
            <a:pPr lvl="2">
              <a:spcBef>
                <a:spcPct val="0"/>
              </a:spcBef>
              <a:buFont typeface="Arial" panose="020B0604020202020204" pitchFamily="34" charset="0"/>
              <a:buChar char="■"/>
              <a:defRPr/>
            </a:pPr>
            <a:r>
              <a:rPr lang="en-US" dirty="0">
                <a:latin typeface="Arial" charset="0"/>
                <a:cs typeface="Arial" charset="0"/>
              </a:rPr>
              <a:t>Rate and Payment indicators</a:t>
            </a:r>
          </a:p>
          <a:p>
            <a:pPr lvl="2">
              <a:spcBef>
                <a:spcPct val="0"/>
              </a:spcBef>
              <a:buFont typeface="Arial" panose="020B0604020202020204" pitchFamily="34" charset="0"/>
              <a:buChar char="■"/>
              <a:defRPr/>
            </a:pPr>
            <a:r>
              <a:rPr lang="en-US" dirty="0">
                <a:latin typeface="Arial" charset="0"/>
                <a:cs typeface="Arial" charset="0"/>
              </a:rPr>
              <a:t>5-digit ZIP Code where permit is held</a:t>
            </a:r>
          </a:p>
          <a:p>
            <a:pPr lvl="2">
              <a:spcBef>
                <a:spcPct val="0"/>
              </a:spcBef>
              <a:buFont typeface="Arial" panose="020B0604020202020204" pitchFamily="34" charset="0"/>
              <a:buChar char="■"/>
              <a:defRPr/>
            </a:pPr>
            <a:r>
              <a:rPr lang="en-US" dirty="0">
                <a:latin typeface="Arial" charset="0"/>
                <a:cs typeface="Arial" charset="0"/>
              </a:rPr>
              <a:t>Class of Mail</a:t>
            </a:r>
          </a:p>
          <a:p>
            <a:pPr lvl="2">
              <a:spcBef>
                <a:spcPct val="0"/>
              </a:spcBef>
              <a:buFont typeface="Arial" panose="020B0604020202020204" pitchFamily="34" charset="0"/>
              <a:buChar char="■"/>
              <a:defRPr/>
            </a:pPr>
            <a:r>
              <a:rPr lang="en-US" dirty="0">
                <a:latin typeface="Arial" charset="0"/>
                <a:cs typeface="Arial" charset="0"/>
              </a:rPr>
              <a:t>Processing category</a:t>
            </a:r>
          </a:p>
          <a:p>
            <a:pPr lvl="2">
              <a:spcBef>
                <a:spcPct val="0"/>
              </a:spcBef>
              <a:buFont typeface="Arial" panose="020B0604020202020204" pitchFamily="34" charset="0"/>
              <a:buChar char="■"/>
              <a:defRPr/>
            </a:pPr>
            <a:r>
              <a:rPr lang="en-US" dirty="0">
                <a:latin typeface="Arial" charset="0"/>
                <a:cs typeface="Arial" charset="0"/>
              </a:rPr>
              <a:t>Total </a:t>
            </a:r>
            <a:r>
              <a:rPr lang="en-US" dirty="0" smtClean="0">
                <a:latin typeface="Arial" charset="0"/>
                <a:cs typeface="Arial" charset="0"/>
              </a:rPr>
              <a:t># of </a:t>
            </a:r>
            <a:r>
              <a:rPr lang="en-US" dirty="0" err="1" smtClean="0">
                <a:latin typeface="Arial" charset="0"/>
                <a:cs typeface="Arial" charset="0"/>
              </a:rPr>
              <a:t>Mailpieces</a:t>
            </a:r>
            <a:endParaRPr lang="en-US" dirty="0">
              <a:latin typeface="Arial" charset="0"/>
              <a:cs typeface="Arial" charset="0"/>
            </a:endParaRPr>
          </a:p>
          <a:p>
            <a:pPr>
              <a:defRPr/>
            </a:pPr>
            <a:endParaRPr lang="en-US" dirty="0" smtClean="0">
              <a:latin typeface="Arial" charset="0"/>
              <a:cs typeface="Arial" charset="0"/>
            </a:endParaRPr>
          </a:p>
          <a:p>
            <a:pPr marL="0" indent="0">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7358E625-EB41-4D11-B2BF-AEAFCBE28AE8}" type="slidenum">
              <a:rPr lang="en-US" smtClean="0"/>
              <a:pPr>
                <a:defRPr/>
              </a:pPr>
              <a:t>9</a:t>
            </a:fld>
            <a:endParaRPr lang="en-US" dirty="0"/>
          </a:p>
        </p:txBody>
      </p:sp>
      <p:sp>
        <p:nvSpPr>
          <p:cNvPr id="31747" name="Title 1"/>
          <p:cNvSpPr>
            <a:spLocks noGrp="1"/>
          </p:cNvSpPr>
          <p:nvPr>
            <p:ph type="title"/>
          </p:nvPr>
        </p:nvSpPr>
        <p:spPr/>
        <p:txBody>
          <a:bodyPr/>
          <a:lstStyle/>
          <a:p>
            <a:pPr algn="ctr"/>
            <a:r>
              <a:rPr altLang="en-US" b="1" smtClean="0">
                <a:latin typeface="Arial" pitchFamily="34" charset="0"/>
                <a:cs typeface="Arial" pitchFamily="34" charset="0"/>
              </a:rPr>
              <a:t>IMpb Requirement: </a:t>
            </a:r>
            <a:br>
              <a:rPr altLang="en-US" b="1" smtClean="0">
                <a:latin typeface="Arial" pitchFamily="34" charset="0"/>
                <a:cs typeface="Arial" pitchFamily="34" charset="0"/>
              </a:rPr>
            </a:br>
            <a:r>
              <a:rPr altLang="en-US" b="1" smtClean="0">
                <a:latin typeface="Arial" pitchFamily="34" charset="0"/>
                <a:cs typeface="Arial" pitchFamily="34" charset="0"/>
              </a:rPr>
              <a:t>Shipping Services File (SSF) </a:t>
            </a:r>
          </a:p>
        </p:txBody>
      </p:sp>
      <p:sp>
        <p:nvSpPr>
          <p:cNvPr id="31748" name="TextBox 1"/>
          <p:cNvSpPr txBox="1">
            <a:spLocks noChangeArrowheads="1"/>
          </p:cNvSpPr>
          <p:nvPr/>
        </p:nvSpPr>
        <p:spPr bwMode="auto">
          <a:xfrm>
            <a:off x="457200" y="6149975"/>
            <a:ext cx="83058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7475">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lnSpc>
                <a:spcPct val="90000"/>
              </a:lnSpc>
              <a:buFont typeface="Symbol" pitchFamily="18" charset="2"/>
              <a:buNone/>
            </a:pPr>
            <a:r>
              <a:rPr lang="en-US" altLang="en-US" sz="1400">
                <a:cs typeface="Times New Roman" pitchFamily="18" charset="0"/>
              </a:rPr>
              <a:t>Refer to SSF layout specifications in Publication 199 </a:t>
            </a:r>
            <a:r>
              <a:rPr lang="en-US" altLang="en-US" sz="1400">
                <a:cs typeface="Times New Roman" pitchFamily="18" charset="0"/>
                <a:hlinkClick r:id="rId3"/>
              </a:rPr>
              <a:t>https://ribbs.usps.gov/intelligentmail_package/documents/tech_guides/PUB199IMPBImpGuide.pdf</a:t>
            </a:r>
            <a:endParaRPr lang="en-US" altLang="en-US" sz="140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fontScheme name="Level">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080800"/>
        </a:dk2>
        <a:lt2>
          <a:srgbClr val="101000"/>
        </a:lt2>
        <a:accent1>
          <a:srgbClr val="080808"/>
        </a:accent1>
        <a:accent2>
          <a:srgbClr val="0C0C04"/>
        </a:accent2>
        <a:accent3>
          <a:srgbClr val="FFFFFF"/>
        </a:accent3>
        <a:accent4>
          <a:srgbClr val="000000"/>
        </a:accent4>
        <a:accent5>
          <a:srgbClr val="AAAAAA"/>
        </a:accent5>
        <a:accent6>
          <a:srgbClr val="0A0A03"/>
        </a:accent6>
        <a:hlink>
          <a:srgbClr val="080808"/>
        </a:hlink>
        <a:folHlink>
          <a:srgbClr val="0808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20223</TotalTime>
  <Words>9405</Words>
  <Application>Microsoft Office PowerPoint</Application>
  <PresentationFormat>On-screen Show (4:3)</PresentationFormat>
  <Paragraphs>955</Paragraphs>
  <Slides>38</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Level</vt:lpstr>
      <vt:lpstr>Picture</vt:lpstr>
      <vt:lpstr>PostalOne! January 2014 Release Training</vt:lpstr>
      <vt:lpstr>Agenda</vt:lpstr>
      <vt:lpstr>Benefits of IMpb for Mailers</vt:lpstr>
      <vt:lpstr>IMpb Requirements:  Applicable Classes of Mail</vt:lpstr>
      <vt:lpstr>IMpb Requirements  Effective January 2014</vt:lpstr>
      <vt:lpstr>IMpb Requirement: Unique IMpb Barcode</vt:lpstr>
      <vt:lpstr>IMpb Requirement: Unique IMpb  Barcode Exception</vt:lpstr>
      <vt:lpstr>Exceptions to IMpb Requirements </vt:lpstr>
      <vt:lpstr>IMpb Requirement:  Shipping Services File (SSF) </vt:lpstr>
      <vt:lpstr>IMpb Requirement:  Shipping Services File (SSF) </vt:lpstr>
      <vt:lpstr>IMpb Requirement:  Shipping Services File (SSF) </vt:lpstr>
      <vt:lpstr>IMpb Requirement:  Shipping Services File (SSF) Validation </vt:lpstr>
      <vt:lpstr>PowerPoint Presentation</vt:lpstr>
      <vt:lpstr>IMpb Compliance Thresholds</vt:lpstr>
      <vt:lpstr>Postage Statement  Enhancement to support IMpb</vt:lpstr>
      <vt:lpstr>PowerPoint Presentation</vt:lpstr>
      <vt:lpstr>   Postal Wizard Enhancements </vt:lpstr>
      <vt:lpstr> Postal Wizard Enhancements  to support IMpb Compliance</vt:lpstr>
      <vt:lpstr> Postal Wizard Enhancements  to support IMpb Compliance</vt:lpstr>
      <vt:lpstr>IMpb Non-Compliance Fee:  Mail.dat and Mail.XML Support</vt:lpstr>
      <vt:lpstr>PowerPoint Presentation</vt:lpstr>
      <vt:lpstr>Tools for Mailers</vt:lpstr>
      <vt:lpstr>Certified Vendor Software Solutions</vt:lpstr>
      <vt:lpstr>Certified Consolidator Solutions</vt:lpstr>
      <vt:lpstr>Electronic Verification System (eVS)</vt:lpstr>
      <vt:lpstr>eVS Participation </vt:lpstr>
      <vt:lpstr>eVS Participation </vt:lpstr>
      <vt:lpstr>Postal Shipping Business Tool (PSBT)</vt:lpstr>
      <vt:lpstr>References</vt:lpstr>
      <vt:lpstr>Questions?</vt:lpstr>
      <vt:lpstr>APPENDIX</vt:lpstr>
      <vt:lpstr>MicroStrategy Report: IMpb Compliance Percentage Display</vt:lpstr>
      <vt:lpstr>MicroStrategy Report: IMpb Compliance Percentage Display</vt:lpstr>
      <vt:lpstr>APPENDIX</vt:lpstr>
      <vt:lpstr>IMpb Support: Mail.dat </vt:lpstr>
      <vt:lpstr>IMpb Support: Mail.XML</vt:lpstr>
      <vt:lpstr>IMpb Support: Postal Wizard</vt:lpstr>
      <vt:lpstr>IMpb Support: BMEU Hardcopy</vt:lpstr>
    </vt:vector>
  </TitlesOfParts>
  <Company>US Postal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Enhancements to Part S: Extra Services &amp; Fees</dc:title>
  <dc:creator>Catelli, Anna L - Washington, DC - Contractor</dc:creator>
  <cp:lastModifiedBy>Dean, Neil L - North Metro, GA</cp:lastModifiedBy>
  <cp:revision>392</cp:revision>
  <cp:lastPrinted>2014-01-22T19:36:53Z</cp:lastPrinted>
  <dcterms:created xsi:type="dcterms:W3CDTF">2013-11-14T21:35:45Z</dcterms:created>
  <dcterms:modified xsi:type="dcterms:W3CDTF">2014-01-22T19:40:27Z</dcterms:modified>
</cp:coreProperties>
</file>