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</p:sldMasterIdLst>
  <p:notesMasterIdLst>
    <p:notesMasterId r:id="rId16"/>
  </p:notesMasterIdLst>
  <p:handoutMasterIdLst>
    <p:handoutMasterId r:id="rId17"/>
  </p:handoutMasterIdLst>
  <p:sldIdLst>
    <p:sldId id="259" r:id="rId3"/>
    <p:sldId id="279" r:id="rId4"/>
    <p:sldId id="266" r:id="rId5"/>
    <p:sldId id="269" r:id="rId6"/>
    <p:sldId id="264" r:id="rId7"/>
    <p:sldId id="285" r:id="rId8"/>
    <p:sldId id="265" r:id="rId9"/>
    <p:sldId id="284" r:id="rId10"/>
    <p:sldId id="271" r:id="rId11"/>
    <p:sldId id="272" r:id="rId12"/>
    <p:sldId id="273" r:id="rId13"/>
    <p:sldId id="283" r:id="rId14"/>
    <p:sldId id="281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Default Section" id="{BC33F7A8-D3EE-41B6-8BB7-25DDBDF274EC}">
          <p14:sldIdLst>
            <p14:sldId id="259"/>
            <p14:sldId id="279"/>
            <p14:sldId id="266"/>
            <p14:sldId id="269"/>
            <p14:sldId id="264"/>
            <p14:sldId id="285"/>
            <p14:sldId id="265"/>
            <p14:sldId id="284"/>
            <p14:sldId id="271"/>
            <p14:sldId id="272"/>
            <p14:sldId id="273"/>
            <p14:sldId id="283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492C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34555" autoAdjust="0"/>
    <p:restoredTop sz="75407" autoAdjust="0"/>
  </p:normalViewPr>
  <p:slideViewPr>
    <p:cSldViewPr>
      <p:cViewPr>
        <p:scale>
          <a:sx n="80" d="100"/>
          <a:sy n="80" d="100"/>
        </p:scale>
        <p:origin x="-108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WGIII AR5 international press conference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C238E9-6B86-440A-8EE6-C98DD70D922B}" type="datetimeFigureOut">
              <a:rPr lang="en-GB"/>
              <a:pPr>
                <a:defRPr/>
              </a:pPr>
              <a:t>4/16/14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CB581B-3F93-46DD-BED1-20AA7D9F3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003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 smtClean="0"/>
              <a:t>WGIII AR5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9D04-FB15-4E35-B3A7-B28278670ACA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5F8D-0420-4D7D-8668-5EB35A4918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2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914400" rtl="0" eaLnBrk="1" latinLnBrk="0" hangingPunct="1">
      <a:buFont typeface="+mj-lt"/>
      <a:buAutoNum type="arabicPeriod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001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73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4550" indent="-285750" algn="l" defTabSz="91440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816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170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123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404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81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66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966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44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126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316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231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427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GB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5F8D-0420-4D7D-8668-5EB35A49189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0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lt 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302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6" y="1772816"/>
            <a:ext cx="8642351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386" y="1340769"/>
            <a:ext cx="8642791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570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lt 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045080" y="4522978"/>
            <a:ext cx="5040000" cy="1080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045080" y="5769296"/>
            <a:ext cx="5040000" cy="432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045080" y="6201344"/>
            <a:ext cx="5040000" cy="324000"/>
          </a:xfrm>
          <a:prstGeom prst="rect">
            <a:avLst/>
          </a:prstGeom>
        </p:spPr>
        <p:txBody>
          <a:bodyPr lIns="18000" tIns="18000" rIns="18000" bIns="18000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2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l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049463" y="4761459"/>
            <a:ext cx="50403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altLang="en-US" sz="2800" b="1" dirty="0" smtClean="0">
                <a:solidFill>
                  <a:schemeClr val="bg1"/>
                </a:solidFill>
              </a:rPr>
              <a:t>www.mitigation2014.org</a:t>
            </a:r>
            <a:endParaRPr lang="en-GB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051052" y="4472534"/>
            <a:ext cx="50403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CH" altLang="en-US" sz="2000" dirty="0">
                <a:solidFill>
                  <a:schemeClr val="bg1"/>
                </a:solidFill>
              </a:rPr>
              <a:t>Further Information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523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35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45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4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452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411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527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/>
          </p:nvPr>
        </p:nvSpPr>
        <p:spPr>
          <a:xfrm>
            <a:off x="250826" y="260238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6" y="1341439"/>
            <a:ext cx="8642351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583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2.xml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42-25508204_cover-image_larg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035496"/>
            <a:ext cx="9155136" cy="6696744"/>
          </a:xfrm>
          <a:prstGeom prst="rect">
            <a:avLst/>
          </a:prstGeom>
        </p:spPr>
      </p:pic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 rot="-5400000">
            <a:off x="-311780" y="5125729"/>
            <a:ext cx="792086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600" dirty="0">
                <a:solidFill>
                  <a:srgbClr val="FFFFFF"/>
                </a:solidFill>
                <a:ea typeface="MS PGothic" pitchFamily="34" charset="-128"/>
              </a:rPr>
              <a:t>© </a:t>
            </a:r>
            <a:r>
              <a:rPr lang="en-GB" altLang="en-US" sz="600" dirty="0" err="1" smtClean="0">
                <a:solidFill>
                  <a:srgbClr val="FFFFFF"/>
                </a:solidFill>
                <a:ea typeface="MS PGothic" pitchFamily="34" charset="-128"/>
              </a:rPr>
              <a:t>dreamstime</a:t>
            </a:r>
            <a:r>
              <a:rPr lang="en-GB" altLang="en-US" sz="6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endParaRPr lang="en-GB" altLang="en-US" sz="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2897" y="3068961"/>
            <a:ext cx="5924566" cy="651905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4000" b="1" dirty="0" smtClean="0">
                <a:solidFill>
                  <a:schemeClr val="bg1"/>
                </a:solidFill>
                <a:latin typeface="Frutiger LT Pro 67 Bold Cn" pitchFamily="34" charset="0"/>
                <a:cs typeface="Arial" pitchFamily="34" charset="0"/>
              </a:rPr>
              <a:t>CLIMATE </a:t>
            </a:r>
            <a:r>
              <a:rPr lang="de-CH" sz="4000" b="1" dirty="0">
                <a:solidFill>
                  <a:schemeClr val="bg1"/>
                </a:solidFill>
                <a:latin typeface="Frutiger LT Pro 67 Bold Cn" pitchFamily="34" charset="0"/>
                <a:cs typeface="Arial" pitchFamily="34" charset="0"/>
              </a:rPr>
              <a:t>CHANGE </a:t>
            </a:r>
            <a:r>
              <a:rPr lang="de-CH" sz="4000" b="1" dirty="0" smtClean="0">
                <a:solidFill>
                  <a:schemeClr val="bg1"/>
                </a:solidFill>
                <a:latin typeface="Frutiger LT Pro 67 Bold Cn" pitchFamily="34" charset="0"/>
                <a:cs typeface="Arial" pitchFamily="34" charset="0"/>
              </a:rPr>
              <a:t>2014</a:t>
            </a:r>
            <a:endParaRPr lang="en-GB" sz="4000" b="1" dirty="0">
              <a:solidFill>
                <a:schemeClr val="bg1"/>
              </a:solidFill>
              <a:latin typeface="Frutiger LT Pro 67 Bold Cn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3277" y="3717097"/>
            <a:ext cx="4632161" cy="436461"/>
          </a:xfrm>
          <a:prstGeom prst="rect">
            <a:avLst/>
          </a:prstGeom>
          <a:noFill/>
          <a:effectLst>
            <a:outerShdw blurRad="50800" dist="38100" dir="9000000" algn="tr" rotWithShape="0">
              <a:prstClr val="black">
                <a:alpha val="75000"/>
              </a:prstClr>
            </a:outerShdw>
          </a:effectLst>
        </p:spPr>
        <p:txBody>
          <a:bodyPr wrap="none" lIns="18000" tIns="18000" rIns="18000" bIns="18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600" b="1" i="1" dirty="0" smtClean="0">
                <a:solidFill>
                  <a:schemeClr val="bg1"/>
                </a:solidFill>
                <a:latin typeface="Frutiger LT Pro 67 Bold Cn" pitchFamily="34" charset="0"/>
                <a:cs typeface="Arial" pitchFamily="34" charset="0"/>
              </a:rPr>
              <a:t>Mitigation of</a:t>
            </a:r>
            <a:r>
              <a:rPr lang="de-CH" sz="2600" b="1" i="1" baseline="0" dirty="0" smtClean="0">
                <a:solidFill>
                  <a:schemeClr val="bg1"/>
                </a:solidFill>
                <a:latin typeface="Frutiger LT Pro 67 Bold Cn" pitchFamily="34" charset="0"/>
                <a:cs typeface="Arial" pitchFamily="34" charset="0"/>
              </a:rPr>
              <a:t> Climate Change</a:t>
            </a:r>
            <a:endParaRPr lang="en-GB" sz="2600" b="1" i="1" dirty="0">
              <a:solidFill>
                <a:schemeClr val="bg1"/>
              </a:solidFill>
              <a:latin typeface="Frutiger LT Pro 67 Bold Cn" pitchFamily="34" charset="0"/>
              <a:cs typeface="Arial" pitchFamily="34" charset="0"/>
            </a:endParaRPr>
          </a:p>
        </p:txBody>
      </p:sp>
      <p:pic>
        <p:nvPicPr>
          <p:cNvPr id="103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64514" y="6208714"/>
            <a:ext cx="7207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51520" y="623731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Bild 10" descr="IPCC_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652121" y="116633"/>
            <a:ext cx="3384377" cy="795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08626" y="6145214"/>
            <a:ext cx="3375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623731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Substantial reductions in emissions would require large changes in investment patterns.</a:t>
            </a:r>
            <a:endParaRPr lang="en-GB" dirty="0"/>
          </a:p>
        </p:txBody>
      </p:sp>
      <p:pic>
        <p:nvPicPr>
          <p:cNvPr id="5" name="Picture 4" descr="D:\SVN\06_PlenaryDocuments\03_Graphic_Design\02_Contact-group\AR5_figure_SPM_12_201404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24745"/>
            <a:ext cx="6856435" cy="486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494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AR4, there has been an increased focus on policies designed to integrate multiple objectives, increase co-benefits and reduce adverse side-effects.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0826" y="1629818"/>
            <a:ext cx="8642351" cy="4535486"/>
          </a:xfrm>
        </p:spPr>
        <p:txBody>
          <a:bodyPr/>
          <a:lstStyle/>
          <a:p>
            <a:r>
              <a:rPr lang="en-US" sz="2000" dirty="0" smtClean="0"/>
              <a:t>Sector-specific </a:t>
            </a:r>
            <a:r>
              <a:rPr lang="en-US" sz="2000" dirty="0"/>
              <a:t>policies have been more widely used than economy-wide </a:t>
            </a:r>
            <a:r>
              <a:rPr lang="en-US" sz="2000" dirty="0" smtClean="0"/>
              <a:t>policies.</a:t>
            </a:r>
          </a:p>
          <a:p>
            <a:r>
              <a:rPr lang="en-US" sz="2000" dirty="0"/>
              <a:t>Regulatory approaches and information measures are widely used, and are often environmentally </a:t>
            </a:r>
            <a:r>
              <a:rPr lang="en-US" sz="2000" dirty="0" smtClean="0"/>
              <a:t>effective.</a:t>
            </a:r>
          </a:p>
          <a:p>
            <a:r>
              <a:rPr lang="en-US" sz="2000" dirty="0"/>
              <a:t>Since AR4, cap and trade systems for GHGs have been established in a number of countries and regions. </a:t>
            </a:r>
            <a:endParaRPr lang="en-US" sz="2000" dirty="0" smtClean="0"/>
          </a:p>
          <a:p>
            <a:r>
              <a:rPr lang="en-US" sz="2000" dirty="0"/>
              <a:t>In some countries, tax-based policies specifically aimed at reducing GHG emissions–alongside technology and other policies–have helped to weaken the link between GHG emissions and GDP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reduction of subsidies for GHG-related activities in various sectors can achieve emission </a:t>
            </a:r>
            <a:r>
              <a:rPr lang="en-US" sz="2000" dirty="0" smtClean="0"/>
              <a:t>reductions, depending on the social and economic context.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409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mitigation will not be achieved if individual agents advance their own interests independently.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0826" y="1557810"/>
            <a:ext cx="8642351" cy="4535486"/>
          </a:xfrm>
        </p:spPr>
        <p:txBody>
          <a:bodyPr/>
          <a:lstStyle/>
          <a:p>
            <a:r>
              <a:rPr lang="en-US" sz="2200" dirty="0"/>
              <a:t>Existing and proposed international climate change cooperation arrangements vary in their focus and degree of centralization and coordination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Issues </a:t>
            </a:r>
            <a:r>
              <a:rPr lang="en-US" sz="2200" dirty="0"/>
              <a:t>of equity, justice, and fairness arise with respect to mitigation and adaptation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Climate policy may be informed by a consideration of a diverse array of risks and uncertainties, some of which are difficult to measure, notably events that are of low probability but which would have a significant impact if they occur.</a:t>
            </a:r>
            <a:endParaRPr lang="en-GB" sz="22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422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067944" y="4551512"/>
            <a:ext cx="3457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www.mitigation2014.org</a:t>
            </a:r>
            <a:endParaRPr lang="de-D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920750" y="5178678"/>
            <a:ext cx="184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058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reports are the result of extensive work from scientists around the world.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4049" y="1341439"/>
            <a:ext cx="3351345" cy="4535487"/>
          </a:xfrm>
        </p:spPr>
      </p:pic>
      <p:sp>
        <p:nvSpPr>
          <p:cNvPr id="6" name="TextBox 5"/>
          <p:cNvSpPr txBox="1"/>
          <p:nvPr/>
        </p:nvSpPr>
        <p:spPr>
          <a:xfrm>
            <a:off x="539552" y="1868862"/>
            <a:ext cx="4104456" cy="336033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de-DE" sz="2400" b="1" dirty="0" smtClean="0"/>
              <a:t>1</a:t>
            </a:r>
            <a:r>
              <a:rPr lang="de-DE" sz="2400" dirty="0" smtClean="0"/>
              <a:t> Summary for Policymakers</a:t>
            </a:r>
          </a:p>
          <a:p>
            <a:pPr algn="ctr"/>
            <a:r>
              <a:rPr lang="de-DE" sz="2400" b="1" dirty="0" smtClean="0"/>
              <a:t>1</a:t>
            </a:r>
            <a:r>
              <a:rPr lang="de-DE" sz="2400" dirty="0" smtClean="0"/>
              <a:t> Technical Summary</a:t>
            </a:r>
          </a:p>
          <a:p>
            <a:pPr algn="ctr"/>
            <a:endParaRPr lang="de-DE" sz="2400" baseline="0" dirty="0" smtClean="0"/>
          </a:p>
          <a:p>
            <a:pPr algn="ctr"/>
            <a:r>
              <a:rPr lang="de-DE" sz="2400" b="1" dirty="0" smtClean="0"/>
              <a:t>16</a:t>
            </a:r>
            <a:r>
              <a:rPr lang="de-DE" sz="2400" dirty="0" smtClean="0"/>
              <a:t> Chapters</a:t>
            </a:r>
          </a:p>
          <a:p>
            <a:pPr algn="ctr"/>
            <a:r>
              <a:rPr lang="de-DE" sz="2400" b="1" baseline="0" dirty="0" smtClean="0"/>
              <a:t>235</a:t>
            </a:r>
            <a:r>
              <a:rPr lang="de-DE" sz="2400" baseline="0" dirty="0" smtClean="0"/>
              <a:t> Authors</a:t>
            </a:r>
          </a:p>
          <a:p>
            <a:pPr algn="ctr"/>
            <a:r>
              <a:rPr lang="de-DE" sz="2400" b="1" dirty="0" smtClean="0"/>
              <a:t>900</a:t>
            </a:r>
            <a:r>
              <a:rPr lang="de-DE" sz="2400" dirty="0" smtClean="0"/>
              <a:t> Reviewers</a:t>
            </a:r>
            <a:endParaRPr lang="de-DE" sz="2400" baseline="0" dirty="0" smtClean="0"/>
          </a:p>
          <a:p>
            <a:pPr algn="ctr"/>
            <a:r>
              <a:rPr lang="de-DE" sz="2400" dirty="0" smtClean="0"/>
              <a:t>More than </a:t>
            </a:r>
            <a:r>
              <a:rPr lang="de-DE" sz="2400" b="1" dirty="0" smtClean="0"/>
              <a:t>2000 </a:t>
            </a:r>
            <a:r>
              <a:rPr lang="de-DE" sz="2400" dirty="0" smtClean="0"/>
              <a:t>pages</a:t>
            </a:r>
          </a:p>
          <a:p>
            <a:pPr algn="ctr"/>
            <a:r>
              <a:rPr lang="de-DE" sz="2400" dirty="0" smtClean="0"/>
              <a:t>Close to </a:t>
            </a:r>
            <a:r>
              <a:rPr lang="de-DE" sz="2400" b="1" dirty="0" smtClean="0"/>
              <a:t>10,000 </a:t>
            </a:r>
            <a:r>
              <a:rPr lang="de-DE" sz="2400" dirty="0" smtClean="0"/>
              <a:t>references</a:t>
            </a:r>
          </a:p>
          <a:p>
            <a:pPr algn="ctr"/>
            <a:r>
              <a:rPr lang="de-DE" sz="2400" dirty="0" smtClean="0"/>
              <a:t>More than </a:t>
            </a:r>
            <a:r>
              <a:rPr lang="de-DE" sz="2400" b="1" dirty="0" smtClean="0"/>
              <a:t>38,000 </a:t>
            </a:r>
            <a:r>
              <a:rPr lang="de-DE" sz="2400" dirty="0" smtClean="0"/>
              <a:t>comments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0334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GHG </a:t>
            </a:r>
            <a:r>
              <a:rPr lang="en-US" sz="2000" dirty="0"/>
              <a:t>emissions </a:t>
            </a:r>
            <a:r>
              <a:rPr lang="en-US" sz="2000" dirty="0" smtClean="0"/>
              <a:t>accelerate despite reduction efforts. Most emission growth is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from fossil fuel combustion and industrial processes.</a:t>
            </a:r>
            <a:endParaRPr lang="en-GB" sz="2000" dirty="0"/>
          </a:p>
        </p:txBody>
      </p:sp>
      <p:pic>
        <p:nvPicPr>
          <p:cNvPr id="5" name="Picture 4" descr="D:\SVN\06_PlenaryDocuments\03_Graphic_Design\02_Contact-group\AR5_figure_SPM_1_20140412_FINAL_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271125" cy="487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6926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GHG emissions rise with growth in GDP and population; long-standing trend of decarbonisation of energy reversed.</a:t>
            </a:r>
            <a:endParaRPr lang="en-GB" dirty="0"/>
          </a:p>
        </p:txBody>
      </p:sp>
      <p:pic>
        <p:nvPicPr>
          <p:cNvPr id="5" name="Picture 4" descr="D:\SVN\06_PlenaryDocuments\03_Graphic_Design\02_Contact-group\AR5_figure_SPM_6_201404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9737" y="1474140"/>
            <a:ext cx="5394553" cy="447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9894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</a:t>
            </a:r>
            <a:r>
              <a:rPr lang="en-US" dirty="0" smtClean="0"/>
              <a:t>more mitigation, global mean surface temperature might increase by 3.7° to 4.8°C</a:t>
            </a:r>
            <a:r>
              <a:rPr lang="de-DE" dirty="0" smtClean="0"/>
              <a:t> </a:t>
            </a:r>
            <a:r>
              <a:rPr lang="en-US" dirty="0" smtClean="0"/>
              <a:t>over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465" y="1628801"/>
            <a:ext cx="8775359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493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226" y="260736"/>
            <a:ext cx="8642351" cy="792000"/>
          </a:xfrm>
          <a:prstGeom prst="rect">
            <a:avLst/>
          </a:prstGeom>
        </p:spPr>
        <p:txBody>
          <a:bodyPr lIns="0" tIns="36000" rIns="0" bIns="3600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Mitigation requires major technological and institutional changes including the </a:t>
            </a:r>
            <a:r>
              <a:rPr lang="en-US" dirty="0" err="1" smtClean="0"/>
              <a:t>upscaling</a:t>
            </a:r>
            <a:r>
              <a:rPr lang="en-US" dirty="0" smtClean="0"/>
              <a:t> of low- and zero carbon energy</a:t>
            </a:r>
            <a:endParaRPr lang="en-GB" dirty="0"/>
          </a:p>
        </p:txBody>
      </p:sp>
      <p:pic>
        <p:nvPicPr>
          <p:cNvPr id="4" name="Picture 3" descr="D:\SVN\06_PlenaryDocuments\03_Graphic_Design\02_Contact-group\AR5_figure_SPM_7_20140411_final_OU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0000"/>
          <a:stretch/>
        </p:blipFill>
        <p:spPr bwMode="auto">
          <a:xfrm>
            <a:off x="395536" y="1484784"/>
            <a:ext cx="806489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0668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Delaying mitigation is estimated to increase the difficulty and narrow the options for limiting warming to 2°C.</a:t>
            </a:r>
            <a:endParaRPr lang="en-GB" dirty="0"/>
          </a:p>
        </p:txBody>
      </p:sp>
      <p:pic>
        <p:nvPicPr>
          <p:cNvPr id="6" name="Picture 5" descr="D:\SVN\06_PlenaryDocuments\03_Graphic_Design\02_Contact-group\AR5_figure_SPM_8_20140412_landscape_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54549" y="1124744"/>
            <a:ext cx="6701827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1300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Estimates for mitigation costs vary widely.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6" y="836712"/>
            <a:ext cx="8642351" cy="4824189"/>
          </a:xfrm>
        </p:spPr>
        <p:txBody>
          <a:bodyPr/>
          <a:lstStyle/>
          <a:p>
            <a:r>
              <a:rPr lang="de-DE" dirty="0" smtClean="0"/>
              <a:t>Reaching 450ppm CO</a:t>
            </a:r>
            <a:r>
              <a:rPr lang="de-DE" baseline="-25000" dirty="0" smtClean="0"/>
              <a:t>2</a:t>
            </a:r>
            <a:r>
              <a:rPr lang="de-DE" dirty="0" smtClean="0"/>
              <a:t>eq entails consumption losses of 1.7% (1%-4%) by 2030, 3.4% (2% to 6%) by 2050 and 4.8% (3%-11%) by 2100 relative to baseline (which grows between 300% to 900% over the course of the century).</a:t>
            </a:r>
          </a:p>
          <a:p>
            <a:r>
              <a:rPr lang="de-DE" dirty="0" smtClean="0"/>
              <a:t>This is equivalent to a reduction in consumption growth over the 21</a:t>
            </a:r>
            <a:r>
              <a:rPr lang="de-DE" baseline="30000" dirty="0" smtClean="0"/>
              <a:t>st </a:t>
            </a:r>
            <a:r>
              <a:rPr lang="de-DE" dirty="0" smtClean="0"/>
              <a:t>century by about </a:t>
            </a:r>
            <a:r>
              <a:rPr lang="de-DE" dirty="0"/>
              <a:t>0.06 </a:t>
            </a:r>
            <a:r>
              <a:rPr lang="de-DE" dirty="0" smtClean="0"/>
              <a:t>(0.04-0.14) </a:t>
            </a:r>
            <a:r>
              <a:rPr lang="de-DE" dirty="0"/>
              <a:t>percentage </a:t>
            </a:r>
            <a:r>
              <a:rPr lang="de-DE" dirty="0" smtClean="0"/>
              <a:t>points a year (relative to annualized consumption growth that is between 1.6% and 3% per year).</a:t>
            </a:r>
          </a:p>
          <a:p>
            <a:r>
              <a:rPr lang="de-DE" dirty="0" smtClean="0"/>
              <a:t>Cost estimates exlude benefits of mitigation (reduced impacts from climate change). They also exclude other benefits (e.g. improvements for local air quality).</a:t>
            </a:r>
          </a:p>
          <a:p>
            <a:r>
              <a:rPr lang="de-DE" dirty="0" smtClean="0"/>
              <a:t>Cost estimates are based on a series of assumptions.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2903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requires changes throughout the economy. Efforts in one sector determine mitigation efforts in others.</a:t>
            </a:r>
            <a:endParaRPr lang="en-GB" dirty="0"/>
          </a:p>
        </p:txBody>
      </p:sp>
      <p:pic>
        <p:nvPicPr>
          <p:cNvPr id="5" name="Picture 4" descr="D:\SVN\06_PlenaryDocuments\03_Graphic_Design\02_Contact-group\AR5_figure_SPM_10_20140412-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3"/>
            <a:ext cx="8545551" cy="433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828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GIAR5_PresentationTemplate_Final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WGIAR5_PresentationTemplate_Final</Template>
  <TotalTime>1</TotalTime>
  <Words>564</Words>
  <Application>Microsoft Office PowerPoint</Application>
  <PresentationFormat>On-screen Show (4:3)</PresentationFormat>
  <Paragraphs>46</Paragraphs>
  <Slides>13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WGIAR5_PresentationTemplate_Final</vt:lpstr>
      <vt:lpstr>PresentationSlideMaster</vt:lpstr>
      <vt:lpstr>Slide 1</vt:lpstr>
      <vt:lpstr>IPCC reports are the result of extensive work from scientists around the world.</vt:lpstr>
      <vt:lpstr>GHG emissions accelerate despite reduction efforts. Most emission growth is CO2 from fossil fuel combustion and industrial processes.</vt:lpstr>
      <vt:lpstr>GHG emissions rise with growth in GDP and population; long-standing trend of decarbonisation of energy reversed.</vt:lpstr>
      <vt:lpstr>Without more mitigation, global mean surface temperature might increase by 3.7° to 4.8°C over the 21st century.</vt:lpstr>
      <vt:lpstr>Slide 6</vt:lpstr>
      <vt:lpstr>Delaying mitigation is estimated to increase the difficulty and narrow the options for limiting warming to 2°C.</vt:lpstr>
      <vt:lpstr>Estimates for mitigation costs vary widely.</vt:lpstr>
      <vt:lpstr>Mitigation requires changes throughout the economy. Efforts in one sector determine mitigation efforts in others.</vt:lpstr>
      <vt:lpstr>Substantial reductions in emissions would require large changes in investment patterns.</vt:lpstr>
      <vt:lpstr>Since AR4, there has been an increased focus on policies designed to integrate multiple objectives, increase co-benefits and reduce adverse side-effects.</vt:lpstr>
      <vt:lpstr>Effective mitigation will not be achieved if individual agents advance their own interests independently. 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Steffen Brunner</dc:creator>
  <cp:lastModifiedBy>First Last</cp:lastModifiedBy>
  <cp:revision>51</cp:revision>
  <dcterms:created xsi:type="dcterms:W3CDTF">2014-04-16T12:14:04Z</dcterms:created>
  <dcterms:modified xsi:type="dcterms:W3CDTF">2014-04-16T12:14:25Z</dcterms:modified>
</cp:coreProperties>
</file>