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handoutMasterIdLst>
    <p:handoutMasterId r:id="rId25"/>
  </p:handoutMasterIdLst>
  <p:sldIdLst>
    <p:sldId id="417" r:id="rId2"/>
    <p:sldId id="420" r:id="rId3"/>
    <p:sldId id="357" r:id="rId4"/>
    <p:sldId id="351" r:id="rId5"/>
    <p:sldId id="422" r:id="rId6"/>
    <p:sldId id="358" r:id="rId7"/>
    <p:sldId id="354" r:id="rId8"/>
    <p:sldId id="359" r:id="rId9"/>
    <p:sldId id="362" r:id="rId10"/>
    <p:sldId id="364" r:id="rId11"/>
    <p:sldId id="441" r:id="rId12"/>
    <p:sldId id="442" r:id="rId13"/>
    <p:sldId id="365" r:id="rId14"/>
    <p:sldId id="367" r:id="rId15"/>
    <p:sldId id="340" r:id="rId16"/>
    <p:sldId id="368" r:id="rId17"/>
    <p:sldId id="341" r:id="rId18"/>
    <p:sldId id="440" r:id="rId19"/>
    <p:sldId id="343" r:id="rId20"/>
    <p:sldId id="386" r:id="rId21"/>
    <p:sldId id="444" r:id="rId22"/>
    <p:sldId id="390" r:id="rId23"/>
  </p:sldIdLst>
  <p:sldSz cx="9144000" cy="6858000" type="screen4x3"/>
  <p:notesSz cx="6669088" cy="9753600"/>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Hawryluk" initials="RH" lastIdx="27" clrIdx="0"/>
  <p:cmAuthor id="1" name="Rich Hawryluk" initials=""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FB942"/>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32" autoAdjust="0"/>
    <p:restoredTop sz="94660"/>
  </p:normalViewPr>
  <p:slideViewPr>
    <p:cSldViewPr>
      <p:cViewPr>
        <p:scale>
          <a:sx n="100" d="100"/>
          <a:sy n="100" d="100"/>
        </p:scale>
        <p:origin x="-376"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696"/>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889250" cy="487363"/>
          </a:xfrm>
          <a:prstGeom prst="rect">
            <a:avLst/>
          </a:prstGeom>
          <a:noFill/>
          <a:ln>
            <a:noFill/>
          </a:ln>
          <a:extLst/>
        </p:spPr>
        <p:txBody>
          <a:bodyPr vert="horz" wrap="square" lIns="91424" tIns="45713" rIns="91424" bIns="45713" numCol="1" anchor="t" anchorCtr="0" compatLnSpc="1">
            <a:prstTxWarp prst="textNoShape">
              <a:avLst/>
            </a:prstTxWarp>
          </a:bodyPr>
          <a:lstStyle>
            <a:lvl1pPr>
              <a:defRPr sz="1200">
                <a:ea typeface="ＭＳ Ｐゴシック" pitchFamily="34" charset="-128"/>
                <a:cs typeface="+mn-cs"/>
              </a:defRPr>
            </a:lvl1pPr>
          </a:lstStyle>
          <a:p>
            <a:pPr>
              <a:defRPr/>
            </a:pPr>
            <a:endParaRPr lang="en-GB" altLang="ja-JP"/>
          </a:p>
        </p:txBody>
      </p:sp>
      <p:sp>
        <p:nvSpPr>
          <p:cNvPr id="9219" name="Rectangle 3"/>
          <p:cNvSpPr>
            <a:spLocks noGrp="1" noChangeArrowheads="1"/>
          </p:cNvSpPr>
          <p:nvPr>
            <p:ph type="dt" sz="quarter" idx="1"/>
          </p:nvPr>
        </p:nvSpPr>
        <p:spPr bwMode="auto">
          <a:xfrm>
            <a:off x="3779838" y="0"/>
            <a:ext cx="2889250" cy="487363"/>
          </a:xfrm>
          <a:prstGeom prst="rect">
            <a:avLst/>
          </a:prstGeom>
          <a:noFill/>
          <a:ln>
            <a:noFill/>
          </a:ln>
          <a:extLst/>
        </p:spPr>
        <p:txBody>
          <a:bodyPr vert="horz" wrap="square" lIns="91424" tIns="45713" rIns="91424" bIns="45713" numCol="1" anchor="t" anchorCtr="0" compatLnSpc="1">
            <a:prstTxWarp prst="textNoShape">
              <a:avLst/>
            </a:prstTxWarp>
          </a:bodyPr>
          <a:lstStyle>
            <a:lvl1pPr algn="r">
              <a:defRPr sz="1200">
                <a:ea typeface="ＭＳ Ｐゴシック" pitchFamily="34" charset="-128"/>
                <a:cs typeface="+mn-cs"/>
              </a:defRPr>
            </a:lvl1pPr>
          </a:lstStyle>
          <a:p>
            <a:pPr>
              <a:defRPr/>
            </a:pPr>
            <a:endParaRPr lang="en-GB" altLang="ja-JP"/>
          </a:p>
        </p:txBody>
      </p:sp>
      <p:sp>
        <p:nvSpPr>
          <p:cNvPr id="9220" name="Rectangle 4"/>
          <p:cNvSpPr>
            <a:spLocks noGrp="1" noChangeArrowheads="1"/>
          </p:cNvSpPr>
          <p:nvPr>
            <p:ph type="ftr" sz="quarter" idx="2"/>
          </p:nvPr>
        </p:nvSpPr>
        <p:spPr bwMode="auto">
          <a:xfrm>
            <a:off x="0" y="9266238"/>
            <a:ext cx="2889250" cy="487362"/>
          </a:xfrm>
          <a:prstGeom prst="rect">
            <a:avLst/>
          </a:prstGeom>
          <a:noFill/>
          <a:ln>
            <a:noFill/>
          </a:ln>
          <a:extLst/>
        </p:spPr>
        <p:txBody>
          <a:bodyPr vert="horz" wrap="square" lIns="91424" tIns="45713" rIns="91424" bIns="45713" numCol="1" anchor="b" anchorCtr="0" compatLnSpc="1">
            <a:prstTxWarp prst="textNoShape">
              <a:avLst/>
            </a:prstTxWarp>
          </a:bodyPr>
          <a:lstStyle>
            <a:lvl1pPr>
              <a:defRPr sz="1200">
                <a:ea typeface="ＭＳ Ｐゴシック" pitchFamily="34" charset="-128"/>
                <a:cs typeface="+mn-cs"/>
              </a:defRPr>
            </a:lvl1pPr>
          </a:lstStyle>
          <a:p>
            <a:pPr>
              <a:defRPr/>
            </a:pPr>
            <a:endParaRPr lang="en-GB" altLang="ja-JP"/>
          </a:p>
        </p:txBody>
      </p:sp>
      <p:sp>
        <p:nvSpPr>
          <p:cNvPr id="9221" name="Rectangle 5"/>
          <p:cNvSpPr>
            <a:spLocks noGrp="1" noChangeArrowheads="1"/>
          </p:cNvSpPr>
          <p:nvPr>
            <p:ph type="sldNum" sz="quarter" idx="3"/>
          </p:nvPr>
        </p:nvSpPr>
        <p:spPr bwMode="auto">
          <a:xfrm>
            <a:off x="3779838" y="9266238"/>
            <a:ext cx="2889250" cy="487362"/>
          </a:xfrm>
          <a:prstGeom prst="rect">
            <a:avLst/>
          </a:prstGeom>
          <a:noFill/>
          <a:ln>
            <a:noFill/>
          </a:ln>
          <a:extLst/>
        </p:spPr>
        <p:txBody>
          <a:bodyPr vert="horz" wrap="square" lIns="91424" tIns="45713" rIns="91424" bIns="45713" numCol="1" anchor="b" anchorCtr="0" compatLnSpc="1">
            <a:prstTxWarp prst="textNoShape">
              <a:avLst/>
            </a:prstTxWarp>
          </a:bodyPr>
          <a:lstStyle>
            <a:lvl1pPr algn="r">
              <a:defRPr sz="1200"/>
            </a:lvl1pPr>
          </a:lstStyle>
          <a:p>
            <a:pPr>
              <a:defRPr/>
            </a:pPr>
            <a:fld id="{D58B63B0-56B3-7F42-B354-37B4FBE4FC59}" type="slidenum">
              <a:rPr lang="en-GB" altLang="ja-JP"/>
              <a:pPr>
                <a:defRPr/>
              </a:pPr>
              <a:t>‹#›</a:t>
            </a:fld>
            <a:endParaRPr lang="en-GB" altLang="ja-JP"/>
          </a:p>
        </p:txBody>
      </p:sp>
    </p:spTree>
    <p:extLst>
      <p:ext uri="{BB962C8B-B14F-4D97-AF65-F5344CB8AC3E}">
        <p14:creationId xmlns:p14="http://schemas.microsoft.com/office/powerpoint/2010/main" val="2815956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89250" cy="487363"/>
          </a:xfrm>
          <a:prstGeom prst="rect">
            <a:avLst/>
          </a:prstGeom>
          <a:noFill/>
          <a:ln>
            <a:noFill/>
          </a:ln>
          <a:extLst/>
        </p:spPr>
        <p:txBody>
          <a:bodyPr vert="horz" wrap="square" lIns="91424" tIns="45713" rIns="91424" bIns="45713" numCol="1" anchor="t" anchorCtr="0" compatLnSpc="1">
            <a:prstTxWarp prst="textNoShape">
              <a:avLst/>
            </a:prstTxWarp>
          </a:bodyPr>
          <a:lstStyle>
            <a:lvl1pPr>
              <a:defRPr sz="1200">
                <a:ea typeface="ＭＳ Ｐゴシック" pitchFamily="34" charset="-128"/>
                <a:cs typeface="+mn-cs"/>
              </a:defRPr>
            </a:lvl1pPr>
          </a:lstStyle>
          <a:p>
            <a:pPr>
              <a:defRPr/>
            </a:pPr>
            <a:endParaRPr lang="en-GB" altLang="ja-JP"/>
          </a:p>
        </p:txBody>
      </p:sp>
      <p:sp>
        <p:nvSpPr>
          <p:cNvPr id="4099" name="Rectangle 3"/>
          <p:cNvSpPr>
            <a:spLocks noGrp="1" noChangeArrowheads="1"/>
          </p:cNvSpPr>
          <p:nvPr>
            <p:ph type="dt" idx="1"/>
          </p:nvPr>
        </p:nvSpPr>
        <p:spPr bwMode="auto">
          <a:xfrm>
            <a:off x="3779838" y="0"/>
            <a:ext cx="2889250" cy="487363"/>
          </a:xfrm>
          <a:prstGeom prst="rect">
            <a:avLst/>
          </a:prstGeom>
          <a:noFill/>
          <a:ln>
            <a:noFill/>
          </a:ln>
          <a:extLst/>
        </p:spPr>
        <p:txBody>
          <a:bodyPr vert="horz" wrap="square" lIns="91424" tIns="45713" rIns="91424" bIns="45713" numCol="1" anchor="t" anchorCtr="0" compatLnSpc="1">
            <a:prstTxWarp prst="textNoShape">
              <a:avLst/>
            </a:prstTxWarp>
          </a:bodyPr>
          <a:lstStyle>
            <a:lvl1pPr algn="r">
              <a:defRPr sz="1200">
                <a:ea typeface="ＭＳ Ｐゴシック" pitchFamily="34" charset="-128"/>
                <a:cs typeface="+mn-cs"/>
              </a:defRPr>
            </a:lvl1pPr>
          </a:lstStyle>
          <a:p>
            <a:pPr>
              <a:defRPr/>
            </a:pPr>
            <a:endParaRPr lang="en-GB" altLang="ja-JP"/>
          </a:p>
        </p:txBody>
      </p:sp>
      <p:sp>
        <p:nvSpPr>
          <p:cNvPr id="4100" name="Rectangle 4"/>
          <p:cNvSpPr>
            <a:spLocks noGrp="1" noRot="1" noChangeAspect="1" noChangeArrowheads="1" noTextEdit="1"/>
          </p:cNvSpPr>
          <p:nvPr>
            <p:ph type="sldImg" idx="2"/>
          </p:nvPr>
        </p:nvSpPr>
        <p:spPr bwMode="auto">
          <a:xfrm>
            <a:off x="898525" y="731838"/>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889000" y="4632325"/>
            <a:ext cx="4891088" cy="4389438"/>
          </a:xfrm>
          <a:prstGeom prst="rect">
            <a:avLst/>
          </a:prstGeom>
          <a:noFill/>
          <a:ln>
            <a:noFill/>
          </a:ln>
          <a:extLst/>
        </p:spPr>
        <p:txBody>
          <a:bodyPr vert="horz" wrap="square" lIns="91424" tIns="45713" rIns="91424" bIns="45713" numCol="1" anchor="t" anchorCtr="0" compatLnSpc="1">
            <a:prstTxWarp prst="textNoShape">
              <a:avLst/>
            </a:prstTxWarp>
          </a:bodyPr>
          <a:lstStyle/>
          <a:p>
            <a:pPr lvl="0"/>
            <a:r>
              <a:rPr lang="en-GB" altLang="ja-JP" noProof="0" smtClean="0"/>
              <a:t>Click to edit Master text styles</a:t>
            </a:r>
          </a:p>
          <a:p>
            <a:pPr lvl="1"/>
            <a:r>
              <a:rPr lang="en-GB" altLang="ja-JP" noProof="0" smtClean="0"/>
              <a:t>Second level</a:t>
            </a:r>
          </a:p>
          <a:p>
            <a:pPr lvl="2"/>
            <a:r>
              <a:rPr lang="en-GB" altLang="ja-JP" noProof="0" smtClean="0"/>
              <a:t>Third level</a:t>
            </a:r>
          </a:p>
          <a:p>
            <a:pPr lvl="3"/>
            <a:r>
              <a:rPr lang="en-GB" altLang="ja-JP" noProof="0" smtClean="0"/>
              <a:t>Fourth level</a:t>
            </a:r>
          </a:p>
          <a:p>
            <a:pPr lvl="4"/>
            <a:r>
              <a:rPr lang="en-GB" altLang="ja-JP" noProof="0" smtClean="0"/>
              <a:t>Fifth level</a:t>
            </a:r>
          </a:p>
        </p:txBody>
      </p:sp>
      <p:sp>
        <p:nvSpPr>
          <p:cNvPr id="4102" name="Rectangle 6"/>
          <p:cNvSpPr>
            <a:spLocks noGrp="1" noChangeArrowheads="1"/>
          </p:cNvSpPr>
          <p:nvPr>
            <p:ph type="ftr" sz="quarter" idx="4"/>
          </p:nvPr>
        </p:nvSpPr>
        <p:spPr bwMode="auto">
          <a:xfrm>
            <a:off x="0" y="9266238"/>
            <a:ext cx="2889250" cy="487362"/>
          </a:xfrm>
          <a:prstGeom prst="rect">
            <a:avLst/>
          </a:prstGeom>
          <a:noFill/>
          <a:ln>
            <a:noFill/>
          </a:ln>
          <a:extLst/>
        </p:spPr>
        <p:txBody>
          <a:bodyPr vert="horz" wrap="square" lIns="91424" tIns="45713" rIns="91424" bIns="45713" numCol="1" anchor="b" anchorCtr="0" compatLnSpc="1">
            <a:prstTxWarp prst="textNoShape">
              <a:avLst/>
            </a:prstTxWarp>
          </a:bodyPr>
          <a:lstStyle>
            <a:lvl1pPr>
              <a:defRPr sz="1200">
                <a:ea typeface="ＭＳ Ｐゴシック" pitchFamily="34" charset="-128"/>
                <a:cs typeface="+mn-cs"/>
              </a:defRPr>
            </a:lvl1pPr>
          </a:lstStyle>
          <a:p>
            <a:pPr>
              <a:defRPr/>
            </a:pPr>
            <a:endParaRPr lang="en-GB" altLang="ja-JP"/>
          </a:p>
        </p:txBody>
      </p:sp>
      <p:sp>
        <p:nvSpPr>
          <p:cNvPr id="4103" name="Rectangle 7"/>
          <p:cNvSpPr>
            <a:spLocks noGrp="1" noChangeArrowheads="1"/>
          </p:cNvSpPr>
          <p:nvPr>
            <p:ph type="sldNum" sz="quarter" idx="5"/>
          </p:nvPr>
        </p:nvSpPr>
        <p:spPr bwMode="auto">
          <a:xfrm>
            <a:off x="3779838" y="9266238"/>
            <a:ext cx="2889250" cy="487362"/>
          </a:xfrm>
          <a:prstGeom prst="rect">
            <a:avLst/>
          </a:prstGeom>
          <a:noFill/>
          <a:ln>
            <a:noFill/>
          </a:ln>
          <a:extLst/>
        </p:spPr>
        <p:txBody>
          <a:bodyPr vert="horz" wrap="square" lIns="91424" tIns="45713" rIns="91424" bIns="45713" numCol="1" anchor="b" anchorCtr="0" compatLnSpc="1">
            <a:prstTxWarp prst="textNoShape">
              <a:avLst/>
            </a:prstTxWarp>
          </a:bodyPr>
          <a:lstStyle>
            <a:lvl1pPr algn="r">
              <a:defRPr sz="1200"/>
            </a:lvl1pPr>
          </a:lstStyle>
          <a:p>
            <a:pPr>
              <a:defRPr/>
            </a:pPr>
            <a:fld id="{76040D6B-2721-D140-9151-EEFE3A206F63}" type="slidenum">
              <a:rPr lang="en-GB" altLang="ja-JP"/>
              <a:pPr>
                <a:defRPr/>
              </a:pPr>
              <a:t>‹#›</a:t>
            </a:fld>
            <a:endParaRPr lang="en-GB" altLang="ja-JP"/>
          </a:p>
        </p:txBody>
      </p:sp>
    </p:spTree>
    <p:extLst>
      <p:ext uri="{BB962C8B-B14F-4D97-AF65-F5344CB8AC3E}">
        <p14:creationId xmlns:p14="http://schemas.microsoft.com/office/powerpoint/2010/main" val="27201872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29"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29" charset="0"/>
        <a:ea typeface="ＭＳ Ｐゴシック" pitchFamily="-29"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126D6A-98F1-164B-A90F-B4427A70CEE0}" type="slidenum">
              <a:rPr lang="en-US"/>
              <a:pPr/>
              <a:t>2</a:t>
            </a:fld>
            <a:endParaRPr lang="en-US"/>
          </a:p>
        </p:txBody>
      </p:sp>
      <p:sp>
        <p:nvSpPr>
          <p:cNvPr id="82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0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2313C7-E19D-8A4A-97FB-34C0F8111FA8}" type="slidenum">
              <a:rPr lang="en-US"/>
              <a:pPr>
                <a:defRPr/>
              </a:pPr>
              <a:t>13</a:t>
            </a:fld>
            <a:endParaRPr lang="en-US"/>
          </a:p>
        </p:txBody>
      </p:sp>
      <p:sp>
        <p:nvSpPr>
          <p:cNvPr id="84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27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0A8576-346D-1A42-A24D-90B309BFC28B}" type="slidenum">
              <a:rPr lang="en-US"/>
              <a:pPr>
                <a:defRPr/>
              </a:pPr>
              <a:t>14</a:t>
            </a:fld>
            <a:endParaRPr lang="en-US"/>
          </a:p>
        </p:txBody>
      </p:sp>
      <p:sp>
        <p:nvSpPr>
          <p:cNvPr id="81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5107" name="Rectangle 3"/>
          <p:cNvSpPr>
            <a:spLocks noGrp="1" noChangeArrowheads="1"/>
          </p:cNvSpPr>
          <p:nvPr>
            <p:ph type="body" idx="1"/>
          </p:nvPr>
        </p:nvSpPr>
        <p:spPr/>
        <p:txBody>
          <a:bodyPr/>
          <a:lstStyle/>
          <a:p>
            <a:pPr>
              <a:defRPr/>
            </a:pPr>
            <a:endParaRPr lang="en-US" dirty="0" smtClean="0">
              <a:solidFill>
                <a:srgbClr val="000000"/>
              </a:solidFill>
              <a:latin typeface="Symbol" charset="0"/>
              <a:cs typeface="+mn-cs"/>
              <a:sym typeface="Symbo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DBBC16-3528-1B49-91F5-5F30C8BED075}" type="slidenum">
              <a:rPr lang="en-US"/>
              <a:pPr/>
              <a:t>15</a:t>
            </a:fld>
            <a:endParaRPr lang="en-US"/>
          </a:p>
        </p:txBody>
      </p:sp>
      <p:sp>
        <p:nvSpPr>
          <p:cNvPr id="47107" name="Rectangle 2"/>
          <p:cNvSpPr>
            <a:spLocks noGrp="1" noRot="1" noChangeAspect="1" noChangeArrowheads="1" noTextEdit="1"/>
          </p:cNvSpPr>
          <p:nvPr>
            <p:ph type="sldImg"/>
          </p:nvPr>
        </p:nvSpPr>
        <p:spPr>
          <a:xfrm>
            <a:off x="30163" y="487363"/>
            <a:ext cx="6608762" cy="4957762"/>
          </a:xfrm>
          <a:ln/>
        </p:spPr>
      </p:sp>
      <p:sp>
        <p:nvSpPr>
          <p:cNvPr id="47108" name="Rectangle 3"/>
          <p:cNvSpPr>
            <a:spLocks noGrp="1" noChangeArrowheads="1"/>
          </p:cNvSpPr>
          <p:nvPr>
            <p:ph type="body" idx="1"/>
          </p:nvPr>
        </p:nvSpPr>
        <p:spPr>
          <a:noFill/>
          <a:ln/>
        </p:spPr>
        <p:txBody>
          <a:bodyPr/>
          <a:lstStyle/>
          <a:p>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DF4F6-7D8A-684B-BCAD-CB8FCB658639}" type="slidenum">
              <a:rPr lang="en-US"/>
              <a:pPr/>
              <a:t>16</a:t>
            </a:fld>
            <a:endParaRPr lang="en-US"/>
          </a:p>
        </p:txBody>
      </p:sp>
      <p:sp>
        <p:nvSpPr>
          <p:cNvPr id="866306" name="Rectangle 2"/>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86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BEC7C9D-B285-8748-8707-97230CF5FCAF}" type="slidenum">
              <a:rPr lang="en-US"/>
              <a:pPr/>
              <a:t>17</a:t>
            </a:fld>
            <a:endParaRPr lang="en-US"/>
          </a:p>
        </p:txBody>
      </p:sp>
      <p:sp>
        <p:nvSpPr>
          <p:cNvPr id="51203" name="Rectangle 2"/>
          <p:cNvSpPr>
            <a:spLocks noGrp="1" noRot="1" noChangeAspect="1" noChangeArrowheads="1" noTextEdit="1"/>
          </p:cNvSpPr>
          <p:nvPr>
            <p:ph type="sldImg"/>
          </p:nvPr>
        </p:nvSpPr>
        <p:spPr>
          <a:xfrm>
            <a:off x="30163" y="487363"/>
            <a:ext cx="6608762" cy="4957762"/>
          </a:xfrm>
          <a:ln/>
        </p:spPr>
      </p:sp>
      <p:sp>
        <p:nvSpPr>
          <p:cNvPr id="51204" name="Rectangle 3"/>
          <p:cNvSpPr>
            <a:spLocks noGrp="1" noChangeArrowheads="1"/>
          </p:cNvSpPr>
          <p:nvPr>
            <p:ph type="body" idx="1"/>
          </p:nvPr>
        </p:nvSpPr>
        <p:spPr>
          <a:noFill/>
          <a:ln/>
        </p:spPr>
        <p:txBody>
          <a:bodyPr/>
          <a:lstStyle/>
          <a:p>
            <a:endParaRPr lang="en-US"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69F936-7514-2646-9C2D-FD0E619B336D}" type="slidenum">
              <a:rPr lang="en-US"/>
              <a:pPr/>
              <a:t>18</a:t>
            </a:fld>
            <a:endParaRPr lang="en-US"/>
          </a:p>
        </p:txBody>
      </p:sp>
      <p:sp>
        <p:nvSpPr>
          <p:cNvPr id="878594" name="Rectangle 2"/>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87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75DD741-9312-264D-9232-3A8340EF17EE}" type="slidenum">
              <a:rPr lang="en-US"/>
              <a:pPr/>
              <a:t>19</a:t>
            </a:fld>
            <a:endParaRPr lang="en-US"/>
          </a:p>
        </p:txBody>
      </p:sp>
      <p:sp>
        <p:nvSpPr>
          <p:cNvPr id="57347" name="Rectangle 2"/>
          <p:cNvSpPr>
            <a:spLocks noGrp="1" noRot="1" noChangeAspect="1" noChangeArrowheads="1" noTextEdit="1"/>
          </p:cNvSpPr>
          <p:nvPr>
            <p:ph type="sldImg"/>
          </p:nvPr>
        </p:nvSpPr>
        <p:spPr>
          <a:xfrm>
            <a:off x="30163" y="487363"/>
            <a:ext cx="6608762" cy="4957762"/>
          </a:xfrm>
          <a:ln/>
        </p:spPr>
      </p:sp>
      <p:sp>
        <p:nvSpPr>
          <p:cNvPr id="57348" name="Rectangle 3"/>
          <p:cNvSpPr>
            <a:spLocks noGrp="1" noChangeArrowheads="1"/>
          </p:cNvSpPr>
          <p:nvPr>
            <p:ph type="body" idx="1"/>
          </p:nvPr>
        </p:nvSpPr>
        <p:spPr>
          <a:noFill/>
          <a:ln/>
        </p:spPr>
        <p:txBody>
          <a:bodyPr/>
          <a:lstStyle/>
          <a:p>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8FC701-421D-834B-A016-E6E44CDE827A}" type="slidenum">
              <a:rPr lang="en-US"/>
              <a:pPr/>
              <a:t>20</a:t>
            </a:fld>
            <a:endParaRPr lang="en-US"/>
          </a:p>
        </p:txBody>
      </p:sp>
      <p:sp>
        <p:nvSpPr>
          <p:cNvPr id="869378" name="Rectangle 1026"/>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8693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8A357C-7612-8045-B944-5069AE602D81}" type="slidenum">
              <a:rPr lang="en-US"/>
              <a:pPr>
                <a:defRPr/>
              </a:pPr>
              <a:t>22</a:t>
            </a:fld>
            <a:endParaRPr lang="en-US"/>
          </a:p>
        </p:txBody>
      </p:sp>
      <p:sp>
        <p:nvSpPr>
          <p:cNvPr id="84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58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93B44B-3FF2-0A43-85CA-ED760FA47878}" type="slidenum">
              <a:rPr lang="en-US"/>
              <a:pPr>
                <a:defRPr/>
              </a:pPr>
              <a:t>3</a:t>
            </a:fld>
            <a:endParaRPr lang="en-US"/>
          </a:p>
        </p:txBody>
      </p:sp>
      <p:sp>
        <p:nvSpPr>
          <p:cNvPr id="82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6371" name="Rectangle 3"/>
          <p:cNvSpPr>
            <a:spLocks noGrp="1" noChangeArrowheads="1"/>
          </p:cNvSpPr>
          <p:nvPr>
            <p:ph type="body" idx="1"/>
          </p:nvPr>
        </p:nvSpPr>
        <p:spPr/>
        <p:txBody>
          <a:bodyPr/>
          <a:lstStyle/>
          <a:p>
            <a:pPr>
              <a:defRPr/>
            </a:pP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CE0507-1C6D-5A47-932D-1EE2D13B4127}" type="slidenum">
              <a:rPr lang="en-US"/>
              <a:pPr/>
              <a:t>4</a:t>
            </a:fld>
            <a:endParaRPr lang="en-US"/>
          </a:p>
        </p:txBody>
      </p:sp>
      <p:sp>
        <p:nvSpPr>
          <p:cNvPr id="824322" name="Rectangle 2"/>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8243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75C6B-34F3-A74D-B2CA-231D123AE20C}" type="slidenum">
              <a:rPr lang="en-US"/>
              <a:pPr/>
              <a:t>5</a:t>
            </a:fld>
            <a:endParaRPr lang="en-US"/>
          </a:p>
        </p:txBody>
      </p:sp>
      <p:sp>
        <p:nvSpPr>
          <p:cNvPr id="82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7395" name="Rectangle 3"/>
          <p:cNvSpPr>
            <a:spLocks noGrp="1" noChangeArrowheads="1"/>
          </p:cNvSpPr>
          <p:nvPr>
            <p:ph type="body" idx="1"/>
          </p:nvPr>
        </p:nvSpPr>
        <p:spPr/>
        <p:txBody>
          <a:bodyPr/>
          <a:lstStyle/>
          <a:p>
            <a:r>
              <a:rPr lang="en-US"/>
              <a:t>A “surprise” which was encountered on TFTR was when the stored energy in DT and D reversed shear discharges was compared.  This dataset does not include points which had an internal transport barrier.  The favorable isotope scaling was not observed.  More significantly the power threshold for internal barrier formation increased with isotopic mass.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C5957E-F48E-634D-BADD-3E7F5C949192}" type="slidenum">
              <a:rPr lang="en-US"/>
              <a:pPr>
                <a:defRPr/>
              </a:pPr>
              <a:t>6</a:t>
            </a:fld>
            <a:endParaRPr lang="en-US"/>
          </a:p>
        </p:txBody>
      </p:sp>
      <p:sp>
        <p:nvSpPr>
          <p:cNvPr id="78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2339" name="Rectangle 3"/>
          <p:cNvSpPr>
            <a:spLocks noGrp="1" noChangeArrowheads="1"/>
          </p:cNvSpPr>
          <p:nvPr>
            <p:ph type="body" idx="1"/>
          </p:nvPr>
        </p:nvSpPr>
        <p:spPr/>
        <p:txBody>
          <a:bodyPr/>
          <a:lstStyle/>
          <a:p>
            <a:pPr>
              <a:defRPr/>
            </a:pPr>
            <a:endParaRPr lang="en-US" dirty="0"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C5311-473F-6A4A-B2AA-3721D007ADF4}" type="slidenum">
              <a:rPr lang="en-US"/>
              <a:pPr/>
              <a:t>7</a:t>
            </a:fld>
            <a:endParaRPr lang="en-US"/>
          </a:p>
        </p:txBody>
      </p:sp>
      <p:sp>
        <p:nvSpPr>
          <p:cNvPr id="882690" name="Rectangle 2"/>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88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71F589-AA02-8D46-BA84-BA00832BBEAB}" type="slidenum">
              <a:rPr lang="en-US"/>
              <a:pPr>
                <a:defRPr/>
              </a:pPr>
              <a:t>8</a:t>
            </a:fld>
            <a:endParaRPr lang="en-US"/>
          </a:p>
        </p:txBody>
      </p:sp>
      <p:sp>
        <p:nvSpPr>
          <p:cNvPr id="84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17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92FD4-BD00-D54E-9DEA-68612B7D3E93}" type="slidenum">
              <a:rPr lang="en-US"/>
              <a:pPr/>
              <a:t>9</a:t>
            </a:fld>
            <a:endParaRPr lang="en-US"/>
          </a:p>
        </p:txBody>
      </p:sp>
      <p:sp>
        <p:nvSpPr>
          <p:cNvPr id="786434" name="Rectangle 2"/>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7864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62389E-6DB1-FE43-AF6E-C9ADE30B5B73}" type="slidenum">
              <a:rPr lang="en-US"/>
              <a:pPr/>
              <a:t>10</a:t>
            </a:fld>
            <a:endParaRPr lang="en-US"/>
          </a:p>
        </p:txBody>
      </p:sp>
      <p:sp>
        <p:nvSpPr>
          <p:cNvPr id="864258" name="Rectangle 1026"/>
          <p:cNvSpPr>
            <a:spLocks noGrp="1" noRot="1" noChangeAspect="1" noChangeArrowheads="1" noTextEdit="1"/>
          </p:cNvSpPr>
          <p:nvPr>
            <p:ph type="sldImg"/>
          </p:nvPr>
        </p:nvSpPr>
        <p:spPr>
          <a:xfrm>
            <a:off x="30163" y="487363"/>
            <a:ext cx="6608762" cy="4957762"/>
          </a:xfrm>
          <a:ln/>
          <a:extLst>
            <a:ext uri="{FAA26D3D-D897-4be2-8F04-BA451C77F1D7}">
              <ma14:placeholderFlag xmlns:ma14="http://schemas.microsoft.com/office/mac/drawingml/2011/main" val="1"/>
            </a:ext>
          </a:extLst>
        </p:spPr>
      </p:sp>
      <p:sp>
        <p:nvSpPr>
          <p:cNvPr id="864259" name="Rectangle 1027"/>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4"/>
          <p:cNvSpPr>
            <a:spLocks noChangeShapeType="1"/>
          </p:cNvSpPr>
          <p:nvPr/>
        </p:nvSpPr>
        <p:spPr bwMode="auto">
          <a:xfrm>
            <a:off x="0" y="476250"/>
            <a:ext cx="9144000" cy="0"/>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Picture 5" descr="PowerPoint_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5700"/>
            <a:ext cx="9144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590800" y="6477000"/>
            <a:ext cx="5715000" cy="274638"/>
          </a:xfrm>
          <a:prstGeom prst="rect">
            <a:avLst/>
          </a:prstGeom>
          <a:noFill/>
          <a:ln w="9525">
            <a:noFill/>
            <a:miter lim="800000"/>
            <a:headEnd/>
            <a:tailEnd/>
          </a:ln>
          <a:effectLst/>
        </p:spPr>
        <p:txBody>
          <a:bodyPr>
            <a:spAutoFit/>
          </a:bodyPr>
          <a:lstStyle>
            <a:lvl1pPr>
              <a:defRPr kumimoji="1" sz="2400">
                <a:solidFill>
                  <a:schemeClr val="tx1"/>
                </a:solidFill>
                <a:latin typeface="Century Gothic" pitchFamily="34" charset="0"/>
                <a:ea typeface="ＭＳ Ｐゴシック" pitchFamily="34" charset="-128"/>
              </a:defRPr>
            </a:lvl1pPr>
            <a:lvl2pPr marL="37931725" indent="-37474525">
              <a:defRPr kumimoji="1" sz="2400">
                <a:solidFill>
                  <a:schemeClr val="tx1"/>
                </a:solidFill>
                <a:latin typeface="Century Gothic" pitchFamily="34" charset="0"/>
                <a:ea typeface="ＭＳ Ｐゴシック" pitchFamily="34" charset="-128"/>
              </a:defRPr>
            </a:lvl2pPr>
            <a:lvl3pPr>
              <a:defRPr kumimoji="1" sz="2400">
                <a:solidFill>
                  <a:schemeClr val="tx1"/>
                </a:solidFill>
                <a:latin typeface="Century Gothic" pitchFamily="34" charset="0"/>
                <a:ea typeface="ＭＳ Ｐゴシック" pitchFamily="34" charset="-128"/>
              </a:defRPr>
            </a:lvl3pPr>
            <a:lvl4pPr>
              <a:defRPr kumimoji="1" sz="2400">
                <a:solidFill>
                  <a:schemeClr val="tx1"/>
                </a:solidFill>
                <a:latin typeface="Century Gothic" pitchFamily="34" charset="0"/>
                <a:ea typeface="ＭＳ Ｐゴシック" pitchFamily="34" charset="-128"/>
              </a:defRPr>
            </a:lvl4pPr>
            <a:lvl5pPr>
              <a:defRPr kumimoji="1" sz="2400">
                <a:solidFill>
                  <a:schemeClr val="tx1"/>
                </a:solidFill>
                <a:latin typeface="Century Gothic" pitchFamily="34" charset="0"/>
                <a:ea typeface="ＭＳ Ｐゴシック" pitchFamily="34" charset="-128"/>
              </a:defRPr>
            </a:lvl5pPr>
            <a:lvl6pPr marL="4572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6pPr>
            <a:lvl7pPr marL="9144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7pPr>
            <a:lvl8pPr marL="13716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8pPr>
            <a:lvl9pPr marL="1828800" eaLnBrk="0" fontAlgn="base" hangingPunct="0">
              <a:spcBef>
                <a:spcPct val="0"/>
              </a:spcBef>
              <a:spcAft>
                <a:spcPct val="0"/>
              </a:spcAft>
              <a:defRPr kumimoji="1" sz="2400">
                <a:solidFill>
                  <a:schemeClr val="tx1"/>
                </a:solidFill>
                <a:latin typeface="Century Gothic" pitchFamily="34" charset="0"/>
                <a:ea typeface="ＭＳ Ｐゴシック" pitchFamily="34" charset="-128"/>
              </a:defRPr>
            </a:lvl9pPr>
          </a:lstStyle>
          <a:p>
            <a:pPr>
              <a:spcBef>
                <a:spcPct val="50000"/>
              </a:spcBef>
              <a:defRPr/>
            </a:pPr>
            <a:endParaRPr kumimoji="0" lang="en-GB" altLang="ja-JP" sz="1200" smtClean="0">
              <a:solidFill>
                <a:schemeClr val="accent2"/>
              </a:solidFill>
              <a:latin typeface="Garamond" pitchFamily="18" charset="0"/>
              <a:cs typeface="+mn-cs"/>
            </a:endParaRPr>
          </a:p>
        </p:txBody>
      </p:sp>
      <p:sp>
        <p:nvSpPr>
          <p:cNvPr id="7" name="Text Box 7"/>
          <p:cNvSpPr txBox="1">
            <a:spLocks noChangeArrowheads="1"/>
          </p:cNvSpPr>
          <p:nvPr/>
        </p:nvSpPr>
        <p:spPr bwMode="auto">
          <a:xfrm>
            <a:off x="8458200" y="6477000"/>
            <a:ext cx="585788" cy="2143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GB" altLang="ja-JP" sz="800" smtClean="0">
                <a:latin typeface="Garamond" charset="0"/>
              </a:rPr>
              <a:t>Page </a:t>
            </a:r>
            <a:fld id="{DB9AB1CC-19C3-A349-A926-A10224BC1494}" type="slidenum">
              <a:rPr lang="en-GB" altLang="ja-JP" sz="800" smtClean="0">
                <a:latin typeface="Garamond" charset="0"/>
              </a:rPr>
              <a:pPr>
                <a:spcBef>
                  <a:spcPct val="50000"/>
                </a:spcBef>
                <a:defRPr/>
              </a:pPr>
              <a:t>‹#›</a:t>
            </a:fld>
            <a:endParaRPr lang="en-GB" altLang="ja-JP" sz="800" smtClean="0">
              <a:latin typeface="Garamond" charset="0"/>
            </a:endParaRPr>
          </a:p>
        </p:txBody>
      </p:sp>
      <p:sp>
        <p:nvSpPr>
          <p:cNvPr id="12290" name="Rectangle 2"/>
          <p:cNvSpPr>
            <a:spLocks noGrp="1" noChangeAspect="1" noChangeArrowheads="1"/>
          </p:cNvSpPr>
          <p:nvPr>
            <p:ph type="ctrTitle"/>
          </p:nvPr>
        </p:nvSpPr>
        <p:spPr>
          <a:xfrm>
            <a:off x="685800" y="2286000"/>
            <a:ext cx="7772400" cy="1143000"/>
          </a:xfrm>
        </p:spPr>
        <p:txBody>
          <a:bodyPr/>
          <a:lstStyle>
            <a:lvl1pPr>
              <a:defRPr sz="3600"/>
            </a:lvl1pPr>
          </a:lstStyle>
          <a:p>
            <a:r>
              <a:rPr lang="en-US"/>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25501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7578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609600"/>
            <a:ext cx="200025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573088" y="609600"/>
            <a:ext cx="584835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824742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3088" y="609600"/>
            <a:ext cx="8001000" cy="9144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573088" y="1752600"/>
            <a:ext cx="8001000" cy="4343400"/>
          </a:xfrm>
        </p:spPr>
        <p:txBody>
          <a:bodyPr/>
          <a:lstStyle/>
          <a:p>
            <a:pPr lvl="0"/>
            <a:endParaRPr lang="ja-JP" altLang="en-US" noProof="0" smtClean="0"/>
          </a:p>
        </p:txBody>
      </p:sp>
    </p:spTree>
    <p:extLst>
      <p:ext uri="{BB962C8B-B14F-4D97-AF65-F5344CB8AC3E}">
        <p14:creationId xmlns:p14="http://schemas.microsoft.com/office/powerpoint/2010/main" val="2532506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73088" y="609600"/>
            <a:ext cx="8001000" cy="9144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573088" y="1752600"/>
            <a:ext cx="3924300" cy="4343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9788" y="1752600"/>
            <a:ext cx="3924300" cy="4343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5158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a:lvl1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11"/>
          <p:cNvSpPr>
            <a:spLocks noGrp="1" noChangeArrowheads="1"/>
          </p:cNvSpPr>
          <p:nvPr>
            <p:ph type="title" idx="4294967295"/>
          </p:nvPr>
        </p:nvSpPr>
        <p:spPr>
          <a:xfrm>
            <a:off x="-8355" y="217256"/>
            <a:ext cx="9144000" cy="492991"/>
          </a:xfrm>
          <a:prstGeom prst="rect">
            <a:avLst/>
          </a:prstGeom>
        </p:spPr>
        <p:txBody>
          <a:bodyPr/>
          <a:lstStyle/>
          <a:p>
            <a:endParaRPr lang="en-US" dirty="0" smtClean="0"/>
          </a:p>
        </p:txBody>
      </p:sp>
    </p:spTree>
    <p:extLst>
      <p:ext uri="{BB962C8B-B14F-4D97-AF65-F5344CB8AC3E}">
        <p14:creationId xmlns:p14="http://schemas.microsoft.com/office/powerpoint/2010/main" val="401933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1061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275086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730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9788" y="1752600"/>
            <a:ext cx="3924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6359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6337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34025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632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78130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7250409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73088" y="6096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ja-JP" dirty="0"/>
              <a:t>Click to edit Master title style</a:t>
            </a:r>
          </a:p>
        </p:txBody>
      </p:sp>
      <p:sp>
        <p:nvSpPr>
          <p:cNvPr id="1027" name="Rectangle 3"/>
          <p:cNvSpPr>
            <a:spLocks noGrp="1" noChangeArrowheads="1"/>
          </p:cNvSpPr>
          <p:nvPr>
            <p:ph type="body" idx="1"/>
          </p:nvPr>
        </p:nvSpPr>
        <p:spPr bwMode="auto">
          <a:xfrm>
            <a:off x="573088" y="1752600"/>
            <a:ext cx="8001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ja-JP" dirty="0"/>
              <a:t>Click to edit Master text styles</a:t>
            </a:r>
          </a:p>
          <a:p>
            <a:pPr lvl="1"/>
            <a:r>
              <a:rPr lang="en-GB" altLang="ja-JP" dirty="0"/>
              <a:t>Second level</a:t>
            </a:r>
          </a:p>
          <a:p>
            <a:pPr lvl="2"/>
            <a:r>
              <a:rPr lang="en-GB" altLang="ja-JP" dirty="0"/>
              <a:t>Third level</a:t>
            </a:r>
          </a:p>
          <a:p>
            <a:pPr lvl="3"/>
            <a:r>
              <a:rPr lang="en-GB" altLang="ja-JP" dirty="0"/>
              <a:t>Fourth level</a:t>
            </a:r>
          </a:p>
          <a:p>
            <a:pPr lvl="4"/>
            <a:r>
              <a:rPr lang="en-GB" altLang="ja-JP" dirty="0"/>
              <a:t>Fifth level</a:t>
            </a:r>
          </a:p>
        </p:txBody>
      </p:sp>
      <p:sp>
        <p:nvSpPr>
          <p:cNvPr id="1028" name="Line 13"/>
          <p:cNvSpPr>
            <a:spLocks noChangeShapeType="1"/>
          </p:cNvSpPr>
          <p:nvPr/>
        </p:nvSpPr>
        <p:spPr bwMode="auto">
          <a:xfrm>
            <a:off x="0" y="188913"/>
            <a:ext cx="9144000" cy="0"/>
          </a:xfrm>
          <a:prstGeom prst="line">
            <a:avLst/>
          </a:prstGeom>
          <a:noFill/>
          <a:ln w="15875">
            <a:solidFill>
              <a:srgbClr val="96969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Text Box 16"/>
          <p:cNvSpPr txBox="1">
            <a:spLocks noChangeArrowheads="1"/>
          </p:cNvSpPr>
          <p:nvPr/>
        </p:nvSpPr>
        <p:spPr bwMode="auto">
          <a:xfrm>
            <a:off x="8458200" y="6477000"/>
            <a:ext cx="585788" cy="24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GB" altLang="ja-JP" sz="1000" smtClean="0">
                <a:solidFill>
                  <a:schemeClr val="accent2"/>
                </a:solidFill>
                <a:latin typeface="Garamond" charset="0"/>
              </a:rPr>
              <a:t>Page </a:t>
            </a:r>
            <a:fld id="{6447BBD9-B140-054C-A9A2-B940EDBDAEB5}" type="slidenum">
              <a:rPr lang="en-GB" altLang="ja-JP" sz="1000" smtClean="0">
                <a:solidFill>
                  <a:schemeClr val="accent2"/>
                </a:solidFill>
                <a:latin typeface="Garamond" charset="0"/>
              </a:rPr>
              <a:pPr>
                <a:spcBef>
                  <a:spcPct val="50000"/>
                </a:spcBef>
                <a:defRPr/>
              </a:pPr>
              <a:t>‹#›</a:t>
            </a:fld>
            <a:endParaRPr lang="en-GB" altLang="ja-JP" sz="1000" smtClean="0">
              <a:solidFill>
                <a:schemeClr val="accent2"/>
              </a:solidFill>
              <a:latin typeface="Garamond" charset="0"/>
            </a:endParaRPr>
          </a:p>
        </p:txBody>
      </p:sp>
      <p:sp>
        <p:nvSpPr>
          <p:cNvPr id="8" name="TextBox 7"/>
          <p:cNvSpPr txBox="1"/>
          <p:nvPr userDrawn="1"/>
        </p:nvSpPr>
        <p:spPr>
          <a:xfrm>
            <a:off x="-56257" y="4797153"/>
            <a:ext cx="307777" cy="1512168"/>
          </a:xfrm>
          <a:prstGeom prst="rect">
            <a:avLst/>
          </a:prstGeom>
          <a:noFill/>
        </p:spPr>
        <p:txBody>
          <a:bodyPr vert="vert270" wrap="square" rtlCol="0">
            <a:spAutoFit/>
          </a:bodyPr>
          <a:lstStyle/>
          <a:p>
            <a:r>
              <a:rPr lang="en-US" sz="800" dirty="0" smtClean="0">
                <a:latin typeface="Arial" pitchFamily="34" charset="0"/>
                <a:cs typeface="Arial" pitchFamily="34" charset="0"/>
              </a:rPr>
              <a:t>© 2012,</a:t>
            </a:r>
            <a:r>
              <a:rPr lang="en-US" sz="800" baseline="0" dirty="0" smtClean="0">
                <a:latin typeface="Arial" pitchFamily="34" charset="0"/>
                <a:cs typeface="Arial" pitchFamily="34" charset="0"/>
              </a:rPr>
              <a:t> </a:t>
            </a:r>
            <a:r>
              <a:rPr lang="en-US" sz="800" dirty="0" smtClean="0">
                <a:latin typeface="Arial" pitchFamily="34" charset="0"/>
                <a:cs typeface="Arial" pitchFamily="34" charset="0"/>
              </a:rPr>
              <a:t>ITER Organization</a:t>
            </a:r>
            <a:endParaRPr lang="en-GB" sz="8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844"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5" r:id="rId14"/>
  </p:sldLayoutIdLst>
  <p:txStyles>
    <p:titleStyle>
      <a:lvl1pPr algn="ctr" rtl="0" eaLnBrk="0" fontAlgn="base" hangingPunct="0">
        <a:spcBef>
          <a:spcPct val="0"/>
        </a:spcBef>
        <a:spcAft>
          <a:spcPct val="0"/>
        </a:spcAft>
        <a:defRPr sz="2800" b="1">
          <a:solidFill>
            <a:schemeClr val="accent6"/>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pitchFamily="-29" charset="0"/>
        </a:defRPr>
      </a:lvl6pPr>
      <a:lvl7pPr marL="914400" algn="ctr" rtl="0" fontAlgn="base">
        <a:spcBef>
          <a:spcPct val="0"/>
        </a:spcBef>
        <a:spcAft>
          <a:spcPct val="0"/>
        </a:spcAft>
        <a:defRPr sz="3200" b="1">
          <a:solidFill>
            <a:schemeClr val="tx2"/>
          </a:solidFill>
          <a:latin typeface="Arial" pitchFamily="-29" charset="0"/>
        </a:defRPr>
      </a:lvl7pPr>
      <a:lvl8pPr marL="1371600" algn="ctr" rtl="0" fontAlgn="base">
        <a:spcBef>
          <a:spcPct val="0"/>
        </a:spcBef>
        <a:spcAft>
          <a:spcPct val="0"/>
        </a:spcAft>
        <a:defRPr sz="3200" b="1">
          <a:solidFill>
            <a:schemeClr val="tx2"/>
          </a:solidFill>
          <a:latin typeface="Arial" pitchFamily="-29" charset="0"/>
        </a:defRPr>
      </a:lvl8pPr>
      <a:lvl9pPr marL="1828800" algn="ctr" rtl="0" fontAlgn="base">
        <a:spcBef>
          <a:spcPct val="0"/>
        </a:spcBef>
        <a:spcAft>
          <a:spcPct val="0"/>
        </a:spcAft>
        <a:defRPr sz="3200" b="1">
          <a:solidFill>
            <a:schemeClr val="tx2"/>
          </a:solidFill>
          <a:latin typeface="Arial" pitchFamily="-29" charset="0"/>
        </a:defRPr>
      </a:lvl9pPr>
    </p:titleStyle>
    <p:bodyStyle>
      <a:lvl1pPr marL="287338" indent="-287338" algn="l" defTabSz="795338" rtl="0" eaLnBrk="0" fontAlgn="base" hangingPunct="0">
        <a:spcBef>
          <a:spcPct val="20000"/>
        </a:spcBef>
        <a:spcAft>
          <a:spcPct val="0"/>
        </a:spcAft>
        <a:buChar char="•"/>
        <a:defRPr kumimoji="1" sz="2000" b="1">
          <a:solidFill>
            <a:schemeClr val="accent6"/>
          </a:solidFill>
          <a:latin typeface="+mn-lt"/>
          <a:ea typeface="ＭＳ Ｐゴシック" charset="-128"/>
          <a:cs typeface="ＭＳ Ｐゴシック" charset="-128"/>
        </a:defRPr>
      </a:lvl1pPr>
      <a:lvl2pPr marL="757238" indent="-279400"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2pPr>
      <a:lvl3pPr marL="1136650" indent="-188913"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3pPr>
      <a:lvl4pPr marL="1511300" indent="-184150"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4pPr>
      <a:lvl5pPr marL="1885950" indent="-184150"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5pPr>
      <a:lvl6pPr marL="2343150" indent="-184150" algn="l" defTabSz="795338" rtl="0" fontAlgn="base">
        <a:spcBef>
          <a:spcPct val="20000"/>
        </a:spcBef>
        <a:spcAft>
          <a:spcPct val="0"/>
        </a:spcAft>
        <a:buChar char="»"/>
        <a:defRPr>
          <a:solidFill>
            <a:schemeClr val="tx1"/>
          </a:solidFill>
          <a:latin typeface="+mn-lt"/>
          <a:ea typeface="ＭＳ Ｐゴシック" pitchFamily="-29" charset="-128"/>
        </a:defRPr>
      </a:lvl6pPr>
      <a:lvl7pPr marL="2800350" indent="-184150" algn="l" defTabSz="795338" rtl="0" fontAlgn="base">
        <a:spcBef>
          <a:spcPct val="20000"/>
        </a:spcBef>
        <a:spcAft>
          <a:spcPct val="0"/>
        </a:spcAft>
        <a:buChar char="»"/>
        <a:defRPr>
          <a:solidFill>
            <a:schemeClr val="tx1"/>
          </a:solidFill>
          <a:latin typeface="+mn-lt"/>
          <a:ea typeface="ＭＳ Ｐゴシック" pitchFamily="-29" charset="-128"/>
        </a:defRPr>
      </a:lvl7pPr>
      <a:lvl8pPr marL="3257550" indent="-184150" algn="l" defTabSz="795338" rtl="0" fontAlgn="base">
        <a:spcBef>
          <a:spcPct val="20000"/>
        </a:spcBef>
        <a:spcAft>
          <a:spcPct val="0"/>
        </a:spcAft>
        <a:buChar char="»"/>
        <a:defRPr>
          <a:solidFill>
            <a:schemeClr val="tx1"/>
          </a:solidFill>
          <a:latin typeface="+mn-lt"/>
          <a:ea typeface="ＭＳ Ｐゴシック" pitchFamily="-29" charset="-128"/>
        </a:defRPr>
      </a:lvl8pPr>
      <a:lvl9pPr marL="3714750" indent="-184150" algn="l" defTabSz="795338" rtl="0" fontAlgn="base">
        <a:spcBef>
          <a:spcPct val="20000"/>
        </a:spcBef>
        <a:spcAft>
          <a:spcPct val="0"/>
        </a:spcAft>
        <a:buChar char="»"/>
        <a:defRPr>
          <a:solidFill>
            <a:schemeClr val="tx1"/>
          </a:solidFill>
          <a:latin typeface="+mn-lt"/>
          <a:ea typeface="ＭＳ Ｐゴシック" pitchFamily="-29" charset="-128"/>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lnSpc>
                <a:spcPct val="90000"/>
              </a:lnSpc>
            </a:pPr>
            <a:r>
              <a:rPr lang="en-US" altLang="ja-JP" dirty="0">
                <a:solidFill>
                  <a:schemeClr val="accent2"/>
                </a:solidFill>
                <a:latin typeface="Arial" charset="0"/>
                <a:ea typeface="ＭＳ Ｐゴシック" charset="0"/>
                <a:cs typeface="ＭＳ Ｐゴシック" charset="0"/>
              </a:rPr>
              <a:t>Implications of TFTR </a:t>
            </a:r>
            <a:r>
              <a:rPr lang="en-US" altLang="ja-JP" dirty="0" smtClean="0">
                <a:solidFill>
                  <a:schemeClr val="accent2"/>
                </a:solidFill>
                <a:latin typeface="Arial" charset="0"/>
                <a:ea typeface="ＭＳ Ｐゴシック" charset="0"/>
                <a:cs typeface="ＭＳ Ｐゴシック" charset="0"/>
              </a:rPr>
              <a:t>D-T Experiments</a:t>
            </a:r>
            <a:r>
              <a:rPr lang="en-US" altLang="ja-JP" dirty="0">
                <a:solidFill>
                  <a:schemeClr val="accent2"/>
                </a:solidFill>
                <a:latin typeface="Arial" charset="0"/>
                <a:ea typeface="ＭＳ Ｐゴシック" charset="0"/>
                <a:cs typeface="ＭＳ Ｐゴシック" charset="0"/>
              </a:rPr>
              <a:t> </a:t>
            </a:r>
            <a:r>
              <a:rPr lang="en-US" altLang="ja-JP" dirty="0" smtClean="0">
                <a:solidFill>
                  <a:schemeClr val="accent2"/>
                </a:solidFill>
                <a:latin typeface="Arial" charset="0"/>
                <a:ea typeface="ＭＳ Ｐゴシック" charset="0"/>
                <a:cs typeface="ＭＳ Ｐゴシック" charset="0"/>
              </a:rPr>
              <a:t>for ITER</a:t>
            </a:r>
            <a:r>
              <a:rPr lang="en-US" altLang="ja-JP" sz="2800" dirty="0" smtClean="0">
                <a:solidFill>
                  <a:schemeClr val="accent2"/>
                </a:solidFill>
                <a:latin typeface="Arial" charset="0"/>
                <a:ea typeface="ＭＳ Ｐゴシック" charset="0"/>
                <a:cs typeface="ＭＳ Ｐゴシック" charset="0"/>
              </a:rPr>
              <a:t> </a:t>
            </a:r>
            <a:r>
              <a:rPr lang="en-US" altLang="ja-JP" sz="2000" dirty="0">
                <a:solidFill>
                  <a:schemeClr val="accent2"/>
                </a:solidFill>
                <a:latin typeface="Arial" charset="0"/>
                <a:ea typeface="ＭＳ Ｐゴシック" charset="0"/>
                <a:cs typeface="ＭＳ Ｐゴシック" charset="0"/>
              </a:rPr>
              <a:t/>
            </a:r>
            <a:br>
              <a:rPr lang="en-US" altLang="ja-JP" sz="2000" dirty="0">
                <a:solidFill>
                  <a:schemeClr val="accent2"/>
                </a:solidFill>
                <a:latin typeface="Arial" charset="0"/>
                <a:ea typeface="ＭＳ Ｐゴシック" charset="0"/>
                <a:cs typeface="ＭＳ Ｐゴシック" charset="0"/>
              </a:rPr>
            </a:br>
            <a:r>
              <a:rPr lang="en-US" altLang="ja-JP" sz="2800" dirty="0">
                <a:solidFill>
                  <a:schemeClr val="accent2"/>
                </a:solidFill>
                <a:latin typeface="Arial" charset="0"/>
                <a:ea typeface="ＭＳ Ｐゴシック" charset="0"/>
                <a:cs typeface="ＭＳ Ｐゴシック" charset="0"/>
              </a:rPr>
              <a:t/>
            </a:r>
            <a:br>
              <a:rPr lang="en-US" altLang="ja-JP" sz="2800" dirty="0">
                <a:solidFill>
                  <a:schemeClr val="accent2"/>
                </a:solidFill>
                <a:latin typeface="Arial" charset="0"/>
                <a:ea typeface="ＭＳ Ｐゴシック" charset="0"/>
                <a:cs typeface="ＭＳ Ｐゴシック" charset="0"/>
              </a:rPr>
            </a:br>
            <a:endParaRPr lang="en-US" dirty="0"/>
          </a:p>
        </p:txBody>
      </p:sp>
      <p:sp>
        <p:nvSpPr>
          <p:cNvPr id="3" name="Subtitle 2"/>
          <p:cNvSpPr>
            <a:spLocks noGrp="1"/>
          </p:cNvSpPr>
          <p:nvPr>
            <p:ph type="subTitle" idx="1"/>
          </p:nvPr>
        </p:nvSpPr>
        <p:spPr/>
        <p:txBody>
          <a:bodyPr/>
          <a:lstStyle/>
          <a:p>
            <a:r>
              <a:rPr lang="en-US" altLang="ja-JP" dirty="0"/>
              <a:t>R.J. Hawryluk</a:t>
            </a:r>
            <a:br>
              <a:rPr lang="en-US" altLang="ja-JP" dirty="0"/>
            </a:br>
            <a:r>
              <a:rPr lang="en-US" altLang="ja-JP" dirty="0"/>
              <a:t/>
            </a:r>
            <a:br>
              <a:rPr lang="en-US" altLang="ja-JP" dirty="0"/>
            </a:br>
            <a:r>
              <a:rPr lang="en-US" altLang="ja-JP" dirty="0"/>
              <a:t>May 23, 2014</a:t>
            </a:r>
            <a:br>
              <a:rPr lang="en-US" altLang="ja-JP" dirty="0"/>
            </a:br>
            <a:endParaRPr lang="en-US" dirty="0"/>
          </a:p>
        </p:txBody>
      </p:sp>
    </p:spTree>
    <p:extLst>
      <p:ext uri="{BB962C8B-B14F-4D97-AF65-F5344CB8AC3E}">
        <p14:creationId xmlns:p14="http://schemas.microsoft.com/office/powerpoint/2010/main" val="3849861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p:txBody>
          <a:bodyPr/>
          <a:lstStyle/>
          <a:p>
            <a:r>
              <a:rPr lang="en-US" dirty="0"/>
              <a:t>Implications of ICRF Heating and </a:t>
            </a:r>
            <a:r>
              <a:rPr lang="en-US" dirty="0" smtClean="0"/>
              <a:t/>
            </a:r>
            <a:br>
              <a:rPr lang="en-US" dirty="0" smtClean="0"/>
            </a:br>
            <a:r>
              <a:rPr lang="en-US" dirty="0" smtClean="0"/>
              <a:t>Current </a:t>
            </a:r>
            <a:r>
              <a:rPr lang="en-US" dirty="0"/>
              <a:t>Drive Studies</a:t>
            </a:r>
          </a:p>
        </p:txBody>
      </p:sp>
      <p:sp>
        <p:nvSpPr>
          <p:cNvPr id="850947" name="Rectangle 3"/>
          <p:cNvSpPr>
            <a:spLocks noGrp="1" noChangeArrowheads="1"/>
          </p:cNvSpPr>
          <p:nvPr>
            <p:ph type="body" idx="1"/>
          </p:nvPr>
        </p:nvSpPr>
        <p:spPr>
          <a:xfrm>
            <a:off x="323528" y="1772816"/>
            <a:ext cx="8115300" cy="4648200"/>
          </a:xfrm>
        </p:spPr>
        <p:txBody>
          <a:bodyPr/>
          <a:lstStyle/>
          <a:p>
            <a:pPr marL="477838" lvl="1" indent="0">
              <a:lnSpc>
                <a:spcPct val="90000"/>
              </a:lnSpc>
              <a:buNone/>
            </a:pPr>
            <a:r>
              <a:rPr lang="en-US" sz="2000" b="1" dirty="0" smtClean="0">
                <a:solidFill>
                  <a:srgbClr val="2D2D8A"/>
                </a:solidFill>
              </a:rPr>
              <a:t>Fundamental heating and current drive physics for ICRF has largely been established for D-He</a:t>
            </a:r>
            <a:r>
              <a:rPr lang="en-US" sz="2000" b="1" baseline="30000" dirty="0" smtClean="0">
                <a:solidFill>
                  <a:srgbClr val="2D2D8A"/>
                </a:solidFill>
              </a:rPr>
              <a:t>3</a:t>
            </a:r>
            <a:r>
              <a:rPr lang="en-US" sz="2000" b="1" dirty="0" smtClean="0">
                <a:solidFill>
                  <a:srgbClr val="2D2D8A"/>
                </a:solidFill>
              </a:rPr>
              <a:t> minority and second harmonic tritium heating experiments.</a:t>
            </a:r>
          </a:p>
          <a:p>
            <a:pPr marL="477838" lvl="1" indent="0">
              <a:lnSpc>
                <a:spcPct val="90000"/>
              </a:lnSpc>
              <a:buNone/>
            </a:pPr>
            <a:endParaRPr lang="en-US" sz="2000" b="1" dirty="0" smtClean="0">
              <a:solidFill>
                <a:srgbClr val="2D2D8A"/>
              </a:solidFill>
            </a:endParaRPr>
          </a:p>
          <a:p>
            <a:pPr marL="477838" lvl="1" indent="0">
              <a:lnSpc>
                <a:spcPct val="90000"/>
              </a:lnSpc>
              <a:buNone/>
            </a:pPr>
            <a:r>
              <a:rPr lang="en-US" sz="2000" b="1" dirty="0" smtClean="0">
                <a:solidFill>
                  <a:srgbClr val="2D2D8A"/>
                </a:solidFill>
              </a:rPr>
              <a:t>Technology and coupling issues need to be further addressed for optimum ICRF application to ITER.</a:t>
            </a:r>
          </a:p>
          <a:p>
            <a:pPr marL="947737" lvl="2" indent="0">
              <a:lnSpc>
                <a:spcPct val="90000"/>
              </a:lnSpc>
              <a:buNone/>
            </a:pPr>
            <a:r>
              <a:rPr lang="en-US" sz="2000" dirty="0" smtClean="0">
                <a:solidFill>
                  <a:schemeClr val="accent6"/>
                </a:solidFill>
              </a:rPr>
              <a:t>Antenna </a:t>
            </a:r>
            <a:r>
              <a:rPr lang="en-US" sz="2000" dirty="0">
                <a:solidFill>
                  <a:schemeClr val="accent6"/>
                </a:solidFill>
              </a:rPr>
              <a:t>power density limited by voltage standoff/coupling resistance</a:t>
            </a:r>
            <a:r>
              <a:rPr lang="en-US" sz="2000" dirty="0" smtClean="0">
                <a:solidFill>
                  <a:schemeClr val="accent6"/>
                </a:solidFill>
              </a:rPr>
              <a:t>.</a:t>
            </a:r>
          </a:p>
          <a:p>
            <a:pPr marL="947737" lvl="2" indent="0">
              <a:lnSpc>
                <a:spcPct val="90000"/>
              </a:lnSpc>
              <a:buNone/>
            </a:pPr>
            <a:endParaRPr lang="en-US" sz="2000" dirty="0" smtClean="0">
              <a:solidFill>
                <a:schemeClr val="accent6"/>
              </a:solidFill>
            </a:endParaRPr>
          </a:p>
          <a:p>
            <a:pPr marL="477838" lvl="1" indent="0">
              <a:lnSpc>
                <a:spcPct val="90000"/>
              </a:lnSpc>
              <a:buNone/>
            </a:pPr>
            <a:endParaRPr lang="en-US" sz="2000" dirty="0">
              <a:solidFill>
                <a:schemeClr val="accent6"/>
              </a:solidFill>
            </a:endParaRPr>
          </a:p>
        </p:txBody>
      </p:sp>
    </p:spTree>
    <p:extLst>
      <p:ext uri="{BB962C8B-B14F-4D97-AF65-F5344CB8AC3E}">
        <p14:creationId xmlns:p14="http://schemas.microsoft.com/office/powerpoint/2010/main" val="28167433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712968" cy="914400"/>
          </a:xfrm>
        </p:spPr>
        <p:txBody>
          <a:bodyPr/>
          <a:lstStyle/>
          <a:p>
            <a:r>
              <a:rPr lang="en-US" dirty="0" smtClean="0"/>
              <a:t>In 1988 D-T Plan Little </a:t>
            </a:r>
            <a:r>
              <a:rPr lang="en-US" dirty="0" smtClean="0"/>
              <a:t>Attention Was Given to </a:t>
            </a:r>
            <a:br>
              <a:rPr lang="en-US" dirty="0" smtClean="0"/>
            </a:br>
            <a:r>
              <a:rPr lang="en-US" dirty="0" smtClean="0"/>
              <a:t>Alpha Physics on TFTR</a:t>
            </a:r>
            <a:endParaRPr lang="en-US" dirty="0"/>
          </a:p>
        </p:txBody>
      </p:sp>
      <p:pic>
        <p:nvPicPr>
          <p:cNvPr id="6" name="Picture 5" descr="2846_00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052736"/>
            <a:ext cx="5299364" cy="6858000"/>
          </a:xfrm>
          <a:prstGeom prst="rect">
            <a:avLst/>
          </a:prstGeom>
        </p:spPr>
      </p:pic>
      <p:sp>
        <p:nvSpPr>
          <p:cNvPr id="7" name="Oval 6"/>
          <p:cNvSpPr/>
          <p:nvPr/>
        </p:nvSpPr>
        <p:spPr bwMode="auto">
          <a:xfrm>
            <a:off x="2051720" y="2708920"/>
            <a:ext cx="2736304" cy="115212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entury Gothic" pitchFamily="-29" charset="0"/>
            </a:endParaRPr>
          </a:p>
        </p:txBody>
      </p:sp>
    </p:spTree>
    <p:extLst>
      <p:ext uri="{BB962C8B-B14F-4D97-AF65-F5344CB8AC3E}">
        <p14:creationId xmlns:p14="http://schemas.microsoft.com/office/powerpoint/2010/main" val="18395927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001000" cy="914400"/>
          </a:xfrm>
        </p:spPr>
        <p:txBody>
          <a:bodyPr/>
          <a:lstStyle/>
          <a:p>
            <a:r>
              <a:rPr lang="en-US" dirty="0" smtClean="0"/>
              <a:t>By 1993 Realized that TFTR Could Contribute to Alpha Physics Studies</a:t>
            </a:r>
            <a:endParaRPr lang="en-US" dirty="0"/>
          </a:p>
        </p:txBody>
      </p:sp>
      <p:pic>
        <p:nvPicPr>
          <p:cNvPr id="4" name="Picture 3" descr="2847_001.pdf"/>
          <p:cNvPicPr>
            <a:picLocks noChangeAspect="1"/>
          </p:cNvPicPr>
          <p:nvPr/>
        </p:nvPicPr>
        <p:blipFill rotWithShape="1">
          <a:blip r:embed="rId2">
            <a:extLst>
              <a:ext uri="{28A0092B-C50C-407E-A947-70E740481C1C}">
                <a14:useLocalDpi xmlns:a14="http://schemas.microsoft.com/office/drawing/2010/main" val="0"/>
              </a:ext>
            </a:extLst>
          </a:blip>
          <a:srcRect l="6857" t="5400" r="3420" b="3930"/>
          <a:stretch/>
        </p:blipFill>
        <p:spPr>
          <a:xfrm>
            <a:off x="2267744" y="1124744"/>
            <a:ext cx="4754880" cy="6217920"/>
          </a:xfrm>
          <a:prstGeom prst="rect">
            <a:avLst/>
          </a:prstGeom>
        </p:spPr>
      </p:pic>
      <p:sp>
        <p:nvSpPr>
          <p:cNvPr id="5" name="Rectangle 4"/>
          <p:cNvSpPr/>
          <p:nvPr/>
        </p:nvSpPr>
        <p:spPr bwMode="auto">
          <a:xfrm>
            <a:off x="2411760" y="2492896"/>
            <a:ext cx="1872208" cy="129614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entury Gothic" pitchFamily="-29" charset="0"/>
            </a:endParaRPr>
          </a:p>
        </p:txBody>
      </p:sp>
      <p:sp>
        <p:nvSpPr>
          <p:cNvPr id="6" name="Rectangle 5"/>
          <p:cNvSpPr/>
          <p:nvPr/>
        </p:nvSpPr>
        <p:spPr bwMode="auto">
          <a:xfrm>
            <a:off x="2267744" y="4941168"/>
            <a:ext cx="3888432" cy="93610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entury Gothic" pitchFamily="-29" charset="0"/>
            </a:endParaRPr>
          </a:p>
        </p:txBody>
      </p:sp>
    </p:spTree>
    <p:extLst>
      <p:ext uri="{BB962C8B-B14F-4D97-AF65-F5344CB8AC3E}">
        <p14:creationId xmlns:p14="http://schemas.microsoft.com/office/powerpoint/2010/main" val="21323858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pPr>
              <a:defRPr/>
            </a:pPr>
            <a:r>
              <a:rPr lang="en-US" smtClean="0">
                <a:cs typeface="+mj-cs"/>
              </a:rPr>
              <a:t>Alpha-particle Physics Studies</a:t>
            </a:r>
          </a:p>
        </p:txBody>
      </p:sp>
      <p:sp>
        <p:nvSpPr>
          <p:cNvPr id="789507" name="Rectangle 3"/>
          <p:cNvSpPr>
            <a:spLocks noGrp="1" noChangeArrowheads="1"/>
          </p:cNvSpPr>
          <p:nvPr>
            <p:ph type="body" idx="1"/>
          </p:nvPr>
        </p:nvSpPr>
        <p:spPr/>
        <p:txBody>
          <a:bodyPr/>
          <a:lstStyle/>
          <a:p>
            <a:pPr>
              <a:defRPr/>
            </a:pPr>
            <a:r>
              <a:rPr lang="en-US" sz="2400" dirty="0" smtClean="0">
                <a:cs typeface="+mn-cs"/>
              </a:rPr>
              <a:t>MHD Quiescent</a:t>
            </a:r>
          </a:p>
          <a:p>
            <a:pPr lvl="1">
              <a:defRPr/>
            </a:pPr>
            <a:r>
              <a:rPr lang="en-US" sz="2000" dirty="0" smtClean="0"/>
              <a:t>Alpha-particle heating</a:t>
            </a:r>
          </a:p>
          <a:p>
            <a:pPr>
              <a:defRPr/>
            </a:pPr>
            <a:endParaRPr lang="en-US" sz="2400" dirty="0" smtClean="0">
              <a:cs typeface="+mn-cs"/>
            </a:endParaRPr>
          </a:p>
          <a:p>
            <a:pPr>
              <a:defRPr/>
            </a:pPr>
            <a:r>
              <a:rPr lang="en-US" sz="2400" dirty="0" smtClean="0">
                <a:cs typeface="+mn-cs"/>
              </a:rPr>
              <a:t>MHD Affects on Alpha Confinement</a:t>
            </a:r>
          </a:p>
          <a:p>
            <a:pPr>
              <a:defRPr/>
            </a:pPr>
            <a:endParaRPr lang="en-US" sz="2400" dirty="0" smtClean="0">
              <a:cs typeface="+mn-cs"/>
            </a:endParaRPr>
          </a:p>
          <a:p>
            <a:pPr>
              <a:defRPr/>
            </a:pPr>
            <a:r>
              <a:rPr lang="en-US" sz="2400" dirty="0" smtClean="0">
                <a:cs typeface="+mn-cs"/>
              </a:rPr>
              <a:t>Alpha-Particle Induced MHD Activity</a:t>
            </a:r>
          </a:p>
          <a:p>
            <a:pPr>
              <a:defRPr/>
            </a:pPr>
            <a:endParaRPr lang="en-US" sz="2400" dirty="0" smtClean="0">
              <a:cs typeface="+mn-cs"/>
            </a:endParaRPr>
          </a:p>
          <a:p>
            <a:pPr>
              <a:defRPr/>
            </a:pPr>
            <a:endParaRPr lang="en-US" sz="2400" dirty="0" smtClean="0">
              <a:cs typeface="+mn-cs"/>
            </a:endParaRPr>
          </a:p>
          <a:p>
            <a:pPr>
              <a:defRPr/>
            </a:pPr>
            <a:endParaRPr lang="en-US" sz="2400" dirty="0" smtClean="0">
              <a:cs typeface="+mn-cs"/>
            </a:endParaRPr>
          </a:p>
        </p:txBody>
      </p:sp>
    </p:spTree>
    <p:extLst>
      <p:ext uri="{BB962C8B-B14F-4D97-AF65-F5344CB8AC3E}">
        <p14:creationId xmlns:p14="http://schemas.microsoft.com/office/powerpoint/2010/main" val="39957799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a:xfrm>
            <a:off x="406400" y="413792"/>
            <a:ext cx="8315325" cy="1143000"/>
          </a:xfrm>
        </p:spPr>
        <p:txBody>
          <a:bodyPr/>
          <a:lstStyle/>
          <a:p>
            <a:pPr>
              <a:defRPr/>
            </a:pPr>
            <a:r>
              <a:rPr lang="en-US" sz="2800" dirty="0" smtClean="0">
                <a:cs typeface="+mj-cs"/>
              </a:rPr>
              <a:t>Alpha-Particle Parameters in TFTR/JET Sufficient to Begin Study of </a:t>
            </a:r>
            <a:br>
              <a:rPr lang="en-US" sz="2800" dirty="0" smtClean="0">
                <a:cs typeface="+mj-cs"/>
              </a:rPr>
            </a:br>
            <a:r>
              <a:rPr lang="en-US" sz="2800" dirty="0" smtClean="0">
                <a:cs typeface="+mj-cs"/>
              </a:rPr>
              <a:t>Alpha-Particle Physics</a:t>
            </a:r>
            <a:r>
              <a:rPr lang="en-US" dirty="0" smtClean="0">
                <a:cs typeface="+mj-cs"/>
              </a:rPr>
              <a:t> </a:t>
            </a:r>
          </a:p>
        </p:txBody>
      </p:sp>
      <p:sp>
        <p:nvSpPr>
          <p:cNvPr id="797699" name="Rectangle 3"/>
          <p:cNvSpPr>
            <a:spLocks noGrp="1" noChangeArrowheads="1"/>
          </p:cNvSpPr>
          <p:nvPr>
            <p:ph type="body" idx="1"/>
          </p:nvPr>
        </p:nvSpPr>
        <p:spPr>
          <a:xfrm>
            <a:off x="322263" y="7485063"/>
            <a:ext cx="3937000" cy="855662"/>
          </a:xfrm>
        </p:spPr>
        <p:txBody>
          <a:bodyPr/>
          <a:lstStyle/>
          <a:p>
            <a:pPr>
              <a:lnSpc>
                <a:spcPct val="90000"/>
              </a:lnSpc>
              <a:defRPr/>
            </a:pPr>
            <a:endParaRPr lang="en-US" sz="2400" smtClean="0">
              <a:cs typeface="+mn-cs"/>
            </a:endParaRPr>
          </a:p>
        </p:txBody>
      </p:sp>
      <p:sp>
        <p:nvSpPr>
          <p:cNvPr id="797702" name="Text Box 6"/>
          <p:cNvSpPr txBox="1">
            <a:spLocks noChangeArrowheads="1"/>
          </p:cNvSpPr>
          <p:nvPr/>
        </p:nvSpPr>
        <p:spPr bwMode="auto">
          <a:xfrm>
            <a:off x="6021388" y="24526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800">
              <a:cs typeface="+mn-cs"/>
            </a:endParaRPr>
          </a:p>
        </p:txBody>
      </p:sp>
      <p:sp>
        <p:nvSpPr>
          <p:cNvPr id="797744" name="Text Box 48"/>
          <p:cNvSpPr txBox="1">
            <a:spLocks noChangeArrowheads="1"/>
          </p:cNvSpPr>
          <p:nvPr/>
        </p:nvSpPr>
        <p:spPr bwMode="auto">
          <a:xfrm>
            <a:off x="5783263" y="23685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800">
              <a:cs typeface="+mn-cs"/>
            </a:endParaRPr>
          </a:p>
        </p:txBody>
      </p:sp>
      <p:sp>
        <p:nvSpPr>
          <p:cNvPr id="797823" name="Text Box 127"/>
          <p:cNvSpPr txBox="1">
            <a:spLocks noChangeArrowheads="1"/>
          </p:cNvSpPr>
          <p:nvPr/>
        </p:nvSpPr>
        <p:spPr bwMode="auto">
          <a:xfrm>
            <a:off x="7236296" y="3933056"/>
            <a:ext cx="98286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smtClean="0">
                <a:solidFill>
                  <a:srgbClr val="FF0000"/>
                </a:solidFill>
                <a:cs typeface="+mn-cs"/>
              </a:rPr>
              <a:t>A. </a:t>
            </a:r>
            <a:r>
              <a:rPr lang="en-US" sz="1600" dirty="0" err="1" smtClean="0">
                <a:solidFill>
                  <a:srgbClr val="FF0000"/>
                </a:solidFill>
                <a:cs typeface="+mn-cs"/>
              </a:rPr>
              <a:t>Fasoli</a:t>
            </a:r>
            <a:r>
              <a:rPr lang="en-US" sz="1600" dirty="0" smtClean="0">
                <a:solidFill>
                  <a:srgbClr val="FF0000"/>
                </a:solidFill>
                <a:cs typeface="+mn-cs"/>
              </a:rPr>
              <a:t> </a:t>
            </a:r>
            <a:endParaRPr lang="en-US" sz="1600" dirty="0">
              <a:solidFill>
                <a:srgbClr val="FF0000"/>
              </a:solidFill>
              <a:cs typeface="+mn-cs"/>
            </a:endParaRPr>
          </a:p>
        </p:txBody>
      </p:sp>
      <p:sp>
        <p:nvSpPr>
          <p:cNvPr id="797824" name="Text Box 128"/>
          <p:cNvSpPr txBox="1">
            <a:spLocks noChangeArrowheads="1"/>
          </p:cNvSpPr>
          <p:nvPr/>
        </p:nvSpPr>
        <p:spPr bwMode="auto">
          <a:xfrm>
            <a:off x="1547664" y="2058521"/>
            <a:ext cx="5724644"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35200" algn="l"/>
                <a:tab pos="3319463" algn="l"/>
                <a:tab pos="4351338" algn="l"/>
              </a:tabLst>
              <a:defRPr sz="2400">
                <a:solidFill>
                  <a:schemeClr val="tx1"/>
                </a:solidFill>
                <a:latin typeface="Times" charset="0"/>
                <a:ea typeface="ＭＳ Ｐゴシック" charset="0"/>
              </a:defRPr>
            </a:lvl1pPr>
            <a:lvl2pPr>
              <a:tabLst>
                <a:tab pos="2235200" algn="l"/>
                <a:tab pos="3319463" algn="l"/>
                <a:tab pos="4351338" algn="l"/>
              </a:tabLst>
              <a:defRPr sz="2400">
                <a:solidFill>
                  <a:schemeClr val="tx1"/>
                </a:solidFill>
                <a:latin typeface="Times" charset="0"/>
                <a:ea typeface="ＭＳ Ｐゴシック" charset="0"/>
              </a:defRPr>
            </a:lvl2pPr>
            <a:lvl3pPr>
              <a:tabLst>
                <a:tab pos="2235200" algn="l"/>
                <a:tab pos="3319463" algn="l"/>
                <a:tab pos="4351338" algn="l"/>
              </a:tabLst>
              <a:defRPr sz="2400">
                <a:solidFill>
                  <a:schemeClr val="tx1"/>
                </a:solidFill>
                <a:latin typeface="Times" charset="0"/>
                <a:ea typeface="ＭＳ Ｐゴシック" charset="0"/>
              </a:defRPr>
            </a:lvl3pPr>
            <a:lvl4pPr>
              <a:tabLst>
                <a:tab pos="2235200" algn="l"/>
                <a:tab pos="3319463" algn="l"/>
                <a:tab pos="4351338" algn="l"/>
              </a:tabLst>
              <a:defRPr sz="2400">
                <a:solidFill>
                  <a:schemeClr val="tx1"/>
                </a:solidFill>
                <a:latin typeface="Times" charset="0"/>
                <a:ea typeface="ＭＳ Ｐゴシック" charset="0"/>
              </a:defRPr>
            </a:lvl4pPr>
            <a:lvl5pPr>
              <a:tabLst>
                <a:tab pos="2235200" algn="l"/>
                <a:tab pos="3319463" algn="l"/>
                <a:tab pos="4351338"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2235200" algn="l"/>
                <a:tab pos="3319463" algn="l"/>
                <a:tab pos="4351338"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2235200" algn="l"/>
                <a:tab pos="3319463" algn="l"/>
                <a:tab pos="4351338"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2235200" algn="l"/>
                <a:tab pos="3319463" algn="l"/>
                <a:tab pos="4351338"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2235200" algn="l"/>
                <a:tab pos="3319463" algn="l"/>
                <a:tab pos="4351338" algn="l"/>
              </a:tabLst>
              <a:defRPr sz="2400">
                <a:solidFill>
                  <a:schemeClr val="tx1"/>
                </a:solidFill>
                <a:latin typeface="Times" charset="0"/>
                <a:ea typeface="ＭＳ Ｐゴシック" charset="0"/>
              </a:defRPr>
            </a:lvl9pPr>
          </a:lstStyle>
          <a:p>
            <a:pPr>
              <a:defRPr/>
            </a:pPr>
            <a:r>
              <a:rPr lang="en-US" dirty="0" smtClean="0">
                <a:cs typeface="Times" charset="0"/>
              </a:rPr>
              <a:t>	</a:t>
            </a:r>
            <a:r>
              <a:rPr lang="en-US" dirty="0" smtClean="0">
                <a:solidFill>
                  <a:srgbClr val="FF0000"/>
                </a:solidFill>
                <a:latin typeface="Helvetica" charset="0"/>
                <a:cs typeface="Times" charset="0"/>
              </a:rPr>
              <a:t>TFTR	JET</a:t>
            </a:r>
            <a:r>
              <a:rPr lang="en-US" dirty="0" smtClean="0">
                <a:solidFill>
                  <a:srgbClr val="0000FF"/>
                </a:solidFill>
                <a:latin typeface="Helvetica" charset="0"/>
                <a:cs typeface="Times" charset="0"/>
              </a:rPr>
              <a:t>	</a:t>
            </a:r>
            <a:r>
              <a:rPr lang="en-US" dirty="0" smtClean="0">
                <a:solidFill>
                  <a:schemeClr val="accent2"/>
                </a:solidFill>
                <a:latin typeface="Helvetica" charset="0"/>
                <a:cs typeface="Times" charset="0"/>
              </a:rPr>
              <a:t>ITER</a:t>
            </a:r>
            <a:r>
              <a:rPr lang="en-US" dirty="0" smtClean="0">
                <a:latin typeface="Helvetica" charset="0"/>
                <a:cs typeface="Times" charset="0"/>
              </a:rPr>
              <a:t>	</a:t>
            </a:r>
            <a:endParaRPr lang="en-US" dirty="0" smtClean="0">
              <a:cs typeface="Times" charset="0"/>
            </a:endParaRPr>
          </a:p>
          <a:p>
            <a:pPr>
              <a:defRPr/>
            </a:pPr>
            <a:r>
              <a:rPr lang="en-US" dirty="0" err="1" smtClean="0">
                <a:solidFill>
                  <a:srgbClr val="000000"/>
                </a:solidFill>
                <a:latin typeface="Helvetica" charset="0"/>
                <a:cs typeface="Times" charset="0"/>
              </a:rPr>
              <a:t>P</a:t>
            </a:r>
            <a:r>
              <a:rPr lang="en-US" baseline="-25000" dirty="0" err="1" smtClean="0">
                <a:solidFill>
                  <a:srgbClr val="000000"/>
                </a:solidFill>
                <a:latin typeface="Helvetica" charset="0"/>
                <a:cs typeface="Times" charset="0"/>
              </a:rPr>
              <a:t>fusion</a:t>
            </a:r>
            <a:r>
              <a:rPr lang="en-US" dirty="0" smtClean="0">
                <a:solidFill>
                  <a:srgbClr val="000000"/>
                </a:solidFill>
                <a:latin typeface="Helvetica" charset="0"/>
                <a:cs typeface="Times" charset="0"/>
              </a:rPr>
              <a:t>(MW)</a:t>
            </a:r>
            <a:r>
              <a:rPr lang="en-US" dirty="0" smtClean="0">
                <a:cs typeface="Times" charset="0"/>
              </a:rPr>
              <a:t>	</a:t>
            </a:r>
            <a:r>
              <a:rPr lang="en-US" dirty="0" smtClean="0">
                <a:solidFill>
                  <a:srgbClr val="FF0000"/>
                </a:solidFill>
                <a:latin typeface="Helvetica" charset="0"/>
                <a:cs typeface="Times" charset="0"/>
              </a:rPr>
              <a:t>10.6	16.1</a:t>
            </a:r>
            <a:r>
              <a:rPr lang="en-US" dirty="0" smtClean="0">
                <a:solidFill>
                  <a:srgbClr val="0000FF"/>
                </a:solidFill>
                <a:latin typeface="Helvetica" charset="0"/>
                <a:cs typeface="Times" charset="0"/>
              </a:rPr>
              <a:t>	</a:t>
            </a:r>
            <a:r>
              <a:rPr lang="en-US" dirty="0" smtClean="0">
                <a:solidFill>
                  <a:schemeClr val="accent2"/>
                </a:solidFill>
                <a:latin typeface="Helvetica" charset="0"/>
                <a:cs typeface="Times" charset="0"/>
              </a:rPr>
              <a:t>400</a:t>
            </a:r>
            <a:r>
              <a:rPr lang="en-US" dirty="0" smtClean="0">
                <a:latin typeface="Helvetica" charset="0"/>
                <a:cs typeface="Times" charset="0"/>
              </a:rPr>
              <a:t>	</a:t>
            </a:r>
            <a:endParaRPr lang="en-US" dirty="0" smtClean="0">
              <a:cs typeface="Times" charset="0"/>
            </a:endParaRPr>
          </a:p>
          <a:p>
            <a:pPr>
              <a:defRPr/>
            </a:pPr>
            <a:r>
              <a:rPr lang="en-US" dirty="0" smtClean="0">
                <a:latin typeface="Helvetica" charset="0"/>
                <a:cs typeface="Times" charset="0"/>
              </a:rPr>
              <a:t>p</a:t>
            </a:r>
            <a:r>
              <a:rPr lang="en-US" baseline="-25000" dirty="0" smtClean="0">
                <a:latin typeface="Symbol" charset="0"/>
                <a:cs typeface="Times" charset="0"/>
              </a:rPr>
              <a:t>a</a:t>
            </a:r>
            <a:r>
              <a:rPr lang="en-US" dirty="0" smtClean="0">
                <a:latin typeface="Symbol" charset="0"/>
                <a:cs typeface="Times" charset="0"/>
              </a:rPr>
              <a:t>(</a:t>
            </a:r>
            <a:r>
              <a:rPr lang="en-US" dirty="0" smtClean="0">
                <a:latin typeface="Helvetica" charset="0"/>
                <a:cs typeface="Times" charset="0"/>
              </a:rPr>
              <a:t>0) (MW/m</a:t>
            </a:r>
            <a:r>
              <a:rPr lang="en-US" baseline="30000" dirty="0" smtClean="0">
                <a:latin typeface="Helvetica" charset="0"/>
                <a:cs typeface="Times" charset="0"/>
              </a:rPr>
              <a:t>3</a:t>
            </a:r>
            <a:r>
              <a:rPr lang="en-US" dirty="0" smtClean="0">
                <a:latin typeface="Helvetica" charset="0"/>
                <a:cs typeface="Times" charset="0"/>
              </a:rPr>
              <a:t>)	</a:t>
            </a:r>
            <a:r>
              <a:rPr lang="en-US" dirty="0" smtClean="0">
                <a:solidFill>
                  <a:srgbClr val="FF0000"/>
                </a:solidFill>
                <a:latin typeface="Helvetica" charset="0"/>
                <a:cs typeface="Times" charset="0"/>
              </a:rPr>
              <a:t>0.28	0.12</a:t>
            </a:r>
            <a:r>
              <a:rPr lang="en-US" dirty="0" smtClean="0">
                <a:solidFill>
                  <a:srgbClr val="0000FF"/>
                </a:solidFill>
                <a:latin typeface="Helvetica" charset="0"/>
                <a:cs typeface="Times" charset="0"/>
              </a:rPr>
              <a:t>	</a:t>
            </a:r>
            <a:r>
              <a:rPr lang="en-US" dirty="0" smtClean="0">
                <a:solidFill>
                  <a:schemeClr val="accent2"/>
                </a:solidFill>
                <a:latin typeface="Helvetica" charset="0"/>
                <a:cs typeface="Times" charset="0"/>
              </a:rPr>
              <a:t>0.55</a:t>
            </a:r>
            <a:r>
              <a:rPr lang="en-US" dirty="0" smtClean="0">
                <a:latin typeface="Helvetica" charset="0"/>
                <a:cs typeface="Times" charset="0"/>
              </a:rPr>
              <a:t>	</a:t>
            </a:r>
            <a:endParaRPr lang="en-US" dirty="0" smtClean="0">
              <a:cs typeface="Times" charset="0"/>
            </a:endParaRPr>
          </a:p>
          <a:p>
            <a:pPr>
              <a:defRPr/>
            </a:pPr>
            <a:r>
              <a:rPr lang="en-US" dirty="0" smtClean="0">
                <a:solidFill>
                  <a:srgbClr val="000000"/>
                </a:solidFill>
                <a:latin typeface="Helvetica" charset="0"/>
                <a:cs typeface="Times" charset="0"/>
                <a:sym typeface="Symbol" charset="0"/>
              </a:rPr>
              <a:t></a:t>
            </a:r>
            <a:r>
              <a:rPr lang="en-US" baseline="-25000" dirty="0" smtClean="0">
                <a:solidFill>
                  <a:srgbClr val="000000"/>
                </a:solidFill>
                <a:latin typeface="Helvetica" charset="0"/>
                <a:cs typeface="Times" charset="0"/>
                <a:sym typeface="Symbol" charset="0"/>
              </a:rPr>
              <a:t></a:t>
            </a:r>
            <a:r>
              <a:rPr lang="en-US" dirty="0" smtClean="0">
                <a:solidFill>
                  <a:srgbClr val="000000"/>
                </a:solidFill>
                <a:latin typeface="Helvetica" charset="0"/>
                <a:cs typeface="Times" charset="0"/>
                <a:sym typeface="Symbol" charset="0"/>
              </a:rPr>
              <a:t></a:t>
            </a:r>
            <a:r>
              <a:rPr lang="en-US" dirty="0" smtClean="0">
                <a:solidFill>
                  <a:srgbClr val="000000"/>
                </a:solidFill>
                <a:latin typeface="Helvetica" charset="0"/>
                <a:cs typeface="Times" charset="0"/>
              </a:rPr>
              <a:t>%</a:t>
            </a:r>
            <a:r>
              <a:rPr lang="en-US" dirty="0" smtClean="0">
                <a:cs typeface="Times" charset="0"/>
              </a:rPr>
              <a:t>	</a:t>
            </a:r>
            <a:r>
              <a:rPr lang="en-US" dirty="0" smtClean="0">
                <a:solidFill>
                  <a:srgbClr val="FF0000"/>
                </a:solidFill>
                <a:latin typeface="Helvetica" charset="0"/>
                <a:cs typeface="Times" charset="0"/>
              </a:rPr>
              <a:t>0.26	0.7</a:t>
            </a:r>
            <a:r>
              <a:rPr lang="en-US" dirty="0" smtClean="0">
                <a:solidFill>
                  <a:srgbClr val="0000FF"/>
                </a:solidFill>
                <a:latin typeface="Helvetica" charset="0"/>
                <a:cs typeface="Times" charset="0"/>
              </a:rPr>
              <a:t>	</a:t>
            </a:r>
            <a:r>
              <a:rPr lang="en-US" dirty="0" smtClean="0">
                <a:solidFill>
                  <a:schemeClr val="accent2"/>
                </a:solidFill>
                <a:latin typeface="Helvetica" charset="0"/>
                <a:cs typeface="Times" charset="0"/>
              </a:rPr>
              <a:t>1.2</a:t>
            </a:r>
            <a:r>
              <a:rPr lang="en-US" dirty="0" smtClean="0">
                <a:latin typeface="Helvetica" charset="0"/>
                <a:cs typeface="Times" charset="0"/>
              </a:rPr>
              <a:t>	</a:t>
            </a:r>
            <a:endParaRPr lang="en-US" dirty="0" smtClean="0">
              <a:cs typeface="Times" charset="0"/>
            </a:endParaRPr>
          </a:p>
          <a:p>
            <a:pPr>
              <a:defRPr/>
            </a:pPr>
            <a:r>
              <a:rPr lang="en-US" dirty="0" smtClean="0">
                <a:solidFill>
                  <a:srgbClr val="000000"/>
                </a:solidFill>
                <a:latin typeface="Helvetica" charset="0"/>
                <a:cs typeface="Times" charset="0"/>
              </a:rPr>
              <a:t>–</a:t>
            </a:r>
            <a:r>
              <a:rPr lang="en-US" dirty="0" err="1" smtClean="0">
                <a:solidFill>
                  <a:srgbClr val="000000"/>
                </a:solidFill>
                <a:latin typeface="Helvetica" charset="0"/>
                <a:cs typeface="Times" charset="0"/>
              </a:rPr>
              <a:t>R</a:t>
            </a:r>
            <a:r>
              <a:rPr lang="en-US" dirty="0" err="1" smtClean="0">
                <a:solidFill>
                  <a:srgbClr val="000000"/>
                </a:solidFill>
                <a:latin typeface="Symbol" charset="0"/>
                <a:cs typeface="Times" charset="0"/>
              </a:rPr>
              <a:t>·</a:t>
            </a:r>
            <a:r>
              <a:rPr lang="en-US" dirty="0" err="1" smtClean="0">
                <a:solidFill>
                  <a:srgbClr val="000000"/>
                </a:solidFill>
                <a:latin typeface="Helvetica" charset="0"/>
                <a:cs typeface="Times" charset="0"/>
              </a:rPr>
              <a:t>grad</a:t>
            </a:r>
            <a:r>
              <a:rPr lang="en-US" dirty="0" smtClean="0">
                <a:solidFill>
                  <a:srgbClr val="000000"/>
                </a:solidFill>
                <a:latin typeface="Helvetica" charset="0"/>
                <a:cs typeface="Times" charset="0"/>
              </a:rPr>
              <a:t>(</a:t>
            </a:r>
            <a:r>
              <a:rPr lang="en-US" dirty="0" smtClean="0">
                <a:solidFill>
                  <a:srgbClr val="000000"/>
                </a:solidFill>
                <a:latin typeface="Helvetica" charset="0"/>
                <a:cs typeface="Times" charset="0"/>
                <a:sym typeface="Symbol" charset="0"/>
              </a:rPr>
              <a:t></a:t>
            </a:r>
            <a:r>
              <a:rPr lang="en-US" baseline="-25000" dirty="0" smtClean="0">
                <a:solidFill>
                  <a:srgbClr val="000000"/>
                </a:solidFill>
                <a:latin typeface="Helvetica" charset="0"/>
                <a:cs typeface="Times" charset="0"/>
                <a:sym typeface="Symbol" charset="0"/>
              </a:rPr>
              <a:t></a:t>
            </a:r>
            <a:r>
              <a:rPr lang="en-US" dirty="0" smtClean="0">
                <a:solidFill>
                  <a:srgbClr val="000000"/>
                </a:solidFill>
                <a:latin typeface="Helvetica" charset="0"/>
                <a:cs typeface="Times" charset="0"/>
                <a:sym typeface="Symbol" charset="0"/>
              </a:rPr>
              <a:t></a:t>
            </a:r>
            <a:r>
              <a:rPr lang="en-US" dirty="0" smtClean="0">
                <a:solidFill>
                  <a:srgbClr val="000000"/>
                </a:solidFill>
                <a:latin typeface="Helvetica" charset="0"/>
                <a:cs typeface="Times" charset="0"/>
              </a:rPr>
              <a:t>%</a:t>
            </a:r>
            <a:r>
              <a:rPr lang="en-US" dirty="0" smtClean="0">
                <a:solidFill>
                  <a:srgbClr val="000000"/>
                </a:solidFill>
                <a:cs typeface="Times" charset="0"/>
              </a:rPr>
              <a:t>	</a:t>
            </a:r>
            <a:r>
              <a:rPr lang="en-US" dirty="0" smtClean="0">
                <a:solidFill>
                  <a:srgbClr val="FF0000"/>
                </a:solidFill>
                <a:latin typeface="Helvetica" charset="0"/>
                <a:cs typeface="Times" charset="0"/>
              </a:rPr>
              <a:t>2.0	2.3</a:t>
            </a:r>
            <a:r>
              <a:rPr lang="en-US" dirty="0" smtClean="0">
                <a:solidFill>
                  <a:srgbClr val="0000FF"/>
                </a:solidFill>
                <a:latin typeface="Helvetica" charset="0"/>
                <a:cs typeface="Times" charset="0"/>
              </a:rPr>
              <a:t>	</a:t>
            </a:r>
            <a:r>
              <a:rPr lang="en-US" dirty="0" smtClean="0">
                <a:solidFill>
                  <a:schemeClr val="accent2"/>
                </a:solidFill>
                <a:latin typeface="Helvetica" charset="0"/>
                <a:cs typeface="Times" charset="0"/>
              </a:rPr>
              <a:t>4.0</a:t>
            </a:r>
            <a:r>
              <a:rPr lang="en-US" dirty="0" smtClean="0">
                <a:latin typeface="Helvetica" charset="0"/>
                <a:cs typeface="Times" charset="0"/>
              </a:rPr>
              <a:t>	</a:t>
            </a:r>
            <a:endParaRPr lang="en-US" dirty="0" smtClean="0">
              <a:cs typeface="Times" charset="0"/>
            </a:endParaRPr>
          </a:p>
          <a:p>
            <a:pPr>
              <a:defRPr/>
            </a:pPr>
            <a:r>
              <a:rPr lang="en-US" dirty="0" err="1" smtClean="0">
                <a:solidFill>
                  <a:srgbClr val="000000"/>
                </a:solidFill>
                <a:latin typeface="Helvetica" charset="0"/>
                <a:cs typeface="Times" charset="0"/>
              </a:rPr>
              <a:t>V</a:t>
            </a:r>
            <a:r>
              <a:rPr lang="en-US" baseline="-25000" dirty="0" err="1" smtClean="0">
                <a:solidFill>
                  <a:srgbClr val="000000"/>
                </a:solidFill>
                <a:latin typeface="Symbol" charset="0"/>
                <a:cs typeface="Times" charset="0"/>
              </a:rPr>
              <a:t>a</a:t>
            </a:r>
            <a:r>
              <a:rPr lang="en-US" dirty="0" smtClean="0">
                <a:solidFill>
                  <a:srgbClr val="000000"/>
                </a:solidFill>
                <a:latin typeface="Helvetica" charset="0"/>
                <a:cs typeface="Times" charset="0"/>
              </a:rPr>
              <a:t>(0)/</a:t>
            </a:r>
            <a:r>
              <a:rPr lang="en-US" dirty="0" err="1" smtClean="0">
                <a:solidFill>
                  <a:srgbClr val="000000"/>
                </a:solidFill>
                <a:latin typeface="Helvetica" charset="0"/>
                <a:cs typeface="Times" charset="0"/>
              </a:rPr>
              <a:t>V</a:t>
            </a:r>
            <a:r>
              <a:rPr lang="en-US" baseline="-25000" dirty="0" err="1" smtClean="0">
                <a:latin typeface="Helvetica" charset="0"/>
                <a:cs typeface="Times" charset="0"/>
              </a:rPr>
              <a:t>Alfvén</a:t>
            </a:r>
            <a:r>
              <a:rPr lang="en-US" dirty="0" smtClean="0">
                <a:solidFill>
                  <a:srgbClr val="000000"/>
                </a:solidFill>
                <a:latin typeface="Helvetica" charset="0"/>
                <a:cs typeface="Times" charset="0"/>
              </a:rPr>
              <a:t>(0)</a:t>
            </a:r>
            <a:r>
              <a:rPr lang="en-US" dirty="0" smtClean="0">
                <a:solidFill>
                  <a:srgbClr val="000000"/>
                </a:solidFill>
                <a:cs typeface="Times" charset="0"/>
              </a:rPr>
              <a:t>	</a:t>
            </a:r>
            <a:r>
              <a:rPr lang="en-US" dirty="0" smtClean="0">
                <a:solidFill>
                  <a:srgbClr val="FF0000"/>
                </a:solidFill>
                <a:latin typeface="Helvetica" charset="0"/>
                <a:cs typeface="Times" charset="0"/>
              </a:rPr>
              <a:t>1.6	1.6</a:t>
            </a:r>
            <a:r>
              <a:rPr lang="en-US" dirty="0" smtClean="0">
                <a:solidFill>
                  <a:srgbClr val="0000FF"/>
                </a:solidFill>
                <a:latin typeface="Helvetica" charset="0"/>
                <a:cs typeface="Times" charset="0"/>
              </a:rPr>
              <a:t>	</a:t>
            </a:r>
            <a:r>
              <a:rPr lang="en-US" dirty="0" smtClean="0">
                <a:solidFill>
                  <a:schemeClr val="accent2"/>
                </a:solidFill>
                <a:latin typeface="Helvetica" charset="0"/>
                <a:cs typeface="Times" charset="0"/>
              </a:rPr>
              <a:t>1.9</a:t>
            </a:r>
            <a:r>
              <a:rPr lang="en-US" dirty="0" smtClean="0">
                <a:latin typeface="Helvetica" charset="0"/>
                <a:cs typeface="Times" charset="0"/>
              </a:rPr>
              <a:t>	</a:t>
            </a:r>
            <a:endParaRPr lang="en-US" dirty="0" smtClean="0">
              <a:cs typeface="Times" charset="0"/>
            </a:endParaRPr>
          </a:p>
          <a:p>
            <a:pPr>
              <a:defRPr/>
            </a:pPr>
            <a:r>
              <a:rPr lang="en-US" dirty="0" smtClean="0">
                <a:latin typeface="Helvetica" charset="0"/>
                <a:cs typeface="Times" charset="0"/>
              </a:rPr>
              <a:t>	</a:t>
            </a:r>
            <a:endParaRPr lang="en-US" dirty="0" smtClean="0">
              <a:cs typeface="Times" charset="0"/>
            </a:endParaRPr>
          </a:p>
          <a:p>
            <a:pPr>
              <a:defRPr/>
            </a:pPr>
            <a:endParaRPr lang="en-US" sz="1800" dirty="0" smtClean="0">
              <a:latin typeface="Helvetica" charset="0"/>
              <a:cs typeface="+mn-cs"/>
            </a:endParaRPr>
          </a:p>
        </p:txBody>
      </p:sp>
    </p:spTree>
    <p:extLst>
      <p:ext uri="{BB962C8B-B14F-4D97-AF65-F5344CB8AC3E}">
        <p14:creationId xmlns:p14="http://schemas.microsoft.com/office/powerpoint/2010/main" val="20569322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30200" y="152400"/>
            <a:ext cx="8051800" cy="1143000"/>
          </a:xfrm>
        </p:spPr>
        <p:txBody>
          <a:bodyPr/>
          <a:lstStyle/>
          <a:p>
            <a:r>
              <a:rPr lang="en-US" sz="2400" dirty="0"/>
              <a:t>Classical Alpha Particle Behavior was Confirmed for Normal Shear (</a:t>
            </a:r>
            <a:r>
              <a:rPr lang="en-US" sz="2400" dirty="0" err="1"/>
              <a:t>Supershot</a:t>
            </a:r>
            <a:r>
              <a:rPr lang="en-US" sz="2400" dirty="0"/>
              <a:t>) Discharges</a:t>
            </a:r>
          </a:p>
        </p:txBody>
      </p:sp>
      <p:pic>
        <p:nvPicPr>
          <p:cNvPr id="46083" name="Picture 4"/>
          <p:cNvPicPr>
            <a:picLocks noChangeAspect="1" noChangeArrowheads="1"/>
          </p:cNvPicPr>
          <p:nvPr/>
        </p:nvPicPr>
        <p:blipFill>
          <a:blip r:embed="rId3"/>
          <a:srcRect/>
          <a:stretch>
            <a:fillRect/>
          </a:stretch>
        </p:blipFill>
        <p:spPr bwMode="auto">
          <a:xfrm>
            <a:off x="960438" y="1295401"/>
            <a:ext cx="2801495" cy="2490788"/>
          </a:xfrm>
          <a:prstGeom prst="rect">
            <a:avLst/>
          </a:prstGeom>
          <a:noFill/>
          <a:ln w="9525">
            <a:noFill/>
            <a:miter lim="800000"/>
            <a:headEnd/>
            <a:tailEnd/>
          </a:ln>
        </p:spPr>
      </p:pic>
      <p:pic>
        <p:nvPicPr>
          <p:cNvPr id="46084" name="Picture 5"/>
          <p:cNvPicPr>
            <a:picLocks noChangeAspect="1" noChangeArrowheads="1"/>
          </p:cNvPicPr>
          <p:nvPr/>
        </p:nvPicPr>
        <p:blipFill>
          <a:blip r:embed="rId4"/>
          <a:srcRect/>
          <a:stretch>
            <a:fillRect/>
          </a:stretch>
        </p:blipFill>
        <p:spPr bwMode="auto">
          <a:xfrm>
            <a:off x="4191000" y="1371601"/>
            <a:ext cx="4760155" cy="2509838"/>
          </a:xfrm>
          <a:prstGeom prst="rect">
            <a:avLst/>
          </a:prstGeom>
          <a:noFill/>
          <a:ln w="9525">
            <a:noFill/>
            <a:miter lim="800000"/>
            <a:headEnd/>
            <a:tailEnd/>
          </a:ln>
        </p:spPr>
      </p:pic>
      <p:sp>
        <p:nvSpPr>
          <p:cNvPr id="46085" name="Text Box 6"/>
          <p:cNvSpPr txBox="1">
            <a:spLocks noChangeArrowheads="1"/>
          </p:cNvSpPr>
          <p:nvPr/>
        </p:nvSpPr>
        <p:spPr bwMode="auto">
          <a:xfrm>
            <a:off x="304800" y="3876675"/>
            <a:ext cx="4216400" cy="2154436"/>
          </a:xfrm>
          <a:prstGeom prst="rect">
            <a:avLst/>
          </a:prstGeom>
          <a:noFill/>
          <a:ln w="9525">
            <a:noFill/>
            <a:miter lim="800000"/>
            <a:headEnd/>
            <a:tailEnd/>
          </a:ln>
        </p:spPr>
        <p:txBody>
          <a:bodyPr>
            <a:prstTxWarp prst="textNoShape">
              <a:avLst/>
            </a:prstTxWarp>
            <a:spAutoFit/>
          </a:bodyPr>
          <a:lstStyle/>
          <a:p>
            <a:pPr marL="228600" indent="-228600"/>
            <a:r>
              <a:rPr lang="en-US" sz="2000" dirty="0">
                <a:solidFill>
                  <a:srgbClr val="2D2D8A"/>
                </a:solidFill>
                <a:latin typeface="Arial"/>
                <a:cs typeface="Arial"/>
              </a:rPr>
              <a:t>•	</a:t>
            </a:r>
            <a:r>
              <a:rPr lang="en-US" sz="2000" b="1" dirty="0">
                <a:solidFill>
                  <a:srgbClr val="2D2D8A"/>
                </a:solidFill>
                <a:latin typeface="Arial"/>
                <a:cs typeface="Arial"/>
              </a:rPr>
              <a:t>Alpha birth rate and profile agreed with modeling.</a:t>
            </a:r>
          </a:p>
          <a:p>
            <a:pPr marL="571500" lvl="1" indent="-228600">
              <a:lnSpc>
                <a:spcPct val="90000"/>
              </a:lnSpc>
            </a:pPr>
            <a:r>
              <a:rPr lang="en-US" sz="2000" dirty="0">
                <a:solidFill>
                  <a:schemeClr val="accent2"/>
                </a:solidFill>
                <a:latin typeface="Arial"/>
                <a:cs typeface="Arial"/>
              </a:rPr>
              <a:t>-	</a:t>
            </a:r>
            <a:r>
              <a:rPr lang="en-US" sz="2000" dirty="0">
                <a:latin typeface="Arial"/>
                <a:cs typeface="Arial"/>
              </a:rPr>
              <a:t>Neutron flux in good agreement with calculations based on plasma profile in normal shear discharges.</a:t>
            </a:r>
          </a:p>
          <a:p>
            <a:pPr marL="228600" indent="-228600">
              <a:lnSpc>
                <a:spcPct val="90000"/>
              </a:lnSpc>
            </a:pPr>
            <a:endParaRPr lang="en-US" dirty="0">
              <a:latin typeface="Arial"/>
              <a:cs typeface="Arial"/>
            </a:endParaRPr>
          </a:p>
        </p:txBody>
      </p:sp>
      <p:sp>
        <p:nvSpPr>
          <p:cNvPr id="46086" name="Text Box 7"/>
          <p:cNvSpPr txBox="1">
            <a:spLocks noChangeArrowheads="1"/>
          </p:cNvSpPr>
          <p:nvPr/>
        </p:nvSpPr>
        <p:spPr bwMode="auto">
          <a:xfrm>
            <a:off x="4467225" y="3903663"/>
            <a:ext cx="4087813" cy="1292661"/>
          </a:xfrm>
          <a:prstGeom prst="rect">
            <a:avLst/>
          </a:prstGeom>
          <a:noFill/>
          <a:ln w="9525">
            <a:noFill/>
            <a:miter lim="800000"/>
            <a:headEnd/>
            <a:tailEnd/>
          </a:ln>
        </p:spPr>
        <p:txBody>
          <a:bodyPr>
            <a:prstTxWarp prst="textNoShape">
              <a:avLst/>
            </a:prstTxWarp>
            <a:spAutoFit/>
          </a:bodyPr>
          <a:lstStyle/>
          <a:p>
            <a:pPr marL="228600" indent="-228600">
              <a:lnSpc>
                <a:spcPct val="90000"/>
              </a:lnSpc>
            </a:pPr>
            <a:r>
              <a:rPr lang="en-US" sz="2000" dirty="0">
                <a:solidFill>
                  <a:srgbClr val="0000FF"/>
                </a:solidFill>
              </a:rPr>
              <a:t>•</a:t>
            </a:r>
            <a:r>
              <a:rPr lang="en-US" sz="2000" dirty="0">
                <a:solidFill>
                  <a:srgbClr val="FF0000"/>
                </a:solidFill>
              </a:rPr>
              <a:t>	</a:t>
            </a:r>
            <a:r>
              <a:rPr lang="en-US" sz="2000" b="1" dirty="0">
                <a:solidFill>
                  <a:srgbClr val="2D2D8A"/>
                </a:solidFill>
                <a:latin typeface="Arial"/>
                <a:cs typeface="Arial"/>
              </a:rPr>
              <a:t>Escaping alpha flux at 90</a:t>
            </a:r>
            <a:r>
              <a:rPr lang="en-US" sz="2000" b="1" baseline="30000" dirty="0">
                <a:solidFill>
                  <a:srgbClr val="2D2D8A"/>
                </a:solidFill>
                <a:latin typeface="Arial"/>
                <a:cs typeface="Arial"/>
              </a:rPr>
              <a:t>o</a:t>
            </a:r>
            <a:r>
              <a:rPr lang="en-US" sz="2000" b="1" dirty="0">
                <a:solidFill>
                  <a:srgbClr val="2D2D8A"/>
                </a:solidFill>
                <a:latin typeface="Arial"/>
                <a:cs typeface="Arial"/>
              </a:rPr>
              <a:t> detector was consistent with classical first orbit losses</a:t>
            </a:r>
          </a:p>
          <a:p>
            <a:pPr marL="228600" indent="-228600"/>
            <a:endParaRPr lang="en-US" dirty="0"/>
          </a:p>
        </p:txBody>
      </p:sp>
      <p:sp>
        <p:nvSpPr>
          <p:cNvPr id="46088" name="Text Box 9"/>
          <p:cNvSpPr txBox="1">
            <a:spLocks noChangeArrowheads="1"/>
          </p:cNvSpPr>
          <p:nvPr/>
        </p:nvSpPr>
        <p:spPr bwMode="auto">
          <a:xfrm>
            <a:off x="755576" y="5589240"/>
            <a:ext cx="7686675" cy="369332"/>
          </a:xfrm>
          <a:prstGeom prst="rect">
            <a:avLst/>
          </a:prstGeom>
          <a:noFill/>
          <a:ln w="9525">
            <a:noFill/>
            <a:miter lim="800000"/>
            <a:headEnd/>
            <a:tailEnd/>
          </a:ln>
        </p:spPr>
        <p:txBody>
          <a:bodyPr wrap="square">
            <a:prstTxWarp prst="textNoShape">
              <a:avLst/>
            </a:prstTxWarp>
            <a:spAutoFit/>
          </a:bodyPr>
          <a:lstStyle/>
          <a:p>
            <a:r>
              <a:rPr lang="en-US" sz="1800" dirty="0">
                <a:solidFill>
                  <a:srgbClr val="FF0000"/>
                </a:solidFill>
                <a:latin typeface="Arial"/>
                <a:cs typeface="Arial"/>
              </a:rPr>
              <a:t>R. </a:t>
            </a:r>
            <a:r>
              <a:rPr lang="en-US" sz="1800" dirty="0" err="1">
                <a:solidFill>
                  <a:srgbClr val="FF0000"/>
                </a:solidFill>
                <a:latin typeface="Arial"/>
                <a:cs typeface="Arial"/>
              </a:rPr>
              <a:t>Budny</a:t>
            </a:r>
            <a:r>
              <a:rPr lang="en-US" sz="1800" dirty="0">
                <a:solidFill>
                  <a:srgbClr val="FF0000"/>
                </a:solidFill>
                <a:latin typeface="Arial"/>
                <a:cs typeface="Arial"/>
              </a:rPr>
              <a:t>, L. Johnson                                          S. </a:t>
            </a:r>
            <a:r>
              <a:rPr lang="en-US" sz="1800" dirty="0" err="1">
                <a:solidFill>
                  <a:srgbClr val="FF0000"/>
                </a:solidFill>
                <a:latin typeface="Arial"/>
                <a:cs typeface="Arial"/>
              </a:rPr>
              <a:t>Zweben</a:t>
            </a:r>
            <a:r>
              <a:rPr lang="en-US" sz="1800" dirty="0">
                <a:solidFill>
                  <a:srgbClr val="FF0000"/>
                </a:solidFill>
                <a:latin typeface="Arial"/>
                <a:cs typeface="Arial"/>
              </a:rPr>
              <a:t>, D. Darrow</a:t>
            </a:r>
            <a:endParaRPr lang="en-US" sz="1800" dirty="0">
              <a:latin typeface="Arial"/>
              <a:cs typeface="Arial"/>
            </a:endParaRPr>
          </a:p>
        </p:txBody>
      </p:sp>
      <p:sp>
        <p:nvSpPr>
          <p:cNvPr id="9" name="TextBox 8"/>
          <p:cNvSpPr txBox="1"/>
          <p:nvPr/>
        </p:nvSpPr>
        <p:spPr>
          <a:xfrm>
            <a:off x="8001000" y="1196752"/>
            <a:ext cx="823400" cy="369332"/>
          </a:xfrm>
          <a:prstGeom prst="rect">
            <a:avLst/>
          </a:prstGeom>
          <a:noFill/>
        </p:spPr>
        <p:txBody>
          <a:bodyPr wrap="none" rtlCol="0">
            <a:spAutoFit/>
          </a:bodyPr>
          <a:lstStyle/>
          <a:p>
            <a:r>
              <a:rPr lang="en-US" sz="1800" i="1" dirty="0" smtClean="0">
                <a:latin typeface="Helvetica"/>
                <a:cs typeface="Helvetica"/>
              </a:rPr>
              <a:t>TFTR</a:t>
            </a:r>
            <a:endParaRPr lang="en-US" sz="1800" i="1" dirty="0">
              <a:latin typeface="Helvetica"/>
              <a:cs typeface="Helvetica"/>
            </a:endParaRPr>
          </a:p>
        </p:txBody>
      </p:sp>
    </p:spTree>
    <p:extLst>
      <p:ext uri="{BB962C8B-B14F-4D97-AF65-F5344CB8AC3E}">
        <p14:creationId xmlns:p14="http://schemas.microsoft.com/office/powerpoint/2010/main" val="1102248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a:xfrm>
            <a:off x="304800" y="152400"/>
            <a:ext cx="8586788" cy="1143000"/>
          </a:xfrm>
        </p:spPr>
        <p:txBody>
          <a:bodyPr/>
          <a:lstStyle/>
          <a:p>
            <a:r>
              <a:rPr lang="en-US" sz="2800" dirty="0" smtClean="0"/>
              <a:t>Alpha-particles Were Well Confined in Normal Shear (</a:t>
            </a:r>
            <a:r>
              <a:rPr lang="en-US" dirty="0" err="1" smtClean="0"/>
              <a:t>Supershot</a:t>
            </a:r>
            <a:r>
              <a:rPr lang="en-US" dirty="0" smtClean="0"/>
              <a:t>) </a:t>
            </a:r>
            <a:r>
              <a:rPr lang="en-US" sz="2800" dirty="0" smtClean="0"/>
              <a:t>Discharges</a:t>
            </a:r>
            <a:endParaRPr lang="en-US" dirty="0"/>
          </a:p>
        </p:txBody>
      </p:sp>
      <p:pic>
        <p:nvPicPr>
          <p:cNvPr id="861188" name="Picture 4"/>
          <p:cNvPicPr>
            <a:picLocks noChangeAspect="1" noChangeArrowheads="1"/>
          </p:cNvPicPr>
          <p:nvPr/>
        </p:nvPicPr>
        <p:blipFill>
          <a:blip r:embed="rId3">
            <a:extLst>
              <a:ext uri="{28A0092B-C50C-407E-A947-70E740481C1C}">
                <a14:useLocalDpi xmlns:a14="http://schemas.microsoft.com/office/drawing/2010/main" val="0"/>
              </a:ext>
            </a:extLst>
          </a:blip>
          <a:srcRect r="41000"/>
          <a:stretch>
            <a:fillRect/>
          </a:stretch>
        </p:blipFill>
        <p:spPr bwMode="auto">
          <a:xfrm>
            <a:off x="333375" y="1290638"/>
            <a:ext cx="3198813"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1189" name="Picture 5"/>
          <p:cNvPicPr>
            <a:picLocks noChangeAspect="1" noChangeArrowheads="1"/>
          </p:cNvPicPr>
          <p:nvPr/>
        </p:nvPicPr>
        <p:blipFill>
          <a:blip r:embed="rId4">
            <a:extLst>
              <a:ext uri="{28A0092B-C50C-407E-A947-70E740481C1C}">
                <a14:useLocalDpi xmlns:a14="http://schemas.microsoft.com/office/drawing/2010/main" val="0"/>
              </a:ext>
            </a:extLst>
          </a:blip>
          <a:srcRect r="37582"/>
          <a:stretch>
            <a:fillRect/>
          </a:stretch>
        </p:blipFill>
        <p:spPr bwMode="auto">
          <a:xfrm>
            <a:off x="3678238" y="1422400"/>
            <a:ext cx="3101975" cy="203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61190" name="Picture 6"/>
          <p:cNvPicPr>
            <a:picLocks noChangeAspect="1" noChangeArrowheads="1"/>
          </p:cNvPicPr>
          <p:nvPr/>
        </p:nvPicPr>
        <p:blipFill>
          <a:blip r:embed="rId5">
            <a:extLst>
              <a:ext uri="{28A0092B-C50C-407E-A947-70E740481C1C}">
                <a14:useLocalDpi xmlns:a14="http://schemas.microsoft.com/office/drawing/2010/main" val="0"/>
              </a:ext>
            </a:extLst>
          </a:blip>
          <a:srcRect r="44943"/>
          <a:stretch>
            <a:fillRect/>
          </a:stretch>
        </p:blipFill>
        <p:spPr bwMode="auto">
          <a:xfrm>
            <a:off x="7027863" y="1406620"/>
            <a:ext cx="2008633" cy="2022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1193" name="Text Box 9"/>
          <p:cNvSpPr txBox="1">
            <a:spLocks noChangeArrowheads="1"/>
          </p:cNvSpPr>
          <p:nvPr/>
        </p:nvSpPr>
        <p:spPr bwMode="auto">
          <a:xfrm>
            <a:off x="251520" y="3645024"/>
            <a:ext cx="32448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ct val="20000"/>
              </a:spcBef>
              <a:buClr>
                <a:schemeClr val="accent2"/>
              </a:buClr>
            </a:pPr>
            <a:r>
              <a:rPr lang="en-US" sz="2000" b="1" dirty="0">
                <a:solidFill>
                  <a:schemeClr val="accent2"/>
                </a:solidFill>
              </a:rPr>
              <a:t>Confined alphas in the plasma core showed classical slowing </a:t>
            </a:r>
            <a:r>
              <a:rPr lang="en-US" sz="2000" b="1">
                <a:solidFill>
                  <a:schemeClr val="accent2"/>
                </a:solidFill>
              </a:rPr>
              <a:t>down </a:t>
            </a:r>
            <a:r>
              <a:rPr lang="en-US" sz="2000" b="1" smtClean="0">
                <a:solidFill>
                  <a:schemeClr val="accent2"/>
                </a:solidFill>
              </a:rPr>
              <a:t>spectrum.</a:t>
            </a:r>
            <a:endParaRPr lang="en-US" sz="2000" b="1" dirty="0"/>
          </a:p>
        </p:txBody>
      </p:sp>
      <p:sp>
        <p:nvSpPr>
          <p:cNvPr id="861195" name="Text Box 11"/>
          <p:cNvSpPr txBox="1">
            <a:spLocks noChangeArrowheads="1"/>
          </p:cNvSpPr>
          <p:nvPr/>
        </p:nvSpPr>
        <p:spPr bwMode="auto">
          <a:xfrm>
            <a:off x="3779912" y="3645024"/>
            <a:ext cx="29019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0"/>
              </a:defRPr>
            </a:lvl1pPr>
            <a:lvl2pPr marL="1143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lvl="1">
              <a:spcBef>
                <a:spcPct val="20000"/>
              </a:spcBef>
              <a:buClr>
                <a:schemeClr val="accent2"/>
              </a:buClr>
            </a:pPr>
            <a:r>
              <a:rPr lang="en-US" sz="2000" b="1" dirty="0">
                <a:solidFill>
                  <a:schemeClr val="accent2"/>
                </a:solidFill>
                <a:latin typeface="Helvetica" charset="0"/>
              </a:rPr>
              <a:t>Alpha particles were well confined.</a:t>
            </a:r>
          </a:p>
          <a:p>
            <a:pPr lvl="1">
              <a:spcBef>
                <a:spcPct val="20000"/>
              </a:spcBef>
              <a:buClr>
                <a:schemeClr val="accent2"/>
              </a:buClr>
            </a:pPr>
            <a:r>
              <a:rPr lang="en-US" sz="2000" b="1" dirty="0">
                <a:solidFill>
                  <a:schemeClr val="accent2"/>
                </a:solidFill>
                <a:latin typeface="Helvetica" charset="0"/>
              </a:rPr>
              <a:t>   0 </a:t>
            </a:r>
            <a:r>
              <a:rPr lang="en-US" sz="2000" b="1" dirty="0">
                <a:solidFill>
                  <a:schemeClr val="accent2"/>
                </a:solidFill>
                <a:latin typeface="Symbol" charset="0"/>
              </a:rPr>
              <a:t>£</a:t>
            </a:r>
            <a:r>
              <a:rPr lang="en-US" sz="2000" b="1" dirty="0">
                <a:solidFill>
                  <a:schemeClr val="accent2"/>
                </a:solidFill>
                <a:latin typeface="Helvetica" charset="0"/>
              </a:rPr>
              <a:t>D</a:t>
            </a:r>
            <a:r>
              <a:rPr lang="en-US" sz="2000" b="1" baseline="-25000" dirty="0">
                <a:solidFill>
                  <a:schemeClr val="accent2"/>
                </a:solidFill>
                <a:latin typeface="Symbol" charset="0"/>
              </a:rPr>
              <a:t></a:t>
            </a:r>
            <a:r>
              <a:rPr lang="en-US" sz="2000" b="1" dirty="0">
                <a:solidFill>
                  <a:schemeClr val="accent2"/>
                </a:solidFill>
                <a:latin typeface="Symbol" charset="0"/>
              </a:rPr>
              <a:t>£</a:t>
            </a:r>
            <a:r>
              <a:rPr lang="en-US" sz="2000" b="1" dirty="0">
                <a:solidFill>
                  <a:schemeClr val="accent2"/>
                </a:solidFill>
                <a:latin typeface="Helvetica" charset="0"/>
              </a:rPr>
              <a:t> 0.03 m</a:t>
            </a:r>
            <a:r>
              <a:rPr lang="en-US" sz="2000" b="1" baseline="30000" dirty="0">
                <a:solidFill>
                  <a:schemeClr val="accent2"/>
                </a:solidFill>
                <a:latin typeface="Helvetica" charset="0"/>
              </a:rPr>
              <a:t>2</a:t>
            </a:r>
            <a:r>
              <a:rPr lang="en-US" sz="2000" b="1" dirty="0">
                <a:solidFill>
                  <a:schemeClr val="accent2"/>
                </a:solidFill>
                <a:latin typeface="Helvetica" charset="0"/>
              </a:rPr>
              <a:t>/s</a:t>
            </a:r>
          </a:p>
          <a:p>
            <a:endParaRPr lang="en-US" sz="2000" b="1" dirty="0">
              <a:latin typeface="Helvetica" charset="0"/>
            </a:endParaRPr>
          </a:p>
        </p:txBody>
      </p:sp>
      <p:sp>
        <p:nvSpPr>
          <p:cNvPr id="861196" name="Text Box 12"/>
          <p:cNvSpPr txBox="1">
            <a:spLocks noChangeArrowheads="1"/>
          </p:cNvSpPr>
          <p:nvPr/>
        </p:nvSpPr>
        <p:spPr bwMode="auto">
          <a:xfrm>
            <a:off x="6444208" y="3645024"/>
            <a:ext cx="2774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0"/>
              </a:defRPr>
            </a:lvl1pPr>
            <a:lvl2pPr marL="1143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lvl="1">
              <a:spcBef>
                <a:spcPct val="20000"/>
              </a:spcBef>
              <a:buClr>
                <a:schemeClr val="accent2"/>
              </a:buClr>
            </a:pPr>
            <a:r>
              <a:rPr lang="en-US" sz="2000" b="1" dirty="0">
                <a:solidFill>
                  <a:schemeClr val="accent2"/>
                </a:solidFill>
                <a:latin typeface="Helvetica" charset="0"/>
              </a:rPr>
              <a:t>Rapid ash transported from the core to the edge in </a:t>
            </a:r>
            <a:r>
              <a:rPr lang="en-US" sz="2000" b="1" dirty="0" err="1">
                <a:solidFill>
                  <a:schemeClr val="accent2"/>
                </a:solidFill>
                <a:latin typeface="Helvetica" charset="0"/>
              </a:rPr>
              <a:t>supershots</a:t>
            </a:r>
            <a:r>
              <a:rPr lang="en-US" sz="2000" b="1" dirty="0">
                <a:solidFill>
                  <a:schemeClr val="accent2"/>
                </a:solidFill>
                <a:latin typeface="Helvetica" charset="0"/>
              </a:rPr>
              <a:t>. </a:t>
            </a:r>
            <a:r>
              <a:rPr lang="en-US" sz="2000" b="1" dirty="0" smtClean="0">
                <a:solidFill>
                  <a:schemeClr val="accent2"/>
                </a:solidFill>
                <a:latin typeface="Helvetica" charset="0"/>
              </a:rPr>
              <a:t>   (</a:t>
            </a:r>
            <a:r>
              <a:rPr lang="en-US" sz="2000" b="1" dirty="0" err="1" smtClean="0">
                <a:solidFill>
                  <a:schemeClr val="accent2"/>
                </a:solidFill>
                <a:latin typeface="Helvetica" charset="0"/>
              </a:rPr>
              <a:t>D</a:t>
            </a:r>
            <a:r>
              <a:rPr lang="en-US" sz="2000" b="1" baseline="-25000" dirty="0" err="1" smtClean="0">
                <a:solidFill>
                  <a:schemeClr val="accent2"/>
                </a:solidFill>
                <a:latin typeface="Helvetica" charset="0"/>
              </a:rPr>
              <a:t>He</a:t>
            </a:r>
            <a:r>
              <a:rPr lang="en-US" sz="2000" b="1" dirty="0">
                <a:solidFill>
                  <a:schemeClr val="accent2"/>
                </a:solidFill>
                <a:latin typeface="Helvetica" charset="0"/>
              </a:rPr>
              <a:t>/</a:t>
            </a:r>
            <a:r>
              <a:rPr lang="en-US" sz="2000" b="1" dirty="0" err="1">
                <a:solidFill>
                  <a:schemeClr val="accent2"/>
                </a:solidFill>
                <a:latin typeface="Symbol" charset="0"/>
              </a:rPr>
              <a:t>c</a:t>
            </a:r>
            <a:r>
              <a:rPr lang="en-US" sz="2000" b="1" baseline="-25000" dirty="0" err="1">
                <a:solidFill>
                  <a:schemeClr val="accent2"/>
                </a:solidFill>
                <a:latin typeface="Helvetica" charset="0"/>
              </a:rPr>
              <a:t>D</a:t>
            </a:r>
            <a:r>
              <a:rPr lang="en-US" sz="2000" b="1" dirty="0">
                <a:solidFill>
                  <a:schemeClr val="accent2"/>
                </a:solidFill>
                <a:latin typeface="Helvetica" charset="0"/>
              </a:rPr>
              <a:t> ~ </a:t>
            </a:r>
            <a:r>
              <a:rPr lang="en-US" sz="2000" b="1" dirty="0" smtClean="0">
                <a:solidFill>
                  <a:schemeClr val="accent2"/>
                </a:solidFill>
                <a:latin typeface="Helvetica" charset="0"/>
              </a:rPr>
              <a:t>1)</a:t>
            </a:r>
            <a:endParaRPr lang="en-US" sz="2000" b="1" dirty="0">
              <a:solidFill>
                <a:schemeClr val="accent2"/>
              </a:solidFill>
              <a:latin typeface="Helvetica" charset="0"/>
            </a:endParaRPr>
          </a:p>
          <a:p>
            <a:endParaRPr lang="en-US" sz="2000" b="1" dirty="0">
              <a:latin typeface="Helvetica" charset="0"/>
            </a:endParaRPr>
          </a:p>
        </p:txBody>
      </p:sp>
      <p:sp>
        <p:nvSpPr>
          <p:cNvPr id="861198" name="Text Box 14"/>
          <p:cNvSpPr txBox="1">
            <a:spLocks noChangeArrowheads="1"/>
          </p:cNvSpPr>
          <p:nvPr/>
        </p:nvSpPr>
        <p:spPr bwMode="auto">
          <a:xfrm>
            <a:off x="435446" y="5324698"/>
            <a:ext cx="6800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a:solidFill>
                  <a:srgbClr val="FF0000"/>
                </a:solidFill>
              </a:rPr>
              <a:t>R. Fisher, S. Medley, M. </a:t>
            </a:r>
            <a:r>
              <a:rPr lang="en-US" sz="1600" dirty="0" err="1">
                <a:solidFill>
                  <a:srgbClr val="FF0000"/>
                </a:solidFill>
              </a:rPr>
              <a:t>Petrov</a:t>
            </a:r>
            <a:r>
              <a:rPr lang="en-US" sz="1600" dirty="0">
                <a:solidFill>
                  <a:srgbClr val="FF0000"/>
                </a:solidFill>
              </a:rPr>
              <a:t>           R. </a:t>
            </a:r>
            <a:r>
              <a:rPr lang="en-US" sz="1600" dirty="0" err="1">
                <a:solidFill>
                  <a:srgbClr val="FF0000"/>
                </a:solidFill>
              </a:rPr>
              <a:t>Fonck</a:t>
            </a:r>
            <a:r>
              <a:rPr lang="en-US" sz="1600" dirty="0">
                <a:solidFill>
                  <a:srgbClr val="FF0000"/>
                </a:solidFill>
              </a:rPr>
              <a:t>, G. McKee, B. Stratton</a:t>
            </a:r>
          </a:p>
        </p:txBody>
      </p:sp>
      <p:sp>
        <p:nvSpPr>
          <p:cNvPr id="861199" name="Text Box 15"/>
          <p:cNvSpPr txBox="1">
            <a:spLocks noChangeArrowheads="1"/>
          </p:cNvSpPr>
          <p:nvPr/>
        </p:nvSpPr>
        <p:spPr bwMode="auto">
          <a:xfrm>
            <a:off x="7548562" y="5324698"/>
            <a:ext cx="1595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a:solidFill>
                  <a:srgbClr val="FF0000"/>
                </a:solidFill>
              </a:rPr>
              <a:t>E. </a:t>
            </a:r>
            <a:r>
              <a:rPr lang="en-US" sz="1600" dirty="0" err="1">
                <a:solidFill>
                  <a:srgbClr val="FF0000"/>
                </a:solidFill>
              </a:rPr>
              <a:t>Synakowski</a:t>
            </a:r>
            <a:endParaRPr lang="en-US" sz="1600" dirty="0">
              <a:solidFill>
                <a:srgbClr val="FF0000"/>
              </a:solidFill>
            </a:endParaRPr>
          </a:p>
        </p:txBody>
      </p:sp>
      <p:sp>
        <p:nvSpPr>
          <p:cNvPr id="2" name="TextBox 1"/>
          <p:cNvSpPr txBox="1"/>
          <p:nvPr/>
        </p:nvSpPr>
        <p:spPr>
          <a:xfrm>
            <a:off x="827584" y="5877272"/>
            <a:ext cx="6684092" cy="400110"/>
          </a:xfrm>
          <a:prstGeom prst="rect">
            <a:avLst/>
          </a:prstGeom>
          <a:noFill/>
        </p:spPr>
        <p:txBody>
          <a:bodyPr wrap="none" rtlCol="0">
            <a:spAutoFit/>
          </a:bodyPr>
          <a:lstStyle/>
          <a:p>
            <a:r>
              <a:rPr lang="en-US" sz="2000" b="1" dirty="0" smtClean="0">
                <a:solidFill>
                  <a:schemeClr val="accent6"/>
                </a:solidFill>
              </a:rPr>
              <a:t>ITER will extend these results especially ash buildup.</a:t>
            </a:r>
            <a:endParaRPr lang="en-US" sz="2000" b="1" dirty="0">
              <a:solidFill>
                <a:schemeClr val="accent6"/>
              </a:solidFill>
            </a:endParaRPr>
          </a:p>
        </p:txBody>
      </p:sp>
      <p:sp>
        <p:nvSpPr>
          <p:cNvPr id="12" name="TextBox 11"/>
          <p:cNvSpPr txBox="1"/>
          <p:nvPr/>
        </p:nvSpPr>
        <p:spPr>
          <a:xfrm>
            <a:off x="8213096" y="1052736"/>
            <a:ext cx="823400" cy="369332"/>
          </a:xfrm>
          <a:prstGeom prst="rect">
            <a:avLst/>
          </a:prstGeom>
          <a:noFill/>
        </p:spPr>
        <p:txBody>
          <a:bodyPr wrap="none" rtlCol="0">
            <a:spAutoFit/>
          </a:bodyPr>
          <a:lstStyle/>
          <a:p>
            <a:r>
              <a:rPr lang="en-US" sz="1800" i="1" dirty="0" smtClean="0">
                <a:latin typeface="Helvetica"/>
                <a:cs typeface="Helvetica"/>
              </a:rPr>
              <a:t>TFTR</a:t>
            </a:r>
            <a:endParaRPr lang="en-US" sz="1800" i="1" dirty="0">
              <a:latin typeface="Helvetica"/>
              <a:cs typeface="Helvetica"/>
            </a:endParaRPr>
          </a:p>
        </p:txBody>
      </p:sp>
    </p:spTree>
    <p:extLst>
      <p:ext uri="{BB962C8B-B14F-4D97-AF65-F5344CB8AC3E}">
        <p14:creationId xmlns:p14="http://schemas.microsoft.com/office/powerpoint/2010/main" val="6614294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9552" y="332656"/>
            <a:ext cx="8001000" cy="914400"/>
          </a:xfrm>
        </p:spPr>
        <p:txBody>
          <a:bodyPr/>
          <a:lstStyle/>
          <a:p>
            <a:r>
              <a:rPr lang="en-US" sz="2800" dirty="0"/>
              <a:t>Initial Evidence of Alpha-particle </a:t>
            </a:r>
            <a:r>
              <a:rPr lang="en-US" sz="2800" dirty="0" smtClean="0"/>
              <a:t>Heating </a:t>
            </a:r>
            <a:br>
              <a:rPr lang="en-US" sz="2800" dirty="0" smtClean="0"/>
            </a:br>
            <a:r>
              <a:rPr lang="en-US" sz="2800" dirty="0" smtClean="0"/>
              <a:t>on TFTR and JET</a:t>
            </a:r>
            <a:endParaRPr lang="en-US" sz="2800" dirty="0">
              <a:solidFill>
                <a:srgbClr val="000000"/>
              </a:solidFill>
            </a:endParaRPr>
          </a:p>
        </p:txBody>
      </p:sp>
      <p:sp>
        <p:nvSpPr>
          <p:cNvPr id="50181" name="Text Box 5"/>
          <p:cNvSpPr txBox="1">
            <a:spLocks noChangeArrowheads="1"/>
          </p:cNvSpPr>
          <p:nvPr/>
        </p:nvSpPr>
        <p:spPr bwMode="auto">
          <a:xfrm>
            <a:off x="827584" y="4437112"/>
            <a:ext cx="3919537" cy="1138773"/>
          </a:xfrm>
          <a:prstGeom prst="rect">
            <a:avLst/>
          </a:prstGeom>
          <a:noFill/>
          <a:ln w="9525">
            <a:noFill/>
            <a:miter lim="800000"/>
            <a:headEnd/>
            <a:tailEnd/>
          </a:ln>
        </p:spPr>
        <p:txBody>
          <a:bodyPr wrap="square">
            <a:prstTxWarp prst="textNoShape">
              <a:avLst/>
            </a:prstTxWarp>
            <a:spAutoFit/>
          </a:bodyPr>
          <a:lstStyle/>
          <a:p>
            <a:pPr marL="287338" indent="-236538">
              <a:tabLst>
                <a:tab pos="576263" algn="l"/>
              </a:tabLst>
            </a:pPr>
            <a:r>
              <a:rPr lang="en-US" dirty="0">
                <a:solidFill>
                  <a:schemeClr val="accent2"/>
                </a:solidFill>
              </a:rPr>
              <a:t>•	</a:t>
            </a:r>
            <a:r>
              <a:rPr lang="en-US" sz="2000" b="1" dirty="0">
                <a:solidFill>
                  <a:schemeClr val="accent6"/>
                </a:solidFill>
                <a:latin typeface="Arial"/>
                <a:cs typeface="Arial"/>
              </a:rPr>
              <a:t>Alpha heating ~15% of power through electron </a:t>
            </a:r>
            <a:r>
              <a:rPr lang="en-US" sz="2000" b="1" dirty="0" smtClean="0">
                <a:solidFill>
                  <a:schemeClr val="accent6"/>
                </a:solidFill>
                <a:latin typeface="Arial"/>
                <a:cs typeface="Arial"/>
              </a:rPr>
              <a:t>channel</a:t>
            </a:r>
            <a:r>
              <a:rPr lang="en-US" dirty="0">
                <a:solidFill>
                  <a:srgbClr val="000000"/>
                </a:solidFill>
              </a:rPr>
              <a:t>.</a:t>
            </a:r>
            <a:endParaRPr lang="en-US" sz="2000" b="1" dirty="0">
              <a:solidFill>
                <a:schemeClr val="accent6"/>
              </a:solidFill>
              <a:latin typeface="Arial"/>
              <a:cs typeface="Arial"/>
            </a:endParaRPr>
          </a:p>
        </p:txBody>
      </p:sp>
      <p:sp>
        <p:nvSpPr>
          <p:cNvPr id="10" name="Text Box 5"/>
          <p:cNvSpPr txBox="1">
            <a:spLocks noChangeArrowheads="1"/>
          </p:cNvSpPr>
          <p:nvPr/>
        </p:nvSpPr>
        <p:spPr bwMode="auto">
          <a:xfrm>
            <a:off x="4499992" y="4437112"/>
            <a:ext cx="42989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tabLst>
                <a:tab pos="863600" algn="l"/>
              </a:tabLst>
              <a:defRPr sz="2400">
                <a:solidFill>
                  <a:schemeClr val="tx1"/>
                </a:solidFill>
                <a:latin typeface="Times" charset="0"/>
                <a:ea typeface="ＭＳ Ｐゴシック" charset="0"/>
              </a:defRPr>
            </a:lvl1pPr>
            <a:lvl2pPr marL="571500">
              <a:tabLst>
                <a:tab pos="863600" algn="l"/>
              </a:tabLst>
              <a:defRPr sz="2400">
                <a:solidFill>
                  <a:schemeClr val="tx1"/>
                </a:solidFill>
                <a:latin typeface="Times" charset="0"/>
                <a:ea typeface="ＭＳ Ｐゴシック" charset="0"/>
              </a:defRPr>
            </a:lvl2pPr>
            <a:lvl3pPr>
              <a:tabLst>
                <a:tab pos="863600" algn="l"/>
              </a:tabLst>
              <a:defRPr sz="2400">
                <a:solidFill>
                  <a:schemeClr val="tx1"/>
                </a:solidFill>
                <a:latin typeface="Times" charset="0"/>
                <a:ea typeface="ＭＳ Ｐゴシック" charset="0"/>
              </a:defRPr>
            </a:lvl3pPr>
            <a:lvl4pPr>
              <a:tabLst>
                <a:tab pos="863600" algn="l"/>
              </a:tabLst>
              <a:defRPr sz="2400">
                <a:solidFill>
                  <a:schemeClr val="tx1"/>
                </a:solidFill>
                <a:latin typeface="Times" charset="0"/>
                <a:ea typeface="ＭＳ Ｐゴシック" charset="0"/>
              </a:defRPr>
            </a:lvl4pPr>
            <a:lvl5pPr>
              <a:tabLst>
                <a:tab pos="8636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8636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8636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8636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863600" algn="l"/>
              </a:tabLst>
              <a:defRPr sz="2400">
                <a:solidFill>
                  <a:schemeClr val="tx1"/>
                </a:solidFill>
                <a:latin typeface="Times" charset="0"/>
                <a:ea typeface="ＭＳ Ｐゴシック" charset="0"/>
              </a:defRPr>
            </a:lvl9pPr>
          </a:lstStyle>
          <a:p>
            <a:pPr>
              <a:defRPr/>
            </a:pPr>
            <a:r>
              <a:rPr lang="en-US" dirty="0" smtClean="0">
                <a:solidFill>
                  <a:srgbClr val="2D2D8A"/>
                </a:solidFill>
                <a:latin typeface="Helvetica" charset="0"/>
                <a:cs typeface="+mn-cs"/>
              </a:rPr>
              <a:t>•</a:t>
            </a:r>
            <a:r>
              <a:rPr lang="en-US" dirty="0" smtClean="0">
                <a:solidFill>
                  <a:srgbClr val="FF0000"/>
                </a:solidFill>
                <a:latin typeface="Helvetica" charset="0"/>
                <a:cs typeface="+mn-cs"/>
              </a:rPr>
              <a:t>	</a:t>
            </a:r>
            <a:r>
              <a:rPr lang="en-US" sz="1800" b="1" dirty="0" err="1" smtClean="0">
                <a:solidFill>
                  <a:srgbClr val="2D2D8A"/>
                </a:solidFill>
                <a:latin typeface="Helvetica" charset="0"/>
                <a:cs typeface="+mn-cs"/>
              </a:rPr>
              <a:t>P</a:t>
            </a:r>
            <a:r>
              <a:rPr lang="en-US" sz="1800" b="1" baseline="-25000" dirty="0" err="1" smtClean="0">
                <a:solidFill>
                  <a:srgbClr val="2D2D8A"/>
                </a:solidFill>
                <a:latin typeface="Helvetica" charset="0"/>
                <a:cs typeface="+mn-cs"/>
              </a:rPr>
              <a:t>alpha</a:t>
            </a:r>
            <a:r>
              <a:rPr lang="en-US" sz="1800" b="1" dirty="0" smtClean="0">
                <a:solidFill>
                  <a:srgbClr val="2D2D8A"/>
                </a:solidFill>
                <a:latin typeface="Helvetica" charset="0"/>
                <a:cs typeface="+mn-cs"/>
              </a:rPr>
              <a:t>/</a:t>
            </a:r>
            <a:r>
              <a:rPr lang="en-US" sz="1800" b="1" dirty="0" err="1" smtClean="0">
                <a:solidFill>
                  <a:srgbClr val="2D2D8A"/>
                </a:solidFill>
                <a:latin typeface="Helvetica" charset="0"/>
                <a:cs typeface="+mn-cs"/>
              </a:rPr>
              <a:t>P</a:t>
            </a:r>
            <a:r>
              <a:rPr lang="en-US" sz="1800" b="1" baseline="-25000" dirty="0" err="1" smtClean="0">
                <a:solidFill>
                  <a:srgbClr val="2D2D8A"/>
                </a:solidFill>
                <a:latin typeface="Helvetica" charset="0"/>
                <a:cs typeface="+mn-cs"/>
              </a:rPr>
              <a:t>heat</a:t>
            </a:r>
            <a:r>
              <a:rPr lang="en-US" sz="1800" b="1" baseline="-25000" dirty="0" smtClean="0">
                <a:solidFill>
                  <a:srgbClr val="2D2D8A"/>
                </a:solidFill>
                <a:latin typeface="Helvetica" charset="0"/>
                <a:cs typeface="+mn-cs"/>
              </a:rPr>
              <a:t> </a:t>
            </a:r>
            <a:r>
              <a:rPr lang="en-US" sz="1800" b="1" dirty="0" smtClean="0">
                <a:solidFill>
                  <a:srgbClr val="2D2D8A"/>
                </a:solidFill>
                <a:latin typeface="Helvetica" charset="0"/>
                <a:cs typeface="+mn-cs"/>
              </a:rPr>
              <a:t>~12%</a:t>
            </a:r>
          </a:p>
          <a:p>
            <a:pPr>
              <a:defRPr/>
            </a:pPr>
            <a:r>
              <a:rPr lang="en-US" sz="1800" b="1" dirty="0" smtClean="0">
                <a:solidFill>
                  <a:srgbClr val="2D2D8A"/>
                </a:solidFill>
                <a:latin typeface="Helvetica" charset="0"/>
                <a:cs typeface="+mn-cs"/>
              </a:rPr>
              <a:t>	- 	30-40% through the 		electron channel</a:t>
            </a:r>
            <a:r>
              <a:rPr lang="en-US" dirty="0" smtClean="0">
                <a:solidFill>
                  <a:srgbClr val="FF0000"/>
                </a:solidFill>
                <a:latin typeface="Helvetica" charset="0"/>
                <a:cs typeface="+mn-cs"/>
              </a:rPr>
              <a:t>	</a:t>
            </a:r>
          </a:p>
        </p:txBody>
      </p:sp>
      <p:sp>
        <p:nvSpPr>
          <p:cNvPr id="12" name="Rectangle 3"/>
          <p:cNvSpPr txBox="1">
            <a:spLocks noChangeArrowheads="1"/>
          </p:cNvSpPr>
          <p:nvPr/>
        </p:nvSpPr>
        <p:spPr bwMode="auto">
          <a:xfrm>
            <a:off x="467544" y="5671071"/>
            <a:ext cx="74755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87338" indent="-287338" algn="l" defTabSz="795338" rtl="0" eaLnBrk="0" fontAlgn="base" hangingPunct="0">
              <a:spcBef>
                <a:spcPct val="20000"/>
              </a:spcBef>
              <a:spcAft>
                <a:spcPct val="0"/>
              </a:spcAft>
              <a:buChar char="•"/>
              <a:defRPr kumimoji="1" sz="2000" b="1">
                <a:solidFill>
                  <a:schemeClr val="accent6"/>
                </a:solidFill>
                <a:latin typeface="+mn-lt"/>
                <a:ea typeface="ＭＳ Ｐゴシック" charset="-128"/>
                <a:cs typeface="ＭＳ Ｐゴシック" charset="-128"/>
              </a:defRPr>
            </a:lvl1pPr>
            <a:lvl2pPr marL="757238" indent="-279400"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2pPr>
            <a:lvl3pPr marL="1136650" indent="-188913"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3pPr>
            <a:lvl4pPr marL="1511300" indent="-184150"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4pPr>
            <a:lvl5pPr marL="1885950" indent="-184150" algn="l" defTabSz="795338" rtl="0" eaLnBrk="0" fontAlgn="base" hangingPunct="0">
              <a:spcBef>
                <a:spcPct val="20000"/>
              </a:spcBef>
              <a:spcAft>
                <a:spcPct val="0"/>
              </a:spcAft>
              <a:buChar char="»"/>
              <a:defRPr kumimoji="1" sz="1800">
                <a:solidFill>
                  <a:schemeClr val="tx1"/>
                </a:solidFill>
                <a:latin typeface="+mn-lt"/>
                <a:ea typeface="ＭＳ Ｐゴシック" pitchFamily="-29" charset="-128"/>
              </a:defRPr>
            </a:lvl5pPr>
            <a:lvl6pPr marL="2343150" indent="-184150" algn="l" defTabSz="795338" rtl="0" fontAlgn="base">
              <a:spcBef>
                <a:spcPct val="20000"/>
              </a:spcBef>
              <a:spcAft>
                <a:spcPct val="0"/>
              </a:spcAft>
              <a:buChar char="»"/>
              <a:defRPr>
                <a:solidFill>
                  <a:schemeClr val="tx1"/>
                </a:solidFill>
                <a:latin typeface="+mn-lt"/>
                <a:ea typeface="ＭＳ Ｐゴシック" pitchFamily="-29" charset="-128"/>
              </a:defRPr>
            </a:lvl6pPr>
            <a:lvl7pPr marL="2800350" indent="-184150" algn="l" defTabSz="795338" rtl="0" fontAlgn="base">
              <a:spcBef>
                <a:spcPct val="20000"/>
              </a:spcBef>
              <a:spcAft>
                <a:spcPct val="0"/>
              </a:spcAft>
              <a:buChar char="»"/>
              <a:defRPr>
                <a:solidFill>
                  <a:schemeClr val="tx1"/>
                </a:solidFill>
                <a:latin typeface="+mn-lt"/>
                <a:ea typeface="ＭＳ Ｐゴシック" pitchFamily="-29" charset="-128"/>
              </a:defRPr>
            </a:lvl7pPr>
            <a:lvl8pPr marL="3257550" indent="-184150" algn="l" defTabSz="795338" rtl="0" fontAlgn="base">
              <a:spcBef>
                <a:spcPct val="20000"/>
              </a:spcBef>
              <a:spcAft>
                <a:spcPct val="0"/>
              </a:spcAft>
              <a:buChar char="»"/>
              <a:defRPr>
                <a:solidFill>
                  <a:schemeClr val="tx1"/>
                </a:solidFill>
                <a:latin typeface="+mn-lt"/>
                <a:ea typeface="ＭＳ Ｐゴシック" pitchFamily="-29" charset="-128"/>
              </a:defRPr>
            </a:lvl8pPr>
            <a:lvl9pPr marL="3714750" indent="-184150" algn="l" defTabSz="795338" rtl="0" fontAlgn="base">
              <a:spcBef>
                <a:spcPct val="20000"/>
              </a:spcBef>
              <a:spcAft>
                <a:spcPct val="0"/>
              </a:spcAft>
              <a:buChar char="»"/>
              <a:defRPr>
                <a:solidFill>
                  <a:schemeClr val="tx1"/>
                </a:solidFill>
                <a:latin typeface="+mn-lt"/>
                <a:ea typeface="ＭＳ Ｐゴシック" pitchFamily="-29" charset="-128"/>
              </a:defRPr>
            </a:lvl9pPr>
          </a:lstStyle>
          <a:p>
            <a:pPr>
              <a:defRPr/>
            </a:pPr>
            <a:r>
              <a:rPr lang="en-US" sz="1800" dirty="0" smtClean="0">
                <a:solidFill>
                  <a:schemeClr val="accent2"/>
                </a:solidFill>
                <a:cs typeface="+mn-cs"/>
              </a:rPr>
              <a:t>Comprehensive study of alpha heating requires higher values of </a:t>
            </a:r>
            <a:r>
              <a:rPr lang="en-US" sz="1800" dirty="0" err="1" smtClean="0">
                <a:solidFill>
                  <a:schemeClr val="accent2"/>
                </a:solidFill>
                <a:cs typeface="+mn-cs"/>
              </a:rPr>
              <a:t>P</a:t>
            </a:r>
            <a:r>
              <a:rPr lang="en-US" sz="1800" baseline="-25000" dirty="0" err="1" smtClean="0">
                <a:solidFill>
                  <a:schemeClr val="accent2"/>
                </a:solidFill>
                <a:cs typeface="+mn-cs"/>
              </a:rPr>
              <a:t>alpha</a:t>
            </a:r>
            <a:r>
              <a:rPr lang="en-US" sz="1800" dirty="0" smtClean="0">
                <a:solidFill>
                  <a:schemeClr val="accent2"/>
                </a:solidFill>
                <a:cs typeface="+mn-cs"/>
              </a:rPr>
              <a:t>/</a:t>
            </a:r>
            <a:r>
              <a:rPr lang="en-US" sz="1800" dirty="0" err="1" smtClean="0">
                <a:solidFill>
                  <a:schemeClr val="accent2"/>
                </a:solidFill>
                <a:cs typeface="+mn-cs"/>
              </a:rPr>
              <a:t>P</a:t>
            </a:r>
            <a:r>
              <a:rPr lang="en-US" sz="1800" baseline="-25000" dirty="0" err="1" smtClean="0">
                <a:solidFill>
                  <a:schemeClr val="accent2"/>
                </a:solidFill>
                <a:cs typeface="+mn-cs"/>
              </a:rPr>
              <a:t>heat</a:t>
            </a:r>
            <a:r>
              <a:rPr lang="en-US" sz="1800" baseline="-25000" dirty="0" smtClean="0">
                <a:solidFill>
                  <a:schemeClr val="tx1"/>
                </a:solidFill>
                <a:cs typeface="+mn-cs"/>
              </a:rPr>
              <a:t> </a:t>
            </a:r>
            <a:r>
              <a:rPr lang="en-US" sz="1800" dirty="0" smtClean="0">
                <a:solidFill>
                  <a:schemeClr val="accent2"/>
                </a:solidFill>
                <a:cs typeface="+mn-cs"/>
              </a:rPr>
              <a:t>.</a:t>
            </a:r>
            <a:endParaRPr lang="en-US" sz="1800" baseline="-25000" dirty="0" smtClean="0">
              <a:solidFill>
                <a:schemeClr val="tx1"/>
              </a:solidFill>
              <a:cs typeface="+mn-cs"/>
            </a:endParaRPr>
          </a:p>
        </p:txBody>
      </p:sp>
      <p:grpSp>
        <p:nvGrpSpPr>
          <p:cNvPr id="5" name="Group 4"/>
          <p:cNvGrpSpPr/>
          <p:nvPr/>
        </p:nvGrpSpPr>
        <p:grpSpPr>
          <a:xfrm>
            <a:off x="179512" y="908720"/>
            <a:ext cx="7632848" cy="3672407"/>
            <a:chOff x="179512" y="908720"/>
            <a:chExt cx="7632848" cy="3672407"/>
          </a:xfrm>
        </p:grpSpPr>
        <p:pic>
          <p:nvPicPr>
            <p:cNvPr id="50180" name="Picture 4"/>
            <p:cNvPicPr>
              <a:picLocks noChangeAspect="1" noChangeArrowheads="1"/>
            </p:cNvPicPr>
            <p:nvPr/>
          </p:nvPicPr>
          <p:blipFill rotWithShape="1">
            <a:blip r:embed="rId3"/>
            <a:srcRect l="5015" r="-5015"/>
            <a:stretch/>
          </p:blipFill>
          <p:spPr bwMode="auto">
            <a:xfrm>
              <a:off x="576072" y="1268760"/>
              <a:ext cx="3600400" cy="3201887"/>
            </a:xfrm>
            <a:prstGeom prst="rect">
              <a:avLst/>
            </a:prstGeom>
            <a:noFill/>
            <a:ln w="9525">
              <a:noFill/>
              <a:miter lim="800000"/>
              <a:headEnd/>
              <a:tailEnd/>
            </a:ln>
          </p:spPr>
        </p:pic>
        <p:sp>
          <p:nvSpPr>
            <p:cNvPr id="50182" name="Text Box 7"/>
            <p:cNvSpPr txBox="1">
              <a:spLocks noChangeArrowheads="1"/>
            </p:cNvSpPr>
            <p:nvPr/>
          </p:nvSpPr>
          <p:spPr bwMode="auto">
            <a:xfrm>
              <a:off x="971600" y="2492896"/>
              <a:ext cx="2142433"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FF0000"/>
                  </a:solidFill>
                  <a:latin typeface="Arial"/>
                  <a:cs typeface="Arial"/>
                </a:rPr>
                <a:t>G. Taylor, J. Strachan</a:t>
              </a:r>
            </a:p>
          </p:txBody>
        </p:sp>
        <p:sp>
          <p:nvSpPr>
            <p:cNvPr id="50183" name="Text Box 9"/>
            <p:cNvSpPr txBox="1">
              <a:spLocks noChangeArrowheads="1"/>
            </p:cNvSpPr>
            <p:nvPr/>
          </p:nvSpPr>
          <p:spPr bwMode="auto">
            <a:xfrm rot="16200000">
              <a:off x="-375295" y="3522265"/>
              <a:ext cx="1781175" cy="336550"/>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err="1"/>
                <a:t>T</a:t>
              </a:r>
              <a:r>
                <a:rPr lang="en-US" sz="1400" baseline="-25000" dirty="0" err="1"/>
                <a:t>e</a:t>
              </a:r>
              <a:r>
                <a:rPr lang="en-US" sz="1400" dirty="0"/>
                <a:t>(DT) - </a:t>
              </a:r>
              <a:r>
                <a:rPr lang="en-US" sz="1400" dirty="0" err="1"/>
                <a:t>T</a:t>
              </a:r>
              <a:r>
                <a:rPr lang="en-US" sz="1400" baseline="-25000" dirty="0" err="1"/>
                <a:t>e</a:t>
              </a:r>
              <a:r>
                <a:rPr lang="en-US" sz="1400" dirty="0"/>
                <a:t>(D) (</a:t>
              </a:r>
              <a:r>
                <a:rPr lang="en-US" sz="1400" dirty="0" err="1"/>
                <a:t>keV</a:t>
              </a:r>
              <a:r>
                <a:rPr lang="en-US" sz="1600" dirty="0"/>
                <a:t>)</a:t>
              </a:r>
            </a:p>
          </p:txBody>
        </p:sp>
        <p:sp>
          <p:nvSpPr>
            <p:cNvPr id="50184" name="Text Box 11"/>
            <p:cNvSpPr txBox="1">
              <a:spLocks noChangeArrowheads="1"/>
            </p:cNvSpPr>
            <p:nvPr/>
          </p:nvSpPr>
          <p:spPr bwMode="auto">
            <a:xfrm rot="-5400000">
              <a:off x="-265434" y="1641699"/>
              <a:ext cx="1482725" cy="304800"/>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a:t>   </a:t>
              </a:r>
              <a:r>
                <a:rPr lang="en-US" sz="1400" dirty="0" err="1"/>
                <a:t>T</a:t>
              </a:r>
              <a:r>
                <a:rPr lang="en-US" sz="1400" baseline="-25000" dirty="0" err="1"/>
                <a:t>e</a:t>
              </a:r>
              <a:r>
                <a:rPr lang="en-US" sz="1400" dirty="0"/>
                <a:t>(R)  (</a:t>
              </a:r>
              <a:r>
                <a:rPr lang="en-US" sz="1400" dirty="0" err="1"/>
                <a:t>keV</a:t>
              </a:r>
              <a:r>
                <a:rPr lang="en-US" sz="1400" dirty="0"/>
                <a:t>)    </a:t>
              </a:r>
            </a:p>
          </p:txBody>
        </p:sp>
        <p:pic>
          <p:nvPicPr>
            <p:cNvPr id="2" name="Picture 1" descr="JG98_90_3c_1500_1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340769"/>
              <a:ext cx="2808312" cy="2991810"/>
            </a:xfrm>
            <a:prstGeom prst="rect">
              <a:avLst/>
            </a:prstGeom>
          </p:spPr>
        </p:pic>
        <p:sp>
          <p:nvSpPr>
            <p:cNvPr id="9" name="Text Box 7"/>
            <p:cNvSpPr txBox="1">
              <a:spLocks noChangeArrowheads="1"/>
            </p:cNvSpPr>
            <p:nvPr/>
          </p:nvSpPr>
          <p:spPr bwMode="auto">
            <a:xfrm>
              <a:off x="6084168" y="3717032"/>
              <a:ext cx="1705415" cy="338554"/>
            </a:xfrm>
            <a:prstGeom prst="rect">
              <a:avLst/>
            </a:prstGeom>
            <a:noFill/>
            <a:ln w="9525">
              <a:noFill/>
              <a:miter lim="800000"/>
              <a:headEnd/>
              <a:tailEnd/>
            </a:ln>
          </p:spPr>
          <p:txBody>
            <a:bodyPr wrap="none">
              <a:prstTxWarp prst="textNoShape">
                <a:avLst/>
              </a:prstTxWarp>
              <a:spAutoFit/>
            </a:bodyPr>
            <a:lstStyle/>
            <a:p>
              <a:r>
                <a:rPr lang="en-US" sz="1600" dirty="0" smtClean="0">
                  <a:solidFill>
                    <a:srgbClr val="FF0000"/>
                  </a:solidFill>
                  <a:latin typeface="Arial"/>
                  <a:cs typeface="Arial"/>
                </a:rPr>
                <a:t>P. Thomas, et al.</a:t>
              </a:r>
              <a:endParaRPr lang="en-US" sz="1600" dirty="0">
                <a:solidFill>
                  <a:srgbClr val="FF0000"/>
                </a:solidFill>
                <a:latin typeface="Arial"/>
                <a:cs typeface="Arial"/>
              </a:endParaRPr>
            </a:p>
          </p:txBody>
        </p:sp>
        <p:sp>
          <p:nvSpPr>
            <p:cNvPr id="13" name="TextBox 12"/>
            <p:cNvSpPr txBox="1"/>
            <p:nvPr/>
          </p:nvSpPr>
          <p:spPr>
            <a:xfrm>
              <a:off x="179512" y="908720"/>
              <a:ext cx="823400" cy="369332"/>
            </a:xfrm>
            <a:prstGeom prst="rect">
              <a:avLst/>
            </a:prstGeom>
            <a:noFill/>
          </p:spPr>
          <p:txBody>
            <a:bodyPr wrap="none" rtlCol="0">
              <a:spAutoFit/>
            </a:bodyPr>
            <a:lstStyle/>
            <a:p>
              <a:r>
                <a:rPr lang="en-US" sz="1800" i="1" dirty="0" smtClean="0">
                  <a:latin typeface="Helvetica"/>
                  <a:cs typeface="Helvetica"/>
                </a:rPr>
                <a:t>TFTR</a:t>
              </a:r>
              <a:endParaRPr lang="en-US" sz="1800" i="1" dirty="0">
                <a:latin typeface="Helvetica"/>
                <a:cs typeface="Helvetica"/>
              </a:endParaRPr>
            </a:p>
          </p:txBody>
        </p:sp>
        <p:sp>
          <p:nvSpPr>
            <p:cNvPr id="15" name="Text Box 11"/>
            <p:cNvSpPr txBox="1">
              <a:spLocks noChangeArrowheads="1"/>
            </p:cNvSpPr>
            <p:nvPr/>
          </p:nvSpPr>
          <p:spPr bwMode="auto">
            <a:xfrm rot="16200000">
              <a:off x="-210195" y="1794099"/>
              <a:ext cx="1482725" cy="304800"/>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a:t>   </a:t>
              </a:r>
              <a:r>
                <a:rPr lang="en-US" sz="1400" dirty="0" err="1"/>
                <a:t>T</a:t>
              </a:r>
              <a:r>
                <a:rPr lang="en-US" sz="1400" baseline="-25000" dirty="0" err="1"/>
                <a:t>e</a:t>
              </a:r>
              <a:r>
                <a:rPr lang="en-US" sz="1400" dirty="0"/>
                <a:t>(R)  (</a:t>
              </a:r>
              <a:r>
                <a:rPr lang="en-US" sz="1400" dirty="0" err="1"/>
                <a:t>keV</a:t>
              </a:r>
              <a:r>
                <a:rPr lang="en-US" sz="1400" dirty="0"/>
                <a:t>)    </a:t>
              </a:r>
            </a:p>
          </p:txBody>
        </p:sp>
        <p:sp>
          <p:nvSpPr>
            <p:cNvPr id="16" name="Text Box 11"/>
            <p:cNvSpPr txBox="1">
              <a:spLocks noChangeArrowheads="1"/>
            </p:cNvSpPr>
            <p:nvPr/>
          </p:nvSpPr>
          <p:spPr bwMode="auto">
            <a:xfrm rot="16200000">
              <a:off x="-193426" y="1857723"/>
              <a:ext cx="1482725" cy="304800"/>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a:t>   </a:t>
              </a:r>
              <a:r>
                <a:rPr lang="en-US" sz="1400" dirty="0" err="1"/>
                <a:t>T</a:t>
              </a:r>
              <a:r>
                <a:rPr lang="en-US" sz="1400" baseline="-25000" dirty="0" err="1"/>
                <a:t>e</a:t>
              </a:r>
              <a:r>
                <a:rPr lang="en-US" sz="1400" dirty="0"/>
                <a:t>(R)  (</a:t>
              </a:r>
              <a:r>
                <a:rPr lang="en-US" sz="1400" dirty="0" err="1"/>
                <a:t>keV</a:t>
              </a:r>
              <a:r>
                <a:rPr lang="en-US" sz="1400" dirty="0"/>
                <a:t>)    </a:t>
              </a:r>
            </a:p>
          </p:txBody>
        </p:sp>
        <p:sp>
          <p:nvSpPr>
            <p:cNvPr id="17" name="Text Box 11"/>
            <p:cNvSpPr txBox="1">
              <a:spLocks noChangeArrowheads="1"/>
            </p:cNvSpPr>
            <p:nvPr/>
          </p:nvSpPr>
          <p:spPr bwMode="auto">
            <a:xfrm rot="16200000">
              <a:off x="-193426" y="2010123"/>
              <a:ext cx="1482725" cy="304800"/>
            </a:xfrm>
            <a:prstGeom prst="rect">
              <a:avLst/>
            </a:prstGeom>
            <a:solidFill>
              <a:schemeClr val="bg1"/>
            </a:solidFill>
            <a:ln w="9525">
              <a:noFill/>
              <a:miter lim="800000"/>
              <a:headEnd/>
              <a:tailEnd/>
            </a:ln>
          </p:spPr>
          <p:txBody>
            <a:bodyPr wrap="none">
              <a:prstTxWarp prst="textNoShape">
                <a:avLst/>
              </a:prstTxWarp>
              <a:spAutoFit/>
            </a:bodyPr>
            <a:lstStyle/>
            <a:p>
              <a:r>
                <a:rPr lang="en-US" sz="1400" dirty="0"/>
                <a:t>   </a:t>
              </a:r>
              <a:r>
                <a:rPr lang="en-US" sz="1400" dirty="0" err="1"/>
                <a:t>T</a:t>
              </a:r>
              <a:r>
                <a:rPr lang="en-US" sz="1400" baseline="-25000" dirty="0" err="1"/>
                <a:t>e</a:t>
              </a:r>
              <a:r>
                <a:rPr lang="en-US" sz="1400" dirty="0"/>
                <a:t>(R)  (</a:t>
              </a:r>
              <a:r>
                <a:rPr lang="en-US" sz="1400" dirty="0" err="1"/>
                <a:t>keV</a:t>
              </a:r>
              <a:r>
                <a:rPr lang="en-US" sz="1400" dirty="0"/>
                <a:t>)    </a:t>
              </a:r>
            </a:p>
          </p:txBody>
        </p:sp>
        <p:sp>
          <p:nvSpPr>
            <p:cNvPr id="3" name="TextBox 2"/>
            <p:cNvSpPr txBox="1"/>
            <p:nvPr/>
          </p:nvSpPr>
          <p:spPr>
            <a:xfrm rot="16200000">
              <a:off x="4115175" y="2348880"/>
              <a:ext cx="1604113" cy="461665"/>
            </a:xfrm>
            <a:prstGeom prst="rect">
              <a:avLst/>
            </a:prstGeom>
            <a:solidFill>
              <a:schemeClr val="bg1"/>
            </a:solidFill>
          </p:spPr>
          <p:txBody>
            <a:bodyPr wrap="none" rtlCol="0">
              <a:spAutoFit/>
            </a:bodyPr>
            <a:lstStyle/>
            <a:p>
              <a:r>
                <a:rPr lang="en-US" sz="1800" dirty="0"/>
                <a:t> </a:t>
              </a:r>
              <a:r>
                <a:rPr lang="en-US" sz="1800" dirty="0" err="1" smtClean="0">
                  <a:latin typeface="Symbol" charset="2"/>
                  <a:cs typeface="Symbol" charset="2"/>
                </a:rPr>
                <a:t>D</a:t>
              </a:r>
              <a:r>
                <a:rPr lang="en-US" sz="1800" dirty="0" err="1" smtClean="0"/>
                <a:t>T</a:t>
              </a:r>
              <a:r>
                <a:rPr lang="en-US" sz="1800" baseline="-25000" dirty="0" err="1" smtClean="0"/>
                <a:t>e</a:t>
              </a:r>
              <a:r>
                <a:rPr lang="en-US" sz="1800" dirty="0" smtClean="0"/>
                <a:t>(0)  </a:t>
              </a:r>
              <a:r>
                <a:rPr lang="en-US" sz="1800" dirty="0"/>
                <a:t>(</a:t>
              </a:r>
              <a:r>
                <a:rPr lang="en-US" sz="1800" dirty="0" err="1"/>
                <a:t>keV</a:t>
              </a:r>
              <a:r>
                <a:rPr lang="en-US" dirty="0"/>
                <a:t>)    </a:t>
              </a:r>
            </a:p>
          </p:txBody>
        </p:sp>
        <p:sp>
          <p:nvSpPr>
            <p:cNvPr id="4" name="TextBox 3"/>
            <p:cNvSpPr txBox="1"/>
            <p:nvPr/>
          </p:nvSpPr>
          <p:spPr>
            <a:xfrm>
              <a:off x="6100550" y="4149080"/>
              <a:ext cx="966063" cy="338554"/>
            </a:xfrm>
            <a:prstGeom prst="rect">
              <a:avLst/>
            </a:prstGeom>
            <a:solidFill>
              <a:srgbClr val="FFFFFF"/>
            </a:solidFill>
          </p:spPr>
          <p:txBody>
            <a:bodyPr wrap="none" rtlCol="0">
              <a:spAutoFit/>
            </a:bodyPr>
            <a:lstStyle/>
            <a:p>
              <a:r>
                <a:rPr lang="en-US" sz="1600" dirty="0" smtClean="0"/>
                <a:t>P</a:t>
              </a:r>
              <a:r>
                <a:rPr lang="en-US" sz="1600" baseline="-25000" dirty="0" smtClean="0">
                  <a:latin typeface="Symbol"/>
                </a:rPr>
                <a:t>a</a:t>
              </a:r>
              <a:r>
                <a:rPr lang="en-US" sz="1600" dirty="0" smtClean="0">
                  <a:latin typeface="+mn-lt"/>
                </a:rPr>
                <a:t> (MW)   </a:t>
              </a:r>
              <a:endParaRPr lang="en-US" sz="1600" dirty="0"/>
            </a:p>
          </p:txBody>
        </p:sp>
      </p:grpSp>
      <p:sp>
        <p:nvSpPr>
          <p:cNvPr id="6" name="TextBox 5"/>
          <p:cNvSpPr txBox="1"/>
          <p:nvPr/>
        </p:nvSpPr>
        <p:spPr>
          <a:xfrm>
            <a:off x="8028384" y="1043444"/>
            <a:ext cx="649452" cy="369332"/>
          </a:xfrm>
          <a:prstGeom prst="rect">
            <a:avLst/>
          </a:prstGeom>
          <a:noFill/>
        </p:spPr>
        <p:txBody>
          <a:bodyPr wrap="none" rtlCol="0">
            <a:spAutoFit/>
          </a:bodyPr>
          <a:lstStyle/>
          <a:p>
            <a:r>
              <a:rPr lang="en-US" sz="1800" i="1" dirty="0" smtClean="0"/>
              <a:t>JET</a:t>
            </a:r>
            <a:endParaRPr lang="en-US" sz="1800" i="1" dirty="0"/>
          </a:p>
        </p:txBody>
      </p:sp>
    </p:spTree>
    <p:extLst>
      <p:ext uri="{BB962C8B-B14F-4D97-AF65-F5344CB8AC3E}">
        <p14:creationId xmlns:p14="http://schemas.microsoft.com/office/powerpoint/2010/main" val="3344697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P spid="1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idx="4294967295"/>
          </p:nvPr>
        </p:nvSpPr>
        <p:spPr>
          <a:xfrm>
            <a:off x="0" y="271463"/>
            <a:ext cx="8839200" cy="1143000"/>
          </a:xfrm>
          <a:prstGeom prst="rect">
            <a:avLst/>
          </a:prstGeom>
        </p:spPr>
        <p:txBody>
          <a:bodyPr/>
          <a:lstStyle/>
          <a:p>
            <a:r>
              <a:rPr lang="en-US" sz="2600" b="0">
                <a:solidFill>
                  <a:srgbClr val="000000"/>
                </a:solidFill>
              </a:rPr>
              <a:t> </a:t>
            </a:r>
            <a:endParaRPr lang="en-US" sz="2600">
              <a:solidFill>
                <a:srgbClr val="000000"/>
              </a:solidFill>
            </a:endParaRPr>
          </a:p>
        </p:txBody>
      </p:sp>
      <p:sp>
        <p:nvSpPr>
          <p:cNvPr id="877571" name="Rectangle 3"/>
          <p:cNvSpPr>
            <a:spLocks noGrp="1" noChangeArrowheads="1"/>
          </p:cNvSpPr>
          <p:nvPr>
            <p:ph type="body" idx="1"/>
          </p:nvPr>
        </p:nvSpPr>
        <p:spPr>
          <a:xfrm>
            <a:off x="355600" y="5292725"/>
            <a:ext cx="4122738" cy="955675"/>
          </a:xfrm>
        </p:spPr>
        <p:txBody>
          <a:bodyPr/>
          <a:lstStyle/>
          <a:p>
            <a:pPr>
              <a:buClr>
                <a:schemeClr val="accent2"/>
              </a:buClr>
            </a:pPr>
            <a:r>
              <a:rPr lang="en-US" sz="2000">
                <a:solidFill>
                  <a:schemeClr val="accent2"/>
                </a:solidFill>
              </a:rPr>
              <a:t>In normal shear D-T discharges, TAE was stable.</a:t>
            </a:r>
            <a:endParaRPr lang="en-US" sz="2000"/>
          </a:p>
        </p:txBody>
      </p:sp>
      <p:pic>
        <p:nvPicPr>
          <p:cNvPr id="87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775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075" y="1363663"/>
            <a:ext cx="382905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77577" name="Group 9"/>
          <p:cNvGrpSpPr>
            <a:grpSpLocks/>
          </p:cNvGrpSpPr>
          <p:nvPr/>
        </p:nvGrpSpPr>
        <p:grpSpPr bwMode="auto">
          <a:xfrm>
            <a:off x="4852988" y="1317625"/>
            <a:ext cx="3649662" cy="4721225"/>
            <a:chOff x="3057" y="830"/>
            <a:chExt cx="2299" cy="2974"/>
          </a:xfrm>
        </p:grpSpPr>
        <p:pic>
          <p:nvPicPr>
            <p:cNvPr id="877574" name="Picture 6"/>
            <p:cNvPicPr>
              <a:picLocks noChangeAspect="1" noChangeArrowheads="1"/>
            </p:cNvPicPr>
            <p:nvPr/>
          </p:nvPicPr>
          <p:blipFill>
            <a:blip r:embed="rId5">
              <a:extLst>
                <a:ext uri="{28A0092B-C50C-407E-A947-70E740481C1C}">
                  <a14:useLocalDpi xmlns:a14="http://schemas.microsoft.com/office/drawing/2010/main" val="0"/>
                </a:ext>
              </a:extLst>
            </a:blip>
            <a:srcRect t="3267"/>
            <a:stretch>
              <a:fillRect/>
            </a:stretch>
          </p:blipFill>
          <p:spPr bwMode="auto">
            <a:xfrm>
              <a:off x="3057" y="830"/>
              <a:ext cx="2273" cy="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77575" name="Text Box 7"/>
            <p:cNvSpPr txBox="1">
              <a:spLocks noChangeArrowheads="1"/>
            </p:cNvSpPr>
            <p:nvPr/>
          </p:nvSpPr>
          <p:spPr bwMode="auto">
            <a:xfrm>
              <a:off x="3198" y="3054"/>
              <a:ext cx="215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a:defRPr sz="2400">
                  <a:solidFill>
                    <a:schemeClr val="tx1"/>
                  </a:solidFill>
                  <a:latin typeface="Times" charset="0"/>
                  <a:ea typeface="ＭＳ Ｐゴシック" charset="0"/>
                </a:defRPr>
              </a:lvl1pPr>
              <a:lvl2pPr>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solidFill>
                    <a:schemeClr val="accent2"/>
                  </a:solidFill>
                  <a:latin typeface="Helvetica" charset="0"/>
                </a:rPr>
                <a:t>• 	</a:t>
              </a:r>
              <a:r>
                <a:rPr lang="en-US" sz="1800" b="1" dirty="0">
                  <a:solidFill>
                    <a:schemeClr val="accent2"/>
                  </a:solidFill>
                  <a:latin typeface="Helvetica" charset="0"/>
                </a:rPr>
                <a:t>ICRF induced TAE with ripple trapping damaged the vessel during D-T operations.</a:t>
              </a:r>
            </a:p>
          </p:txBody>
        </p:sp>
      </p:grpSp>
      <p:sp>
        <p:nvSpPr>
          <p:cNvPr id="877579" name="Text Box 11"/>
          <p:cNvSpPr txBox="1">
            <a:spLocks noChangeArrowheads="1"/>
          </p:cNvSpPr>
          <p:nvPr/>
        </p:nvSpPr>
        <p:spPr bwMode="auto">
          <a:xfrm>
            <a:off x="176435" y="201613"/>
            <a:ext cx="815930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a:r>
              <a:rPr lang="en-US" sz="2800" b="1" dirty="0">
                <a:solidFill>
                  <a:schemeClr val="accent6"/>
                </a:solidFill>
              </a:rPr>
              <a:t>TAE modes Driven by Neutral Beams and ICRF </a:t>
            </a:r>
          </a:p>
          <a:p>
            <a:pPr algn="ctr"/>
            <a:r>
              <a:rPr lang="en-US" sz="2800" b="1" dirty="0">
                <a:solidFill>
                  <a:schemeClr val="accent6"/>
                </a:solidFill>
              </a:rPr>
              <a:t>were Discovered on TFTR.</a:t>
            </a:r>
          </a:p>
          <a:p>
            <a:pPr algn="ctr"/>
            <a:endParaRPr lang="en-US" dirty="0"/>
          </a:p>
        </p:txBody>
      </p:sp>
      <p:sp>
        <p:nvSpPr>
          <p:cNvPr id="2" name="TextBox 1"/>
          <p:cNvSpPr txBox="1"/>
          <p:nvPr/>
        </p:nvSpPr>
        <p:spPr>
          <a:xfrm>
            <a:off x="395536" y="6381328"/>
            <a:ext cx="3197861" cy="307777"/>
          </a:xfrm>
          <a:prstGeom prst="rect">
            <a:avLst/>
          </a:prstGeom>
          <a:noFill/>
        </p:spPr>
        <p:txBody>
          <a:bodyPr wrap="none" rtlCol="0">
            <a:spAutoFit/>
          </a:bodyPr>
          <a:lstStyle/>
          <a:p>
            <a:r>
              <a:rPr lang="en-US" sz="1400" dirty="0" smtClean="0">
                <a:solidFill>
                  <a:srgbClr val="FF0000"/>
                </a:solidFill>
              </a:rPr>
              <a:t>E. </a:t>
            </a:r>
            <a:r>
              <a:rPr lang="en-US" sz="1400" dirty="0" smtClean="0">
                <a:solidFill>
                  <a:srgbClr val="FF0000"/>
                </a:solidFill>
              </a:rPr>
              <a:t>Fredrickson, D. Darrow, S. </a:t>
            </a:r>
            <a:r>
              <a:rPr lang="en-US" sz="1400" dirty="0" err="1" smtClean="0">
                <a:solidFill>
                  <a:srgbClr val="FF0000"/>
                </a:solidFill>
              </a:rPr>
              <a:t>Zweben</a:t>
            </a:r>
            <a:endParaRPr lang="en-US" sz="1400" dirty="0">
              <a:solidFill>
                <a:srgbClr val="FF0000"/>
              </a:solidFill>
            </a:endParaRPr>
          </a:p>
        </p:txBody>
      </p:sp>
    </p:spTree>
    <p:extLst>
      <p:ext uri="{BB962C8B-B14F-4D97-AF65-F5344CB8AC3E}">
        <p14:creationId xmlns:p14="http://schemas.microsoft.com/office/powerpoint/2010/main" val="1639299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77577"/>
                                        </p:tgtEl>
                                        <p:attrNameLst>
                                          <p:attrName>style.visibility</p:attrName>
                                        </p:attrNameLst>
                                      </p:cBhvr>
                                      <p:to>
                                        <p:strVal val="visible"/>
                                      </p:to>
                                    </p:set>
                                    <p:anim calcmode="lin" valueType="num">
                                      <p:cBhvr additive="base">
                                        <p:cTn id="7" dur="500" fill="hold"/>
                                        <p:tgtEl>
                                          <p:spTgt spid="877577"/>
                                        </p:tgtEl>
                                        <p:attrNameLst>
                                          <p:attrName>ppt_x</p:attrName>
                                        </p:attrNameLst>
                                      </p:cBhvr>
                                      <p:tavLst>
                                        <p:tav tm="0">
                                          <p:val>
                                            <p:strVal val="1+#ppt_w/2"/>
                                          </p:val>
                                        </p:tav>
                                        <p:tav tm="100000">
                                          <p:val>
                                            <p:strVal val="#ppt_x"/>
                                          </p:val>
                                        </p:tav>
                                      </p:tavLst>
                                    </p:anim>
                                    <p:anim calcmode="lin" valueType="num">
                                      <p:cBhvr additive="base">
                                        <p:cTn id="8" dur="500" fill="hold"/>
                                        <p:tgtEl>
                                          <p:spTgt spid="8775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23528" y="15032"/>
            <a:ext cx="8499475" cy="1143000"/>
          </a:xfrm>
        </p:spPr>
        <p:txBody>
          <a:bodyPr/>
          <a:lstStyle/>
          <a:p>
            <a:r>
              <a:rPr lang="en-US" sz="2800" dirty="0" smtClean="0"/>
              <a:t>TFTR Alpha</a:t>
            </a:r>
            <a:r>
              <a:rPr lang="en-US" sz="2800" dirty="0"/>
              <a:t>-particle Physics Studies in Reversed Shear Discharges Resulted in New Discoveries.</a:t>
            </a:r>
            <a:endParaRPr lang="en-US" dirty="0"/>
          </a:p>
        </p:txBody>
      </p:sp>
      <p:pic>
        <p:nvPicPr>
          <p:cNvPr id="56323" name="Picture 4"/>
          <p:cNvPicPr>
            <a:picLocks noChangeAspect="1" noChangeArrowheads="1"/>
          </p:cNvPicPr>
          <p:nvPr/>
        </p:nvPicPr>
        <p:blipFill>
          <a:blip r:embed="rId3"/>
          <a:srcRect/>
          <a:stretch>
            <a:fillRect/>
          </a:stretch>
        </p:blipFill>
        <p:spPr bwMode="auto">
          <a:xfrm>
            <a:off x="251520" y="1052736"/>
            <a:ext cx="3024336" cy="3351812"/>
          </a:xfrm>
          <a:prstGeom prst="rect">
            <a:avLst/>
          </a:prstGeom>
          <a:noFill/>
          <a:ln w="9525">
            <a:noFill/>
            <a:miter lim="800000"/>
            <a:headEnd/>
            <a:tailEnd/>
          </a:ln>
        </p:spPr>
      </p:pic>
      <p:pic>
        <p:nvPicPr>
          <p:cNvPr id="56324" name="Picture 5"/>
          <p:cNvPicPr>
            <a:picLocks noChangeAspect="1" noChangeArrowheads="1"/>
          </p:cNvPicPr>
          <p:nvPr/>
        </p:nvPicPr>
        <p:blipFill>
          <a:blip r:embed="rId4"/>
          <a:srcRect/>
          <a:stretch>
            <a:fillRect/>
          </a:stretch>
        </p:blipFill>
        <p:spPr bwMode="auto">
          <a:xfrm>
            <a:off x="4716016" y="1412776"/>
            <a:ext cx="3816424" cy="2679749"/>
          </a:xfrm>
          <a:prstGeom prst="rect">
            <a:avLst/>
          </a:prstGeom>
          <a:noFill/>
          <a:ln w="9525">
            <a:noFill/>
            <a:miter lim="800000"/>
            <a:headEnd/>
            <a:tailEnd/>
          </a:ln>
        </p:spPr>
      </p:pic>
      <p:sp>
        <p:nvSpPr>
          <p:cNvPr id="56326" name="Text Box 7"/>
          <p:cNvSpPr txBox="1">
            <a:spLocks noChangeArrowheads="1"/>
          </p:cNvSpPr>
          <p:nvPr/>
        </p:nvSpPr>
        <p:spPr bwMode="auto">
          <a:xfrm>
            <a:off x="161925" y="4264025"/>
            <a:ext cx="3978027" cy="1117229"/>
          </a:xfrm>
          <a:prstGeom prst="rect">
            <a:avLst/>
          </a:prstGeom>
          <a:noFill/>
          <a:ln w="9525">
            <a:noFill/>
            <a:miter lim="800000"/>
            <a:headEnd/>
            <a:tailEnd/>
          </a:ln>
        </p:spPr>
        <p:txBody>
          <a:bodyPr wrap="square">
            <a:prstTxWarp prst="textNoShape">
              <a:avLst/>
            </a:prstTxWarp>
            <a:spAutoFit/>
          </a:bodyPr>
          <a:lstStyle/>
          <a:p>
            <a:pPr marL="114300" indent="-114300">
              <a:lnSpc>
                <a:spcPct val="90000"/>
              </a:lnSpc>
              <a:spcBef>
                <a:spcPct val="20000"/>
              </a:spcBef>
              <a:buFont typeface="Times" charset="0"/>
              <a:buChar char="•"/>
            </a:pPr>
            <a:r>
              <a:rPr lang="en-US" sz="1800" b="1" dirty="0">
                <a:solidFill>
                  <a:srgbClr val="2D2D8A"/>
                </a:solidFill>
                <a:latin typeface="Arial"/>
                <a:cs typeface="Arial"/>
              </a:rPr>
              <a:t>Alpha-driven TAE (subsequently identified as Cascade Modes) were observed.</a:t>
            </a:r>
          </a:p>
          <a:p>
            <a:pPr marL="114300" indent="-114300"/>
            <a:endParaRPr lang="en-US" sz="1800" b="1" dirty="0">
              <a:solidFill>
                <a:srgbClr val="2D2D8A"/>
              </a:solidFill>
              <a:latin typeface="Arial"/>
              <a:cs typeface="Arial"/>
            </a:endParaRPr>
          </a:p>
        </p:txBody>
      </p:sp>
      <p:sp>
        <p:nvSpPr>
          <p:cNvPr id="56327" name="Text Box 8"/>
          <p:cNvSpPr txBox="1">
            <a:spLocks noChangeArrowheads="1"/>
          </p:cNvSpPr>
          <p:nvPr/>
        </p:nvSpPr>
        <p:spPr bwMode="auto">
          <a:xfrm>
            <a:off x="4427984" y="4293096"/>
            <a:ext cx="4320480" cy="595548"/>
          </a:xfrm>
          <a:prstGeom prst="rect">
            <a:avLst/>
          </a:prstGeom>
          <a:noFill/>
          <a:ln w="9525">
            <a:noFill/>
            <a:miter lim="800000"/>
            <a:headEnd/>
            <a:tailEnd/>
          </a:ln>
        </p:spPr>
        <p:txBody>
          <a:bodyPr wrap="square">
            <a:prstTxWarp prst="textNoShape">
              <a:avLst/>
            </a:prstTxWarp>
            <a:spAutoFit/>
          </a:bodyPr>
          <a:lstStyle/>
          <a:p>
            <a:pPr marL="114300" indent="-114300">
              <a:lnSpc>
                <a:spcPct val="90000"/>
              </a:lnSpc>
              <a:spcBef>
                <a:spcPct val="20000"/>
              </a:spcBef>
              <a:buFont typeface="Times" charset="0"/>
              <a:buChar char="•"/>
            </a:pPr>
            <a:r>
              <a:rPr lang="en-US" sz="1800" b="1" dirty="0">
                <a:solidFill>
                  <a:srgbClr val="2D2D8A"/>
                </a:solidFill>
                <a:latin typeface="Arial"/>
                <a:cs typeface="Arial"/>
              </a:rPr>
              <a:t>TAEs redistributed deeply trapped alpha-</a:t>
            </a:r>
            <a:r>
              <a:rPr lang="en-US" sz="1800" b="1" dirty="0" smtClean="0">
                <a:solidFill>
                  <a:srgbClr val="2D2D8A"/>
                </a:solidFill>
                <a:latin typeface="Arial"/>
                <a:cs typeface="Arial"/>
              </a:rPr>
              <a:t>particles</a:t>
            </a:r>
            <a:endParaRPr lang="en-US" sz="1800" b="1" dirty="0">
              <a:solidFill>
                <a:srgbClr val="2D2D8A"/>
              </a:solidFill>
              <a:latin typeface="Arial"/>
              <a:cs typeface="Arial"/>
            </a:endParaRPr>
          </a:p>
        </p:txBody>
      </p:sp>
      <p:sp>
        <p:nvSpPr>
          <p:cNvPr id="56329" name="Text Box 10"/>
          <p:cNvSpPr txBox="1">
            <a:spLocks noChangeArrowheads="1"/>
          </p:cNvSpPr>
          <p:nvPr/>
        </p:nvSpPr>
        <p:spPr bwMode="auto">
          <a:xfrm>
            <a:off x="395536" y="5157192"/>
            <a:ext cx="7512050" cy="1204945"/>
          </a:xfrm>
          <a:prstGeom prst="rect">
            <a:avLst/>
          </a:prstGeom>
          <a:noFill/>
          <a:ln w="9525">
            <a:noFill/>
            <a:miter lim="800000"/>
            <a:headEnd/>
            <a:tailEnd/>
          </a:ln>
        </p:spPr>
        <p:txBody>
          <a:bodyPr>
            <a:prstTxWarp prst="textNoShape">
              <a:avLst/>
            </a:prstTxWarp>
            <a:spAutoFit/>
          </a:bodyPr>
          <a:lstStyle/>
          <a:p>
            <a:pPr marL="177800" indent="-177800">
              <a:lnSpc>
                <a:spcPct val="90000"/>
              </a:lnSpc>
              <a:spcBef>
                <a:spcPct val="20000"/>
              </a:spcBef>
              <a:buFontTx/>
              <a:buChar char="•"/>
            </a:pPr>
            <a:r>
              <a:rPr lang="en-US" sz="1800" b="1" dirty="0">
                <a:solidFill>
                  <a:srgbClr val="2D2D8A"/>
                </a:solidFill>
                <a:latin typeface="Arial"/>
                <a:cs typeface="Arial"/>
              </a:rPr>
              <a:t>Neutron emission in D-T enhanced reverse shear discharges disagreed with TRANSP analysis in some shots by factors of 2-3</a:t>
            </a:r>
          </a:p>
          <a:p>
            <a:pPr marL="571500" lvl="1" indent="-114300">
              <a:lnSpc>
                <a:spcPct val="90000"/>
              </a:lnSpc>
              <a:spcBef>
                <a:spcPct val="20000"/>
              </a:spcBef>
              <a:buFontTx/>
              <a:buChar char="–"/>
            </a:pPr>
            <a:r>
              <a:rPr lang="en-US" sz="1800" b="1" dirty="0">
                <a:solidFill>
                  <a:srgbClr val="2D2D8A"/>
                </a:solidFill>
                <a:latin typeface="Arial"/>
                <a:cs typeface="Arial"/>
              </a:rPr>
              <a:t>Source of discrepancy was not identified.</a:t>
            </a:r>
          </a:p>
          <a:p>
            <a:pPr marL="177800" indent="-177800"/>
            <a:endParaRPr lang="en-US" sz="1800" b="1" dirty="0">
              <a:solidFill>
                <a:srgbClr val="0000FF"/>
              </a:solidFill>
              <a:latin typeface="Arial"/>
              <a:cs typeface="Arial"/>
            </a:endParaRPr>
          </a:p>
        </p:txBody>
      </p:sp>
      <p:sp>
        <p:nvSpPr>
          <p:cNvPr id="56331" name="Text Box 12"/>
          <p:cNvSpPr txBox="1">
            <a:spLocks noChangeArrowheads="1"/>
          </p:cNvSpPr>
          <p:nvPr/>
        </p:nvSpPr>
        <p:spPr bwMode="auto">
          <a:xfrm>
            <a:off x="457200" y="6021288"/>
            <a:ext cx="7269163" cy="336550"/>
          </a:xfrm>
          <a:prstGeom prst="rect">
            <a:avLst/>
          </a:prstGeom>
          <a:noFill/>
          <a:ln w="9525">
            <a:noFill/>
            <a:miter lim="800000"/>
            <a:headEnd/>
            <a:tailEnd/>
          </a:ln>
        </p:spPr>
        <p:txBody>
          <a:bodyPr>
            <a:prstTxWarp prst="textNoShape">
              <a:avLst/>
            </a:prstTxWarp>
            <a:spAutoFit/>
          </a:bodyPr>
          <a:lstStyle/>
          <a:p>
            <a:r>
              <a:rPr lang="en-US" sz="1600" dirty="0">
                <a:solidFill>
                  <a:srgbClr val="FF0000"/>
                </a:solidFill>
                <a:latin typeface="Arial"/>
                <a:cs typeface="Arial"/>
              </a:rPr>
              <a:t>R. </a:t>
            </a:r>
            <a:r>
              <a:rPr lang="en-US" sz="1600" dirty="0" err="1">
                <a:solidFill>
                  <a:srgbClr val="FF0000"/>
                </a:solidFill>
                <a:latin typeface="Arial"/>
                <a:cs typeface="Arial"/>
              </a:rPr>
              <a:t>Nazikian</a:t>
            </a:r>
            <a:r>
              <a:rPr lang="en-US" sz="1600" dirty="0">
                <a:solidFill>
                  <a:srgbClr val="FF0000"/>
                </a:solidFill>
                <a:latin typeface="Arial"/>
                <a:cs typeface="Arial"/>
              </a:rPr>
              <a:t>, Z. Chang, G. Fu        </a:t>
            </a:r>
            <a:r>
              <a:rPr lang="en-US" sz="1600" dirty="0" smtClean="0">
                <a:solidFill>
                  <a:srgbClr val="FF0000"/>
                </a:solidFill>
                <a:latin typeface="Arial"/>
                <a:cs typeface="Arial"/>
              </a:rPr>
              <a:t>                                S</a:t>
            </a:r>
            <a:r>
              <a:rPr lang="en-US" sz="1600" dirty="0">
                <a:solidFill>
                  <a:srgbClr val="FF0000"/>
                </a:solidFill>
                <a:latin typeface="Arial"/>
                <a:cs typeface="Arial"/>
              </a:rPr>
              <a:t>. Medley, M. </a:t>
            </a:r>
            <a:r>
              <a:rPr lang="en-US" sz="1600" dirty="0" err="1">
                <a:solidFill>
                  <a:srgbClr val="FF0000"/>
                </a:solidFill>
                <a:latin typeface="Arial"/>
                <a:cs typeface="Arial"/>
              </a:rPr>
              <a:t>Petrov</a:t>
            </a:r>
            <a:r>
              <a:rPr lang="en-US" sz="1600" dirty="0">
                <a:solidFill>
                  <a:srgbClr val="FF0000"/>
                </a:solidFill>
                <a:latin typeface="Arial"/>
                <a:cs typeface="Arial"/>
              </a:rPr>
              <a:t>, </a:t>
            </a:r>
          </a:p>
        </p:txBody>
      </p:sp>
    </p:spTree>
    <p:extLst>
      <p:ext uri="{BB962C8B-B14F-4D97-AF65-F5344CB8AC3E}">
        <p14:creationId xmlns:p14="http://schemas.microsoft.com/office/powerpoint/2010/main" val="25936356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09600" y="152400"/>
            <a:ext cx="7772400" cy="1143000"/>
          </a:xfrm>
          <a:prstGeom prst="rect">
            <a:avLst/>
          </a:prstGeom>
        </p:spPr>
        <p:txBody>
          <a:bodyPr/>
          <a:lstStyle/>
          <a:p>
            <a:r>
              <a:rPr lang="en-US" dirty="0"/>
              <a:t>How are D-T Experiments</a:t>
            </a:r>
            <a:br>
              <a:rPr lang="en-US" dirty="0"/>
            </a:br>
            <a:r>
              <a:rPr lang="en-US" dirty="0"/>
              <a:t>Different from D? </a:t>
            </a:r>
          </a:p>
        </p:txBody>
      </p:sp>
      <p:sp>
        <p:nvSpPr>
          <p:cNvPr id="766979" name="Rectangle 3"/>
          <p:cNvSpPr>
            <a:spLocks noGrp="1" noChangeArrowheads="1"/>
          </p:cNvSpPr>
          <p:nvPr>
            <p:ph type="body" idx="1"/>
          </p:nvPr>
        </p:nvSpPr>
        <p:spPr>
          <a:xfrm>
            <a:off x="467544" y="1484784"/>
            <a:ext cx="8001000" cy="4343400"/>
          </a:xfrm>
        </p:spPr>
        <p:txBody>
          <a:bodyPr/>
          <a:lstStyle/>
          <a:p>
            <a:r>
              <a:rPr lang="en-US" dirty="0"/>
              <a:t>Isotope Effects</a:t>
            </a:r>
          </a:p>
          <a:p>
            <a:pPr lvl="1"/>
            <a:r>
              <a:rPr lang="en-US" dirty="0"/>
              <a:t>Transport</a:t>
            </a:r>
          </a:p>
          <a:p>
            <a:pPr lvl="1"/>
            <a:r>
              <a:rPr lang="en-US" dirty="0"/>
              <a:t>Wave-particle Interactions</a:t>
            </a:r>
          </a:p>
          <a:p>
            <a:endParaRPr lang="en-US" dirty="0"/>
          </a:p>
          <a:p>
            <a:r>
              <a:rPr lang="en-US" dirty="0"/>
              <a:t>Alpha-particle Physics</a:t>
            </a:r>
          </a:p>
          <a:p>
            <a:endParaRPr lang="en-US" dirty="0"/>
          </a:p>
          <a:p>
            <a:r>
              <a:rPr lang="en-US" dirty="0" smtClean="0"/>
              <a:t>Technology</a:t>
            </a:r>
          </a:p>
          <a:p>
            <a:pPr lvl="1"/>
            <a:r>
              <a:rPr lang="en-US" dirty="0" smtClean="0"/>
              <a:t>Discussed in DT prep talk</a:t>
            </a:r>
          </a:p>
          <a:p>
            <a:pPr lvl="1"/>
            <a:endParaRPr lang="en-US" dirty="0"/>
          </a:p>
          <a:p>
            <a:r>
              <a:rPr lang="en-US" i="1" dirty="0" smtClean="0">
                <a:solidFill>
                  <a:srgbClr val="FF0000"/>
                </a:solidFill>
              </a:rPr>
              <a:t>This talk on TFTR will not be comprehensive but will provide some highlights to hopefully encourage further research.</a:t>
            </a:r>
          </a:p>
          <a:p>
            <a:pPr lvl="1"/>
            <a:r>
              <a:rPr lang="en-US" i="1" dirty="0" smtClean="0">
                <a:solidFill>
                  <a:srgbClr val="FF0000"/>
                </a:solidFill>
              </a:rPr>
              <a:t>Extensive references are available.</a:t>
            </a:r>
          </a:p>
          <a:p>
            <a:pPr lvl="1"/>
            <a:r>
              <a:rPr lang="en-US" i="1" dirty="0" smtClean="0">
                <a:solidFill>
                  <a:srgbClr val="FF0000"/>
                </a:solidFill>
              </a:rPr>
              <a:t>Also see JET experimental papers for a complementary view.</a:t>
            </a:r>
            <a:endParaRPr lang="en-US" i="1" dirty="0">
              <a:solidFill>
                <a:srgbClr val="FF0000"/>
              </a:solidFill>
            </a:endParaRPr>
          </a:p>
          <a:p>
            <a:endParaRPr lang="en-US" dirty="0"/>
          </a:p>
        </p:txBody>
      </p:sp>
    </p:spTree>
    <p:extLst>
      <p:ext uri="{BB962C8B-B14F-4D97-AF65-F5344CB8AC3E}">
        <p14:creationId xmlns:p14="http://schemas.microsoft.com/office/powerpoint/2010/main" val="7138483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a:xfrm>
            <a:off x="339725" y="197768"/>
            <a:ext cx="8278813" cy="1143000"/>
          </a:xfrm>
        </p:spPr>
        <p:txBody>
          <a:bodyPr/>
          <a:lstStyle/>
          <a:p>
            <a:r>
              <a:rPr lang="en-US" dirty="0" smtClean="0"/>
              <a:t>Compatibility </a:t>
            </a:r>
            <a:r>
              <a:rPr lang="en-US" dirty="0"/>
              <a:t>with Plasma-Boundary </a:t>
            </a:r>
            <a:r>
              <a:rPr lang="en-US" dirty="0" smtClean="0"/>
              <a:t>Interface Was a Key Issue</a:t>
            </a:r>
            <a:endParaRPr lang="en-US" dirty="0"/>
          </a:p>
        </p:txBody>
      </p:sp>
      <p:sp>
        <p:nvSpPr>
          <p:cNvPr id="859139" name="Rectangle 3"/>
          <p:cNvSpPr>
            <a:spLocks noGrp="1" noChangeArrowheads="1"/>
          </p:cNvSpPr>
          <p:nvPr>
            <p:ph type="body" idx="1"/>
          </p:nvPr>
        </p:nvSpPr>
        <p:spPr>
          <a:xfrm>
            <a:off x="539552" y="1484784"/>
            <a:ext cx="7848600" cy="4648200"/>
          </a:xfrm>
        </p:spPr>
        <p:txBody>
          <a:bodyPr/>
          <a:lstStyle/>
          <a:p>
            <a:pPr>
              <a:lnSpc>
                <a:spcPct val="90000"/>
              </a:lnSpc>
            </a:pPr>
            <a:r>
              <a:rPr lang="en-US" dirty="0" smtClean="0">
                <a:latin typeface="Arial"/>
              </a:rPr>
              <a:t>Conditioning the machine for </a:t>
            </a:r>
            <a:r>
              <a:rPr lang="en-US" dirty="0" err="1" smtClean="0">
                <a:latin typeface="Arial"/>
              </a:rPr>
              <a:t>supershots</a:t>
            </a:r>
            <a:r>
              <a:rPr lang="en-US" dirty="0">
                <a:latin typeface="Arial"/>
              </a:rPr>
              <a:t> </a:t>
            </a:r>
            <a:r>
              <a:rPr lang="en-US" dirty="0" smtClean="0">
                <a:latin typeface="Arial"/>
              </a:rPr>
              <a:t>was critical</a:t>
            </a:r>
          </a:p>
          <a:p>
            <a:pPr lvl="1">
              <a:lnSpc>
                <a:spcPct val="90000"/>
              </a:lnSpc>
            </a:pPr>
            <a:r>
              <a:rPr lang="en-US" sz="2000" dirty="0" smtClean="0">
                <a:latin typeface="Arial"/>
              </a:rPr>
              <a:t>Led to the use of lithium wall coatings to improve performance</a:t>
            </a:r>
          </a:p>
          <a:p>
            <a:pPr lvl="1">
              <a:lnSpc>
                <a:spcPct val="90000"/>
              </a:lnSpc>
            </a:pPr>
            <a:r>
              <a:rPr lang="en-US" sz="2000" dirty="0" smtClean="0">
                <a:latin typeface="Arial"/>
              </a:rPr>
              <a:t>Many of the lithium coating techniques were developed or optimized during the DT campaign!</a:t>
            </a:r>
          </a:p>
          <a:p>
            <a:pPr>
              <a:lnSpc>
                <a:spcPct val="90000"/>
              </a:lnSpc>
            </a:pPr>
            <a:r>
              <a:rPr lang="en-US" dirty="0" smtClean="0">
                <a:latin typeface="Arial"/>
              </a:rPr>
              <a:t>Power handling (carbon blooms) were a constraint.</a:t>
            </a:r>
            <a:endParaRPr lang="en-US" dirty="0" smtClean="0"/>
          </a:p>
          <a:p>
            <a:pPr>
              <a:lnSpc>
                <a:spcPct val="90000"/>
              </a:lnSpc>
            </a:pPr>
            <a:r>
              <a:rPr lang="en-US" dirty="0" smtClean="0"/>
              <a:t>Substantial tritium retention </a:t>
            </a:r>
            <a:r>
              <a:rPr lang="en-US" dirty="0"/>
              <a:t>in </a:t>
            </a:r>
            <a:r>
              <a:rPr lang="en-US" dirty="0" smtClean="0"/>
              <a:t>graphite was observed in JET and TFTR experiments.</a:t>
            </a:r>
            <a:endParaRPr lang="en-US" dirty="0"/>
          </a:p>
          <a:p>
            <a:pPr lvl="1">
              <a:lnSpc>
                <a:spcPct val="90000"/>
              </a:lnSpc>
            </a:pPr>
            <a:r>
              <a:rPr lang="en-US" sz="2000" dirty="0"/>
              <a:t>TFTR tiles 16% retention</a:t>
            </a:r>
          </a:p>
          <a:p>
            <a:pPr lvl="1">
              <a:lnSpc>
                <a:spcPct val="90000"/>
              </a:lnSpc>
            </a:pPr>
            <a:r>
              <a:rPr lang="en-US" sz="2000" dirty="0"/>
              <a:t>JET 12% </a:t>
            </a:r>
            <a:r>
              <a:rPr lang="en-US" sz="2000" dirty="0" smtClean="0"/>
              <a:t>retention</a:t>
            </a:r>
            <a:endParaRPr lang="en-US" sz="2000" dirty="0"/>
          </a:p>
          <a:p>
            <a:pPr>
              <a:lnSpc>
                <a:spcPct val="90000"/>
              </a:lnSpc>
            </a:pPr>
            <a:r>
              <a:rPr lang="en-US" dirty="0" smtClean="0"/>
              <a:t>Recent retention </a:t>
            </a:r>
            <a:r>
              <a:rPr lang="en-US" dirty="0" smtClean="0"/>
              <a:t>results from JET with ILW are encouraging</a:t>
            </a:r>
          </a:p>
          <a:p>
            <a:pPr lvl="1">
              <a:lnSpc>
                <a:spcPct val="90000"/>
              </a:lnSpc>
            </a:pPr>
            <a:r>
              <a:rPr lang="en-US" sz="2000" dirty="0" smtClean="0"/>
              <a:t>Plasma behavior is different with W (disruptions, pedestal, ELMs….)</a:t>
            </a:r>
          </a:p>
          <a:p>
            <a:pPr lvl="1">
              <a:lnSpc>
                <a:spcPct val="90000"/>
              </a:lnSpc>
            </a:pPr>
            <a:r>
              <a:rPr lang="en-US" sz="2000" dirty="0" smtClean="0"/>
              <a:t>ITER will provide a critical assessment of power handling, retention, impurity influxes, dust etc…</a:t>
            </a:r>
            <a:endParaRPr lang="en-US" sz="2000" dirty="0"/>
          </a:p>
          <a:p>
            <a:pPr>
              <a:lnSpc>
                <a:spcPct val="90000"/>
              </a:lnSpc>
            </a:pPr>
            <a:endParaRPr lang="en-US" dirty="0"/>
          </a:p>
          <a:p>
            <a:pPr>
              <a:lnSpc>
                <a:spcPct val="90000"/>
              </a:lnSpc>
            </a:pPr>
            <a:endParaRPr lang="en-US" sz="2400" dirty="0"/>
          </a:p>
        </p:txBody>
      </p:sp>
    </p:spTree>
    <p:extLst>
      <p:ext uri="{BB962C8B-B14F-4D97-AF65-F5344CB8AC3E}">
        <p14:creationId xmlns:p14="http://schemas.microsoft.com/office/powerpoint/2010/main" val="9300694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088"/>
            <a:ext cx="8001000" cy="914400"/>
          </a:xfrm>
        </p:spPr>
        <p:txBody>
          <a:bodyPr/>
          <a:lstStyle/>
          <a:p>
            <a:r>
              <a:rPr lang="en-US" dirty="0" smtClean="0"/>
              <a:t>TFTR D-T Experiments Were Exciting From the Start to the End</a:t>
            </a:r>
            <a:endParaRPr lang="en-US" dirty="0"/>
          </a:p>
        </p:txBody>
      </p:sp>
      <p:pic>
        <p:nvPicPr>
          <p:cNvPr id="5" name="Picture 4" descr="93PRO86_JIm Str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92696"/>
            <a:ext cx="2331497" cy="2912600"/>
          </a:xfrm>
          <a:prstGeom prst="rect">
            <a:avLst/>
          </a:prstGeom>
        </p:spPr>
      </p:pic>
      <p:pic>
        <p:nvPicPr>
          <p:cNvPr id="6" name="Picture 5" descr="93PR096_10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005064"/>
            <a:ext cx="4014310" cy="2585488"/>
          </a:xfrm>
          <a:prstGeom prst="rect">
            <a:avLst/>
          </a:prstGeom>
        </p:spPr>
      </p:pic>
      <p:pic>
        <p:nvPicPr>
          <p:cNvPr id="7" name="Picture 6" descr="97PR023_260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4005064"/>
            <a:ext cx="3854858" cy="2513367"/>
          </a:xfrm>
          <a:prstGeom prst="rect">
            <a:avLst/>
          </a:prstGeom>
        </p:spPr>
      </p:pic>
      <p:pic>
        <p:nvPicPr>
          <p:cNvPr id="3" name="Picture 2" descr="93PR091_2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208" y="980728"/>
            <a:ext cx="4245273" cy="2664296"/>
          </a:xfrm>
          <a:prstGeom prst="rect">
            <a:avLst/>
          </a:prstGeom>
        </p:spPr>
      </p:pic>
    </p:spTree>
    <p:extLst>
      <p:ext uri="{BB962C8B-B14F-4D97-AF65-F5344CB8AC3E}">
        <p14:creationId xmlns:p14="http://schemas.microsoft.com/office/powerpoint/2010/main" val="21008460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p:txBody>
          <a:bodyPr/>
          <a:lstStyle/>
          <a:p>
            <a:pPr>
              <a:defRPr/>
            </a:pPr>
            <a:r>
              <a:rPr lang="en-US" dirty="0" smtClean="0">
                <a:cs typeface="+mj-cs"/>
              </a:rPr>
              <a:t>The Burning Plasma Research Program on ITER will Be Even More Exciting</a:t>
            </a:r>
          </a:p>
        </p:txBody>
      </p:sp>
      <p:sp>
        <p:nvSpPr>
          <p:cNvPr id="808963" name="Rectangle 3"/>
          <p:cNvSpPr>
            <a:spLocks noGrp="1" noChangeArrowheads="1"/>
          </p:cNvSpPr>
          <p:nvPr>
            <p:ph type="body" idx="1"/>
          </p:nvPr>
        </p:nvSpPr>
        <p:spPr>
          <a:xfrm>
            <a:off x="573088" y="1752600"/>
            <a:ext cx="8175376" cy="4343400"/>
          </a:xfrm>
        </p:spPr>
        <p:txBody>
          <a:bodyPr/>
          <a:lstStyle/>
          <a:p>
            <a:pPr>
              <a:lnSpc>
                <a:spcPct val="90000"/>
              </a:lnSpc>
              <a:defRPr/>
            </a:pPr>
            <a:r>
              <a:rPr lang="en-US" dirty="0" smtClean="0">
                <a:cs typeface="+mn-cs"/>
              </a:rPr>
              <a:t>Results from TFTR and JET together with the results from the world-wide community have</a:t>
            </a:r>
          </a:p>
          <a:p>
            <a:pPr lvl="1">
              <a:lnSpc>
                <a:spcPct val="90000"/>
              </a:lnSpc>
              <a:defRPr/>
            </a:pPr>
            <a:r>
              <a:rPr lang="en-US" sz="2000" dirty="0" smtClean="0"/>
              <a:t>Provided a solid design basis for a burning plasma experiment.</a:t>
            </a:r>
          </a:p>
          <a:p>
            <a:pPr lvl="1">
              <a:lnSpc>
                <a:spcPct val="90000"/>
              </a:lnSpc>
              <a:defRPr/>
            </a:pPr>
            <a:r>
              <a:rPr lang="en-US" sz="2000" dirty="0" smtClean="0"/>
              <a:t>Experience on TFTR and JET D-T experiments is that new physics will emerge in ITER</a:t>
            </a:r>
          </a:p>
          <a:p>
            <a:pPr lvl="1">
              <a:lnSpc>
                <a:spcPct val="90000"/>
              </a:lnSpc>
              <a:defRPr/>
            </a:pPr>
            <a:r>
              <a:rPr lang="en-US" sz="2000" dirty="0" smtClean="0"/>
              <a:t>ITER will respond to what we will learn during the D-T experiments </a:t>
            </a:r>
            <a:r>
              <a:rPr lang="en-US" sz="2000" b="1" i="1" dirty="0" smtClean="0"/>
              <a:t>and the plans will be revised.</a:t>
            </a:r>
          </a:p>
          <a:p>
            <a:pPr lvl="1">
              <a:lnSpc>
                <a:spcPct val="90000"/>
              </a:lnSpc>
              <a:defRPr/>
            </a:pPr>
            <a:endParaRPr lang="en-US" b="1" i="1" dirty="0" smtClean="0"/>
          </a:p>
          <a:p>
            <a:pPr>
              <a:lnSpc>
                <a:spcPct val="90000"/>
              </a:lnSpc>
              <a:defRPr/>
            </a:pPr>
            <a:r>
              <a:rPr lang="en-US" sz="2400" i="1" dirty="0" smtClean="0">
                <a:cs typeface="+mn-cs"/>
              </a:rPr>
              <a:t>Full potential and consequences of alpha heating have not been explored!</a:t>
            </a:r>
          </a:p>
          <a:p>
            <a:pPr>
              <a:lnSpc>
                <a:spcPct val="90000"/>
              </a:lnSpc>
              <a:defRPr/>
            </a:pPr>
            <a:endParaRPr lang="en-US" sz="2400" i="1" dirty="0">
              <a:cs typeface="+mn-cs"/>
            </a:endParaRPr>
          </a:p>
          <a:p>
            <a:pPr>
              <a:lnSpc>
                <a:spcPct val="90000"/>
              </a:lnSpc>
              <a:defRPr/>
            </a:pPr>
            <a:r>
              <a:rPr lang="en-US" sz="2400" i="1" dirty="0" smtClean="0">
                <a:cs typeface="+mn-cs"/>
              </a:rPr>
              <a:t>Congratulations and thanks to the TFTR Team for beginning the exploration of D-T!</a:t>
            </a:r>
          </a:p>
          <a:p>
            <a:pPr>
              <a:lnSpc>
                <a:spcPct val="90000"/>
              </a:lnSpc>
              <a:defRPr/>
            </a:pPr>
            <a:endParaRPr lang="en-US" dirty="0" smtClean="0">
              <a:cs typeface="+mn-cs"/>
            </a:endParaRPr>
          </a:p>
        </p:txBody>
      </p:sp>
    </p:spTree>
    <p:extLst>
      <p:ext uri="{BB962C8B-B14F-4D97-AF65-F5344CB8AC3E}">
        <p14:creationId xmlns:p14="http://schemas.microsoft.com/office/powerpoint/2010/main" val="12730448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539552" y="260648"/>
            <a:ext cx="8001000" cy="914400"/>
          </a:xfrm>
        </p:spPr>
        <p:txBody>
          <a:bodyPr/>
          <a:lstStyle/>
          <a:p>
            <a:pPr>
              <a:defRPr/>
            </a:pPr>
            <a:r>
              <a:rPr lang="en-US" dirty="0" smtClean="0">
                <a:cs typeface="+mj-cs"/>
              </a:rPr>
              <a:t>Ion Thermal Conductivity Changes with &lt;A&gt; Depending on Operating Regimes</a:t>
            </a:r>
          </a:p>
        </p:txBody>
      </p:sp>
      <p:sp>
        <p:nvSpPr>
          <p:cNvPr id="780291" name="Rectangle 3"/>
          <p:cNvSpPr>
            <a:spLocks noGrp="1" noChangeArrowheads="1"/>
          </p:cNvSpPr>
          <p:nvPr>
            <p:ph type="body" idx="1"/>
          </p:nvPr>
        </p:nvSpPr>
        <p:spPr>
          <a:xfrm>
            <a:off x="395536" y="4077072"/>
            <a:ext cx="3816424" cy="1176338"/>
          </a:xfrm>
        </p:spPr>
        <p:txBody>
          <a:bodyPr/>
          <a:lstStyle/>
          <a:p>
            <a:pPr>
              <a:lnSpc>
                <a:spcPct val="90000"/>
              </a:lnSpc>
              <a:defRPr/>
            </a:pPr>
            <a:r>
              <a:rPr lang="en-US" sz="1800" dirty="0" smtClean="0">
                <a:cs typeface="+mn-cs"/>
              </a:rPr>
              <a:t>In JET H-modes, </a:t>
            </a:r>
            <a:r>
              <a:rPr lang="en-US" sz="1800" dirty="0" smtClean="0">
                <a:latin typeface="Symbol" charset="2"/>
                <a:cs typeface="Symbol" charset="2"/>
              </a:rPr>
              <a:t>c</a:t>
            </a:r>
            <a:r>
              <a:rPr lang="en-US" sz="1800" baseline="-25000" dirty="0" smtClean="0">
                <a:latin typeface="Arial"/>
                <a:cs typeface="Symbol" charset="2"/>
              </a:rPr>
              <a:t>i</a:t>
            </a:r>
            <a:r>
              <a:rPr lang="en-US" sz="1800" dirty="0" smtClean="0">
                <a:cs typeface="+mn-cs"/>
              </a:rPr>
              <a:t> scaling in the core consistent with gyro-</a:t>
            </a:r>
            <a:r>
              <a:rPr lang="en-US" sz="1800" dirty="0" err="1" smtClean="0">
                <a:cs typeface="+mn-cs"/>
              </a:rPr>
              <a:t>Bohm</a:t>
            </a:r>
            <a:r>
              <a:rPr lang="en-US" sz="1800" dirty="0" smtClean="0">
                <a:cs typeface="+mn-cs"/>
              </a:rPr>
              <a:t>.</a:t>
            </a:r>
          </a:p>
          <a:p>
            <a:pPr lvl="1">
              <a:lnSpc>
                <a:spcPct val="90000"/>
              </a:lnSpc>
              <a:defRPr/>
            </a:pPr>
            <a:r>
              <a:rPr lang="en-US" sz="2400" dirty="0" smtClean="0">
                <a:solidFill>
                  <a:srgbClr val="0000FF"/>
                </a:solidFill>
              </a:rPr>
              <a:t> </a:t>
            </a:r>
            <a:r>
              <a:rPr lang="en-US" sz="2400" dirty="0" err="1" smtClean="0">
                <a:solidFill>
                  <a:srgbClr val="2D2D8A"/>
                </a:solidFill>
                <a:latin typeface="Symbol" charset="0"/>
              </a:rPr>
              <a:t>t</a:t>
            </a:r>
            <a:r>
              <a:rPr lang="en-US" sz="2400" baseline="-25000" dirty="0" err="1" smtClean="0">
                <a:solidFill>
                  <a:srgbClr val="2D2D8A"/>
                </a:solidFill>
              </a:rPr>
              <a:t>thcore</a:t>
            </a:r>
            <a:r>
              <a:rPr lang="en-US" sz="2400" baseline="-25000" dirty="0" smtClean="0">
                <a:solidFill>
                  <a:srgbClr val="2D2D8A"/>
                </a:solidFill>
              </a:rPr>
              <a:t> </a:t>
            </a:r>
            <a:r>
              <a:rPr lang="en-US" sz="2400" dirty="0" smtClean="0">
                <a:solidFill>
                  <a:srgbClr val="2D2D8A"/>
                </a:solidFill>
                <a:latin typeface="Symbol" charset="0"/>
              </a:rPr>
              <a:t></a:t>
            </a:r>
            <a:r>
              <a:rPr lang="en-US" sz="2400" dirty="0" smtClean="0">
                <a:solidFill>
                  <a:srgbClr val="2D2D8A"/>
                </a:solidFill>
              </a:rPr>
              <a:t>&lt;A&gt; </a:t>
            </a:r>
            <a:r>
              <a:rPr lang="en-US" sz="2400" baseline="30000" dirty="0" smtClean="0">
                <a:solidFill>
                  <a:srgbClr val="2D2D8A"/>
                </a:solidFill>
              </a:rPr>
              <a:t>-0.16±0.1</a:t>
            </a:r>
            <a:endParaRPr lang="en-US" sz="2400" dirty="0" smtClean="0">
              <a:solidFill>
                <a:srgbClr val="2D2D8A"/>
              </a:solidFill>
              <a:latin typeface="Times" charset="0"/>
            </a:endParaRPr>
          </a:p>
        </p:txBody>
      </p:sp>
      <p:pic>
        <p:nvPicPr>
          <p:cNvPr id="780295" name="Picture 7" descr="&#10;98.314-28.JPG                                                  0002C04C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20653"/>
            <a:ext cx="3213836" cy="278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6" name="Text Box 8"/>
          <p:cNvSpPr txBox="1">
            <a:spLocks noChangeArrowheads="1"/>
          </p:cNvSpPr>
          <p:nvPr/>
        </p:nvSpPr>
        <p:spPr bwMode="auto">
          <a:xfrm>
            <a:off x="683568" y="5478323"/>
            <a:ext cx="2768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ct val="20000"/>
              </a:spcBef>
              <a:buClr>
                <a:srgbClr val="FF0000"/>
              </a:buClr>
              <a:defRPr/>
            </a:pPr>
            <a:r>
              <a:rPr lang="en-US" sz="2400" dirty="0">
                <a:solidFill>
                  <a:srgbClr val="2D2D8A"/>
                </a:solidFill>
                <a:latin typeface="Symbol" charset="0"/>
                <a:cs typeface="+mn-cs"/>
              </a:rPr>
              <a:t></a:t>
            </a:r>
            <a:r>
              <a:rPr lang="en-US" sz="2400" baseline="-25000" dirty="0">
                <a:solidFill>
                  <a:srgbClr val="2D2D8A"/>
                </a:solidFill>
                <a:cs typeface="+mn-cs"/>
              </a:rPr>
              <a:t>I</a:t>
            </a:r>
            <a:r>
              <a:rPr lang="en-US" sz="2400" dirty="0">
                <a:solidFill>
                  <a:srgbClr val="2D2D8A"/>
                </a:solidFill>
                <a:cs typeface="+mn-cs"/>
              </a:rPr>
              <a:t> </a:t>
            </a:r>
            <a:r>
              <a:rPr lang="en-US" sz="2400" dirty="0">
                <a:solidFill>
                  <a:srgbClr val="2D2D8A"/>
                </a:solidFill>
                <a:latin typeface="Symbol" charset="0"/>
                <a:cs typeface="+mn-cs"/>
              </a:rPr>
              <a:t></a:t>
            </a:r>
            <a:r>
              <a:rPr lang="en-US" sz="2400" dirty="0">
                <a:solidFill>
                  <a:srgbClr val="2D2D8A"/>
                </a:solidFill>
                <a:cs typeface="+mn-cs"/>
              </a:rPr>
              <a:t> &lt;A&gt;</a:t>
            </a:r>
            <a:r>
              <a:rPr lang="en-US" sz="2400" baseline="30000" dirty="0">
                <a:solidFill>
                  <a:srgbClr val="2D2D8A"/>
                </a:solidFill>
                <a:cs typeface="+mn-cs"/>
              </a:rPr>
              <a:t>0.73±0.4</a:t>
            </a:r>
            <a:r>
              <a:rPr lang="en-US" sz="2400" dirty="0">
                <a:solidFill>
                  <a:srgbClr val="2D2D8A"/>
                </a:solidFill>
                <a:latin typeface="Times" charset="0"/>
                <a:cs typeface="+mn-cs"/>
              </a:rPr>
              <a:t> </a:t>
            </a:r>
          </a:p>
          <a:p>
            <a:pPr>
              <a:defRPr/>
            </a:pPr>
            <a:endParaRPr lang="en-US" sz="2400" dirty="0">
              <a:solidFill>
                <a:srgbClr val="2D2D8A"/>
              </a:solidFill>
              <a:cs typeface="+mn-cs"/>
            </a:endParaRPr>
          </a:p>
        </p:txBody>
      </p:sp>
      <p:sp>
        <p:nvSpPr>
          <p:cNvPr id="780297" name="Text Box 9"/>
          <p:cNvSpPr txBox="1">
            <a:spLocks noChangeArrowheads="1"/>
          </p:cNvSpPr>
          <p:nvPr/>
        </p:nvSpPr>
        <p:spPr bwMode="auto">
          <a:xfrm>
            <a:off x="2915816" y="3212976"/>
            <a:ext cx="882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err="1">
                <a:solidFill>
                  <a:srgbClr val="FF0000"/>
                </a:solidFill>
                <a:cs typeface="+mn-cs"/>
              </a:rPr>
              <a:t>Cordey</a:t>
            </a:r>
            <a:endParaRPr lang="en-US" dirty="0">
              <a:solidFill>
                <a:srgbClr val="FF0000"/>
              </a:solidFill>
              <a:cs typeface="+mn-cs"/>
            </a:endParaRPr>
          </a:p>
        </p:txBody>
      </p:sp>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988" y="1124744"/>
            <a:ext cx="4098428" cy="2908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4932040" y="4869160"/>
            <a:ext cx="3150096" cy="830997"/>
          </a:xfrm>
          <a:prstGeom prst="rect">
            <a:avLst/>
          </a:prstGeom>
        </p:spPr>
        <p:txBody>
          <a:bodyPr wrap="square">
            <a:spAutoFit/>
          </a:bodyPr>
          <a:lstStyle/>
          <a:p>
            <a:r>
              <a:rPr lang="en-US" dirty="0">
                <a:solidFill>
                  <a:srgbClr val="FF0000"/>
                </a:solidFill>
                <a:latin typeface="Symbol" charset="0"/>
              </a:rPr>
              <a:t></a:t>
            </a:r>
            <a:r>
              <a:rPr lang="en-US" baseline="-25000" dirty="0" err="1">
                <a:solidFill>
                  <a:srgbClr val="FF0000"/>
                </a:solidFill>
              </a:rPr>
              <a:t>E</a:t>
            </a:r>
            <a:r>
              <a:rPr lang="en-US" baseline="30000" dirty="0" err="1">
                <a:solidFill>
                  <a:srgbClr val="FF0000"/>
                </a:solidFill>
              </a:rPr>
              <a:t>thermal</a:t>
            </a:r>
            <a:r>
              <a:rPr lang="en-US" baseline="30000" dirty="0">
                <a:solidFill>
                  <a:srgbClr val="FF0000"/>
                </a:solidFill>
              </a:rPr>
              <a:t> </a:t>
            </a:r>
            <a:r>
              <a:rPr lang="en-US" dirty="0">
                <a:solidFill>
                  <a:srgbClr val="FF0000"/>
                </a:solidFill>
                <a:latin typeface="Symbol" charset="0"/>
              </a:rPr>
              <a:t></a:t>
            </a:r>
            <a:r>
              <a:rPr lang="en-US" dirty="0">
                <a:solidFill>
                  <a:srgbClr val="FF0000"/>
                </a:solidFill>
              </a:rPr>
              <a:t>&lt;A&gt;</a:t>
            </a:r>
            <a:r>
              <a:rPr lang="en-US" baseline="30000" dirty="0">
                <a:solidFill>
                  <a:srgbClr val="FF0000"/>
                </a:solidFill>
              </a:rPr>
              <a:t>0.89±0.1</a:t>
            </a:r>
          </a:p>
          <a:p>
            <a:r>
              <a:rPr lang="en-US" dirty="0">
                <a:solidFill>
                  <a:srgbClr val="FF0000"/>
                </a:solidFill>
                <a:latin typeface="Symbol" charset="0"/>
              </a:rPr>
              <a:t></a:t>
            </a:r>
            <a:r>
              <a:rPr lang="en-US" baseline="-25000" dirty="0" err="1">
                <a:solidFill>
                  <a:srgbClr val="FF0000"/>
                </a:solidFill>
              </a:rPr>
              <a:t>i</a:t>
            </a:r>
            <a:r>
              <a:rPr lang="en-US" baseline="30000" dirty="0" err="1">
                <a:solidFill>
                  <a:srgbClr val="FF0000"/>
                </a:solidFill>
              </a:rPr>
              <a:t>tot</a:t>
            </a:r>
            <a:r>
              <a:rPr lang="en-US" dirty="0">
                <a:solidFill>
                  <a:srgbClr val="FF0000"/>
                </a:solidFill>
              </a:rPr>
              <a:t> </a:t>
            </a:r>
            <a:r>
              <a:rPr lang="en-US" dirty="0">
                <a:solidFill>
                  <a:srgbClr val="FF0000"/>
                </a:solidFill>
                <a:latin typeface="Symbol" charset="0"/>
              </a:rPr>
              <a:t></a:t>
            </a:r>
            <a:r>
              <a:rPr lang="en-US" dirty="0">
                <a:solidFill>
                  <a:srgbClr val="FF0000"/>
                </a:solidFill>
              </a:rPr>
              <a:t> &lt;A&gt;</a:t>
            </a:r>
            <a:r>
              <a:rPr lang="en-US" baseline="30000" dirty="0">
                <a:solidFill>
                  <a:srgbClr val="FF0000"/>
                </a:solidFill>
              </a:rPr>
              <a:t>-1.8 ±0.2</a:t>
            </a:r>
          </a:p>
        </p:txBody>
      </p:sp>
      <p:sp>
        <p:nvSpPr>
          <p:cNvPr id="4" name="TextBox 3"/>
          <p:cNvSpPr txBox="1"/>
          <p:nvPr/>
        </p:nvSpPr>
        <p:spPr>
          <a:xfrm>
            <a:off x="4860032" y="4089846"/>
            <a:ext cx="4104456" cy="923330"/>
          </a:xfrm>
          <a:prstGeom prst="rect">
            <a:avLst/>
          </a:prstGeom>
          <a:noFill/>
        </p:spPr>
        <p:txBody>
          <a:bodyPr wrap="square" rtlCol="0">
            <a:spAutoFit/>
          </a:bodyPr>
          <a:lstStyle/>
          <a:p>
            <a:r>
              <a:rPr lang="en-US" sz="1800" b="1" dirty="0" smtClean="0">
                <a:solidFill>
                  <a:schemeClr val="accent6"/>
                </a:solidFill>
              </a:rPr>
              <a:t>In TFTR </a:t>
            </a:r>
            <a:r>
              <a:rPr lang="en-US" sz="1800" b="1" dirty="0" err="1" smtClean="0">
                <a:solidFill>
                  <a:schemeClr val="accent6"/>
                </a:solidFill>
              </a:rPr>
              <a:t>Supershots</a:t>
            </a:r>
            <a:r>
              <a:rPr lang="en-US" sz="1800" b="1" dirty="0" smtClean="0">
                <a:solidFill>
                  <a:schemeClr val="accent6"/>
                </a:solidFill>
              </a:rPr>
              <a:t>, confinement dramatically improved in the core and </a:t>
            </a:r>
            <a:r>
              <a:rPr lang="en-US" sz="1800" b="1" dirty="0">
                <a:solidFill>
                  <a:srgbClr val="2D2D8A"/>
                </a:solidFill>
                <a:latin typeface="Symbol" charset="2"/>
                <a:cs typeface="Symbol" charset="2"/>
              </a:rPr>
              <a:t>c</a:t>
            </a:r>
            <a:r>
              <a:rPr lang="en-US" sz="1800" b="1" baseline="-25000" dirty="0">
                <a:solidFill>
                  <a:srgbClr val="2D2D8A"/>
                </a:solidFill>
                <a:latin typeface="Arial"/>
                <a:cs typeface="Symbol" charset="2"/>
              </a:rPr>
              <a:t>i</a:t>
            </a:r>
            <a:r>
              <a:rPr lang="en-US" sz="1800" b="1" dirty="0">
                <a:solidFill>
                  <a:srgbClr val="2D2D8A"/>
                </a:solidFill>
              </a:rPr>
              <a:t> </a:t>
            </a:r>
            <a:r>
              <a:rPr lang="en-US" sz="1800" b="1" dirty="0" smtClean="0">
                <a:solidFill>
                  <a:srgbClr val="2D2D8A"/>
                </a:solidFill>
              </a:rPr>
              <a:t>decreased</a:t>
            </a:r>
            <a:endParaRPr lang="en-US" sz="1800" b="1" dirty="0">
              <a:solidFill>
                <a:srgbClr val="2D2D8A"/>
              </a:solidFill>
            </a:endParaRPr>
          </a:p>
        </p:txBody>
      </p:sp>
      <p:sp>
        <p:nvSpPr>
          <p:cNvPr id="13" name="Text Box 18"/>
          <p:cNvSpPr txBox="1">
            <a:spLocks noChangeArrowheads="1"/>
          </p:cNvSpPr>
          <p:nvPr/>
        </p:nvSpPr>
        <p:spPr bwMode="auto">
          <a:xfrm>
            <a:off x="4860032" y="3212976"/>
            <a:ext cx="2351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a:solidFill>
                  <a:srgbClr val="FF0000"/>
                </a:solidFill>
              </a:rPr>
              <a:t> S. Scott, M. </a:t>
            </a:r>
            <a:r>
              <a:rPr lang="en-US" sz="1600" dirty="0" err="1">
                <a:solidFill>
                  <a:srgbClr val="FF0000"/>
                </a:solidFill>
              </a:rPr>
              <a:t>Zarnstorff</a:t>
            </a:r>
            <a:endParaRPr lang="en-US" dirty="0"/>
          </a:p>
        </p:txBody>
      </p:sp>
      <p:sp>
        <p:nvSpPr>
          <p:cNvPr id="14" name="Rectangle 1026"/>
          <p:cNvSpPr txBox="1">
            <a:spLocks noChangeArrowheads="1"/>
          </p:cNvSpPr>
          <p:nvPr/>
        </p:nvSpPr>
        <p:spPr bwMode="auto">
          <a:xfrm>
            <a:off x="4932040" y="5610944"/>
            <a:ext cx="42119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a:solidFill>
                  <a:schemeClr val="accent6"/>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2pPr>
            <a:lvl3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3pPr>
            <a:lvl4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4pPr>
            <a:lvl5pPr algn="ctr" rtl="0" eaLnBrk="0" fontAlgn="base" hangingPunct="0">
              <a:spcBef>
                <a:spcPct val="0"/>
              </a:spcBef>
              <a:spcAft>
                <a:spcPct val="0"/>
              </a:spcAft>
              <a:defRPr sz="3200" b="1">
                <a:solidFill>
                  <a:schemeClr val="tx2"/>
                </a:solidFill>
                <a:latin typeface="Arial" pitchFamily="-29" charset="0"/>
                <a:ea typeface="ＭＳ Ｐゴシック" charset="-128"/>
                <a:cs typeface="ＭＳ Ｐゴシック" charset="-128"/>
              </a:defRPr>
            </a:lvl5pPr>
            <a:lvl6pPr marL="457200" algn="ctr" rtl="0" fontAlgn="base">
              <a:spcBef>
                <a:spcPct val="0"/>
              </a:spcBef>
              <a:spcAft>
                <a:spcPct val="0"/>
              </a:spcAft>
              <a:defRPr sz="3200" b="1">
                <a:solidFill>
                  <a:schemeClr val="tx2"/>
                </a:solidFill>
                <a:latin typeface="Arial" pitchFamily="-29" charset="0"/>
              </a:defRPr>
            </a:lvl6pPr>
            <a:lvl7pPr marL="914400" algn="ctr" rtl="0" fontAlgn="base">
              <a:spcBef>
                <a:spcPct val="0"/>
              </a:spcBef>
              <a:spcAft>
                <a:spcPct val="0"/>
              </a:spcAft>
              <a:defRPr sz="3200" b="1">
                <a:solidFill>
                  <a:schemeClr val="tx2"/>
                </a:solidFill>
                <a:latin typeface="Arial" pitchFamily="-29" charset="0"/>
              </a:defRPr>
            </a:lvl7pPr>
            <a:lvl8pPr marL="1371600" algn="ctr" rtl="0" fontAlgn="base">
              <a:spcBef>
                <a:spcPct val="0"/>
              </a:spcBef>
              <a:spcAft>
                <a:spcPct val="0"/>
              </a:spcAft>
              <a:defRPr sz="3200" b="1">
                <a:solidFill>
                  <a:schemeClr val="tx2"/>
                </a:solidFill>
                <a:latin typeface="Arial" pitchFamily="-29" charset="0"/>
              </a:defRPr>
            </a:lvl8pPr>
            <a:lvl9pPr marL="1828800" algn="ctr" rtl="0" fontAlgn="base">
              <a:spcBef>
                <a:spcPct val="0"/>
              </a:spcBef>
              <a:spcAft>
                <a:spcPct val="0"/>
              </a:spcAft>
              <a:defRPr sz="3200" b="1">
                <a:solidFill>
                  <a:schemeClr val="tx2"/>
                </a:solidFill>
                <a:latin typeface="Arial" pitchFamily="-29" charset="0"/>
              </a:defRPr>
            </a:lvl9pPr>
          </a:lstStyle>
          <a:p>
            <a:pPr algn="l"/>
            <a:r>
              <a:rPr lang="en-US" sz="1800" dirty="0" smtClean="0"/>
              <a:t>ITG model with </a:t>
            </a:r>
            <a:r>
              <a:rPr lang="en-US" sz="1800" dirty="0"/>
              <a:t>r</a:t>
            </a:r>
            <a:r>
              <a:rPr lang="en-US" sz="1800" dirty="0" smtClean="0"/>
              <a:t>adial electric field </a:t>
            </a:r>
            <a:r>
              <a:rPr lang="en-US" sz="1800" dirty="0"/>
              <a:t>r</a:t>
            </a:r>
            <a:r>
              <a:rPr lang="en-US" sz="1800" dirty="0" smtClean="0"/>
              <a:t>eproduced the T</a:t>
            </a:r>
            <a:r>
              <a:rPr lang="en-US" sz="1800" baseline="-25000" dirty="0" smtClean="0"/>
              <a:t>i</a:t>
            </a:r>
            <a:r>
              <a:rPr lang="en-US" sz="1800" dirty="0" smtClean="0"/>
              <a:t>(r) profile, </a:t>
            </a:r>
            <a:r>
              <a:rPr lang="en-US" sz="1800" b="0" dirty="0" smtClean="0">
                <a:solidFill>
                  <a:srgbClr val="FF0000"/>
                </a:solidFill>
              </a:rPr>
              <a:t>(Ernst)</a:t>
            </a:r>
            <a:endParaRPr lang="en-US" sz="1800" b="0" dirty="0"/>
          </a:p>
        </p:txBody>
      </p:sp>
      <p:sp>
        <p:nvSpPr>
          <p:cNvPr id="3" name="TextBox 2"/>
          <p:cNvSpPr txBox="1"/>
          <p:nvPr/>
        </p:nvSpPr>
        <p:spPr>
          <a:xfrm>
            <a:off x="1331640" y="1412776"/>
            <a:ext cx="703211" cy="400110"/>
          </a:xfrm>
          <a:prstGeom prst="rect">
            <a:avLst/>
          </a:prstGeom>
          <a:noFill/>
        </p:spPr>
        <p:txBody>
          <a:bodyPr wrap="none" rtlCol="0">
            <a:spAutoFit/>
          </a:bodyPr>
          <a:lstStyle/>
          <a:p>
            <a:r>
              <a:rPr lang="en-US" sz="2000" i="1" dirty="0" smtClean="0"/>
              <a:t>JET</a:t>
            </a:r>
            <a:endParaRPr lang="en-US" sz="2000" i="1" dirty="0"/>
          </a:p>
        </p:txBody>
      </p:sp>
      <p:sp>
        <p:nvSpPr>
          <p:cNvPr id="15" name="TextBox 14"/>
          <p:cNvSpPr txBox="1"/>
          <p:nvPr/>
        </p:nvSpPr>
        <p:spPr>
          <a:xfrm>
            <a:off x="4876901" y="1444714"/>
            <a:ext cx="902459" cy="400110"/>
          </a:xfrm>
          <a:prstGeom prst="rect">
            <a:avLst/>
          </a:prstGeom>
          <a:noFill/>
        </p:spPr>
        <p:txBody>
          <a:bodyPr wrap="none" rtlCol="0">
            <a:spAutoFit/>
          </a:bodyPr>
          <a:lstStyle/>
          <a:p>
            <a:r>
              <a:rPr lang="en-US" sz="2000" i="1" dirty="0" smtClean="0"/>
              <a:t>TFTR</a:t>
            </a:r>
            <a:endParaRPr lang="en-US" sz="2000" i="1" dirty="0"/>
          </a:p>
        </p:txBody>
      </p:sp>
      <p:sp>
        <p:nvSpPr>
          <p:cNvPr id="5" name="TextBox 4"/>
          <p:cNvSpPr txBox="1"/>
          <p:nvPr/>
        </p:nvSpPr>
        <p:spPr>
          <a:xfrm>
            <a:off x="6156176" y="2636912"/>
            <a:ext cx="1097075" cy="338554"/>
          </a:xfrm>
          <a:prstGeom prst="rect">
            <a:avLst/>
          </a:prstGeom>
          <a:solidFill>
            <a:schemeClr val="bg1"/>
          </a:solidFill>
        </p:spPr>
        <p:txBody>
          <a:bodyPr wrap="none" rtlCol="0">
            <a:spAutoFit/>
          </a:bodyPr>
          <a:lstStyle/>
          <a:p>
            <a:r>
              <a:rPr lang="en-US" sz="1600" dirty="0" smtClean="0"/>
              <a:t>factor of 2</a:t>
            </a:r>
            <a:endParaRPr lang="en-US" sz="1600" dirty="0"/>
          </a:p>
        </p:txBody>
      </p:sp>
      <p:sp>
        <p:nvSpPr>
          <p:cNvPr id="6" name="TextBox 5"/>
          <p:cNvSpPr txBox="1"/>
          <p:nvPr/>
        </p:nvSpPr>
        <p:spPr>
          <a:xfrm>
            <a:off x="395536" y="6093296"/>
            <a:ext cx="3816424" cy="646331"/>
          </a:xfrm>
          <a:prstGeom prst="rect">
            <a:avLst/>
          </a:prstGeom>
          <a:noFill/>
        </p:spPr>
        <p:txBody>
          <a:bodyPr wrap="square" rtlCol="0">
            <a:spAutoFit/>
          </a:bodyPr>
          <a:lstStyle/>
          <a:p>
            <a:pPr marL="228600" indent="-228600"/>
            <a:r>
              <a:rPr lang="en-US" sz="1800" b="1" dirty="0" smtClean="0">
                <a:solidFill>
                  <a:schemeClr val="accent2"/>
                </a:solidFill>
              </a:rPr>
              <a:t>• 	Pedestal scaled favorably with &lt;A&gt; improving </a:t>
            </a:r>
            <a:r>
              <a:rPr lang="en-US" sz="1800" b="1" dirty="0">
                <a:solidFill>
                  <a:schemeClr val="accent2"/>
                </a:solidFill>
                <a:latin typeface="Symbol" charset="2"/>
                <a:cs typeface="Symbol" charset="2"/>
              </a:rPr>
              <a:t>t</a:t>
            </a:r>
            <a:endParaRPr lang="en-US" sz="1800" b="1" dirty="0">
              <a:solidFill>
                <a:schemeClr val="accent2"/>
              </a:solidFill>
            </a:endParaRPr>
          </a:p>
        </p:txBody>
      </p:sp>
    </p:spTree>
    <p:extLst>
      <p:ext uri="{BB962C8B-B14F-4D97-AF65-F5344CB8AC3E}">
        <p14:creationId xmlns:p14="http://schemas.microsoft.com/office/powerpoint/2010/main" val="4166121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80295"/>
                                        </p:tgtEl>
                                        <p:attrNameLst>
                                          <p:attrName>style.visibility</p:attrName>
                                        </p:attrNameLst>
                                      </p:cBhvr>
                                      <p:to>
                                        <p:strVal val="visible"/>
                                      </p:to>
                                    </p:set>
                                    <p:anim calcmode="lin" valueType="num">
                                      <p:cBhvr additive="base">
                                        <p:cTn id="7" dur="500" fill="hold"/>
                                        <p:tgtEl>
                                          <p:spTgt spid="780295"/>
                                        </p:tgtEl>
                                        <p:attrNameLst>
                                          <p:attrName>ppt_x</p:attrName>
                                        </p:attrNameLst>
                                      </p:cBhvr>
                                      <p:tavLst>
                                        <p:tav tm="0">
                                          <p:val>
                                            <p:strVal val="1+#ppt_w/2"/>
                                          </p:val>
                                        </p:tav>
                                        <p:tav tm="100000">
                                          <p:val>
                                            <p:strVal val="#ppt_x"/>
                                          </p:val>
                                        </p:tav>
                                      </p:tavLst>
                                    </p:anim>
                                    <p:anim calcmode="lin" valueType="num">
                                      <p:cBhvr additive="base">
                                        <p:cTn id="8" dur="500" fill="hold"/>
                                        <p:tgtEl>
                                          <p:spTgt spid="7802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80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a:xfrm>
            <a:off x="467544" y="332656"/>
            <a:ext cx="8001000" cy="914400"/>
          </a:xfrm>
        </p:spPr>
        <p:txBody>
          <a:bodyPr/>
          <a:lstStyle/>
          <a:p>
            <a:r>
              <a:rPr lang="en-US" sz="2800" dirty="0"/>
              <a:t>Isotope Effect on Confinement Varied Widely Depending on Operating Regime</a:t>
            </a:r>
            <a:endParaRPr lang="en-US" dirty="0"/>
          </a:p>
        </p:txBody>
      </p:sp>
      <p:sp>
        <p:nvSpPr>
          <p:cNvPr id="772099" name="Rectangle 3"/>
          <p:cNvSpPr>
            <a:spLocks noGrp="1" noChangeArrowheads="1"/>
          </p:cNvSpPr>
          <p:nvPr>
            <p:ph type="body" idx="1"/>
          </p:nvPr>
        </p:nvSpPr>
        <p:spPr>
          <a:xfrm>
            <a:off x="232758" y="4869160"/>
            <a:ext cx="8907463" cy="4648200"/>
          </a:xfrm>
        </p:spPr>
        <p:txBody>
          <a:bodyPr/>
          <a:lstStyle/>
          <a:p>
            <a:r>
              <a:rPr lang="en-US" sz="2400" dirty="0"/>
              <a:t>Diversity of </a:t>
            </a:r>
            <a:r>
              <a:rPr lang="en-US" sz="2400" dirty="0" err="1"/>
              <a:t>scalings</a:t>
            </a:r>
            <a:r>
              <a:rPr lang="en-US" sz="2400" dirty="0"/>
              <a:t> challenges theory and </a:t>
            </a:r>
          </a:p>
          <a:p>
            <a:pPr lvl="1"/>
            <a:r>
              <a:rPr lang="en-US" sz="2000" dirty="0"/>
              <a:t>gyro-</a:t>
            </a:r>
            <a:r>
              <a:rPr lang="en-US" sz="2000" dirty="0" err="1"/>
              <a:t>Bohm</a:t>
            </a:r>
            <a:r>
              <a:rPr lang="en-US" sz="2000" dirty="0"/>
              <a:t> scaling: &lt;A&gt;</a:t>
            </a:r>
            <a:r>
              <a:rPr lang="en-US" sz="2000" baseline="30000" dirty="0"/>
              <a:t>-0.2</a:t>
            </a:r>
          </a:p>
          <a:p>
            <a:pPr>
              <a:lnSpc>
                <a:spcPct val="120000"/>
              </a:lnSpc>
            </a:pPr>
            <a:r>
              <a:rPr lang="en-US" sz="2400" dirty="0" smtClean="0"/>
              <a:t>ITER </a:t>
            </a:r>
            <a:r>
              <a:rPr lang="en-US" sz="2400" dirty="0"/>
              <a:t>scaling for </a:t>
            </a:r>
            <a:r>
              <a:rPr lang="en-US" sz="2400" dirty="0" err="1"/>
              <a:t>ELMy</a:t>
            </a:r>
            <a:r>
              <a:rPr lang="en-US" sz="2400" dirty="0"/>
              <a:t> H-mode: </a:t>
            </a:r>
            <a:r>
              <a:rPr lang="en-US" sz="2400" dirty="0">
                <a:latin typeface="Symbol" charset="0"/>
              </a:rPr>
              <a:t></a:t>
            </a:r>
            <a:r>
              <a:rPr lang="en-US" sz="2400" baseline="-25000" dirty="0" err="1"/>
              <a:t>E</a:t>
            </a:r>
            <a:r>
              <a:rPr lang="en-US" sz="2400" baseline="30000" dirty="0" err="1"/>
              <a:t>thermal</a:t>
            </a:r>
            <a:r>
              <a:rPr lang="en-US" sz="2400" dirty="0"/>
              <a:t> </a:t>
            </a:r>
            <a:r>
              <a:rPr lang="en-US" sz="2400" dirty="0">
                <a:sym typeface="Symbol" charset="0"/>
              </a:rPr>
              <a:t></a:t>
            </a:r>
            <a:r>
              <a:rPr lang="en-US" sz="2400" dirty="0"/>
              <a:t> &lt;A&gt;</a:t>
            </a:r>
            <a:r>
              <a:rPr lang="en-US" sz="2400" baseline="30000" dirty="0"/>
              <a:t>+0.19</a:t>
            </a:r>
          </a:p>
        </p:txBody>
      </p:sp>
      <p:pic>
        <p:nvPicPr>
          <p:cNvPr id="772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446213"/>
            <a:ext cx="8296275"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72106" name="Text Box 10"/>
          <p:cNvSpPr txBox="1">
            <a:spLocks noChangeArrowheads="1"/>
          </p:cNvSpPr>
          <p:nvPr/>
        </p:nvSpPr>
        <p:spPr bwMode="auto">
          <a:xfrm>
            <a:off x="5436096" y="4509120"/>
            <a:ext cx="3514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a:solidFill>
                  <a:srgbClr val="FF0000"/>
                </a:solidFill>
              </a:rPr>
              <a:t>S. Scott, S. </a:t>
            </a:r>
            <a:r>
              <a:rPr lang="en-US" sz="1600" dirty="0" err="1">
                <a:solidFill>
                  <a:srgbClr val="FF0000"/>
                </a:solidFill>
              </a:rPr>
              <a:t>Sabbagh</a:t>
            </a:r>
            <a:r>
              <a:rPr lang="en-US" sz="1600" dirty="0">
                <a:solidFill>
                  <a:srgbClr val="FF0000"/>
                </a:solidFill>
              </a:rPr>
              <a:t>, C. K. Phillips</a:t>
            </a:r>
            <a:endParaRPr lang="en-US" b="0" dirty="0">
              <a:solidFill>
                <a:srgbClr val="FF0000"/>
              </a:solidFill>
            </a:endParaRPr>
          </a:p>
        </p:txBody>
      </p:sp>
    </p:spTree>
    <p:extLst>
      <p:ext uri="{BB962C8B-B14F-4D97-AF65-F5344CB8AC3E}">
        <p14:creationId xmlns:p14="http://schemas.microsoft.com/office/powerpoint/2010/main" val="11013672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idx="4294967295"/>
          </p:nvPr>
        </p:nvSpPr>
        <p:spPr>
          <a:xfrm>
            <a:off x="609600" y="152400"/>
            <a:ext cx="7772400" cy="1143000"/>
          </a:xfrm>
          <a:prstGeom prst="rect">
            <a:avLst/>
          </a:prstGeom>
        </p:spPr>
        <p:txBody>
          <a:bodyPr/>
          <a:lstStyle/>
          <a:p>
            <a:r>
              <a:rPr lang="en-US" sz="2800"/>
              <a:t>Favorable Isotope Scaling Not Observed in Reverse Shear Experiments</a:t>
            </a:r>
            <a:endParaRPr lang="en-US"/>
          </a:p>
        </p:txBody>
      </p:sp>
      <p:sp>
        <p:nvSpPr>
          <p:cNvPr id="783365" name="Text Box 5"/>
          <p:cNvSpPr txBox="1">
            <a:spLocks noChangeArrowheads="1"/>
          </p:cNvSpPr>
          <p:nvPr/>
        </p:nvSpPr>
        <p:spPr bwMode="auto">
          <a:xfrm>
            <a:off x="7850188" y="1463675"/>
            <a:ext cx="835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solidFill>
                  <a:schemeClr val="accent2"/>
                </a:solidFill>
              </a:rPr>
              <a:t>TFTR</a:t>
            </a:r>
          </a:p>
        </p:txBody>
      </p:sp>
      <p:pic>
        <p:nvPicPr>
          <p:cNvPr id="783366" name="Picture 6" descr="Fig. 35 RS E...aper - CD.EP                                    0002F6C0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1473200"/>
            <a:ext cx="6037262" cy="4265613"/>
          </a:xfrm>
          <a:prstGeom prst="rect">
            <a:avLst/>
          </a:prstGeom>
          <a:noFill/>
          <a:extLst>
            <a:ext uri="{909E8E84-426E-40dd-AFC4-6F175D3DCCD1}">
              <a14:hiddenFill xmlns:a14="http://schemas.microsoft.com/office/drawing/2010/main">
                <a:solidFill>
                  <a:srgbClr val="FFFFFF"/>
                </a:solidFill>
              </a14:hiddenFill>
            </a:ext>
          </a:extLst>
        </p:spPr>
      </p:pic>
      <p:sp>
        <p:nvSpPr>
          <p:cNvPr id="783367" name="Text Box 7"/>
          <p:cNvSpPr txBox="1">
            <a:spLocks noChangeArrowheads="1"/>
          </p:cNvSpPr>
          <p:nvPr/>
        </p:nvSpPr>
        <p:spPr bwMode="auto">
          <a:xfrm>
            <a:off x="1854200" y="4743450"/>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FF0000"/>
                </a:solidFill>
              </a:rPr>
              <a:t>Scott</a:t>
            </a:r>
            <a:endParaRPr lang="en-US">
              <a:solidFill>
                <a:srgbClr val="FF0000"/>
              </a:solidFill>
            </a:endParaRPr>
          </a:p>
        </p:txBody>
      </p:sp>
    </p:spTree>
    <p:extLst>
      <p:ext uri="{BB962C8B-B14F-4D97-AF65-F5344CB8AC3E}">
        <p14:creationId xmlns:p14="http://schemas.microsoft.com/office/powerpoint/2010/main" val="22820607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387424" y="332656"/>
            <a:ext cx="8289032" cy="914400"/>
          </a:xfrm>
        </p:spPr>
        <p:txBody>
          <a:bodyPr/>
          <a:lstStyle/>
          <a:p>
            <a:pPr>
              <a:defRPr/>
            </a:pPr>
            <a:r>
              <a:rPr lang="en-US" sz="2800" dirty="0" smtClean="0">
                <a:cs typeface="+mj-cs"/>
              </a:rPr>
              <a:t>Power Threshold on JET Going from</a:t>
            </a:r>
            <a:br>
              <a:rPr lang="en-US" sz="2800" dirty="0" smtClean="0">
                <a:cs typeface="+mj-cs"/>
              </a:rPr>
            </a:br>
            <a:r>
              <a:rPr lang="en-US" sz="2800" dirty="0" smtClean="0">
                <a:cs typeface="+mj-cs"/>
              </a:rPr>
              <a:t> L to H-mode Shows Favorable Isotope Scaling</a:t>
            </a:r>
            <a:endParaRPr lang="en-US" dirty="0" smtClean="0">
              <a:cs typeface="+mj-cs"/>
            </a:endParaRPr>
          </a:p>
        </p:txBody>
      </p:sp>
      <p:sp>
        <p:nvSpPr>
          <p:cNvPr id="781315" name="Rectangle 3"/>
          <p:cNvSpPr>
            <a:spLocks noGrp="1" noChangeArrowheads="1"/>
          </p:cNvSpPr>
          <p:nvPr>
            <p:ph type="body" idx="1"/>
          </p:nvPr>
        </p:nvSpPr>
        <p:spPr>
          <a:xfrm>
            <a:off x="3275856" y="5733256"/>
            <a:ext cx="3733800" cy="838200"/>
          </a:xfrm>
        </p:spPr>
        <p:txBody>
          <a:bodyPr/>
          <a:lstStyle/>
          <a:p>
            <a:pPr>
              <a:defRPr/>
            </a:pPr>
            <a:r>
              <a:rPr lang="en-US" sz="2400" dirty="0" err="1" smtClean="0">
                <a:cs typeface="+mn-cs"/>
              </a:rPr>
              <a:t>P</a:t>
            </a:r>
            <a:r>
              <a:rPr lang="en-US" sz="2400" baseline="-25000" dirty="0" err="1" smtClean="0">
                <a:cs typeface="+mn-cs"/>
              </a:rPr>
              <a:t>loss</a:t>
            </a:r>
            <a:r>
              <a:rPr lang="en-US" sz="2400" dirty="0" smtClean="0">
                <a:cs typeface="+mn-cs"/>
              </a:rPr>
              <a:t> </a:t>
            </a:r>
            <a:r>
              <a:rPr lang="en-US" sz="2400" dirty="0" smtClean="0">
                <a:latin typeface="Symbol" charset="0"/>
                <a:cs typeface="+mn-cs"/>
              </a:rPr>
              <a:t></a:t>
            </a:r>
            <a:r>
              <a:rPr lang="en-US" sz="2400" dirty="0" smtClean="0">
                <a:cs typeface="+mn-cs"/>
              </a:rPr>
              <a:t>&lt;A&gt;</a:t>
            </a:r>
            <a:r>
              <a:rPr lang="en-US" sz="2400" baseline="30000" dirty="0" smtClean="0">
                <a:cs typeface="+mn-cs"/>
              </a:rPr>
              <a:t>-1</a:t>
            </a:r>
            <a:endParaRPr lang="en-US" sz="2400" dirty="0" smtClean="0">
              <a:cs typeface="+mn-cs"/>
            </a:endParaRPr>
          </a:p>
        </p:txBody>
      </p:sp>
      <p:sp>
        <p:nvSpPr>
          <p:cNvPr id="781320" name="Text Box 8"/>
          <p:cNvSpPr txBox="1">
            <a:spLocks noChangeArrowheads="1"/>
          </p:cNvSpPr>
          <p:nvPr/>
        </p:nvSpPr>
        <p:spPr bwMode="auto">
          <a:xfrm>
            <a:off x="2123728" y="1700808"/>
            <a:ext cx="65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i="1" dirty="0">
                <a:solidFill>
                  <a:schemeClr val="accent2"/>
                </a:solidFill>
                <a:cs typeface="+mn-cs"/>
              </a:rPr>
              <a:t>JET</a:t>
            </a:r>
          </a:p>
        </p:txBody>
      </p:sp>
      <p:pic>
        <p:nvPicPr>
          <p:cNvPr id="20486" name="Picture 10" descr="pg.312/fig.4.EPS                                               0002F6C0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340768"/>
            <a:ext cx="4059238"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1323" name="Text Box 11"/>
          <p:cNvSpPr txBox="1">
            <a:spLocks noChangeArrowheads="1"/>
          </p:cNvSpPr>
          <p:nvPr/>
        </p:nvSpPr>
        <p:spPr bwMode="auto">
          <a:xfrm>
            <a:off x="5652120" y="4581128"/>
            <a:ext cx="692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err="1">
                <a:solidFill>
                  <a:srgbClr val="FF0000"/>
                </a:solidFill>
                <a:cs typeface="+mn-cs"/>
              </a:rPr>
              <a:t>Righi</a:t>
            </a:r>
            <a:endParaRPr lang="en-US" dirty="0">
              <a:solidFill>
                <a:srgbClr val="FF0000"/>
              </a:solidFill>
              <a:cs typeface="+mn-cs"/>
            </a:endParaRPr>
          </a:p>
        </p:txBody>
      </p:sp>
    </p:spTree>
    <p:extLst>
      <p:ext uri="{BB962C8B-B14F-4D97-AF65-F5344CB8AC3E}">
        <p14:creationId xmlns:p14="http://schemas.microsoft.com/office/powerpoint/2010/main" val="36301935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292100" y="215900"/>
            <a:ext cx="8483600" cy="1143000"/>
          </a:xfrm>
        </p:spPr>
        <p:txBody>
          <a:bodyPr/>
          <a:lstStyle/>
          <a:p>
            <a:r>
              <a:rPr lang="en-US" sz="2800">
                <a:latin typeface="Arial" charset="0"/>
              </a:rPr>
              <a:t>Higher Neutral Beam Power Required for </a:t>
            </a:r>
            <a:br>
              <a:rPr lang="en-US" sz="2800">
                <a:latin typeface="Arial" charset="0"/>
              </a:rPr>
            </a:br>
            <a:r>
              <a:rPr lang="en-US" sz="2800">
                <a:latin typeface="Arial" charset="0"/>
              </a:rPr>
              <a:t>Enhanced Reverse Shear (ERS) Transition in D-T</a:t>
            </a:r>
            <a:endParaRPr lang="en-US" b="0">
              <a:solidFill>
                <a:srgbClr val="000000"/>
              </a:solidFill>
              <a:latin typeface="Arial" charset="0"/>
            </a:endParaRPr>
          </a:p>
        </p:txBody>
      </p:sp>
      <p:sp>
        <p:nvSpPr>
          <p:cNvPr id="881667" name="Rectangle 3"/>
          <p:cNvSpPr>
            <a:spLocks noGrp="1" noChangeArrowheads="1"/>
          </p:cNvSpPr>
          <p:nvPr>
            <p:ph type="body" idx="1"/>
          </p:nvPr>
        </p:nvSpPr>
        <p:spPr>
          <a:xfrm>
            <a:off x="673100" y="5301208"/>
            <a:ext cx="7848600" cy="4648200"/>
          </a:xfrm>
        </p:spPr>
        <p:txBody>
          <a:bodyPr/>
          <a:lstStyle/>
          <a:p>
            <a:pPr>
              <a:buClr>
                <a:schemeClr val="accent2"/>
              </a:buClr>
            </a:pPr>
            <a:r>
              <a:rPr lang="en-US" sz="2000" dirty="0">
                <a:solidFill>
                  <a:schemeClr val="accent2"/>
                </a:solidFill>
              </a:rPr>
              <a:t>Challenge for theory: same or lower threshold expected</a:t>
            </a:r>
          </a:p>
          <a:p>
            <a:pPr>
              <a:buClr>
                <a:schemeClr val="accent2"/>
              </a:buClr>
            </a:pPr>
            <a:r>
              <a:rPr lang="en-US" sz="2000" dirty="0">
                <a:solidFill>
                  <a:schemeClr val="accent2"/>
                </a:solidFill>
              </a:rPr>
              <a:t>Was this a transport effect or a consequence of the beam deposition profile being different?</a:t>
            </a:r>
          </a:p>
          <a:p>
            <a:endParaRPr lang="en-US" b="0" dirty="0">
              <a:solidFill>
                <a:srgbClr val="000000"/>
              </a:solidFill>
            </a:endParaRPr>
          </a:p>
          <a:p>
            <a:endParaRPr lang="en-US" dirty="0"/>
          </a:p>
        </p:txBody>
      </p:sp>
      <p:pic>
        <p:nvPicPr>
          <p:cNvPr id="881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268760"/>
            <a:ext cx="5905500"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881669" name="Text Box 5"/>
          <p:cNvSpPr txBox="1">
            <a:spLocks noChangeArrowheads="1"/>
          </p:cNvSpPr>
          <p:nvPr/>
        </p:nvSpPr>
        <p:spPr bwMode="auto">
          <a:xfrm>
            <a:off x="6183417" y="4869160"/>
            <a:ext cx="2929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a:solidFill>
                  <a:srgbClr val="FF0000"/>
                </a:solidFill>
              </a:rPr>
              <a:t>M. Bell, S. Scott, M. </a:t>
            </a:r>
            <a:r>
              <a:rPr lang="en-US" sz="1600" dirty="0" err="1">
                <a:solidFill>
                  <a:srgbClr val="FF0000"/>
                </a:solidFill>
              </a:rPr>
              <a:t>Zarnstorff</a:t>
            </a:r>
            <a:endParaRPr lang="en-US" sz="1600" dirty="0">
              <a:solidFill>
                <a:srgbClr val="FF0000"/>
              </a:solidFill>
            </a:endParaRPr>
          </a:p>
        </p:txBody>
      </p:sp>
    </p:spTree>
    <p:extLst>
      <p:ext uri="{BB962C8B-B14F-4D97-AF65-F5344CB8AC3E}">
        <p14:creationId xmlns:p14="http://schemas.microsoft.com/office/powerpoint/2010/main" val="12199389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a:xfrm>
            <a:off x="539552" y="260648"/>
            <a:ext cx="8001000" cy="914400"/>
          </a:xfrm>
        </p:spPr>
        <p:txBody>
          <a:bodyPr/>
          <a:lstStyle/>
          <a:p>
            <a:pPr>
              <a:defRPr/>
            </a:pPr>
            <a:r>
              <a:rPr lang="en-US" dirty="0" smtClean="0">
                <a:cs typeface="+mj-cs"/>
              </a:rPr>
              <a:t>Summary of Isotope Effects on Confinement</a:t>
            </a:r>
          </a:p>
        </p:txBody>
      </p:sp>
      <p:sp>
        <p:nvSpPr>
          <p:cNvPr id="784387" name="Rectangle 3"/>
          <p:cNvSpPr>
            <a:spLocks noGrp="1" noChangeArrowheads="1"/>
          </p:cNvSpPr>
          <p:nvPr>
            <p:ph type="body" idx="1"/>
          </p:nvPr>
        </p:nvSpPr>
        <p:spPr>
          <a:xfrm>
            <a:off x="611560" y="1052736"/>
            <a:ext cx="8001000" cy="5544616"/>
          </a:xfrm>
        </p:spPr>
        <p:txBody>
          <a:bodyPr/>
          <a:lstStyle/>
          <a:p>
            <a:pPr>
              <a:defRPr/>
            </a:pPr>
            <a:r>
              <a:rPr lang="en-US" sz="2400" dirty="0" smtClean="0">
                <a:cs typeface="+mn-cs"/>
              </a:rPr>
              <a:t>H-mode isotope scaling studies on JET, together with the worldwide physics database, provide a good technical basis for baseline operation of burning plasma experiments.</a:t>
            </a:r>
          </a:p>
          <a:p>
            <a:pPr lvl="1">
              <a:defRPr/>
            </a:pPr>
            <a:r>
              <a:rPr lang="en-US" dirty="0" smtClean="0"/>
              <a:t>Isotope scaling for </a:t>
            </a:r>
            <a:r>
              <a:rPr lang="en-US" dirty="0" smtClean="0">
                <a:latin typeface="Symbol" charset="0"/>
              </a:rPr>
              <a:t></a:t>
            </a:r>
            <a:r>
              <a:rPr lang="en-US" baseline="-25000" dirty="0" smtClean="0"/>
              <a:t>E</a:t>
            </a:r>
            <a:r>
              <a:rPr lang="en-US" dirty="0" smtClean="0"/>
              <a:t> and power threshold.</a:t>
            </a:r>
          </a:p>
          <a:p>
            <a:pPr lvl="1">
              <a:defRPr/>
            </a:pPr>
            <a:endParaRPr lang="en-US" dirty="0" smtClean="0"/>
          </a:p>
          <a:p>
            <a:pPr>
              <a:defRPr/>
            </a:pPr>
            <a:r>
              <a:rPr lang="en-US" sz="2400" dirty="0" smtClean="0">
                <a:cs typeface="+mn-cs"/>
              </a:rPr>
              <a:t>Understanding of isotope scaling is incomplete since it depends on operating regime.</a:t>
            </a:r>
          </a:p>
          <a:p>
            <a:pPr lvl="1">
              <a:lnSpc>
                <a:spcPct val="90000"/>
              </a:lnSpc>
            </a:pPr>
            <a:r>
              <a:rPr lang="en-US" dirty="0" smtClean="0"/>
              <a:t>Not </a:t>
            </a:r>
            <a:r>
              <a:rPr lang="en-US" dirty="0"/>
              <a:t>consistent with naive turbulence theory scaling</a:t>
            </a:r>
          </a:p>
          <a:p>
            <a:pPr lvl="1">
              <a:lnSpc>
                <a:spcPct val="90000"/>
              </a:lnSpc>
            </a:pPr>
            <a:r>
              <a:rPr lang="en-US" dirty="0"/>
              <a:t>What is the role of radial electric field shear in the different regimes?</a:t>
            </a:r>
          </a:p>
          <a:p>
            <a:pPr lvl="1">
              <a:lnSpc>
                <a:spcPct val="90000"/>
              </a:lnSpc>
            </a:pPr>
            <a:r>
              <a:rPr lang="en-US" dirty="0"/>
              <a:t>What are the implications for advanced operating modes</a:t>
            </a:r>
            <a:r>
              <a:rPr lang="en-US" dirty="0" smtClean="0"/>
              <a:t>?</a:t>
            </a:r>
          </a:p>
          <a:p>
            <a:pPr marL="477838" lvl="1" indent="0">
              <a:lnSpc>
                <a:spcPct val="90000"/>
              </a:lnSpc>
              <a:buNone/>
            </a:pPr>
            <a:endParaRPr lang="en-US" dirty="0"/>
          </a:p>
          <a:p>
            <a:pPr>
              <a:lnSpc>
                <a:spcPct val="90000"/>
              </a:lnSpc>
            </a:pPr>
            <a:r>
              <a:rPr lang="en-US" dirty="0"/>
              <a:t>Power threshold for internal barrier formation increased with &lt;A&gt;.</a:t>
            </a:r>
          </a:p>
          <a:p>
            <a:pPr lvl="1">
              <a:lnSpc>
                <a:spcPct val="90000"/>
              </a:lnSpc>
            </a:pPr>
            <a:r>
              <a:rPr lang="en-US" dirty="0"/>
              <a:t>What are the implications for advanced operating regimes in ITER?</a:t>
            </a:r>
          </a:p>
          <a:p>
            <a:pPr lvl="1">
              <a:defRPr/>
            </a:pPr>
            <a:endParaRPr lang="en-US" dirty="0" smtClean="0"/>
          </a:p>
        </p:txBody>
      </p:sp>
    </p:spTree>
    <p:extLst>
      <p:ext uri="{BB962C8B-B14F-4D97-AF65-F5344CB8AC3E}">
        <p14:creationId xmlns:p14="http://schemas.microsoft.com/office/powerpoint/2010/main" val="3000427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539552" y="260648"/>
            <a:ext cx="8001000" cy="914400"/>
          </a:xfrm>
        </p:spPr>
        <p:txBody>
          <a:bodyPr/>
          <a:lstStyle/>
          <a:p>
            <a:r>
              <a:rPr lang="en-US" sz="2800" dirty="0">
                <a:latin typeface="" charset="0"/>
              </a:rPr>
              <a:t>ICRF Successfully Heated D-T </a:t>
            </a:r>
            <a:r>
              <a:rPr lang="en-US" sz="2800" dirty="0" err="1">
                <a:latin typeface="" charset="0"/>
              </a:rPr>
              <a:t>Supershot</a:t>
            </a:r>
            <a:r>
              <a:rPr lang="en-US" sz="2800" dirty="0">
                <a:latin typeface="" charset="0"/>
              </a:rPr>
              <a:t> Plasmas in TFTR</a:t>
            </a:r>
            <a:endParaRPr lang="en-US" sz="3600" dirty="0">
              <a:solidFill>
                <a:srgbClr val="DD0000"/>
              </a:solidFill>
              <a:latin typeface="" charset="0"/>
            </a:endParaRPr>
          </a:p>
        </p:txBody>
      </p:sp>
      <p:sp>
        <p:nvSpPr>
          <p:cNvPr id="785411" name="Rectangle 3"/>
          <p:cNvSpPr>
            <a:spLocks noGrp="1" noChangeArrowheads="1"/>
          </p:cNvSpPr>
          <p:nvPr>
            <p:ph type="body" idx="1"/>
          </p:nvPr>
        </p:nvSpPr>
        <p:spPr>
          <a:xfrm>
            <a:off x="506413" y="4533900"/>
            <a:ext cx="8056562" cy="4648200"/>
          </a:xfrm>
        </p:spPr>
        <p:txBody>
          <a:bodyPr/>
          <a:lstStyle/>
          <a:p>
            <a:r>
              <a:rPr lang="en-US" sz="2000" dirty="0"/>
              <a:t>Power deposition calculations in good agreement with experiment.</a:t>
            </a:r>
          </a:p>
          <a:p>
            <a:pPr lvl="1">
              <a:lnSpc>
                <a:spcPct val="90000"/>
              </a:lnSpc>
            </a:pPr>
            <a:r>
              <a:rPr lang="en-US" sz="1800" dirty="0">
                <a:latin typeface="Symbol" charset="0"/>
                <a:sym typeface="Symbol" charset="0"/>
              </a:rPr>
              <a:t></a:t>
            </a:r>
            <a:r>
              <a:rPr lang="en-US" sz="1800" baseline="-25000" dirty="0"/>
              <a:t>cHe3 </a:t>
            </a:r>
            <a:r>
              <a:rPr lang="en-US" sz="1800" dirty="0"/>
              <a:t>to </a:t>
            </a:r>
            <a:r>
              <a:rPr lang="en-US" sz="1800" dirty="0">
                <a:latin typeface="Symbol" charset="0"/>
                <a:sym typeface="Symbol" charset="0"/>
              </a:rPr>
              <a:t></a:t>
            </a:r>
            <a:r>
              <a:rPr lang="en-US" sz="1800" baseline="-25000" dirty="0" err="1"/>
              <a:t>cT</a:t>
            </a:r>
            <a:r>
              <a:rPr lang="en-US" sz="1800" dirty="0"/>
              <a:t> transition heating regime shown to give efficient heating suitable for ITER D-T plasma</a:t>
            </a:r>
          </a:p>
          <a:p>
            <a:pPr>
              <a:buClr>
                <a:schemeClr val="accent2"/>
              </a:buClr>
            </a:pPr>
            <a:endParaRPr lang="en-US" sz="2000" dirty="0">
              <a:solidFill>
                <a:schemeClr val="accent2"/>
              </a:solidFill>
            </a:endParaRPr>
          </a:p>
        </p:txBody>
      </p:sp>
      <p:sp>
        <p:nvSpPr>
          <p:cNvPr id="785416" name="Text Box 8"/>
          <p:cNvSpPr txBox="1">
            <a:spLocks noChangeArrowheads="1"/>
          </p:cNvSpPr>
          <p:nvPr/>
        </p:nvSpPr>
        <p:spPr bwMode="auto">
          <a:xfrm>
            <a:off x="827584" y="3657218"/>
            <a:ext cx="32702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1" dirty="0">
                <a:solidFill>
                  <a:schemeClr val="accent2"/>
                </a:solidFill>
                <a:latin typeface="Symbol" charset="0"/>
              </a:rPr>
              <a:t>D</a:t>
            </a:r>
            <a:r>
              <a:rPr lang="en-US" sz="2000" b="1" dirty="0">
                <a:solidFill>
                  <a:schemeClr val="accent2"/>
                </a:solidFill>
                <a:latin typeface="" charset="0"/>
              </a:rPr>
              <a:t> </a:t>
            </a:r>
            <a:r>
              <a:rPr lang="en-US" sz="2000" b="1" dirty="0">
                <a:solidFill>
                  <a:schemeClr val="accent2"/>
                </a:solidFill>
              </a:rPr>
              <a:t>T</a:t>
            </a:r>
            <a:r>
              <a:rPr lang="en-US" sz="2000" b="1" baseline="-25000" dirty="0">
                <a:solidFill>
                  <a:schemeClr val="accent2"/>
                </a:solidFill>
              </a:rPr>
              <a:t>i</a:t>
            </a:r>
            <a:r>
              <a:rPr lang="en-US" sz="2000" b="1" dirty="0">
                <a:solidFill>
                  <a:schemeClr val="accent2"/>
                </a:solidFill>
              </a:rPr>
              <a:t> due to 2nd harmonic tritium heating</a:t>
            </a:r>
          </a:p>
        </p:txBody>
      </p:sp>
      <p:sp>
        <p:nvSpPr>
          <p:cNvPr id="785417" name="Text Box 9"/>
          <p:cNvSpPr txBox="1">
            <a:spLocks noChangeArrowheads="1"/>
          </p:cNvSpPr>
          <p:nvPr/>
        </p:nvSpPr>
        <p:spPr bwMode="auto">
          <a:xfrm>
            <a:off x="4499992" y="3645024"/>
            <a:ext cx="36163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1" dirty="0">
                <a:solidFill>
                  <a:schemeClr val="accent2"/>
                </a:solidFill>
                <a:latin typeface="Symbol" charset="0"/>
              </a:rPr>
              <a:t>D</a:t>
            </a:r>
            <a:r>
              <a:rPr lang="en-US" sz="2000" b="1" dirty="0">
                <a:solidFill>
                  <a:schemeClr val="accent2"/>
                </a:solidFill>
                <a:latin typeface="" charset="0"/>
              </a:rPr>
              <a:t> </a:t>
            </a:r>
            <a:r>
              <a:rPr lang="en-US" sz="2000" b="1" dirty="0" err="1">
                <a:solidFill>
                  <a:schemeClr val="accent2"/>
                </a:solidFill>
              </a:rPr>
              <a:t>T</a:t>
            </a:r>
            <a:r>
              <a:rPr lang="en-US" sz="2000" b="1" baseline="-25000" dirty="0" err="1">
                <a:solidFill>
                  <a:schemeClr val="accent2"/>
                </a:solidFill>
              </a:rPr>
              <a:t>e</a:t>
            </a:r>
            <a:r>
              <a:rPr lang="en-US" sz="2000" b="1" dirty="0">
                <a:solidFill>
                  <a:schemeClr val="accent2"/>
                </a:solidFill>
              </a:rPr>
              <a:t> due to direct electron and</a:t>
            </a:r>
            <a:r>
              <a:rPr lang="en-US" sz="2000" b="1" baseline="30000" dirty="0">
                <a:solidFill>
                  <a:schemeClr val="accent2"/>
                </a:solidFill>
              </a:rPr>
              <a:t> 3</a:t>
            </a:r>
            <a:r>
              <a:rPr lang="en-US" sz="2000" b="1" dirty="0">
                <a:solidFill>
                  <a:schemeClr val="accent2"/>
                </a:solidFill>
              </a:rPr>
              <a:t>He minority ion heating</a:t>
            </a:r>
          </a:p>
        </p:txBody>
      </p:sp>
      <p:pic>
        <p:nvPicPr>
          <p:cNvPr id="78542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80728"/>
            <a:ext cx="7015163"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5424" name="Text Box 16"/>
          <p:cNvSpPr txBox="1">
            <a:spLocks noChangeArrowheads="1"/>
          </p:cNvSpPr>
          <p:nvPr/>
        </p:nvSpPr>
        <p:spPr bwMode="auto">
          <a:xfrm>
            <a:off x="343768" y="5949280"/>
            <a:ext cx="574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r>
              <a:rPr lang="en-US" sz="1600" dirty="0">
                <a:solidFill>
                  <a:srgbClr val="FF0000"/>
                </a:solidFill>
              </a:rPr>
              <a:t>G. Taylor, J. R. Wilson, J. Hosea, R. </a:t>
            </a:r>
            <a:r>
              <a:rPr lang="en-US" sz="1600" dirty="0" err="1">
                <a:solidFill>
                  <a:srgbClr val="FF0000"/>
                </a:solidFill>
              </a:rPr>
              <a:t>Majeski</a:t>
            </a:r>
            <a:r>
              <a:rPr lang="en-US" sz="1600" dirty="0">
                <a:solidFill>
                  <a:srgbClr val="FF0000"/>
                </a:solidFill>
              </a:rPr>
              <a:t>, C. K. Phillips</a:t>
            </a:r>
          </a:p>
        </p:txBody>
      </p:sp>
    </p:spTree>
    <p:extLst>
      <p:ext uri="{BB962C8B-B14F-4D97-AF65-F5344CB8AC3E}">
        <p14:creationId xmlns:p14="http://schemas.microsoft.com/office/powerpoint/2010/main" val="548685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TER_PPTemplate (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Century Gothic" pitchFamily="-2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Century Gothic" pitchFamily="-29" charset="0"/>
          </a:defRPr>
        </a:defPPr>
      </a:lstStyle>
    </a:ln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ITER_PPTemplate (2)</Template>
  <TotalTime>11335</TotalTime>
  <Words>1261</Words>
  <Application>Microsoft Macintosh PowerPoint</Application>
  <PresentationFormat>On-screen Show (4:3)</PresentationFormat>
  <Paragraphs>169</Paragraphs>
  <Slides>22</Slides>
  <Notes>18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ITER_PPTemplate (2)</vt:lpstr>
      <vt:lpstr>Implications of TFTR D-T Experiments for ITER   </vt:lpstr>
      <vt:lpstr>How are D-T Experiments Different from D? </vt:lpstr>
      <vt:lpstr>Ion Thermal Conductivity Changes with &lt;A&gt; Depending on Operating Regimes</vt:lpstr>
      <vt:lpstr>Isotope Effect on Confinement Varied Widely Depending on Operating Regime</vt:lpstr>
      <vt:lpstr>Favorable Isotope Scaling Not Observed in Reverse Shear Experiments</vt:lpstr>
      <vt:lpstr>Power Threshold on JET Going from  L to H-mode Shows Favorable Isotope Scaling</vt:lpstr>
      <vt:lpstr>Higher Neutral Beam Power Required for  Enhanced Reverse Shear (ERS) Transition in D-T</vt:lpstr>
      <vt:lpstr>Summary of Isotope Effects on Confinement</vt:lpstr>
      <vt:lpstr>ICRF Successfully Heated D-T Supershot Plasmas in TFTR</vt:lpstr>
      <vt:lpstr>Implications of ICRF Heating and  Current Drive Studies</vt:lpstr>
      <vt:lpstr>In 1988 D-T Plan Little Attention Was Given to  Alpha Physics on TFTR</vt:lpstr>
      <vt:lpstr>By 1993 Realized that TFTR Could Contribute to Alpha Physics Studies</vt:lpstr>
      <vt:lpstr>Alpha-particle Physics Studies</vt:lpstr>
      <vt:lpstr>Alpha-Particle Parameters in TFTR/JET Sufficient to Begin Study of  Alpha-Particle Physics </vt:lpstr>
      <vt:lpstr>Classical Alpha Particle Behavior was Confirmed for Normal Shear (Supershot) Discharges</vt:lpstr>
      <vt:lpstr>Alpha-particles Were Well Confined in Normal Shear (Supershot) Discharges</vt:lpstr>
      <vt:lpstr>Initial Evidence of Alpha-particle Heating  on TFTR and JET</vt:lpstr>
      <vt:lpstr> </vt:lpstr>
      <vt:lpstr>TFTR Alpha-particle Physics Studies in Reversed Shear Discharges Resulted in New Discoveries.</vt:lpstr>
      <vt:lpstr>Compatibility with Plasma-Boundary Interface Was a Key Issue</vt:lpstr>
      <vt:lpstr>TFTR D-T Experiments Were Exciting From the Start to the End</vt:lpstr>
      <vt:lpstr>The Burning Plasma Research Program on ITER will Be Even More Exciting</vt:lpstr>
    </vt:vector>
  </TitlesOfParts>
  <Company>ITER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ITER</dc:creator>
  <cp:lastModifiedBy>Rich Hawryluk</cp:lastModifiedBy>
  <cp:revision>592</cp:revision>
  <cp:lastPrinted>2012-07-24T09:10:30Z</cp:lastPrinted>
  <dcterms:created xsi:type="dcterms:W3CDTF">2008-10-19T15:59:39Z</dcterms:created>
  <dcterms:modified xsi:type="dcterms:W3CDTF">2014-05-23T21:51:51Z</dcterms:modified>
</cp:coreProperties>
</file>