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9" r:id="rId1"/>
  </p:sldMasterIdLst>
  <p:notesMasterIdLst>
    <p:notesMasterId r:id="rId9"/>
  </p:notesMasterIdLst>
  <p:sldIdLst>
    <p:sldId id="256" r:id="rId2"/>
    <p:sldId id="259" r:id="rId3"/>
    <p:sldId id="355" r:id="rId4"/>
    <p:sldId id="358" r:id="rId5"/>
    <p:sldId id="356" r:id="rId6"/>
    <p:sldId id="260" r:id="rId7"/>
    <p:sldId id="360" r:id="rId8"/>
  </p:sldIdLst>
  <p:sldSz cx="9144000" cy="6858000" type="screen4x3"/>
  <p:notesSz cx="6934200" cy="9220200"/>
  <p:embeddedFontLst>
    <p:embeddedFont>
      <p:font typeface="Arial Black" pitchFamily="34" charset="0"/>
      <p:bold r:id="rId10"/>
    </p:embeddedFont>
    <p:embeddedFont>
      <p:font typeface="Arial Rounded MT Bold" pitchFamily="34" charset="0"/>
      <p:regular r:id="rId11"/>
    </p:embeddedFont>
    <p:embeddedFont>
      <p:font typeface="Arial Narrow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824604"/>
    <a:srgbClr val="733C13"/>
    <a:srgbClr val="996600"/>
    <a:srgbClr val="042096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7" autoAdjust="0"/>
    <p:restoredTop sz="94605" autoAdjust="0"/>
  </p:normalViewPr>
  <p:slideViewPr>
    <p:cSldViewPr snapToGrid="0" showGuides="1">
      <p:cViewPr>
        <p:scale>
          <a:sx n="100" d="100"/>
          <a:sy n="100" d="100"/>
        </p:scale>
        <p:origin x="-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715" y="-6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xiz\Documents\Dev%20path,reactors%20etc\Dev%20Paths\FusionPlanCostFinalV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Funding Profile During</a:t>
            </a:r>
            <a:r>
              <a:rPr lang="en-US" baseline="0" dirty="0" smtClean="0"/>
              <a:t> Period Leading to</a:t>
            </a:r>
            <a:r>
              <a:rPr lang="en-US" dirty="0" smtClean="0"/>
              <a:t> </a:t>
            </a:r>
            <a:r>
              <a:rPr lang="en-US" dirty="0"/>
              <a:t>CTF Construction </a:t>
            </a:r>
            <a:r>
              <a:rPr lang="en-US" dirty="0" smtClean="0"/>
              <a:t>(2003 $M )</a:t>
            </a: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Sheet1!$B$35</c:f>
              <c:strCache>
                <c:ptCount val="1"/>
                <c:pt idx="0">
                  <c:v>Materials Science Development</c:v>
                </c:pt>
              </c:strCache>
            </c:strRef>
          </c:tx>
          <c:val>
            <c:numRef>
              <c:f>Sheet1!$C$35:$V$35</c:f>
              <c:numCache>
                <c:formatCode>0.0</c:formatCode>
                <c:ptCount val="20"/>
                <c:pt idx="0">
                  <c:v>7.8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  <c:pt idx="4">
                  <c:v>24</c:v>
                </c:pt>
                <c:pt idx="5">
                  <c:v>26</c:v>
                </c:pt>
                <c:pt idx="6">
                  <c:v>39</c:v>
                </c:pt>
                <c:pt idx="7">
                  <c:v>43</c:v>
                </c:pt>
                <c:pt idx="8">
                  <c:v>47</c:v>
                </c:pt>
                <c:pt idx="9">
                  <c:v>49</c:v>
                </c:pt>
                <c:pt idx="10">
                  <c:v>47</c:v>
                </c:pt>
                <c:pt idx="11">
                  <c:v>48</c:v>
                </c:pt>
                <c:pt idx="12">
                  <c:v>48</c:v>
                </c:pt>
                <c:pt idx="13">
                  <c:v>59</c:v>
                </c:pt>
                <c:pt idx="14">
                  <c:v>56</c:v>
                </c:pt>
                <c:pt idx="15">
                  <c:v>55</c:v>
                </c:pt>
                <c:pt idx="16">
                  <c:v>53</c:v>
                </c:pt>
                <c:pt idx="17">
                  <c:v>53</c:v>
                </c:pt>
                <c:pt idx="18">
                  <c:v>52</c:v>
                </c:pt>
                <c:pt idx="19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Sheet1!$B$36</c:f>
              <c:strCache>
                <c:ptCount val="1"/>
                <c:pt idx="0">
                  <c:v>Fusion Energy Technology</c:v>
                </c:pt>
              </c:strCache>
            </c:strRef>
          </c:tx>
          <c:val>
            <c:numRef>
              <c:f>Sheet1!$C$36:$V$36</c:f>
              <c:numCache>
                <c:formatCode>0.0</c:formatCode>
                <c:ptCount val="20"/>
                <c:pt idx="0">
                  <c:v>12</c:v>
                </c:pt>
                <c:pt idx="1">
                  <c:v>12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34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49</c:v>
                </c:pt>
                <c:pt idx="12">
                  <c:v>54</c:v>
                </c:pt>
                <c:pt idx="13">
                  <c:v>58</c:v>
                </c:pt>
                <c:pt idx="14">
                  <c:v>63</c:v>
                </c:pt>
                <c:pt idx="15">
                  <c:v>68</c:v>
                </c:pt>
                <c:pt idx="16">
                  <c:v>73</c:v>
                </c:pt>
                <c:pt idx="17">
                  <c:v>77</c:v>
                </c:pt>
                <c:pt idx="18">
                  <c:v>80</c:v>
                </c:pt>
                <c:pt idx="19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Sheet1!$B$37</c:f>
              <c:strCache>
                <c:ptCount val="1"/>
                <c:pt idx="0">
                  <c:v>Plasma Technology</c:v>
                </c:pt>
              </c:strCache>
            </c:strRef>
          </c:tx>
          <c:val>
            <c:numRef>
              <c:f>Sheet1!$C$37:$V$37</c:f>
              <c:numCache>
                <c:formatCode>0.0</c:formatCode>
                <c:ptCount val="20"/>
                <c:pt idx="0">
                  <c:v>11</c:v>
                </c:pt>
                <c:pt idx="1">
                  <c:v>12</c:v>
                </c:pt>
                <c:pt idx="2">
                  <c:v>15</c:v>
                </c:pt>
                <c:pt idx="3">
                  <c:v>18</c:v>
                </c:pt>
                <c:pt idx="4">
                  <c:v>21</c:v>
                </c:pt>
                <c:pt idx="5">
                  <c:v>24</c:v>
                </c:pt>
                <c:pt idx="6">
                  <c:v>34</c:v>
                </c:pt>
                <c:pt idx="7">
                  <c:v>44</c:v>
                </c:pt>
                <c:pt idx="8">
                  <c:v>45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52</c:v>
                </c:pt>
                <c:pt idx="16">
                  <c:v>53</c:v>
                </c:pt>
                <c:pt idx="17">
                  <c:v>54</c:v>
                </c:pt>
                <c:pt idx="18">
                  <c:v>55</c:v>
                </c:pt>
                <c:pt idx="19">
                  <c:v>55</c:v>
                </c:pt>
              </c:numCache>
            </c:numRef>
          </c:val>
        </c:ser>
        <c:ser>
          <c:idx val="3"/>
          <c:order val="3"/>
          <c:tx>
            <c:strRef>
              <c:f>Sheet1!$B$38</c:f>
              <c:strCache>
                <c:ptCount val="1"/>
                <c:pt idx="0">
                  <c:v>System Analysis/Design Studies</c:v>
                </c:pt>
              </c:strCache>
            </c:strRef>
          </c:tx>
          <c:val>
            <c:numRef>
              <c:f>Sheet1!$C$38:$V$38</c:f>
              <c:numCache>
                <c:formatCode>0.0</c:formatCode>
                <c:ptCount val="20"/>
                <c:pt idx="0">
                  <c:v>3.5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12.5</c:v>
                </c:pt>
                <c:pt idx="10">
                  <c:v>15</c:v>
                </c:pt>
                <c:pt idx="11">
                  <c:v>17.5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</c:numCache>
            </c:numRef>
          </c:val>
        </c:ser>
        <c:gapWidth val="55"/>
        <c:overlap val="100"/>
        <c:axId val="92217344"/>
        <c:axId val="92219264"/>
      </c:barChart>
      <c:catAx>
        <c:axId val="92217344"/>
        <c:scaling>
          <c:orientation val="minMax"/>
        </c:scaling>
        <c:axPos val="b"/>
        <c:majorTickMark val="none"/>
        <c:tickLblPos val="nextTo"/>
        <c:crossAx val="92219264"/>
        <c:crosses val="autoZero"/>
        <c:auto val="1"/>
        <c:lblAlgn val="ctr"/>
        <c:lblOffset val="100"/>
      </c:catAx>
      <c:valAx>
        <c:axId val="92219264"/>
        <c:scaling>
          <c:orientation val="minMax"/>
        </c:scaling>
        <c:axPos val="l"/>
        <c:majorGridlines/>
        <c:numFmt formatCode="0" sourceLinked="0"/>
        <c:majorTickMark val="none"/>
        <c:tickLblPos val="nextTo"/>
        <c:crossAx val="92217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0.63817</cdr:x>
      <cdr:y>0.93025</cdr:y>
    </cdr:from>
    <cdr:to>
      <cdr:x>0.85678</cdr:x>
      <cdr:y>0.98164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38420" y="4827270"/>
          <a:ext cx="176022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Years after start</a:t>
          </a:r>
          <a:endParaRPr lang="en-US" sz="16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6FFB-9EE7-47D2-BA4C-1A096DD2E1B1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E879-803E-47D7-A2B8-2EB46E2D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E879-803E-47D7-A2B8-2EB46E2DC3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381158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Turned out to be a blue print for the future.  </a:t>
            </a:r>
          </a:p>
          <a:p>
            <a:r>
              <a:rPr lang="en-US" sz="1800" dirty="0" smtClean="0"/>
              <a:t>New strategy began in FY10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E879-803E-47D7-A2B8-2EB46E2DC3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E879-803E-47D7-A2B8-2EB46E2DC3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E879-803E-47D7-A2B8-2EB46E2DC3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4379913"/>
            <a:ext cx="6019800" cy="4148137"/>
          </a:xfrm>
        </p:spPr>
        <p:txBody>
          <a:bodyPr>
            <a:normAutofit/>
          </a:bodyPr>
          <a:lstStyle/>
          <a:p>
            <a:r>
              <a:rPr lang="en-US" dirty="0" smtClean="0"/>
              <a:t>Beta = </a:t>
            </a:r>
            <a:r>
              <a:rPr lang="en-US" dirty="0" err="1" smtClean="0"/>
              <a:t>betaN</a:t>
            </a:r>
            <a:r>
              <a:rPr lang="en-US" dirty="0" smtClean="0"/>
              <a:t> *I/(</a:t>
            </a:r>
            <a:r>
              <a:rPr lang="en-US" dirty="0" err="1" smtClean="0"/>
              <a:t>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E879-803E-47D7-A2B8-2EB46E2DC3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5"/>
          <p:cNvSpPr>
            <a:spLocks noChangeArrowheads="1"/>
          </p:cNvSpPr>
          <p:nvPr userDrawn="1"/>
        </p:nvSpPr>
        <p:spPr bwMode="auto">
          <a:xfrm>
            <a:off x="127000" y="6496050"/>
            <a:ext cx="3278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Managed by UT-Battelle</a:t>
            </a:r>
            <a:br>
              <a:rPr lang="en-US" sz="9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pic>
        <p:nvPicPr>
          <p:cNvPr id="6" name="Picture 258" descr="ORNL_leaf 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pic>
        <p:nvPicPr>
          <p:cNvPr id="7" name="Picture 262" descr="ORNL cover graphi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7763"/>
            <a:ext cx="45910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247900"/>
            <a:ext cx="3733800" cy="1485900"/>
          </a:xfrm>
        </p:spPr>
        <p:txBody>
          <a:bodyPr/>
          <a:lstStyle>
            <a:lvl1pPr marL="0" indent="0" algn="r">
              <a:buFont typeface="Symbol" pitchFamily="18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800100" y="157163"/>
            <a:ext cx="8229600" cy="461962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3988"/>
            <a:ext cx="21939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53988"/>
            <a:ext cx="6429375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1367" y="6325322"/>
            <a:ext cx="933826" cy="4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1367" y="6325322"/>
            <a:ext cx="933826" cy="4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27" y="2520043"/>
            <a:ext cx="7772400" cy="1362075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0819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1367" y="6325322"/>
            <a:ext cx="933826" cy="4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354138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53988"/>
            <a:ext cx="877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95250" y="6492875"/>
            <a:ext cx="1754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DA74341E-0AD2-4C42-A5E4-13014E084DB9}" type="slidenum"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Fusion Budget Planning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4" r:id="rId2"/>
    <p:sldLayoutId id="2147484035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36" r:id="rId13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charset="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69967" y="2411177"/>
            <a:ext cx="3960376" cy="3477993"/>
          </a:xfrm>
        </p:spPr>
        <p:txBody>
          <a:bodyPr/>
          <a:lstStyle/>
          <a:p>
            <a:pPr algn="ctr"/>
            <a:r>
              <a:rPr lang="en-US" dirty="0" smtClean="0"/>
              <a:t>Stan Milora, ORNL </a:t>
            </a:r>
          </a:p>
          <a:p>
            <a:pPr algn="ctr"/>
            <a:r>
              <a:rPr lang="en-US" sz="1800" dirty="0" smtClean="0"/>
              <a:t>Director Virtual Laboratory for Technology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ANS Topical Meeting on the Technology of Fusion Energy</a:t>
            </a:r>
          </a:p>
          <a:p>
            <a:pPr algn="ctr"/>
            <a:r>
              <a:rPr lang="en-US" sz="1600" dirty="0" smtClean="0"/>
              <a:t>August 27, 2012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0100" y="157162"/>
            <a:ext cx="7810500" cy="757237"/>
          </a:xfrm>
        </p:spPr>
        <p:txBody>
          <a:bodyPr/>
          <a:lstStyle/>
          <a:p>
            <a:pPr algn="ctr"/>
            <a:r>
              <a:rPr lang="en-US" dirty="0" smtClean="0"/>
              <a:t>From ITER to DEMO – Technology </a:t>
            </a:r>
            <a:br>
              <a:rPr lang="en-US" dirty="0" smtClean="0"/>
            </a:br>
            <a:r>
              <a:rPr lang="en-US" dirty="0" smtClean="0"/>
              <a:t>Towards Fusion Power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1" y="1197204"/>
            <a:ext cx="4901939" cy="4468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7351" y="2026757"/>
            <a:ext cx="4270382" cy="2884616"/>
            <a:chOff x="160216" y="1715666"/>
            <a:chExt cx="4270382" cy="2884616"/>
          </a:xfrm>
        </p:grpSpPr>
        <p:grpSp>
          <p:nvGrpSpPr>
            <p:cNvPr id="57" name="Group 56"/>
            <p:cNvGrpSpPr/>
            <p:nvPr/>
          </p:nvGrpSpPr>
          <p:grpSpPr>
            <a:xfrm>
              <a:off x="244623" y="1715666"/>
              <a:ext cx="4185975" cy="2884616"/>
              <a:chOff x="244623" y="1706239"/>
              <a:chExt cx="4680764" cy="2884616"/>
            </a:xfrm>
          </p:grpSpPr>
          <p:sp>
            <p:nvSpPr>
              <p:cNvPr id="6" name="Line 2"/>
              <p:cNvSpPr>
                <a:spLocks noChangeShapeType="1"/>
              </p:cNvSpPr>
              <p:nvPr/>
            </p:nvSpPr>
            <p:spPr bwMode="auto">
              <a:xfrm>
                <a:off x="2708875" y="2850156"/>
                <a:ext cx="201700" cy="14132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" name="Line 3"/>
              <p:cNvSpPr>
                <a:spLocks noChangeShapeType="1"/>
              </p:cNvSpPr>
              <p:nvPr/>
            </p:nvSpPr>
            <p:spPr bwMode="auto">
              <a:xfrm>
                <a:off x="2685855" y="2843819"/>
                <a:ext cx="915325" cy="14132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H="1">
                <a:off x="2489636" y="2767769"/>
                <a:ext cx="210470" cy="1186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H="1" flipV="1">
                <a:off x="1146794" y="2786782"/>
                <a:ext cx="1464520" cy="464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2701202" y="2132964"/>
                <a:ext cx="210470" cy="6580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2696817" y="2007270"/>
                <a:ext cx="710336" cy="7847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H="1">
                <a:off x="540596" y="2838538"/>
                <a:ext cx="2122239" cy="5735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flipH="1" flipV="1">
                <a:off x="1076637" y="2251264"/>
                <a:ext cx="1497406" cy="584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H="1">
                <a:off x="1914132" y="2832201"/>
                <a:ext cx="749799" cy="14301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519769" y="2859663"/>
                <a:ext cx="2097026" cy="2566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1680642" y="2861776"/>
                <a:ext cx="939442" cy="11291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1193930" y="2846988"/>
                <a:ext cx="1437115" cy="12685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H="1">
                <a:off x="1048136" y="2861776"/>
                <a:ext cx="1588390" cy="6369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V="1">
                <a:off x="3238339" y="2767769"/>
                <a:ext cx="1342842" cy="549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V="1">
                <a:off x="2714357" y="2292457"/>
                <a:ext cx="1403133" cy="5767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V="1">
                <a:off x="2683663" y="2339988"/>
                <a:ext cx="801320" cy="4964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V="1">
                <a:off x="2728607" y="2407588"/>
                <a:ext cx="1896422" cy="4383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2717645" y="2838538"/>
                <a:ext cx="1235415" cy="1711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2732992" y="2871281"/>
                <a:ext cx="1580717" cy="4552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flipH="1" flipV="1">
                <a:off x="1750798" y="2294569"/>
                <a:ext cx="890113" cy="5418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H="1" flipV="1">
                <a:off x="1919613" y="1954457"/>
                <a:ext cx="711433" cy="8629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H="1">
                <a:off x="735719" y="2876563"/>
                <a:ext cx="1878883" cy="10615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4292881" y="261566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" name="Oval 30"/>
              <p:cNvSpPr>
                <a:spLocks noChangeArrowheads="1"/>
              </p:cNvSpPr>
              <p:nvPr/>
            </p:nvSpPr>
            <p:spPr bwMode="auto">
              <a:xfrm>
                <a:off x="2100485" y="2510942"/>
                <a:ext cx="1137853" cy="703462"/>
              </a:xfrm>
              <a:prstGeom prst="ellipse">
                <a:avLst/>
              </a:prstGeom>
              <a:gradFill rotWithShape="0">
                <a:gsLst>
                  <a:gs pos="0">
                    <a:srgbClr val="33CCCC"/>
                  </a:gs>
                  <a:gs pos="50000">
                    <a:srgbClr val="185E5E"/>
                  </a:gs>
                  <a:gs pos="100000">
                    <a:srgbClr val="33CCCC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3CC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2016078" y="2657919"/>
                <a:ext cx="13066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FF"/>
                    </a:solidFill>
                    <a:latin typeface="Arial Narrow" pitchFamily="34" charset="0"/>
                  </a:rPr>
                  <a:t>VLT</a:t>
                </a:r>
                <a:endParaRPr lang="en-US" sz="140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" name="Oval 32"/>
              <p:cNvSpPr>
                <a:spLocks noChangeArrowheads="1"/>
              </p:cNvSpPr>
              <p:nvPr/>
            </p:nvSpPr>
            <p:spPr bwMode="auto">
              <a:xfrm>
                <a:off x="3238339" y="1706239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LANL</a:t>
                </a:r>
              </a:p>
            </p:txBody>
          </p:sp>
          <p:sp>
            <p:nvSpPr>
              <p:cNvPr id="33" name="Oval 33"/>
              <p:cNvSpPr>
                <a:spLocks noChangeArrowheads="1"/>
              </p:cNvSpPr>
              <p:nvPr/>
            </p:nvSpPr>
            <p:spPr bwMode="auto">
              <a:xfrm>
                <a:off x="3238339" y="2150920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LLNL</a:t>
                </a:r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>
                <a:off x="3892769" y="2126626"/>
                <a:ext cx="505347" cy="33060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FFFFFF"/>
                    </a:solidFill>
                    <a:latin typeface="Arial Narrow" pitchFamily="34" charset="0"/>
                  </a:rPr>
                  <a:t>ORNL</a:t>
                </a:r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4377288" y="2601938"/>
                <a:ext cx="506443" cy="33166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PNNL</a:t>
                </a:r>
              </a:p>
            </p:txBody>
          </p:sp>
          <p:sp>
            <p:nvSpPr>
              <p:cNvPr id="36" name="Oval 36"/>
              <p:cNvSpPr>
                <a:spLocks noChangeArrowheads="1"/>
              </p:cNvSpPr>
              <p:nvPr/>
            </p:nvSpPr>
            <p:spPr bwMode="auto">
              <a:xfrm>
                <a:off x="4292881" y="3201888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PPPL</a:t>
                </a:r>
              </a:p>
            </p:txBody>
          </p:sp>
          <p:sp>
            <p:nvSpPr>
              <p:cNvPr id="37" name="Oval 37"/>
              <p:cNvSpPr>
                <a:spLocks noChangeArrowheads="1"/>
              </p:cNvSpPr>
              <p:nvPr/>
            </p:nvSpPr>
            <p:spPr bwMode="auto">
              <a:xfrm>
                <a:off x="3835766" y="2850156"/>
                <a:ext cx="506443" cy="33166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SNL</a:t>
                </a:r>
              </a:p>
            </p:txBody>
          </p:sp>
          <p:sp>
            <p:nvSpPr>
              <p:cNvPr id="39" name="Oval 40"/>
              <p:cNvSpPr>
                <a:spLocks noChangeArrowheads="1"/>
              </p:cNvSpPr>
              <p:nvPr/>
            </p:nvSpPr>
            <p:spPr bwMode="auto">
              <a:xfrm>
                <a:off x="877129" y="4104980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Wisc.</a:t>
                </a:r>
              </a:p>
            </p:txBody>
          </p:sp>
          <p:sp>
            <p:nvSpPr>
              <p:cNvPr id="40" name="Oval 41"/>
              <p:cNvSpPr>
                <a:spLocks noChangeArrowheads="1"/>
              </p:cNvSpPr>
              <p:nvPr/>
            </p:nvSpPr>
            <p:spPr bwMode="auto">
              <a:xfrm>
                <a:off x="244623" y="2946275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UCSD</a:t>
                </a:r>
              </a:p>
            </p:txBody>
          </p:sp>
          <p:sp>
            <p:nvSpPr>
              <p:cNvPr id="41" name="Oval 42"/>
              <p:cNvSpPr>
                <a:spLocks noChangeArrowheads="1"/>
              </p:cNvSpPr>
              <p:nvPr/>
            </p:nvSpPr>
            <p:spPr bwMode="auto">
              <a:xfrm>
                <a:off x="725854" y="3353988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UCLA</a:t>
                </a:r>
              </a:p>
            </p:txBody>
          </p:sp>
          <p:sp>
            <p:nvSpPr>
              <p:cNvPr id="42" name="Oval 43"/>
              <p:cNvSpPr>
                <a:spLocks noChangeArrowheads="1"/>
              </p:cNvSpPr>
              <p:nvPr/>
            </p:nvSpPr>
            <p:spPr bwMode="auto">
              <a:xfrm>
                <a:off x="1467979" y="2109726"/>
                <a:ext cx="506443" cy="340112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Illinois</a:t>
                </a:r>
              </a:p>
            </p:txBody>
          </p:sp>
          <p:sp>
            <p:nvSpPr>
              <p:cNvPr id="43" name="Oval 44"/>
              <p:cNvSpPr>
                <a:spLocks noChangeArrowheads="1"/>
              </p:cNvSpPr>
              <p:nvPr/>
            </p:nvSpPr>
            <p:spPr bwMode="auto">
              <a:xfrm>
                <a:off x="666659" y="2615669"/>
                <a:ext cx="506443" cy="331662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UCB</a:t>
                </a:r>
              </a:p>
            </p:txBody>
          </p:sp>
          <p:sp>
            <p:nvSpPr>
              <p:cNvPr id="44" name="Oval 46"/>
              <p:cNvSpPr>
                <a:spLocks noChangeArrowheads="1"/>
              </p:cNvSpPr>
              <p:nvPr/>
            </p:nvSpPr>
            <p:spPr bwMode="auto">
              <a:xfrm>
                <a:off x="413437" y="3815568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Maryland</a:t>
                </a:r>
              </a:p>
            </p:txBody>
          </p:sp>
          <p:sp>
            <p:nvSpPr>
              <p:cNvPr id="45" name="Oval 47"/>
              <p:cNvSpPr>
                <a:spLocks noChangeArrowheads="1"/>
              </p:cNvSpPr>
              <p:nvPr/>
            </p:nvSpPr>
            <p:spPr bwMode="auto">
              <a:xfrm>
                <a:off x="692968" y="2015720"/>
                <a:ext cx="506443" cy="351731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GIT</a:t>
                </a:r>
              </a:p>
            </p:txBody>
          </p:sp>
          <p:sp>
            <p:nvSpPr>
              <p:cNvPr id="46" name="Oval 49"/>
              <p:cNvSpPr>
                <a:spLocks noChangeArrowheads="1"/>
              </p:cNvSpPr>
              <p:nvPr/>
            </p:nvSpPr>
            <p:spPr bwMode="auto">
              <a:xfrm>
                <a:off x="2216683" y="3815568"/>
                <a:ext cx="506443" cy="371800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762F4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CPI</a:t>
                </a:r>
              </a:p>
            </p:txBody>
          </p:sp>
          <p:sp>
            <p:nvSpPr>
              <p:cNvPr id="47" name="Oval 50"/>
              <p:cNvSpPr>
                <a:spLocks noChangeArrowheads="1"/>
              </p:cNvSpPr>
              <p:nvPr/>
            </p:nvSpPr>
            <p:spPr bwMode="auto">
              <a:xfrm>
                <a:off x="2665027" y="4260249"/>
                <a:ext cx="505347" cy="330606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762F4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GA</a:t>
                </a:r>
                <a:endParaRPr lang="en-US" sz="105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8" name="Oval 51"/>
              <p:cNvSpPr>
                <a:spLocks noChangeArrowheads="1"/>
              </p:cNvSpPr>
              <p:nvPr/>
            </p:nvSpPr>
            <p:spPr bwMode="auto">
              <a:xfrm>
                <a:off x="3352344" y="4104980"/>
                <a:ext cx="505347" cy="330606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762F4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Boeing</a:t>
                </a:r>
              </a:p>
            </p:txBody>
          </p:sp>
          <p:sp>
            <p:nvSpPr>
              <p:cNvPr id="52" name="Oval 55"/>
              <p:cNvSpPr>
                <a:spLocks noChangeArrowheads="1"/>
              </p:cNvSpPr>
              <p:nvPr/>
            </p:nvSpPr>
            <p:spPr bwMode="auto">
              <a:xfrm>
                <a:off x="4420040" y="2236476"/>
                <a:ext cx="505347" cy="33166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SRL</a:t>
                </a:r>
              </a:p>
            </p:txBody>
          </p:sp>
          <p:sp>
            <p:nvSpPr>
              <p:cNvPr id="53" name="Oval 56"/>
              <p:cNvSpPr>
                <a:spLocks noChangeArrowheads="1"/>
              </p:cNvSpPr>
              <p:nvPr/>
            </p:nvSpPr>
            <p:spPr bwMode="auto">
              <a:xfrm>
                <a:off x="1668584" y="1768557"/>
                <a:ext cx="477942" cy="344337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MIT</a:t>
                </a:r>
              </a:p>
            </p:txBody>
          </p:sp>
          <p:sp>
            <p:nvSpPr>
              <p:cNvPr id="54" name="Oval 57"/>
              <p:cNvSpPr>
                <a:spLocks noChangeArrowheads="1"/>
              </p:cNvSpPr>
              <p:nvPr/>
            </p:nvSpPr>
            <p:spPr bwMode="auto">
              <a:xfrm>
                <a:off x="1436190" y="3826131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Purdue</a:t>
                </a:r>
              </a:p>
            </p:txBody>
          </p:sp>
          <p:sp>
            <p:nvSpPr>
              <p:cNvPr id="55" name="Oval 58"/>
              <p:cNvSpPr>
                <a:spLocks noChangeArrowheads="1"/>
              </p:cNvSpPr>
              <p:nvPr/>
            </p:nvSpPr>
            <p:spPr bwMode="auto">
              <a:xfrm>
                <a:off x="1633506" y="4222224"/>
                <a:ext cx="506443" cy="330606"/>
              </a:xfrm>
              <a:prstGeom prst="ellipse">
                <a:avLst/>
              </a:prstGeom>
              <a:gradFill rotWithShape="0">
                <a:gsLst>
                  <a:gs pos="0">
                    <a:srgbClr val="8D8DFF"/>
                  </a:gs>
                  <a:gs pos="100000">
                    <a:srgbClr val="4141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FSU</a:t>
                </a:r>
              </a:p>
            </p:txBody>
          </p:sp>
          <p:sp>
            <p:nvSpPr>
              <p:cNvPr id="56" name="Oval 59"/>
              <p:cNvSpPr>
                <a:spLocks noChangeArrowheads="1"/>
              </p:cNvSpPr>
              <p:nvPr/>
            </p:nvSpPr>
            <p:spPr bwMode="auto">
              <a:xfrm>
                <a:off x="2695721" y="1848832"/>
                <a:ext cx="505347" cy="33060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b="1">
                    <a:solidFill>
                      <a:srgbClr val="FFFFFF"/>
                    </a:solidFill>
                    <a:latin typeface="Arial Narrow" pitchFamily="34" charset="0"/>
                  </a:rPr>
                  <a:t>INL</a:t>
                </a:r>
                <a:endParaRPr lang="en-US" sz="10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160216" y="3328638"/>
              <a:ext cx="506443" cy="331662"/>
            </a:xfrm>
            <a:prstGeom prst="ellipse">
              <a:avLst/>
            </a:prstGeom>
            <a:gradFill rotWithShape="0">
              <a:gsLst>
                <a:gs pos="0">
                  <a:srgbClr val="8D8DFF"/>
                </a:gs>
                <a:gs pos="100000">
                  <a:srgbClr val="41417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b="1" dirty="0">
                  <a:solidFill>
                    <a:srgbClr val="FFFFFF"/>
                  </a:solidFill>
                  <a:latin typeface="Arial Narrow" pitchFamily="34" charset="0"/>
                </a:rPr>
                <a:t>UCSB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28600"/>
            <a:ext cx="8775700" cy="770641"/>
          </a:xfrm>
        </p:spPr>
        <p:txBody>
          <a:bodyPr/>
          <a:lstStyle/>
          <a:p>
            <a:r>
              <a:rPr lang="en-US" dirty="0" smtClean="0"/>
              <a:t>2003 FESAC Fusion Development Path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Budget Planning Meeting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61196" y="1809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8157" y="582845"/>
            <a:ext cx="7700082" cy="5692310"/>
            <a:chOff x="707011" y="582845"/>
            <a:chExt cx="7700082" cy="569231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573" y="582845"/>
              <a:ext cx="7620000" cy="569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4542935"/>
              <a:ext cx="2971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1317" y="1711796"/>
              <a:ext cx="1395776" cy="112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707011" y="1545996"/>
              <a:ext cx="1545995" cy="2950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5963356" y="2891715"/>
              <a:ext cx="640644" cy="14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5253920" y="2892425"/>
              <a:ext cx="386644" cy="13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9410" y="2538659"/>
              <a:ext cx="4251987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6920795" y="4940300"/>
              <a:ext cx="386644" cy="13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80186" y="1575532"/>
              <a:ext cx="3254225" cy="30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18661" y="3758565"/>
              <a:ext cx="33147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33036" y="3758565"/>
              <a:ext cx="33147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30090" y="3600450"/>
              <a:ext cx="121729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2950029" y="18505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75629" y="173082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NSTX Upgrade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 bwMode="auto">
          <a:xfrm>
            <a:off x="4512129" y="2688773"/>
            <a:ext cx="206829" cy="2612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3400" y="914400"/>
            <a:ext cx="1730829" cy="2133600"/>
            <a:chOff x="533400" y="914400"/>
            <a:chExt cx="1730829" cy="2133600"/>
          </a:xfrm>
        </p:grpSpPr>
        <p:sp>
          <p:nvSpPr>
            <p:cNvPr id="31" name="Left Brace 30"/>
            <p:cNvSpPr/>
            <p:nvPr/>
          </p:nvSpPr>
          <p:spPr bwMode="auto">
            <a:xfrm>
              <a:off x="1763486" y="914400"/>
              <a:ext cx="500743" cy="21336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1665514"/>
              <a:ext cx="1436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 Level Goal #1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396" y="3102482"/>
            <a:ext cx="1730829" cy="2133600"/>
            <a:chOff x="533396" y="3102482"/>
            <a:chExt cx="1730829" cy="2133600"/>
          </a:xfrm>
        </p:grpSpPr>
        <p:sp>
          <p:nvSpPr>
            <p:cNvPr id="33" name="Left Brace 32"/>
            <p:cNvSpPr/>
            <p:nvPr/>
          </p:nvSpPr>
          <p:spPr bwMode="auto">
            <a:xfrm>
              <a:off x="1763482" y="3102482"/>
              <a:ext cx="500743" cy="21336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396" y="3853596"/>
              <a:ext cx="1436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 Level Goal #2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24272" y="3484347"/>
            <a:ext cx="456889" cy="369332"/>
            <a:chOff x="4524272" y="3484347"/>
            <a:chExt cx="456889" cy="369332"/>
          </a:xfrm>
        </p:grpSpPr>
        <p:sp>
          <p:nvSpPr>
            <p:cNvPr id="28" name="Down Arrow 27"/>
            <p:cNvSpPr/>
            <p:nvPr/>
          </p:nvSpPr>
          <p:spPr bwMode="auto">
            <a:xfrm>
              <a:off x="4524272" y="3592307"/>
              <a:ext cx="206829" cy="261257"/>
            </a:xfrm>
            <a:prstGeom prst="downArrow">
              <a:avLst/>
            </a:prstGeom>
            <a:solidFill>
              <a:srgbClr val="8246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68255" y="3484347"/>
              <a:ext cx="3129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?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71515" y="4649009"/>
            <a:ext cx="458253" cy="369332"/>
            <a:chOff x="5671515" y="4649009"/>
            <a:chExt cx="458253" cy="369332"/>
          </a:xfrm>
        </p:grpSpPr>
        <p:sp>
          <p:nvSpPr>
            <p:cNvPr id="30" name="Down Arrow 29"/>
            <p:cNvSpPr/>
            <p:nvPr/>
          </p:nvSpPr>
          <p:spPr bwMode="auto">
            <a:xfrm>
              <a:off x="5671515" y="4735309"/>
              <a:ext cx="206829" cy="261257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4038" y="464900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?</a:t>
              </a:r>
              <a:endParaRPr lang="en-US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28210" y="500514"/>
            <a:ext cx="575799" cy="6173372"/>
            <a:chOff x="3128210" y="500514"/>
            <a:chExt cx="575799" cy="6173372"/>
          </a:xfrm>
        </p:grpSpPr>
        <p:grpSp>
          <p:nvGrpSpPr>
            <p:cNvPr id="67" name="Group 66"/>
            <p:cNvGrpSpPr/>
            <p:nvPr/>
          </p:nvGrpSpPr>
          <p:grpSpPr>
            <a:xfrm>
              <a:off x="3243714" y="500514"/>
              <a:ext cx="393035" cy="5832909"/>
              <a:chOff x="3243714" y="500514"/>
              <a:chExt cx="393035" cy="5832909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3243714" y="500514"/>
                <a:ext cx="9625" cy="583290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3261364" y="6322363"/>
                <a:ext cx="37538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6" name="TextBox 65"/>
            <p:cNvSpPr txBox="1"/>
            <p:nvPr/>
          </p:nvSpPr>
          <p:spPr>
            <a:xfrm>
              <a:off x="3128210" y="6304554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t= 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Plan (taken from “</a:t>
            </a:r>
            <a:r>
              <a:rPr lang="en-US" b="1" i="1" dirty="0" smtClean="0"/>
              <a:t>On the FES Vision”, </a:t>
            </a:r>
            <a:r>
              <a:rPr lang="en-US" b="1" i="1" dirty="0" err="1" smtClean="0"/>
              <a:t>E.Synakowski</a:t>
            </a:r>
            <a:r>
              <a:rPr lang="en-US" b="1" i="1" dirty="0" smtClean="0"/>
              <a:t> ISFNT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00" y="896966"/>
            <a:ext cx="8229600" cy="5753687"/>
          </a:xfrm>
        </p:spPr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#1 Plasma dynamics and control : </a:t>
            </a:r>
          </a:p>
          <a:p>
            <a:pPr lvl="1"/>
            <a:r>
              <a:rPr lang="en-US" sz="1800" b="0" dirty="0" smtClean="0"/>
              <a:t>Fusion: understanding the dynamics and stability of the burning plasma state. Developing a robust control strategy.</a:t>
            </a:r>
          </a:p>
          <a:p>
            <a:r>
              <a:rPr lang="en-US" i="1" dirty="0" smtClean="0"/>
              <a:t>#2 Materials in a fusion environment : </a:t>
            </a:r>
            <a:endParaRPr lang="en-US" dirty="0" smtClean="0"/>
          </a:p>
          <a:p>
            <a:pPr lvl="1"/>
            <a:r>
              <a:rPr lang="en-US" sz="1800" i="1" dirty="0" smtClean="0"/>
              <a:t>Plasma/surface interactions</a:t>
            </a:r>
            <a:r>
              <a:rPr lang="en-US" sz="1800" dirty="0" smtClean="0"/>
              <a:t> </a:t>
            </a:r>
            <a:r>
              <a:rPr lang="en-US" sz="1800" b="0" dirty="0" smtClean="0"/>
              <a:t>establishing boundary of a fusion plasma. Plasma facing surface survival, renewal: cracking, annealing. Fuel retention. </a:t>
            </a:r>
          </a:p>
          <a:p>
            <a:pPr lvl="1"/>
            <a:r>
              <a:rPr lang="en-US" sz="1800" i="1" dirty="0" smtClean="0"/>
              <a:t>Nuclear effects on materials and structures</a:t>
            </a:r>
            <a:r>
              <a:rPr lang="en-US" sz="1800" dirty="0" smtClean="0"/>
              <a:t>, </a:t>
            </a:r>
            <a:r>
              <a:rPr lang="en-US" sz="1800" b="0" dirty="0" smtClean="0"/>
              <a:t>including the effects of </a:t>
            </a:r>
            <a:r>
              <a:rPr lang="en-US" sz="1800" b="0" dirty="0" smtClean="0"/>
              <a:t> </a:t>
            </a:r>
            <a:r>
              <a:rPr lang="en-US" sz="1800" b="0" dirty="0" smtClean="0"/>
              <a:t>&gt; </a:t>
            </a:r>
            <a:r>
              <a:rPr lang="en-US" sz="1800" b="0" dirty="0" smtClean="0"/>
              <a:t>100 </a:t>
            </a:r>
            <a:r>
              <a:rPr lang="en-US" sz="1800" b="0" dirty="0" err="1" smtClean="0"/>
              <a:t>dpa</a:t>
            </a:r>
            <a:r>
              <a:rPr lang="en-US" sz="1800" b="0" dirty="0" smtClean="0"/>
              <a:t> on structure integrity, helium creation in situ, and time evolving properties </a:t>
            </a:r>
          </a:p>
          <a:p>
            <a:pPr lvl="1"/>
            <a:r>
              <a:rPr lang="en-US" sz="1800" i="1" dirty="0" smtClean="0"/>
              <a:t>Harnessing fusion power </a:t>
            </a:r>
            <a:r>
              <a:rPr lang="en-US" sz="1800" b="0" dirty="0" smtClean="0"/>
              <a:t>depends on the nuclear material science above and is extended to tritium breeding and extracting fusion power </a:t>
            </a:r>
          </a:p>
          <a:p>
            <a:pPr lvl="2"/>
            <a:r>
              <a:rPr lang="en-US" sz="1600" b="0" dirty="0" smtClean="0"/>
              <a:t>This requires the launching of a vigorous materials and nuclear science program that will be part of defining and constructing a </a:t>
            </a:r>
            <a:r>
              <a:rPr lang="en-US" sz="1600" b="0" i="1" dirty="0" smtClean="0"/>
              <a:t>fusion nuclear sciences facility, </a:t>
            </a:r>
            <a:r>
              <a:rPr lang="en-US" sz="1600" b="0" dirty="0" smtClean="0"/>
              <a:t>and will fill gaps en route to a DEMO</a:t>
            </a:r>
            <a:r>
              <a:rPr lang="en-US" sz="1800" b="0" dirty="0" smtClean="0"/>
              <a:t>. </a:t>
            </a: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Budget Planning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2003 Plan Specified Substantial Increases in Materials and Technology Research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Budget Planning Meeting</a:t>
            </a:r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546100" y="1062990"/>
          <a:ext cx="8051800" cy="518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will demonstrate the scientific and technological </a:t>
            </a:r>
            <a:r>
              <a:rPr lang="en-US" i="1" dirty="0" smtClean="0"/>
              <a:t>feasibility of fusion energy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930638"/>
            <a:ext cx="8229600" cy="4533900"/>
          </a:xfrm>
        </p:spPr>
        <p:txBody>
          <a:bodyPr/>
          <a:lstStyle/>
          <a:p>
            <a:r>
              <a:rPr lang="en-US" sz="1800" i="1" dirty="0" smtClean="0"/>
              <a:t>Science mission focuses on demonstration and control of high gain (Q=10) energy producing plasmas, not power generation</a:t>
            </a:r>
          </a:p>
          <a:p>
            <a:pPr lvl="1"/>
            <a:r>
              <a:rPr lang="en-US" sz="1600" b="0" dirty="0" smtClean="0">
                <a:sym typeface="Symbol"/>
              </a:rPr>
              <a:t>High availability for research program but with a duty factor &lt; 10% its internal components will not be subject to neutron </a:t>
            </a:r>
            <a:r>
              <a:rPr lang="en-US" sz="1600" b="0" dirty="0" err="1" smtClean="0">
                <a:sym typeface="Symbol"/>
              </a:rPr>
              <a:t>fluences</a:t>
            </a:r>
            <a:r>
              <a:rPr lang="en-US" sz="1600" b="0" dirty="0" smtClean="0">
                <a:sym typeface="Symbol"/>
              </a:rPr>
              <a:t> exceeding 0.3 MW-yr/m</a:t>
            </a:r>
            <a:r>
              <a:rPr lang="en-US" sz="1600" b="0" baseline="30000" dirty="0" smtClean="0">
                <a:sym typeface="Symbol"/>
              </a:rPr>
              <a:t>2</a:t>
            </a:r>
            <a:r>
              <a:rPr lang="en-US" sz="1600" b="0" dirty="0" smtClean="0">
                <a:sym typeface="Symbol"/>
              </a:rPr>
              <a:t>.</a:t>
            </a:r>
          </a:p>
          <a:p>
            <a:r>
              <a:rPr lang="en-US" sz="1800" i="1" dirty="0" smtClean="0"/>
              <a:t>R</a:t>
            </a:r>
            <a:r>
              <a:rPr lang="en-US" sz="1800" i="1" dirty="0" smtClean="0"/>
              <a:t>eactor </a:t>
            </a:r>
            <a:r>
              <a:rPr lang="en-US" sz="1800" i="1" dirty="0" smtClean="0"/>
              <a:t>scale technology demonstrations</a:t>
            </a:r>
          </a:p>
          <a:p>
            <a:pPr lvl="1"/>
            <a:r>
              <a:rPr lang="en-US" sz="1600" b="0" dirty="0" smtClean="0"/>
              <a:t>Superconducting magnets </a:t>
            </a:r>
          </a:p>
          <a:p>
            <a:pPr lvl="1"/>
            <a:r>
              <a:rPr lang="en-US" sz="1600" b="0" dirty="0" smtClean="0"/>
              <a:t>Heating and current drive technologies (IC, EC, NB</a:t>
            </a:r>
            <a:r>
              <a:rPr lang="en-US" sz="1600" b="0" dirty="0" smtClean="0"/>
              <a:t>) 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First assessment of </a:t>
            </a:r>
            <a:r>
              <a:rPr lang="en-US" sz="1600" b="0" dirty="0" smtClean="0"/>
              <a:t>tritium </a:t>
            </a:r>
            <a:r>
              <a:rPr lang="en-US" sz="1600" b="0" dirty="0" smtClean="0"/>
              <a:t>breeding </a:t>
            </a:r>
            <a:r>
              <a:rPr lang="en-US" sz="1600" b="0" dirty="0" smtClean="0"/>
              <a:t>and high temperature operation in mockups </a:t>
            </a:r>
            <a:r>
              <a:rPr lang="en-US" sz="1600" b="0" dirty="0" smtClean="0"/>
              <a:t>deploying </a:t>
            </a:r>
            <a:r>
              <a:rPr lang="en-US" sz="1600" b="0" dirty="0" smtClean="0"/>
              <a:t>advanced materials </a:t>
            </a:r>
            <a:r>
              <a:rPr lang="en-US" sz="1600" b="0" dirty="0" smtClean="0"/>
              <a:t>and </a:t>
            </a:r>
            <a:r>
              <a:rPr lang="en-US" sz="1600" b="0" dirty="0" smtClean="0"/>
              <a:t>various breeding </a:t>
            </a:r>
            <a:r>
              <a:rPr lang="en-US" sz="1600" b="0" dirty="0" smtClean="0"/>
              <a:t>materials and coolants </a:t>
            </a:r>
            <a:r>
              <a:rPr lang="en-US" sz="1600" b="0" dirty="0" smtClean="0"/>
              <a:t>at  </a:t>
            </a:r>
            <a:r>
              <a:rPr lang="en-US" sz="1600" b="0" dirty="0" smtClean="0"/>
              <a:t> ~1 </a:t>
            </a:r>
            <a:r>
              <a:rPr lang="en-US" sz="1600" b="0" dirty="0" smtClean="0"/>
              <a:t>MW/m</a:t>
            </a:r>
            <a:r>
              <a:rPr lang="en-US" sz="1600" b="0" baseline="30000" dirty="0" smtClean="0"/>
              <a:t>2</a:t>
            </a:r>
            <a:r>
              <a:rPr lang="en-US" sz="1600" b="0" dirty="0" smtClean="0"/>
              <a:t>  neutron wall loading.</a:t>
            </a:r>
            <a:endParaRPr lang="en-US" sz="1600" b="0" baseline="30000" dirty="0" smtClean="0"/>
          </a:p>
          <a:p>
            <a:pPr lvl="1"/>
            <a:r>
              <a:rPr lang="en-US" sz="1600" b="0" dirty="0" smtClean="0"/>
              <a:t>Strong core fueling</a:t>
            </a:r>
            <a:r>
              <a:rPr lang="en-US" sz="1600" b="0" dirty="0" smtClean="0"/>
              <a:t> </a:t>
            </a:r>
            <a:r>
              <a:rPr lang="en-US" sz="1600" b="0" dirty="0" smtClean="0"/>
              <a:t>to maintain DT </a:t>
            </a:r>
            <a:r>
              <a:rPr lang="en-US" sz="1600" b="0" dirty="0" smtClean="0"/>
              <a:t>density </a:t>
            </a:r>
            <a:r>
              <a:rPr lang="en-US" sz="1600" b="0" dirty="0" smtClean="0"/>
              <a:t>consistent with </a:t>
            </a:r>
            <a:r>
              <a:rPr lang="en-US" sz="1600" b="0" dirty="0" smtClean="0"/>
              <a:t>production of </a:t>
            </a:r>
            <a:r>
              <a:rPr lang="en-US" sz="1600" b="0" dirty="0" smtClean="0"/>
              <a:t>several hundreds of MW of fusion </a:t>
            </a:r>
            <a:r>
              <a:rPr lang="en-US" sz="1600" b="0" dirty="0" smtClean="0"/>
              <a:t>power</a:t>
            </a:r>
            <a:endParaRPr lang="en-US" sz="1600" b="0" dirty="0" smtClean="0"/>
          </a:p>
          <a:p>
            <a:pPr lvl="1"/>
            <a:r>
              <a:rPr lang="en-US" sz="1600" b="0" dirty="0" err="1" smtClean="0"/>
              <a:t>Divertor</a:t>
            </a:r>
            <a:r>
              <a:rPr lang="en-US" sz="1600" b="0" dirty="0" smtClean="0"/>
              <a:t> with 10 MW/m</a:t>
            </a:r>
            <a:r>
              <a:rPr lang="en-US" sz="1600" b="0" baseline="30000" dirty="0" smtClean="0"/>
              <a:t>2</a:t>
            </a:r>
            <a:r>
              <a:rPr lang="en-US" sz="1600" b="0" dirty="0" smtClean="0"/>
              <a:t> steady state heat removal capability operating in the tightly coupled regime to reduce net erosion and plasma </a:t>
            </a:r>
            <a:r>
              <a:rPr lang="en-US" sz="1600" b="0" dirty="0" smtClean="0"/>
              <a:t>contamination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Technologies to mitigate the effects of  ELMs and disruptions</a:t>
            </a:r>
          </a:p>
          <a:p>
            <a:pPr lvl="1"/>
            <a:r>
              <a:rPr lang="en-US" sz="1600" b="0" dirty="0" smtClean="0"/>
              <a:t>Remote handling systems capable of </a:t>
            </a:r>
            <a:r>
              <a:rPr lang="en-US" sz="1600" b="0" dirty="0" smtClean="0"/>
              <a:t>installing, </a:t>
            </a:r>
            <a:r>
              <a:rPr lang="en-US" sz="1600" b="0" dirty="0" smtClean="0"/>
              <a:t>removing  and maintaining very large </a:t>
            </a:r>
            <a:r>
              <a:rPr lang="en-US" sz="1600" b="0" dirty="0" smtClean="0"/>
              <a:t>components (50 tons)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 </a:t>
            </a:r>
            <a:r>
              <a:rPr lang="en-US" sz="1600" b="0" dirty="0" smtClean="0"/>
              <a:t>Torus pumping</a:t>
            </a:r>
            <a:r>
              <a:rPr lang="en-US" sz="1600" b="0" dirty="0" smtClean="0"/>
              <a:t>, </a:t>
            </a:r>
            <a:r>
              <a:rPr lang="en-US" sz="1600" b="0" dirty="0" smtClean="0"/>
              <a:t>exhaust  gas cleanup, isotope separation and tritium delivery systems of unprecedented scale.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Budget Planning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beyond 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Budget Planning Meeting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9897" y="1148674"/>
          <a:ext cx="8011879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2689"/>
                <a:gridCol w="718848"/>
                <a:gridCol w="511628"/>
                <a:gridCol w="656316"/>
                <a:gridCol w="709913"/>
                <a:gridCol w="912746"/>
                <a:gridCol w="811329"/>
                <a:gridCol w="1318410"/>
              </a:tblGrid>
              <a:tr h="618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82575" algn="l"/>
                        </a:tabLst>
                      </a:pPr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p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sz="1600" baseline="0" dirty="0" smtClean="0"/>
                        <a:t>(MA)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 smtClean="0"/>
                        <a:t>B</a:t>
                      </a:r>
                      <a:endParaRPr lang="en-US" baseline="-25000" dirty="0" smtClean="0"/>
                    </a:p>
                    <a:p>
                      <a:pPr algn="ctr">
                        <a:tabLst/>
                      </a:pPr>
                      <a:r>
                        <a:rPr lang="en-US" baseline="0" dirty="0" smtClean="0"/>
                        <a:t>(T)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Symbol" pitchFamily="18" charset="2"/>
                        </a:rPr>
                        <a:t>b</a:t>
                      </a:r>
                    </a:p>
                    <a:p>
                      <a:pPr algn="ctr"/>
                      <a:r>
                        <a:rPr lang="en-US" baseline="0" dirty="0" smtClean="0"/>
                        <a:t>(%)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fusion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sz="1600" baseline="0" dirty="0" smtClean="0"/>
                        <a:t>(MW)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</a:t>
                      </a:r>
                      <a:r>
                        <a:rPr lang="en-US" sz="1800" baseline="-25000" dirty="0" err="1" smtClean="0"/>
                        <a:t>elec</a:t>
                      </a:r>
                      <a:endParaRPr lang="en-US" sz="1800" baseline="-25000" dirty="0" smtClean="0"/>
                    </a:p>
                    <a:p>
                      <a:pPr algn="ctr"/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MW</a:t>
                      </a:r>
                      <a:r>
                        <a:rPr lang="en-US" sz="1400" baseline="-25000" dirty="0" err="1" smtClean="0"/>
                        <a:t>e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Plant</a:t>
                      </a:r>
                    </a:p>
                    <a:p>
                      <a:pPr algn="ctr"/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ITER Scenario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ITER AT DEMO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 Model D reactor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140641" y="2158136"/>
            <a:ext cx="1251858" cy="75111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>
            <a:stCxn id="8" idx="2"/>
            <a:endCxn id="14" idx="0"/>
          </p:cNvCxnSpPr>
          <p:nvPr/>
        </p:nvCxnSpPr>
        <p:spPr bwMode="auto">
          <a:xfrm flipH="1">
            <a:off x="1790280" y="2909250"/>
            <a:ext cx="2976290" cy="2481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750733" y="3157432"/>
            <a:ext cx="2079094" cy="146028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Optimized current and pressure profiles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  <a:sym typeface="Symbol"/>
              </a:rPr>
              <a:t>: </a:t>
            </a:r>
            <a:r>
              <a:rPr lang="en-US" sz="1400" dirty="0" smtClean="0">
                <a:solidFill>
                  <a:sysClr val="windowText" lastClr="000000"/>
                </a:solidFill>
                <a:sym typeface="Symbol"/>
              </a:rPr>
              <a:t>p</a:t>
            </a:r>
            <a:r>
              <a:rPr lang="en-US" sz="1400" dirty="0" smtClean="0">
                <a:solidFill>
                  <a:sysClr val="windowText" lastClr="000000"/>
                </a:solidFill>
              </a:rPr>
              <a:t>recision plasma heating fueling and current drive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tools, edge density control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515517" y="2147250"/>
            <a:ext cx="783772" cy="762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/>
          <p:cNvCxnSpPr>
            <a:stCxn id="19" idx="2"/>
            <a:endCxn id="21" idx="0"/>
          </p:cNvCxnSpPr>
          <p:nvPr/>
        </p:nvCxnSpPr>
        <p:spPr bwMode="auto">
          <a:xfrm flipH="1">
            <a:off x="4465314" y="2909250"/>
            <a:ext cx="1442089" cy="260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3169920" y="3169402"/>
            <a:ext cx="2590787" cy="226365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High plasma density (2x10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20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/m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)</a:t>
            </a:r>
            <a:r>
              <a:rPr lang="en-US" sz="1400" b="1" dirty="0" smtClean="0">
                <a:solidFill>
                  <a:sysClr val="windowText" lastClr="000000"/>
                </a:solidFill>
                <a:sym typeface="Symbol"/>
              </a:rPr>
              <a:t>: </a:t>
            </a:r>
            <a:r>
              <a:rPr lang="en-US" sz="1400" dirty="0" smtClean="0">
                <a:solidFill>
                  <a:sysClr val="windowText" lastClr="000000"/>
                </a:solidFill>
                <a:sym typeface="Symbol"/>
              </a:rPr>
              <a:t>e</a:t>
            </a:r>
            <a:r>
              <a:rPr lang="en-US" sz="1400" dirty="0" smtClean="0">
                <a:solidFill>
                  <a:sysClr val="windowText" lastClr="000000"/>
                </a:solidFill>
              </a:rPr>
              <a:t>fficient core plasma fueling and particle exhaust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ysClr val="windowText" lastClr="000000"/>
                </a:solidFill>
              </a:rPr>
              <a:t>Low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plasma contamination and low net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erosion</a:t>
            </a:r>
            <a:r>
              <a:rPr lang="en-US" sz="1400" b="1" dirty="0" smtClean="0">
                <a:solidFill>
                  <a:sysClr val="windowText" lastClr="000000"/>
                </a:solidFill>
                <a:sym typeface="Symbol"/>
              </a:rPr>
              <a:t>:</a:t>
            </a:r>
            <a:r>
              <a:rPr lang="en-US" sz="1400" dirty="0" smtClean="0">
                <a:solidFill>
                  <a:sysClr val="windowText" lastClr="00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high density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divertor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operation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ysClr val="windowText" lastClr="000000"/>
                </a:solidFill>
              </a:rPr>
              <a:t>High  magnetic field: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solidFill>
                  <a:sysClr val="windowText" lastClr="000000"/>
                </a:solidFill>
              </a:rPr>
              <a:t>HTS magnets</a:t>
            </a:r>
            <a:endParaRPr lang="en-US" sz="1400" dirty="0" smtClean="0">
              <a:solidFill>
                <a:sysClr val="windowText" lastClr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54945" y="2542400"/>
            <a:ext cx="1981199" cy="34834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>
            <a:stCxn id="32" idx="2"/>
            <a:endCxn id="34" idx="0"/>
          </p:cNvCxnSpPr>
          <p:nvPr/>
        </p:nvCxnSpPr>
        <p:spPr bwMode="auto">
          <a:xfrm flipH="1">
            <a:off x="7183239" y="2890743"/>
            <a:ext cx="262306" cy="263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943601" y="3154680"/>
            <a:ext cx="2479276" cy="24231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Low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recirculating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power: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plasma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rotation tools for high confinement, high efficiency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high power density H&amp;CD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systems.</a:t>
            </a:r>
            <a:endParaRPr lang="en-US" sz="1400" dirty="0" smtClean="0">
              <a:solidFill>
                <a:sysClr val="windowText" lastClr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ysClr val="windowText" lastClr="000000"/>
                </a:solidFill>
              </a:rPr>
              <a:t>High thermal efficiencies: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advanced high temperature blanket (DCLL) and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divertor</a:t>
            </a:r>
            <a:r>
              <a:rPr lang="en-US" sz="1400" i="1" dirty="0" smtClean="0">
                <a:solidFill>
                  <a:sysClr val="windowText" lastClr="000000"/>
                </a:solidFill>
              </a:rPr>
              <a:t>,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and materials (W, ODS steels,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SiC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/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SiC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). High temperature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Brayton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cycle.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9140" y="5650349"/>
            <a:ext cx="7688580" cy="30777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 duty factor: </a:t>
            </a:r>
            <a:r>
              <a:rPr lang="en-US" sz="1400" dirty="0" smtClean="0"/>
              <a:t>reliability, control/mitigation of off normal events, maintainability and RAMI </a:t>
            </a:r>
            <a:endParaRPr lang="en-US" sz="1400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091939" y="647700"/>
          <a:ext cx="1281607" cy="403859"/>
        </p:xfrm>
        <a:graphic>
          <a:graphicData uri="http://schemas.openxmlformats.org/presentationml/2006/ole">
            <p:oleObj spid="_x0000_s1026" name="Equation" r:id="rId4" imgW="825480" imgH="228600" progId="Equation.3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475732" y="617220"/>
          <a:ext cx="1427988" cy="419996"/>
        </p:xfrm>
        <a:graphic>
          <a:graphicData uri="http://schemas.openxmlformats.org/presentationml/2006/ole">
            <p:oleObj spid="_x0000_s1027" name="Equation" r:id="rId5" imgW="863280" imgH="253800" progId="Equation.3">
              <p:embed/>
            </p:oleObj>
          </a:graphicData>
        </a:graphic>
      </p:graphicFrame>
      <p:sp>
        <p:nvSpPr>
          <p:cNvPr id="47" name="Rectangle 46"/>
          <p:cNvSpPr/>
          <p:nvPr/>
        </p:nvSpPr>
        <p:spPr bwMode="auto">
          <a:xfrm>
            <a:off x="4099560" y="624840"/>
            <a:ext cx="1318260" cy="3886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463540" y="632460"/>
            <a:ext cx="140208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new fusion science facilities like ITER drive facility specific R&amp;D </a:t>
            </a:r>
            <a:r>
              <a:rPr lang="en-US" dirty="0" smtClean="0"/>
              <a:t>(&gt; $1 B</a:t>
            </a:r>
            <a:r>
              <a:rPr lang="en-US" dirty="0" smtClean="0"/>
              <a:t>) that advances the state of the art in technologies needed to achieve their performance objectives.  Follow through and long term technology commitment is lacking. </a:t>
            </a:r>
          </a:p>
          <a:p>
            <a:endParaRPr lang="en-US" dirty="0" smtClean="0"/>
          </a:p>
          <a:p>
            <a:r>
              <a:rPr lang="en-US" dirty="0" smtClean="0"/>
              <a:t>A  larger and </a:t>
            </a:r>
            <a:r>
              <a:rPr lang="en-US" i="1" dirty="0" smtClean="0"/>
              <a:t>sustained</a:t>
            </a:r>
            <a:r>
              <a:rPr lang="en-US" dirty="0" smtClean="0"/>
              <a:t> research and development program in fusion </a:t>
            </a:r>
            <a:r>
              <a:rPr lang="en-US" dirty="0" smtClean="0"/>
              <a:t>engineering </a:t>
            </a:r>
            <a:r>
              <a:rPr lang="en-US" dirty="0" smtClean="0"/>
              <a:t>science, plasma and fusion energy technologies and materials science  will be required to deliver fusion power and major nuclear facilities such as CTF/FNSF and DEMO.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Budget Planning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26507</TotalTime>
  <Words>750</Words>
  <Application>Microsoft Office PowerPoint</Application>
  <PresentationFormat>On-screen Show (4:3)</PresentationFormat>
  <Paragraphs>127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Symbol</vt:lpstr>
      <vt:lpstr>Arial Black</vt:lpstr>
      <vt:lpstr>Arial Rounded MT Bold</vt:lpstr>
      <vt:lpstr>Arial Narrow</vt:lpstr>
      <vt:lpstr>Times New Roman</vt:lpstr>
      <vt:lpstr>Calibri</vt:lpstr>
      <vt:lpstr>Theme1</vt:lpstr>
      <vt:lpstr>Microsoft Equation 3.0</vt:lpstr>
      <vt:lpstr>From ITER to DEMO – Technology  Towards Fusion Power</vt:lpstr>
      <vt:lpstr>2003 FESAC Fusion Development Path Study</vt:lpstr>
      <vt:lpstr>Current Plan (taken from “On the FES Vision”, E.Synakowski ISFNT 2011)</vt:lpstr>
      <vt:lpstr>The 2003 Plan Specified Substantial Increases in Materials and Technology Research</vt:lpstr>
      <vt:lpstr>ITER will demonstrate the scientific and technological feasibility of fusion energy</vt:lpstr>
      <vt:lpstr>Going beyond ITER</vt:lpstr>
      <vt:lpstr>Conclusion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 Milora</dc:creator>
  <cp:lastModifiedBy>Stan Milora</cp:lastModifiedBy>
  <cp:revision>164</cp:revision>
  <dcterms:created xsi:type="dcterms:W3CDTF">2011-04-11T17:16:17Z</dcterms:created>
  <dcterms:modified xsi:type="dcterms:W3CDTF">2012-08-26T17:40:37Z</dcterms:modified>
</cp:coreProperties>
</file>