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90" r:id="rId1"/>
    <p:sldMasterId id="2147483691" r:id="rId2"/>
  </p:sldMasterIdLst>
  <p:notesMasterIdLst>
    <p:notesMasterId r:id="rId33"/>
  </p:notesMasterIdLst>
  <p:handoutMasterIdLst>
    <p:handoutMasterId r:id="rId34"/>
  </p:handoutMasterIdLst>
  <p:sldIdLst>
    <p:sldId id="276" r:id="rId3"/>
    <p:sldId id="708" r:id="rId4"/>
    <p:sldId id="697" r:id="rId5"/>
    <p:sldId id="658" r:id="rId6"/>
    <p:sldId id="551" r:id="rId7"/>
    <p:sldId id="713" r:id="rId8"/>
    <p:sldId id="714" r:id="rId9"/>
    <p:sldId id="653" r:id="rId10"/>
    <p:sldId id="715" r:id="rId11"/>
    <p:sldId id="666" r:id="rId12"/>
    <p:sldId id="671" r:id="rId13"/>
    <p:sldId id="672" r:id="rId14"/>
    <p:sldId id="639" r:id="rId15"/>
    <p:sldId id="612" r:id="rId16"/>
    <p:sldId id="668" r:id="rId17"/>
    <p:sldId id="689" r:id="rId18"/>
    <p:sldId id="685" r:id="rId19"/>
    <p:sldId id="473" r:id="rId20"/>
    <p:sldId id="669" r:id="rId21"/>
    <p:sldId id="670" r:id="rId22"/>
    <p:sldId id="690" r:id="rId23"/>
    <p:sldId id="686" r:id="rId24"/>
    <p:sldId id="622" r:id="rId25"/>
    <p:sldId id="687" r:id="rId26"/>
    <p:sldId id="719" r:id="rId27"/>
    <p:sldId id="720" r:id="rId28"/>
    <p:sldId id="421" r:id="rId29"/>
    <p:sldId id="626" r:id="rId30"/>
    <p:sldId id="692" r:id="rId31"/>
    <p:sldId id="688" r:id="rId32"/>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FFCC"/>
    <a:srgbClr val="FFFF99"/>
    <a:srgbClr val="FFFF00"/>
    <a:srgbClr val="FDEE2F"/>
    <a:srgbClr val="FFC000"/>
    <a:srgbClr val="FF9933"/>
    <a:srgbClr val="007E00"/>
    <a:srgbClr val="CC6600"/>
    <a:srgbClr val="FF5C0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603" autoAdjust="0"/>
    <p:restoredTop sz="95195" autoAdjust="0"/>
  </p:normalViewPr>
  <p:slideViewPr>
    <p:cSldViewPr snapToGrid="0">
      <p:cViewPr varScale="1">
        <p:scale>
          <a:sx n="81" d="100"/>
          <a:sy n="81" d="100"/>
        </p:scale>
        <p:origin x="-440" y="-88"/>
      </p:cViewPr>
      <p:guideLst>
        <p:guide orient="horz" pos="507"/>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5" d="100"/>
          <a:sy n="75" d="100"/>
        </p:scale>
        <p:origin x="-2892"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5890" tIns="47946" rIns="95890" bIns="47946" numCol="1" anchor="t" anchorCtr="0" compatLnSpc="1">
            <a:prstTxWarp prst="textNoShape">
              <a:avLst/>
            </a:prstTxWarp>
          </a:bodyPr>
          <a:lstStyle>
            <a:lvl1pPr eaLnBrk="1" hangingPunct="1">
              <a:defRPr sz="1300" b="0"/>
            </a:lvl1pPr>
          </a:lstStyle>
          <a:p>
            <a:pPr>
              <a:defRPr/>
            </a:pPr>
            <a:endParaRPr lang="en-US"/>
          </a:p>
        </p:txBody>
      </p:sp>
      <p:sp>
        <p:nvSpPr>
          <p:cNvPr id="104451" name="Rectangle 3"/>
          <p:cNvSpPr>
            <a:spLocks noGrp="1" noChangeArrowheads="1"/>
          </p:cNvSpPr>
          <p:nvPr>
            <p:ph type="dt" sz="quarter" idx="1"/>
          </p:nvPr>
        </p:nvSpPr>
        <p:spPr bwMode="auto">
          <a:xfrm>
            <a:off x="4143587" y="0"/>
            <a:ext cx="3169920" cy="478748"/>
          </a:xfrm>
          <a:prstGeom prst="rect">
            <a:avLst/>
          </a:prstGeom>
          <a:noFill/>
          <a:ln w="9525">
            <a:noFill/>
            <a:miter lim="800000"/>
            <a:headEnd/>
            <a:tailEnd/>
          </a:ln>
          <a:effectLst/>
        </p:spPr>
        <p:txBody>
          <a:bodyPr vert="horz" wrap="square" lIns="95890" tIns="47946" rIns="95890" bIns="47946" numCol="1" anchor="t" anchorCtr="0" compatLnSpc="1">
            <a:prstTxWarp prst="textNoShape">
              <a:avLst/>
            </a:prstTxWarp>
          </a:bodyPr>
          <a:lstStyle>
            <a:lvl1pPr algn="r" eaLnBrk="1" hangingPunct="1">
              <a:defRPr sz="1300" b="0"/>
            </a:lvl1pPr>
          </a:lstStyle>
          <a:p>
            <a:pPr>
              <a:defRPr/>
            </a:pPr>
            <a:endParaRPr lang="en-US"/>
          </a:p>
        </p:txBody>
      </p:sp>
      <p:sp>
        <p:nvSpPr>
          <p:cNvPr id="104452"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5890" tIns="47946" rIns="95890" bIns="47946" numCol="1" anchor="b" anchorCtr="0" compatLnSpc="1">
            <a:prstTxWarp prst="textNoShape">
              <a:avLst/>
            </a:prstTxWarp>
          </a:bodyPr>
          <a:lstStyle>
            <a:lvl1pPr eaLnBrk="1" hangingPunct="1">
              <a:defRPr sz="1300" b="0"/>
            </a:lvl1pPr>
          </a:lstStyle>
          <a:p>
            <a:pPr>
              <a:defRPr/>
            </a:pPr>
            <a:endParaRPr lang="en-US"/>
          </a:p>
        </p:txBody>
      </p:sp>
      <p:sp>
        <p:nvSpPr>
          <p:cNvPr id="104453"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5890" tIns="47946" rIns="95890" bIns="47946" numCol="1" anchor="b" anchorCtr="0" compatLnSpc="1">
            <a:prstTxWarp prst="textNoShape">
              <a:avLst/>
            </a:prstTxWarp>
          </a:bodyPr>
          <a:lstStyle>
            <a:lvl1pPr algn="r" eaLnBrk="1" hangingPunct="1">
              <a:defRPr sz="1300" b="0"/>
            </a:lvl1pPr>
          </a:lstStyle>
          <a:p>
            <a:pPr>
              <a:defRPr/>
            </a:pPr>
            <a:fld id="{E04A5D9F-9025-4803-92C5-E751259DB7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6744" tIns="48372" rIns="96744" bIns="48372" numCol="1" anchor="t" anchorCtr="0" compatLnSpc="1">
            <a:prstTxWarp prst="textNoShape">
              <a:avLst/>
            </a:prstTxWarp>
          </a:bodyPr>
          <a:lstStyle>
            <a:lvl1pPr defTabSz="967229" eaLnBrk="1" hangingPunct="1">
              <a:defRPr sz="1300" b="0"/>
            </a:lvl1pPr>
          </a:lstStyle>
          <a:p>
            <a:pPr>
              <a:defRPr/>
            </a:pPr>
            <a:endParaRPr lang="en-US"/>
          </a:p>
        </p:txBody>
      </p:sp>
      <p:sp>
        <p:nvSpPr>
          <p:cNvPr id="75779" name="Rectangle 3"/>
          <p:cNvSpPr>
            <a:spLocks noGrp="1" noChangeArrowheads="1"/>
          </p:cNvSpPr>
          <p:nvPr>
            <p:ph type="dt" idx="1"/>
          </p:nvPr>
        </p:nvSpPr>
        <p:spPr bwMode="auto">
          <a:xfrm>
            <a:off x="4143587" y="0"/>
            <a:ext cx="3169920" cy="478748"/>
          </a:xfrm>
          <a:prstGeom prst="rect">
            <a:avLst/>
          </a:prstGeom>
          <a:noFill/>
          <a:ln w="9525">
            <a:noFill/>
            <a:miter lim="800000"/>
            <a:headEnd/>
            <a:tailEnd/>
          </a:ln>
          <a:effectLst/>
        </p:spPr>
        <p:txBody>
          <a:bodyPr vert="horz" wrap="square" lIns="96744" tIns="48372" rIns="96744" bIns="48372" numCol="1" anchor="t" anchorCtr="0" compatLnSpc="1">
            <a:prstTxWarp prst="textNoShape">
              <a:avLst/>
            </a:prstTxWarp>
          </a:bodyPr>
          <a:lstStyle>
            <a:lvl1pPr algn="r" defTabSz="967229" eaLnBrk="1" hangingPunct="1">
              <a:defRPr sz="1300" b="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31520" y="4561226"/>
            <a:ext cx="5852160" cy="4318573"/>
          </a:xfrm>
          <a:prstGeom prst="rect">
            <a:avLst/>
          </a:prstGeom>
          <a:noFill/>
          <a:ln w="9525">
            <a:noFill/>
            <a:miter lim="800000"/>
            <a:headEnd/>
            <a:tailEnd/>
          </a:ln>
          <a:effectLst/>
        </p:spPr>
        <p:txBody>
          <a:bodyPr vert="horz" wrap="square" lIns="96744" tIns="48372" rIns="96744" bIns="483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6744" tIns="48372" rIns="96744" bIns="48372" numCol="1" anchor="b" anchorCtr="0" compatLnSpc="1">
            <a:prstTxWarp prst="textNoShape">
              <a:avLst/>
            </a:prstTxWarp>
          </a:bodyPr>
          <a:lstStyle>
            <a:lvl1pPr defTabSz="967229" eaLnBrk="1" hangingPunct="1">
              <a:defRPr sz="1300" b="0"/>
            </a:lvl1pPr>
          </a:lstStyle>
          <a:p>
            <a:pPr>
              <a:defRPr/>
            </a:pPr>
            <a:endParaRPr lang="en-US"/>
          </a:p>
        </p:txBody>
      </p:sp>
      <p:sp>
        <p:nvSpPr>
          <p:cNvPr id="75783"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6744" tIns="48372" rIns="96744" bIns="48372" numCol="1" anchor="b" anchorCtr="0" compatLnSpc="1">
            <a:prstTxWarp prst="textNoShape">
              <a:avLst/>
            </a:prstTxWarp>
          </a:bodyPr>
          <a:lstStyle>
            <a:lvl1pPr algn="r" defTabSz="967229" eaLnBrk="1" hangingPunct="1">
              <a:defRPr sz="1300" b="0"/>
            </a:lvl1pPr>
          </a:lstStyle>
          <a:p>
            <a:pPr>
              <a:defRPr/>
            </a:pPr>
            <a:fld id="{4F684D10-AAB8-4353-B852-2521EEC009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5780"/>
            <a:fld id="{84E69563-9867-47E8-A090-A469744DE4D1}" type="slidenum">
              <a:rPr lang="en-US" smtClean="0"/>
              <a:pPr defTabSz="965780"/>
              <a:t>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pPr marL="359861" indent="-359861">
              <a:spcBef>
                <a:spcPct val="40000"/>
              </a:spcBef>
              <a:buFontTx/>
              <a:buChar char="•"/>
              <a:defRPr/>
            </a:pPr>
            <a:r>
              <a:rPr lang="en-US" sz="1500" dirty="0" smtClean="0">
                <a:cs typeface="Arial" charset="0"/>
              </a:rPr>
              <a:t>Provides $380M, a reduction of $46M</a:t>
            </a:r>
          </a:p>
          <a:p>
            <a:pPr marL="359861" indent="-359861">
              <a:spcBef>
                <a:spcPct val="40000"/>
              </a:spcBef>
              <a:buFontTx/>
              <a:buChar char="•"/>
              <a:defRPr/>
            </a:pPr>
            <a:r>
              <a:rPr lang="en-US" sz="1500" dirty="0" smtClean="0">
                <a:cs typeface="Arial" charset="0"/>
              </a:rPr>
              <a:t>Reduces ITER funding to $80M</a:t>
            </a:r>
            <a:endParaRPr lang="en-US" sz="1500" strike="sngStrike" dirty="0" smtClean="0">
              <a:cs typeface="Arial" charset="0"/>
            </a:endParaRPr>
          </a:p>
          <a:p>
            <a:pPr marL="359861" indent="-359861">
              <a:spcBef>
                <a:spcPct val="40000"/>
              </a:spcBef>
              <a:buFontTx/>
              <a:buChar char="•"/>
              <a:defRPr/>
            </a:pPr>
            <a:r>
              <a:rPr lang="en-US" sz="1500" dirty="0" smtClean="0">
                <a:cs typeface="Arial" charset="0"/>
              </a:rPr>
              <a:t>Supports most program areas at the FY 2010 level</a:t>
            </a:r>
          </a:p>
          <a:p>
            <a:pPr marL="359861" indent="-359861">
              <a:spcBef>
                <a:spcPct val="40000"/>
              </a:spcBef>
              <a:buFontTx/>
              <a:buChar char="•"/>
              <a:defRPr/>
            </a:pPr>
            <a:r>
              <a:rPr lang="en-US" sz="1500" dirty="0" smtClean="0">
                <a:cs typeface="Arial" charset="0"/>
              </a:rPr>
              <a:t>Provides increases for:</a:t>
            </a:r>
          </a:p>
          <a:p>
            <a:pPr marL="839677" lvl="1" indent="-359861">
              <a:spcBef>
                <a:spcPct val="40000"/>
              </a:spcBef>
              <a:buFontTx/>
              <a:buChar char="•"/>
              <a:defRPr/>
            </a:pPr>
            <a:r>
              <a:rPr lang="en-US" sz="1500" dirty="0" smtClean="0">
                <a:cs typeface="Arial" charset="0"/>
              </a:rPr>
              <a:t>HEDLP (+6.5M)</a:t>
            </a:r>
          </a:p>
          <a:p>
            <a:pPr marL="839677" lvl="1" indent="-359861">
              <a:spcBef>
                <a:spcPct val="40000"/>
              </a:spcBef>
              <a:buFontTx/>
              <a:buChar char="•"/>
              <a:defRPr/>
            </a:pPr>
            <a:r>
              <a:rPr lang="en-US" sz="1500" dirty="0" smtClean="0">
                <a:cs typeface="Arial" charset="0"/>
              </a:rPr>
              <a:t>Fusion Simulation Program (+$2M)</a:t>
            </a:r>
          </a:p>
          <a:p>
            <a:pPr marL="839677" lvl="1" indent="-359861">
              <a:spcBef>
                <a:spcPct val="40000"/>
              </a:spcBef>
              <a:buFontTx/>
              <a:buChar char="•"/>
              <a:defRPr/>
            </a:pPr>
            <a:r>
              <a:rPr lang="en-US" sz="1500" dirty="0" smtClean="0">
                <a:cs typeface="Arial" charset="0"/>
              </a:rPr>
              <a:t>NSTX MIE Upgrade (+1.1M)</a:t>
            </a:r>
          </a:p>
          <a:p>
            <a:pPr marL="839677" lvl="1" indent="-359861">
              <a:spcBef>
                <a:spcPct val="40000"/>
              </a:spcBef>
              <a:buFontTx/>
              <a:buChar char="•"/>
              <a:defRPr/>
            </a:pPr>
            <a:r>
              <a:rPr lang="en-US" sz="1500" dirty="0" smtClean="0">
                <a:cs typeface="Arial" charset="0"/>
              </a:rPr>
              <a:t>DIII-D and </a:t>
            </a:r>
            <a:r>
              <a:rPr lang="en-US" sz="1500" dirty="0" err="1" smtClean="0">
                <a:cs typeface="Arial" charset="0"/>
              </a:rPr>
              <a:t>Alcator</a:t>
            </a:r>
            <a:r>
              <a:rPr lang="en-US" sz="1500" dirty="0" smtClean="0">
                <a:cs typeface="Arial" charset="0"/>
              </a:rPr>
              <a:t> C-Mod Facility Operations </a:t>
            </a:r>
            <a:br>
              <a:rPr lang="en-US" sz="1500" dirty="0" smtClean="0">
                <a:cs typeface="Arial" charset="0"/>
              </a:rPr>
            </a:br>
            <a:r>
              <a:rPr lang="en-US" sz="1500" dirty="0" smtClean="0">
                <a:cs typeface="Arial" charset="0"/>
              </a:rPr>
              <a:t>(+2.3M DIII-D and +1.0M C-Mod)</a:t>
            </a:r>
          </a:p>
          <a:p>
            <a:pPr marL="839677" lvl="1" indent="-359861">
              <a:spcBef>
                <a:spcPct val="40000"/>
              </a:spcBef>
              <a:buFontTx/>
              <a:buChar char="•"/>
              <a:defRPr/>
            </a:pPr>
            <a:r>
              <a:rPr lang="en-US" sz="1500" dirty="0" smtClean="0">
                <a:cs typeface="Arial" charset="0"/>
              </a:rPr>
              <a:t>Materials (+$.5M)</a:t>
            </a:r>
          </a:p>
          <a:p>
            <a:pPr>
              <a:defRPr/>
            </a:pPr>
            <a:endParaRPr lang="en-US" sz="1500" dirty="0" smtClean="0"/>
          </a:p>
        </p:txBody>
      </p:sp>
      <p:sp>
        <p:nvSpPr>
          <p:cNvPr id="54276" name="Slide Number Placeholder 3"/>
          <p:cNvSpPr>
            <a:spLocks noGrp="1"/>
          </p:cNvSpPr>
          <p:nvPr>
            <p:ph type="sldNum" sz="quarter" idx="5"/>
          </p:nvPr>
        </p:nvSpPr>
        <p:spPr>
          <a:noFill/>
        </p:spPr>
        <p:txBody>
          <a:bodyPr/>
          <a:lstStyle/>
          <a:p>
            <a:pPr defTabSz="965780"/>
            <a:fld id="{7AA5280C-8B4E-49A4-B5BA-8C817011BD3A}" type="slidenum">
              <a:rPr lang="en-US" smtClean="0"/>
              <a:pPr defTabSz="965780"/>
              <a:t>10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pPr defTabSz="965780"/>
            <a:fld id="{EC4BE6A4-9BB7-4A3B-BC16-EBA04EC4295F}" type="slidenum">
              <a:rPr lang="en-US" smtClean="0"/>
              <a:pPr defTabSz="965780"/>
              <a:t>11</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684D10-AAB8-4353-B852-2521EEC0095F}"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346B0E-5009-4CFD-82B7-A0C991D499CA}"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2F97DB5-F594-4485-8304-DCD93AF2F86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9B588B6-039C-436A-85A1-8791FDF7ADBE}"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7313" cy="723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70000"/>
            <a:ext cx="8229600" cy="51990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855722DF-DFE9-401C-ABF8-2F03EDB7848A}"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171F0A5-03B2-4DEE-96FC-F91A6C72380C}"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7F19D6-CB97-40DC-A482-DD772EBAB86A}"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A632F2B-D459-4869-BE97-40F2513D1CD5}"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2442EB3-24A7-406F-A91A-D11CEF0F0C47}"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15985E5-E0E0-40CB-BD61-9126BA4ED16C}"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C35788E-A640-4EA2-AA9F-188789D3DD4C}"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A816E0E-8D57-435C-8B2E-C45B84C444BB}"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i="1" baseline="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E35970C-66DA-42B4-8591-6E363A3B576E}"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2882277-193E-4BBC-8169-F6BD63736675}"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5F9D79-F672-4AD6-B109-7A6DC1B8F779}"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09C38B3-DAD3-42AD-AEFC-98A4D62AC74B}"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55E729-F0F5-4649-B2C4-75F949B488F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53A8E37-0A07-4FA2-8EA0-38442EE1410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CBBB668-E1A0-4DA7-899E-D45875D78E71}"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B732E50-C838-4E17-BAD5-CB92CB0D782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AD2E827-BA1D-4E8D-ADF4-74032ABE2A2C}"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AB185EB-7222-4E78-AD61-E7E3A1E7BF6C}"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4A02DE5-C777-42EA-B586-D1E9437C821E}"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566ACFF-7999-447E-A274-845D9C6B1E10}"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 name="Rectangle 7"/>
          <p:cNvSpPr/>
          <p:nvPr userDrawn="1"/>
        </p:nvSpPr>
        <p:spPr bwMode="auto">
          <a:xfrm>
            <a:off x="2852675" y="0"/>
            <a:ext cx="6315075" cy="990600"/>
          </a:xfrm>
          <a:prstGeom prst="rect">
            <a:avLst/>
          </a:prstGeom>
          <a:gradFill flip="none" rotWithShape="1">
            <a:gsLst>
              <a:gs pos="0">
                <a:srgbClr val="DDEBCF">
                  <a:shade val="30000"/>
                  <a:satMod val="115000"/>
                  <a:alpha val="0"/>
                </a:srgbClr>
              </a:gs>
              <a:gs pos="50000">
                <a:srgbClr val="DDEBCF">
                  <a:shade val="67500"/>
                  <a:satMod val="115000"/>
                </a:srgbClr>
              </a:gs>
              <a:gs pos="100000">
                <a:srgbClr val="DDEBCF">
                  <a:shade val="100000"/>
                  <a:satMod val="115000"/>
                </a:srgb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63490" name="Rectangle 2"/>
          <p:cNvSpPr>
            <a:spLocks noGrp="1" noChangeArrowheads="1"/>
          </p:cNvSpPr>
          <p:nvPr>
            <p:ph type="title"/>
          </p:nvPr>
        </p:nvSpPr>
        <p:spPr bwMode="auto">
          <a:xfrm>
            <a:off x="3041650" y="161925"/>
            <a:ext cx="5167313"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7763" y="6619875"/>
            <a:ext cx="376237"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67D32A8-2595-421E-869B-293EE7B7921C}" type="slidenum">
              <a:rPr lang="en-US"/>
              <a:pPr>
                <a:defRPr/>
              </a:pPr>
              <a:t>‹#›</a:t>
            </a:fld>
            <a:endParaRPr lang="en-US"/>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pic>
        <p:nvPicPr>
          <p:cNvPr id="4102" name="Picture 8" descr="horizontal-logo-green-text.jpg"/>
          <p:cNvPicPr>
            <a:picLocks noChangeAspect="1"/>
          </p:cNvPicPr>
          <p:nvPr userDrawn="1"/>
        </p:nvPicPr>
        <p:blipFill>
          <a:blip r:embed="rId14" cstate="print"/>
          <a:srcRect/>
          <a:stretch>
            <a:fillRect/>
          </a:stretch>
        </p:blipFill>
        <p:spPr bwMode="auto">
          <a:xfrm>
            <a:off x="142875" y="263525"/>
            <a:ext cx="2782888"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hf sldNum="0" hdr="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 name="Rectangle 7"/>
          <p:cNvSpPr/>
          <p:nvPr userDrawn="1"/>
        </p:nvSpPr>
        <p:spPr bwMode="auto">
          <a:xfrm>
            <a:off x="2852675" y="0"/>
            <a:ext cx="6315075" cy="990600"/>
          </a:xfrm>
          <a:prstGeom prst="rect">
            <a:avLst/>
          </a:prstGeom>
          <a:gradFill flip="none" rotWithShape="1">
            <a:gsLst>
              <a:gs pos="0">
                <a:srgbClr val="DDEBCF">
                  <a:shade val="30000"/>
                  <a:satMod val="115000"/>
                  <a:alpha val="0"/>
                </a:srgbClr>
              </a:gs>
              <a:gs pos="50000">
                <a:srgbClr val="DDEBCF">
                  <a:shade val="67500"/>
                  <a:satMod val="115000"/>
                </a:srgbClr>
              </a:gs>
              <a:gs pos="100000">
                <a:srgbClr val="DDEBCF">
                  <a:shade val="100000"/>
                  <a:satMod val="115000"/>
                </a:srgb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5122" name="Rectangle 2"/>
          <p:cNvSpPr>
            <a:spLocks noGrp="1" noChangeArrowheads="1"/>
          </p:cNvSpPr>
          <p:nvPr>
            <p:ph type="title"/>
          </p:nvPr>
        </p:nvSpPr>
        <p:spPr bwMode="auto">
          <a:xfrm>
            <a:off x="3041650" y="161925"/>
            <a:ext cx="5167313"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7763" y="6619875"/>
            <a:ext cx="376237"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BDC0204-ECBC-4B92-95B7-69748F378E28}" type="slidenum">
              <a:rPr lang="en-US"/>
              <a:pPr>
                <a:defRPr/>
              </a:pPr>
              <a:t>‹#›</a:t>
            </a:fld>
            <a:endParaRPr lang="en-US"/>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pic>
        <p:nvPicPr>
          <p:cNvPr id="5126" name="Picture 9" descr="New_DOE_Logo_Color_042808"/>
          <p:cNvPicPr>
            <a:picLocks noChangeAspect="1" noChangeArrowheads="1"/>
          </p:cNvPicPr>
          <p:nvPr userDrawn="1"/>
        </p:nvPicPr>
        <p:blipFill>
          <a:blip r:embed="rId13" cstate="print"/>
          <a:srcRect/>
          <a:stretch>
            <a:fillRect/>
          </a:stretch>
        </p:blipFill>
        <p:spPr bwMode="auto">
          <a:xfrm>
            <a:off x="163513" y="171450"/>
            <a:ext cx="2562225" cy="646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fade/>
  </p:transition>
  <p:hf sldNum="0" hdr="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hyperlink" Target="http://www.iter.org/doc/all/edit/img_galleries/dsc_0389.jpg" TargetMode="External"/><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16.png"/><Relationship Id="rId6" Type="http://schemas.openxmlformats.org/officeDocument/2006/relationships/image" Target="../media/image20.jpeg"/><Relationship Id="rId7" Type="http://schemas.openxmlformats.org/officeDocument/2006/relationships/hyperlink" Target="http://www.iter.org/doc/all/edit/img_galleries/dsc_0829.jpg" TargetMode="External"/><Relationship Id="rId8"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hyperlink" Target="http://www.iter.org/doc/all/edit/img_galleries/dsc_7141.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66725" y="1342516"/>
            <a:ext cx="8210550" cy="1323407"/>
          </a:xfrm>
          <a:prstGeom prst="rect">
            <a:avLst/>
          </a:prstGeom>
          <a:noFill/>
          <a:ln w="9525" algn="ctr">
            <a:noFill/>
            <a:miter lim="800000"/>
            <a:headEnd/>
            <a:tailEnd/>
          </a:ln>
          <a:effectLst/>
        </p:spPr>
        <p:txBody>
          <a:bodyPr lIns="91407" tIns="45704" rIns="91407" bIns="45704" anchor="ctr">
            <a:spAutoFit/>
          </a:bodyPr>
          <a:lstStyle/>
          <a:p>
            <a:pPr algn="ctr">
              <a:buFont typeface="Wingdings" pitchFamily="2" charset="2"/>
              <a:buNone/>
              <a:defRPr/>
            </a:pPr>
            <a:r>
              <a:rPr lang="en-US" sz="4000" i="1" dirty="0" smtClean="0">
                <a:effectLst>
                  <a:outerShdw blurRad="38100" dist="38100" dir="2700000" algn="tl">
                    <a:srgbClr val="C0C0C0"/>
                  </a:outerShdw>
                </a:effectLst>
                <a:latin typeface="Arial Narrow" pitchFamily="34" charset="0"/>
              </a:rPr>
              <a:t>FES update: activities, comments on budget, and on vision</a:t>
            </a:r>
            <a:endParaRPr lang="en-US" sz="4000" i="1" dirty="0">
              <a:solidFill>
                <a:srgbClr val="005C0F"/>
              </a:solidFill>
              <a:effectLst>
                <a:outerShdw blurRad="38100" dist="38100" dir="2700000" algn="tl">
                  <a:srgbClr val="C0C0C0"/>
                </a:outerShdw>
              </a:effectLst>
              <a:latin typeface="Arial Narrow" pitchFamily="34" charset="0"/>
            </a:endParaRPr>
          </a:p>
        </p:txBody>
      </p:sp>
      <p:sp>
        <p:nvSpPr>
          <p:cNvPr id="87043" name="Rectangle 3"/>
          <p:cNvSpPr>
            <a:spLocks noGrp="1" noChangeArrowheads="1"/>
          </p:cNvSpPr>
          <p:nvPr>
            <p:ph type="subTitle" idx="1"/>
          </p:nvPr>
        </p:nvSpPr>
        <p:spPr>
          <a:xfrm>
            <a:off x="28575" y="2630488"/>
            <a:ext cx="9086850" cy="3791549"/>
          </a:xfrm>
        </p:spPr>
        <p:txBody>
          <a:bodyPr lIns="82039" tIns="41020" rIns="82039" bIns="41020">
            <a:spAutoFit/>
          </a:bodyPr>
          <a:lstStyle/>
          <a:p>
            <a:pPr eaLnBrk="1" hangingPunct="1">
              <a:spcBef>
                <a:spcPct val="0"/>
              </a:spcBef>
              <a:defRPr/>
            </a:pPr>
            <a:endParaRPr lang="en-US" sz="2800" i="1" dirty="0" smtClean="0">
              <a:effectLst>
                <a:outerShdw blurRad="38100" dist="38100" dir="2700000" algn="tl">
                  <a:srgbClr val="C0C0C0"/>
                </a:outerShdw>
              </a:effectLst>
            </a:endParaRPr>
          </a:p>
          <a:p>
            <a:pPr eaLnBrk="1" hangingPunct="1">
              <a:spcBef>
                <a:spcPct val="0"/>
              </a:spcBef>
              <a:defRPr/>
            </a:pPr>
            <a:endParaRPr lang="en-US" sz="1200" i="1" dirty="0" smtClean="0">
              <a:effectLst>
                <a:outerShdw blurRad="38100" dist="38100" dir="2700000" algn="tl">
                  <a:srgbClr val="C0C0C0"/>
                </a:outerShdw>
              </a:effectLst>
            </a:endParaRPr>
          </a:p>
          <a:p>
            <a:pPr eaLnBrk="1" hangingPunct="1">
              <a:spcBef>
                <a:spcPct val="0"/>
              </a:spcBef>
              <a:defRPr/>
            </a:pPr>
            <a:r>
              <a:rPr lang="en-US" sz="2800" i="1" dirty="0" smtClean="0">
                <a:effectLst>
                  <a:outerShdw blurRad="38100" dist="38100" dir="2700000" algn="tl">
                    <a:srgbClr val="C0C0C0"/>
                  </a:outerShdw>
                </a:effectLst>
              </a:rPr>
              <a:t>E.J. </a:t>
            </a:r>
            <a:r>
              <a:rPr lang="en-US" sz="2800" i="1" dirty="0" err="1" smtClean="0">
                <a:effectLst>
                  <a:outerShdw blurRad="38100" dist="38100" dir="2700000" algn="tl">
                    <a:srgbClr val="C0C0C0"/>
                  </a:outerShdw>
                </a:effectLst>
              </a:rPr>
              <a:t>Synakowski</a:t>
            </a:r>
            <a:endParaRPr lang="en-US" sz="2800" i="1" dirty="0" smtClean="0">
              <a:effectLst>
                <a:outerShdw blurRad="38100" dist="38100" dir="2700000" algn="tl">
                  <a:srgbClr val="C0C0C0"/>
                </a:outerShdw>
              </a:effectLst>
            </a:endParaRPr>
          </a:p>
          <a:p>
            <a:pPr eaLnBrk="1" hangingPunct="1">
              <a:spcBef>
                <a:spcPct val="0"/>
              </a:spcBef>
              <a:defRPr/>
            </a:pPr>
            <a:endParaRPr lang="en-US" sz="900" i="1" dirty="0" smtClean="0">
              <a:effectLst>
                <a:outerShdw blurRad="38100" dist="38100" dir="2700000" algn="tl">
                  <a:srgbClr val="C0C0C0"/>
                </a:outerShdw>
              </a:effectLst>
            </a:endParaRPr>
          </a:p>
          <a:p>
            <a:pPr eaLnBrk="1" hangingPunct="1">
              <a:spcBef>
                <a:spcPct val="0"/>
              </a:spcBef>
              <a:defRPr/>
            </a:pPr>
            <a:r>
              <a:rPr lang="en-US" i="1" dirty="0" smtClean="0">
                <a:effectLst>
                  <a:outerShdw blurRad="38100" dist="38100" dir="2700000" algn="tl">
                    <a:srgbClr val="C0C0C0"/>
                  </a:outerShdw>
                </a:effectLst>
              </a:rPr>
              <a:t>Associate Director, Office of Science</a:t>
            </a:r>
          </a:p>
          <a:p>
            <a:pPr eaLnBrk="1" hangingPunct="1">
              <a:spcBef>
                <a:spcPct val="0"/>
              </a:spcBef>
              <a:defRPr/>
            </a:pPr>
            <a:r>
              <a:rPr lang="en-US" i="1" dirty="0" smtClean="0">
                <a:effectLst>
                  <a:outerShdw blurRad="38100" dist="38100" dir="2700000" algn="tl">
                    <a:srgbClr val="C0C0C0"/>
                  </a:outerShdw>
                </a:effectLst>
              </a:rPr>
              <a:t>For Fusion Energy Sciences</a:t>
            </a:r>
          </a:p>
          <a:p>
            <a:pPr eaLnBrk="1" hangingPunct="1">
              <a:spcBef>
                <a:spcPct val="0"/>
              </a:spcBef>
              <a:defRPr/>
            </a:pPr>
            <a:r>
              <a:rPr lang="en-US" i="1" dirty="0" smtClean="0">
                <a:effectLst>
                  <a:outerShdw blurRad="38100" dist="38100" dir="2700000" algn="tl">
                    <a:srgbClr val="C0C0C0"/>
                  </a:outerShdw>
                </a:effectLst>
              </a:rPr>
              <a:t>U.S. Department of Energy</a:t>
            </a:r>
          </a:p>
          <a:p>
            <a:pPr eaLnBrk="1" hangingPunct="1">
              <a:spcBef>
                <a:spcPct val="0"/>
              </a:spcBef>
              <a:defRPr/>
            </a:pPr>
            <a:endParaRPr lang="en-US" i="1" dirty="0" smtClean="0">
              <a:effectLst>
                <a:outerShdw blurRad="38100" dist="38100" dir="2700000" algn="tl">
                  <a:srgbClr val="C0C0C0"/>
                </a:outerShdw>
              </a:effectLst>
            </a:endParaRPr>
          </a:p>
          <a:p>
            <a:pPr eaLnBrk="1" hangingPunct="1">
              <a:spcBef>
                <a:spcPct val="0"/>
              </a:spcBef>
              <a:defRPr/>
            </a:pPr>
            <a:r>
              <a:rPr lang="en-US" i="1" dirty="0" smtClean="0">
                <a:effectLst>
                  <a:outerShdw blurRad="38100" dist="38100" dir="2700000" algn="tl">
                    <a:srgbClr val="000000">
                      <a:alpha val="43137"/>
                    </a:srgbClr>
                  </a:outerShdw>
                </a:effectLst>
              </a:rPr>
              <a:t>December 15, 2011</a:t>
            </a:r>
          </a:p>
          <a:p>
            <a:pPr eaLnBrk="1" hangingPunct="1">
              <a:spcBef>
                <a:spcPct val="0"/>
              </a:spcBef>
              <a:defRPr/>
            </a:pPr>
            <a:r>
              <a:rPr lang="en-US" i="1" dirty="0" smtClean="0">
                <a:effectLst>
                  <a:outerShdw blurRad="38100" dist="38100" dir="2700000" algn="tl">
                    <a:srgbClr val="000000">
                      <a:alpha val="43137"/>
                    </a:srgbClr>
                  </a:outerShdw>
                </a:effectLst>
              </a:rPr>
              <a:t>for the Fusion Power Associates meeting</a:t>
            </a:r>
            <a:endParaRPr lang="en-US" i="1" dirty="0" smtClean="0"/>
          </a:p>
          <a:p>
            <a:r>
              <a:rPr lang="en-US" dirty="0" smtClean="0"/>
              <a:t/>
            </a:r>
            <a:br>
              <a:rPr lang="en-US" dirty="0" smtClean="0"/>
            </a:br>
            <a:endParaRPr lang="en-US" i="1" dirty="0" smtClean="0">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2216425" y="1956858"/>
            <a:ext cx="5007665" cy="3269467"/>
          </a:xfrm>
          <a:prstGeom prst="rect">
            <a:avLst/>
          </a:prstGeom>
          <a:noFill/>
          <a:ln w="9525">
            <a:noFill/>
            <a:miter lim="800000"/>
            <a:headEnd/>
            <a:tailEnd/>
          </a:ln>
        </p:spPr>
      </p:pic>
      <p:sp>
        <p:nvSpPr>
          <p:cNvPr id="18434" name="TextBox 19"/>
          <p:cNvSpPr txBox="1">
            <a:spLocks noChangeArrowheads="1"/>
          </p:cNvSpPr>
          <p:nvPr/>
        </p:nvSpPr>
        <p:spPr bwMode="auto">
          <a:xfrm>
            <a:off x="2354263" y="1062038"/>
            <a:ext cx="1257300" cy="954087"/>
          </a:xfrm>
          <a:prstGeom prst="rect">
            <a:avLst/>
          </a:prstGeom>
          <a:solidFill>
            <a:schemeClr val="bg1"/>
          </a:solidFill>
          <a:ln w="9525">
            <a:noFill/>
            <a:miter lim="800000"/>
            <a:headEnd/>
            <a:tailEnd/>
          </a:ln>
        </p:spPr>
        <p:txBody>
          <a:bodyPr>
            <a:spAutoFit/>
          </a:bodyPr>
          <a:lstStyle/>
          <a:p>
            <a:r>
              <a:rPr lang="en-US" sz="1400" b="0" i="1"/>
              <a:t>Poloidal winding building construction</a:t>
            </a:r>
          </a:p>
        </p:txBody>
      </p:sp>
      <p:sp>
        <p:nvSpPr>
          <p:cNvPr id="18435" name="TextBox 22"/>
          <p:cNvSpPr txBox="1">
            <a:spLocks noChangeArrowheads="1"/>
          </p:cNvSpPr>
          <p:nvPr/>
        </p:nvSpPr>
        <p:spPr bwMode="auto">
          <a:xfrm>
            <a:off x="1423988" y="6280150"/>
            <a:ext cx="2535237" cy="307975"/>
          </a:xfrm>
          <a:prstGeom prst="rect">
            <a:avLst/>
          </a:prstGeom>
          <a:solidFill>
            <a:schemeClr val="bg1"/>
          </a:solidFill>
          <a:ln w="9525">
            <a:noFill/>
            <a:miter lim="800000"/>
            <a:headEnd/>
            <a:tailEnd/>
          </a:ln>
        </p:spPr>
        <p:txBody>
          <a:bodyPr>
            <a:spAutoFit/>
          </a:bodyPr>
          <a:lstStyle/>
          <a:p>
            <a:pPr algn="ctr"/>
            <a:r>
              <a:rPr lang="en-US" sz="1400" b="0" i="1"/>
              <a:t>Director General Motojima</a:t>
            </a:r>
          </a:p>
        </p:txBody>
      </p:sp>
      <p:sp>
        <p:nvSpPr>
          <p:cNvPr id="18436" name="Rectangle 4"/>
          <p:cNvSpPr>
            <a:spLocks noChangeArrowheads="1"/>
          </p:cNvSpPr>
          <p:nvPr/>
        </p:nvSpPr>
        <p:spPr bwMode="auto">
          <a:xfrm>
            <a:off x="0" y="1125538"/>
            <a:ext cx="9144000" cy="4845050"/>
          </a:xfrm>
          <a:prstGeom prst="rect">
            <a:avLst/>
          </a:prstGeom>
          <a:noFill/>
          <a:ln w="9525">
            <a:noFill/>
            <a:miter lim="800000"/>
            <a:headEnd/>
            <a:tailEnd/>
          </a:ln>
        </p:spPr>
        <p:txBody>
          <a:bodyPr/>
          <a:lstStyle/>
          <a:p>
            <a:pPr marL="800100" lvl="1" indent="-342900">
              <a:spcBef>
                <a:spcPct val="40000"/>
              </a:spcBef>
            </a:pPr>
            <a:r>
              <a:rPr lang="en-US">
                <a:cs typeface="Arial" charset="0"/>
              </a:rPr>
              <a:t/>
            </a:r>
            <a:br>
              <a:rPr lang="en-US">
                <a:cs typeface="Arial" charset="0"/>
              </a:rPr>
            </a:br>
            <a:endParaRPr lang="en-US">
              <a:cs typeface="Arial" charset="0"/>
            </a:endParaRPr>
          </a:p>
        </p:txBody>
      </p:sp>
      <p:sp>
        <p:nvSpPr>
          <p:cNvPr id="18437" name="TextBox 12"/>
          <p:cNvSpPr txBox="1">
            <a:spLocks noChangeArrowheads="1"/>
          </p:cNvSpPr>
          <p:nvPr/>
        </p:nvSpPr>
        <p:spPr bwMode="auto">
          <a:xfrm>
            <a:off x="4875213" y="1397000"/>
            <a:ext cx="1744662" cy="338138"/>
          </a:xfrm>
          <a:prstGeom prst="rect">
            <a:avLst/>
          </a:prstGeom>
          <a:noFill/>
          <a:ln w="9525">
            <a:noFill/>
            <a:miter lim="800000"/>
            <a:headEnd/>
            <a:tailEnd/>
          </a:ln>
        </p:spPr>
        <p:txBody>
          <a:bodyPr wrap="none">
            <a:spAutoFit/>
          </a:bodyPr>
          <a:lstStyle/>
          <a:p>
            <a:r>
              <a:rPr lang="en-US" sz="1600" i="1"/>
              <a:t>The ITER Device</a:t>
            </a:r>
          </a:p>
        </p:txBody>
      </p:sp>
      <p:sp>
        <p:nvSpPr>
          <p:cNvPr id="18438" name="TextBox 15"/>
          <p:cNvSpPr txBox="1">
            <a:spLocks noChangeArrowheads="1"/>
          </p:cNvSpPr>
          <p:nvPr/>
        </p:nvSpPr>
        <p:spPr bwMode="auto">
          <a:xfrm>
            <a:off x="0" y="3141663"/>
            <a:ext cx="1257300" cy="738187"/>
          </a:xfrm>
          <a:prstGeom prst="rect">
            <a:avLst/>
          </a:prstGeom>
          <a:solidFill>
            <a:schemeClr val="bg1"/>
          </a:solidFill>
          <a:ln w="9525">
            <a:noFill/>
            <a:miter lim="800000"/>
            <a:headEnd/>
            <a:tailEnd/>
          </a:ln>
        </p:spPr>
        <p:txBody>
          <a:bodyPr>
            <a:spAutoFit/>
          </a:bodyPr>
          <a:lstStyle/>
          <a:p>
            <a:pPr algn="r"/>
            <a:r>
              <a:rPr lang="en-US" sz="1400" b="0" i="1"/>
              <a:t>Site construction </a:t>
            </a:r>
            <a:r>
              <a:rPr lang="en-US" sz="1400" i="1"/>
              <a:t>is underway</a:t>
            </a:r>
            <a:endParaRPr lang="en-US" sz="1400" b="0" i="1"/>
          </a:p>
        </p:txBody>
      </p:sp>
      <p:pic>
        <p:nvPicPr>
          <p:cNvPr id="18440" name="Picture 2" descr="http://www.nature.com/news/2010/100506/images/news.2010.motojima1.jpg"/>
          <p:cNvPicPr>
            <a:picLocks noChangeAspect="1" noChangeArrowheads="1"/>
          </p:cNvPicPr>
          <p:nvPr/>
        </p:nvPicPr>
        <p:blipFill>
          <a:blip r:embed="rId4" cstate="print"/>
          <a:srcRect/>
          <a:stretch>
            <a:fillRect/>
          </a:stretch>
        </p:blipFill>
        <p:spPr bwMode="auto">
          <a:xfrm>
            <a:off x="1512888" y="4640263"/>
            <a:ext cx="2262187" cy="1697037"/>
          </a:xfrm>
          <a:prstGeom prst="rect">
            <a:avLst/>
          </a:prstGeom>
          <a:noFill/>
          <a:ln w="9525">
            <a:noFill/>
            <a:miter lim="800000"/>
            <a:headEnd/>
            <a:tailEnd/>
          </a:ln>
        </p:spPr>
      </p:pic>
      <p:sp>
        <p:nvSpPr>
          <p:cNvPr id="18441" name="TextBox 21"/>
          <p:cNvSpPr txBox="1">
            <a:spLocks noChangeArrowheads="1"/>
          </p:cNvSpPr>
          <p:nvPr/>
        </p:nvSpPr>
        <p:spPr bwMode="auto">
          <a:xfrm>
            <a:off x="5267325" y="5100638"/>
            <a:ext cx="1408113" cy="1200150"/>
          </a:xfrm>
          <a:prstGeom prst="rect">
            <a:avLst/>
          </a:prstGeom>
          <a:solidFill>
            <a:schemeClr val="bg1"/>
          </a:solidFill>
          <a:ln w="9525">
            <a:noFill/>
            <a:miter lim="800000"/>
            <a:headEnd/>
            <a:tailEnd/>
          </a:ln>
        </p:spPr>
        <p:txBody>
          <a:bodyPr>
            <a:spAutoFit/>
          </a:bodyPr>
          <a:lstStyle/>
          <a:p>
            <a:r>
              <a:rPr lang="en-US" sz="1200" b="0" i="1"/>
              <a:t>Rich Hawryluk (U.S., from PPPL); new </a:t>
            </a:r>
            <a:r>
              <a:rPr lang="en-US" sz="1200" i="1"/>
              <a:t>Deputy Director General </a:t>
            </a:r>
            <a:r>
              <a:rPr lang="en-US" sz="1200" b="0" i="1"/>
              <a:t>for Administration</a:t>
            </a:r>
          </a:p>
        </p:txBody>
      </p:sp>
      <p:pic>
        <p:nvPicPr>
          <p:cNvPr id="18442" name="Picture 2" descr="Dr. Remmelt Haange "/>
          <p:cNvPicPr>
            <a:picLocks noChangeAspect="1" noChangeArrowheads="1"/>
          </p:cNvPicPr>
          <p:nvPr/>
        </p:nvPicPr>
        <p:blipFill>
          <a:blip r:embed="rId5" cstate="print"/>
          <a:srcRect/>
          <a:stretch>
            <a:fillRect/>
          </a:stretch>
        </p:blipFill>
        <p:spPr bwMode="auto">
          <a:xfrm>
            <a:off x="6640513" y="4841875"/>
            <a:ext cx="1171575" cy="1395413"/>
          </a:xfrm>
          <a:prstGeom prst="rect">
            <a:avLst/>
          </a:prstGeom>
          <a:noFill/>
          <a:ln w="9525">
            <a:noFill/>
            <a:miter lim="800000"/>
            <a:headEnd/>
            <a:tailEnd/>
          </a:ln>
        </p:spPr>
      </p:pic>
      <p:pic>
        <p:nvPicPr>
          <p:cNvPr id="18443" name="Picture 4" descr="http://www.pppl.gov/images/Hawryluk1207.jpg"/>
          <p:cNvPicPr>
            <a:picLocks noChangeAspect="1" noChangeArrowheads="1"/>
          </p:cNvPicPr>
          <p:nvPr/>
        </p:nvPicPr>
        <p:blipFill>
          <a:blip r:embed="rId6" cstate="print"/>
          <a:srcRect/>
          <a:stretch>
            <a:fillRect/>
          </a:stretch>
        </p:blipFill>
        <p:spPr bwMode="auto">
          <a:xfrm>
            <a:off x="4059238" y="4730750"/>
            <a:ext cx="1225550" cy="1643063"/>
          </a:xfrm>
          <a:prstGeom prst="rect">
            <a:avLst/>
          </a:prstGeom>
          <a:noFill/>
          <a:ln w="9525">
            <a:noFill/>
            <a:miter lim="800000"/>
            <a:headEnd/>
            <a:tailEnd/>
          </a:ln>
        </p:spPr>
      </p:pic>
      <p:sp>
        <p:nvSpPr>
          <p:cNvPr id="18444" name="TextBox 23"/>
          <p:cNvSpPr txBox="1">
            <a:spLocks noChangeArrowheads="1"/>
          </p:cNvSpPr>
          <p:nvPr/>
        </p:nvSpPr>
        <p:spPr bwMode="auto">
          <a:xfrm>
            <a:off x="7840663" y="5100638"/>
            <a:ext cx="1408112" cy="1200150"/>
          </a:xfrm>
          <a:prstGeom prst="rect">
            <a:avLst/>
          </a:prstGeom>
          <a:solidFill>
            <a:schemeClr val="bg1"/>
          </a:solidFill>
          <a:ln w="9525">
            <a:noFill/>
            <a:miter lim="800000"/>
            <a:headEnd/>
            <a:tailEnd/>
          </a:ln>
        </p:spPr>
        <p:txBody>
          <a:bodyPr>
            <a:spAutoFit/>
          </a:bodyPr>
          <a:lstStyle/>
          <a:p>
            <a:r>
              <a:rPr lang="en-US" sz="1200" b="0" i="1"/>
              <a:t>Rem Haange (Netherlands), new </a:t>
            </a:r>
            <a:r>
              <a:rPr lang="en-US" sz="1200" i="1"/>
              <a:t>Deputy Director General </a:t>
            </a:r>
            <a:r>
              <a:rPr lang="en-US" sz="1200" b="0" i="1"/>
              <a:t>for ITER Construction</a:t>
            </a:r>
          </a:p>
        </p:txBody>
      </p:sp>
      <p:sp>
        <p:nvSpPr>
          <p:cNvPr id="18445" name="TextBox 24"/>
          <p:cNvSpPr txBox="1">
            <a:spLocks noChangeArrowheads="1"/>
          </p:cNvSpPr>
          <p:nvPr/>
        </p:nvSpPr>
        <p:spPr bwMode="auto">
          <a:xfrm>
            <a:off x="0" y="5019675"/>
            <a:ext cx="1154113" cy="738188"/>
          </a:xfrm>
          <a:prstGeom prst="rect">
            <a:avLst/>
          </a:prstGeom>
          <a:solidFill>
            <a:schemeClr val="bg1"/>
          </a:solidFill>
          <a:ln w="9525">
            <a:noFill/>
            <a:miter lim="800000"/>
            <a:headEnd/>
            <a:tailEnd/>
          </a:ln>
        </p:spPr>
        <p:txBody>
          <a:bodyPr>
            <a:spAutoFit/>
          </a:bodyPr>
          <a:lstStyle/>
          <a:p>
            <a:pPr algn="r"/>
            <a:r>
              <a:rPr lang="en-US" sz="1400" i="1"/>
              <a:t>New project leadership</a:t>
            </a:r>
          </a:p>
        </p:txBody>
      </p:sp>
      <p:sp>
        <p:nvSpPr>
          <p:cNvPr id="26" name="Right Arrow 25"/>
          <p:cNvSpPr/>
          <p:nvPr/>
        </p:nvSpPr>
        <p:spPr>
          <a:xfrm>
            <a:off x="1149350" y="4497388"/>
            <a:ext cx="344488" cy="1855787"/>
          </a:xfrm>
          <a:prstGeom prst="rightArrow">
            <a:avLst>
              <a:gd name="adj1" fmla="val 50000"/>
              <a:gd name="adj2" fmla="val 309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7" name="Picture 2" descr="http://www.iter.org/img/sq-640-85/all/edit/img_galleries/dsc_0389.jpg">
            <a:hlinkClick r:id="rId7"/>
          </p:cNvPr>
          <p:cNvPicPr>
            <a:picLocks noChangeAspect="1" noChangeArrowheads="1"/>
          </p:cNvPicPr>
          <p:nvPr/>
        </p:nvPicPr>
        <p:blipFill>
          <a:blip r:embed="rId8" cstate="print"/>
          <a:srcRect/>
          <a:stretch>
            <a:fillRect/>
          </a:stretch>
        </p:blipFill>
        <p:spPr bwMode="auto">
          <a:xfrm>
            <a:off x="144463" y="1049338"/>
            <a:ext cx="2276475" cy="1536700"/>
          </a:xfrm>
          <a:prstGeom prst="rect">
            <a:avLst/>
          </a:prstGeom>
          <a:noFill/>
          <a:ln w="9525">
            <a:noFill/>
            <a:miter lim="800000"/>
            <a:headEnd/>
            <a:tailEnd/>
          </a:ln>
        </p:spPr>
      </p:pic>
      <p:sp>
        <p:nvSpPr>
          <p:cNvPr id="18448" name="Rectangle 2"/>
          <p:cNvSpPr>
            <a:spLocks noGrp="1" noChangeArrowheads="1"/>
          </p:cNvSpPr>
          <p:nvPr>
            <p:ph type="title"/>
          </p:nvPr>
        </p:nvSpPr>
        <p:spPr>
          <a:xfrm>
            <a:off x="3035300" y="107950"/>
            <a:ext cx="5954713" cy="723900"/>
          </a:xfrm>
        </p:spPr>
        <p:txBody>
          <a:bodyPr/>
          <a:lstStyle/>
          <a:p>
            <a:r>
              <a:rPr lang="en-US" b="1" i="1" dirty="0" smtClean="0">
                <a:effectLst/>
              </a:rPr>
              <a:t>There has been important progress in constructing ITER</a:t>
            </a:r>
          </a:p>
        </p:txBody>
      </p:sp>
      <p:pic>
        <p:nvPicPr>
          <p:cNvPr id="12" name="Picture 4" descr="cryostat-section-700dpi copy.jpg"/>
          <p:cNvPicPr>
            <a:picLocks noChangeAspect="1"/>
          </p:cNvPicPr>
          <p:nvPr/>
        </p:nvPicPr>
        <p:blipFill>
          <a:blip r:embed="rId9" cstate="print"/>
          <a:srcRect/>
          <a:stretch>
            <a:fillRect/>
          </a:stretch>
        </p:blipFill>
        <p:spPr bwMode="auto">
          <a:xfrm>
            <a:off x="6583680" y="1023604"/>
            <a:ext cx="2560320" cy="1888872"/>
          </a:xfrm>
          <a:prstGeom prst="rect">
            <a:avLst/>
          </a:prstGeom>
          <a:noFill/>
          <a:ln w="9525">
            <a:noFill/>
            <a:miter lim="800000"/>
            <a:headEnd/>
            <a:tailEnd/>
          </a:ln>
          <a:effectLst>
            <a:softEdge rad="1270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2887663" y="101600"/>
            <a:ext cx="6256337" cy="762000"/>
          </a:xfrm>
        </p:spPr>
        <p:txBody>
          <a:bodyPr/>
          <a:lstStyle/>
          <a:p>
            <a:r>
              <a:rPr lang="en-US" sz="2300" i="1" dirty="0" smtClean="0"/>
              <a:t>The future ITER headquarters will be completed before the 2012 November ITER Council meeting.</a:t>
            </a:r>
          </a:p>
        </p:txBody>
      </p:sp>
      <p:sp>
        <p:nvSpPr>
          <p:cNvPr id="19459" name="Rectangle 5"/>
          <p:cNvSpPr>
            <a:spLocks noChangeArrowheads="1"/>
          </p:cNvSpPr>
          <p:nvPr/>
        </p:nvSpPr>
        <p:spPr bwMode="auto">
          <a:xfrm>
            <a:off x="-1357313" y="0"/>
            <a:ext cx="5043488" cy="0"/>
          </a:xfrm>
          <a:prstGeom prst="rect">
            <a:avLst/>
          </a:prstGeom>
          <a:solidFill>
            <a:srgbClr val="EEEEEE"/>
          </a:solidFill>
          <a:ln w="9525">
            <a:noFill/>
            <a:miter lim="800000"/>
            <a:headEnd/>
            <a:tailEnd/>
          </a:ln>
        </p:spPr>
        <p:txBody>
          <a:bodyPr wrap="none" anchor="ctr">
            <a:spAutoFit/>
          </a:bodyPr>
          <a:lstStyle/>
          <a:p>
            <a:endParaRPr lang="en-US"/>
          </a:p>
        </p:txBody>
      </p:sp>
      <p:sp>
        <p:nvSpPr>
          <p:cNvPr id="19460" name="Rectangle 8"/>
          <p:cNvSpPr>
            <a:spLocks noChangeArrowheads="1"/>
          </p:cNvSpPr>
          <p:nvPr/>
        </p:nvSpPr>
        <p:spPr bwMode="auto">
          <a:xfrm>
            <a:off x="-1357313" y="0"/>
            <a:ext cx="4572001" cy="0"/>
          </a:xfrm>
          <a:prstGeom prst="rect">
            <a:avLst/>
          </a:prstGeom>
          <a:solidFill>
            <a:srgbClr val="E0E0E0"/>
          </a:solidFill>
          <a:ln w="9525">
            <a:noFill/>
            <a:miter lim="800000"/>
            <a:headEnd/>
            <a:tailEnd/>
          </a:ln>
        </p:spPr>
        <p:txBody>
          <a:bodyPr wrap="none" anchor="ctr">
            <a:spAutoFit/>
          </a:bodyPr>
          <a:lstStyle/>
          <a:p>
            <a:endParaRPr lang="en-US"/>
          </a:p>
        </p:txBody>
      </p:sp>
      <p:sp>
        <p:nvSpPr>
          <p:cNvPr id="19461" name="Rectangle 9"/>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62" name="Rectangle 11"/>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63" name="Rectangle 13"/>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64" name="Rectangle 15"/>
          <p:cNvSpPr>
            <a:spLocks noChangeArrowheads="1"/>
          </p:cNvSpPr>
          <p:nvPr/>
        </p:nvSpPr>
        <p:spPr bwMode="auto">
          <a:xfrm>
            <a:off x="-1357313" y="0"/>
            <a:ext cx="5029201" cy="0"/>
          </a:xfrm>
          <a:prstGeom prst="rect">
            <a:avLst/>
          </a:prstGeom>
          <a:solidFill>
            <a:srgbClr val="E0E0E0"/>
          </a:solidFill>
          <a:ln w="9525">
            <a:noFill/>
            <a:miter lim="800000"/>
            <a:headEnd/>
            <a:tailEnd/>
          </a:ln>
        </p:spPr>
        <p:txBody>
          <a:bodyPr wrap="none" anchor="ctr">
            <a:spAutoFit/>
          </a:bodyPr>
          <a:lstStyle/>
          <a:p>
            <a:endParaRPr lang="en-US"/>
          </a:p>
        </p:txBody>
      </p:sp>
      <p:sp>
        <p:nvSpPr>
          <p:cNvPr id="19465" name="Rectangle 17"/>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sp>
        <p:nvSpPr>
          <p:cNvPr id="19466" name="Rectangle 18"/>
          <p:cNvSpPr>
            <a:spLocks noChangeArrowheads="1"/>
          </p:cNvSpPr>
          <p:nvPr/>
        </p:nvSpPr>
        <p:spPr bwMode="auto">
          <a:xfrm>
            <a:off x="-1357313" y="0"/>
            <a:ext cx="0" cy="0"/>
          </a:xfrm>
          <a:prstGeom prst="rect">
            <a:avLst/>
          </a:prstGeom>
          <a:solidFill>
            <a:srgbClr val="E0E0E0"/>
          </a:solidFill>
          <a:ln w="9525">
            <a:noFill/>
            <a:miter lim="800000"/>
            <a:headEnd/>
            <a:tailEnd/>
          </a:ln>
        </p:spPr>
        <p:txBody>
          <a:bodyPr wrap="none" anchor="ctr">
            <a:spAutoFit/>
          </a:bodyPr>
          <a:lstStyle/>
          <a:p>
            <a:endParaRPr lang="en-US"/>
          </a:p>
        </p:txBody>
      </p:sp>
      <p:sp>
        <p:nvSpPr>
          <p:cNvPr id="19467" name="Rectangle 19"/>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sp>
        <p:nvSpPr>
          <p:cNvPr id="19468" name="Rectangle 21"/>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pic>
        <p:nvPicPr>
          <p:cNvPr id="19469" name="Picture 23" descr="http://www.iter.org/media/all/img/stat/trans.gif"/>
          <p:cNvPicPr>
            <a:picLocks noChangeAspect="1" noChangeArrowheads="1"/>
          </p:cNvPicPr>
          <p:nvPr/>
        </p:nvPicPr>
        <p:blipFill>
          <a:blip r:embed="rId3"/>
          <a:srcRect/>
          <a:stretch>
            <a:fillRect/>
          </a:stretch>
        </p:blipFill>
        <p:spPr bwMode="auto">
          <a:xfrm>
            <a:off x="0" y="0"/>
            <a:ext cx="9525" cy="9525"/>
          </a:xfrm>
          <a:prstGeom prst="rect">
            <a:avLst/>
          </a:prstGeom>
          <a:noFill/>
          <a:ln w="9525">
            <a:noFill/>
            <a:miter lim="800000"/>
            <a:headEnd/>
            <a:tailEnd/>
          </a:ln>
        </p:spPr>
      </p:pic>
      <p:sp>
        <p:nvSpPr>
          <p:cNvPr id="19470" name="Rectangle 24"/>
          <p:cNvSpPr>
            <a:spLocks noChangeArrowheads="1"/>
          </p:cNvSpPr>
          <p:nvPr/>
        </p:nvSpPr>
        <p:spPr bwMode="auto">
          <a:xfrm>
            <a:off x="-1357313" y="0"/>
            <a:ext cx="5043488" cy="0"/>
          </a:xfrm>
          <a:prstGeom prst="rect">
            <a:avLst/>
          </a:prstGeom>
          <a:solidFill>
            <a:srgbClr val="EEEEEE"/>
          </a:solidFill>
          <a:ln w="9525">
            <a:noFill/>
            <a:miter lim="800000"/>
            <a:headEnd/>
            <a:tailEnd/>
          </a:ln>
        </p:spPr>
        <p:txBody>
          <a:bodyPr wrap="none" anchor="ctr">
            <a:spAutoFit/>
          </a:bodyPr>
          <a:lstStyle/>
          <a:p>
            <a:endParaRPr lang="en-US"/>
          </a:p>
        </p:txBody>
      </p:sp>
      <p:sp>
        <p:nvSpPr>
          <p:cNvPr id="19471" name="Rectangle 27"/>
          <p:cNvSpPr>
            <a:spLocks noChangeArrowheads="1"/>
          </p:cNvSpPr>
          <p:nvPr/>
        </p:nvSpPr>
        <p:spPr bwMode="auto">
          <a:xfrm>
            <a:off x="-1357313" y="0"/>
            <a:ext cx="4572001" cy="0"/>
          </a:xfrm>
          <a:prstGeom prst="rect">
            <a:avLst/>
          </a:prstGeom>
          <a:solidFill>
            <a:srgbClr val="E0E0E0"/>
          </a:solidFill>
          <a:ln w="9525">
            <a:noFill/>
            <a:miter lim="800000"/>
            <a:headEnd/>
            <a:tailEnd/>
          </a:ln>
        </p:spPr>
        <p:txBody>
          <a:bodyPr wrap="none" anchor="ctr">
            <a:spAutoFit/>
          </a:bodyPr>
          <a:lstStyle/>
          <a:p>
            <a:endParaRPr lang="en-US"/>
          </a:p>
        </p:txBody>
      </p:sp>
      <p:sp>
        <p:nvSpPr>
          <p:cNvPr id="19472" name="Rectangle 28"/>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73" name="Rectangle 30"/>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74" name="Rectangle 32"/>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75" name="Rectangle 34"/>
          <p:cNvSpPr>
            <a:spLocks noChangeArrowheads="1"/>
          </p:cNvSpPr>
          <p:nvPr/>
        </p:nvSpPr>
        <p:spPr bwMode="auto">
          <a:xfrm>
            <a:off x="-1357313" y="0"/>
            <a:ext cx="5029201" cy="0"/>
          </a:xfrm>
          <a:prstGeom prst="rect">
            <a:avLst/>
          </a:prstGeom>
          <a:solidFill>
            <a:srgbClr val="E0E0E0"/>
          </a:solidFill>
          <a:ln w="9525">
            <a:noFill/>
            <a:miter lim="800000"/>
            <a:headEnd/>
            <a:tailEnd/>
          </a:ln>
        </p:spPr>
        <p:txBody>
          <a:bodyPr wrap="none" anchor="ctr">
            <a:spAutoFit/>
          </a:bodyPr>
          <a:lstStyle/>
          <a:p>
            <a:endParaRPr lang="en-US"/>
          </a:p>
        </p:txBody>
      </p:sp>
      <p:sp>
        <p:nvSpPr>
          <p:cNvPr id="19476" name="Rectangle 36"/>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sp>
        <p:nvSpPr>
          <p:cNvPr id="19477" name="Rectangle 37"/>
          <p:cNvSpPr>
            <a:spLocks noChangeArrowheads="1"/>
          </p:cNvSpPr>
          <p:nvPr/>
        </p:nvSpPr>
        <p:spPr bwMode="auto">
          <a:xfrm>
            <a:off x="-1357313" y="0"/>
            <a:ext cx="0" cy="0"/>
          </a:xfrm>
          <a:prstGeom prst="rect">
            <a:avLst/>
          </a:prstGeom>
          <a:solidFill>
            <a:srgbClr val="E0E0E0"/>
          </a:solidFill>
          <a:ln w="9525">
            <a:noFill/>
            <a:miter lim="800000"/>
            <a:headEnd/>
            <a:tailEnd/>
          </a:ln>
        </p:spPr>
        <p:txBody>
          <a:bodyPr wrap="none" anchor="ctr">
            <a:spAutoFit/>
          </a:bodyPr>
          <a:lstStyle/>
          <a:p>
            <a:endParaRPr lang="en-US"/>
          </a:p>
        </p:txBody>
      </p:sp>
      <p:sp>
        <p:nvSpPr>
          <p:cNvPr id="19478" name="Rectangle 38"/>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sp>
        <p:nvSpPr>
          <p:cNvPr id="19479" name="Rectangle 40"/>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pic>
        <p:nvPicPr>
          <p:cNvPr id="19480" name="Picture 42" descr="http://www.iter.org/media/all/img/stat/trans.gif"/>
          <p:cNvPicPr>
            <a:picLocks noChangeAspect="1" noChangeArrowheads="1"/>
          </p:cNvPicPr>
          <p:nvPr/>
        </p:nvPicPr>
        <p:blipFill>
          <a:blip r:embed="rId3"/>
          <a:srcRect/>
          <a:stretch>
            <a:fillRect/>
          </a:stretch>
        </p:blipFill>
        <p:spPr bwMode="auto">
          <a:xfrm>
            <a:off x="0" y="0"/>
            <a:ext cx="9525" cy="9525"/>
          </a:xfrm>
          <a:prstGeom prst="rect">
            <a:avLst/>
          </a:prstGeom>
          <a:noFill/>
          <a:ln w="9525">
            <a:noFill/>
            <a:miter lim="800000"/>
            <a:headEnd/>
            <a:tailEnd/>
          </a:ln>
        </p:spPr>
      </p:pic>
      <p:sp>
        <p:nvSpPr>
          <p:cNvPr id="19481" name="Rectangle 45"/>
          <p:cNvSpPr>
            <a:spLocks noChangeArrowheads="1"/>
          </p:cNvSpPr>
          <p:nvPr/>
        </p:nvSpPr>
        <p:spPr bwMode="auto">
          <a:xfrm>
            <a:off x="-1357313" y="0"/>
            <a:ext cx="5043488" cy="0"/>
          </a:xfrm>
          <a:prstGeom prst="rect">
            <a:avLst/>
          </a:prstGeom>
          <a:solidFill>
            <a:srgbClr val="EEEEEE"/>
          </a:solidFill>
          <a:ln w="9525">
            <a:noFill/>
            <a:miter lim="800000"/>
            <a:headEnd/>
            <a:tailEnd/>
          </a:ln>
        </p:spPr>
        <p:txBody>
          <a:bodyPr wrap="none" anchor="ctr">
            <a:spAutoFit/>
          </a:bodyPr>
          <a:lstStyle/>
          <a:p>
            <a:endParaRPr lang="en-US"/>
          </a:p>
        </p:txBody>
      </p:sp>
      <p:sp>
        <p:nvSpPr>
          <p:cNvPr id="19482" name="Rectangle 48"/>
          <p:cNvSpPr>
            <a:spLocks noChangeArrowheads="1"/>
          </p:cNvSpPr>
          <p:nvPr/>
        </p:nvSpPr>
        <p:spPr bwMode="auto">
          <a:xfrm>
            <a:off x="-1357313" y="0"/>
            <a:ext cx="4572001" cy="0"/>
          </a:xfrm>
          <a:prstGeom prst="rect">
            <a:avLst/>
          </a:prstGeom>
          <a:solidFill>
            <a:srgbClr val="E0E0E0"/>
          </a:solidFill>
          <a:ln w="9525">
            <a:noFill/>
            <a:miter lim="800000"/>
            <a:headEnd/>
            <a:tailEnd/>
          </a:ln>
        </p:spPr>
        <p:txBody>
          <a:bodyPr wrap="none" anchor="ctr">
            <a:spAutoFit/>
          </a:bodyPr>
          <a:lstStyle/>
          <a:p>
            <a:endParaRPr lang="en-US"/>
          </a:p>
        </p:txBody>
      </p:sp>
      <p:sp>
        <p:nvSpPr>
          <p:cNvPr id="19483" name="Rectangle 49"/>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84" name="Rectangle 51"/>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85" name="Rectangle 53"/>
          <p:cNvSpPr>
            <a:spLocks noChangeArrowheads="1"/>
          </p:cNvSpPr>
          <p:nvPr/>
        </p:nvSpPr>
        <p:spPr bwMode="auto">
          <a:xfrm>
            <a:off x="-1357313" y="0"/>
            <a:ext cx="236538" cy="0"/>
          </a:xfrm>
          <a:prstGeom prst="rect">
            <a:avLst/>
          </a:prstGeom>
          <a:solidFill>
            <a:srgbClr val="EEEEEE"/>
          </a:solidFill>
          <a:ln w="9525">
            <a:noFill/>
            <a:miter lim="800000"/>
            <a:headEnd/>
            <a:tailEnd/>
          </a:ln>
        </p:spPr>
        <p:txBody>
          <a:bodyPr wrap="none" anchor="ctr">
            <a:spAutoFit/>
          </a:bodyPr>
          <a:lstStyle/>
          <a:p>
            <a:endParaRPr lang="en-US"/>
          </a:p>
        </p:txBody>
      </p:sp>
      <p:sp>
        <p:nvSpPr>
          <p:cNvPr id="19486" name="Rectangle 55"/>
          <p:cNvSpPr>
            <a:spLocks noChangeArrowheads="1"/>
          </p:cNvSpPr>
          <p:nvPr/>
        </p:nvSpPr>
        <p:spPr bwMode="auto">
          <a:xfrm>
            <a:off x="-1357313" y="0"/>
            <a:ext cx="5029201" cy="0"/>
          </a:xfrm>
          <a:prstGeom prst="rect">
            <a:avLst/>
          </a:prstGeom>
          <a:solidFill>
            <a:srgbClr val="E0E0E0"/>
          </a:solidFill>
          <a:ln w="9525">
            <a:noFill/>
            <a:miter lim="800000"/>
            <a:headEnd/>
            <a:tailEnd/>
          </a:ln>
        </p:spPr>
        <p:txBody>
          <a:bodyPr wrap="none" anchor="ctr">
            <a:spAutoFit/>
          </a:bodyPr>
          <a:lstStyle/>
          <a:p>
            <a:endParaRPr lang="en-US"/>
          </a:p>
        </p:txBody>
      </p:sp>
      <p:sp>
        <p:nvSpPr>
          <p:cNvPr id="19488" name="Rectangle 57"/>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sp>
        <p:nvSpPr>
          <p:cNvPr id="19489" name="Rectangle 58"/>
          <p:cNvSpPr>
            <a:spLocks noChangeArrowheads="1"/>
          </p:cNvSpPr>
          <p:nvPr/>
        </p:nvSpPr>
        <p:spPr bwMode="auto">
          <a:xfrm>
            <a:off x="-1357313" y="0"/>
            <a:ext cx="0" cy="0"/>
          </a:xfrm>
          <a:prstGeom prst="rect">
            <a:avLst/>
          </a:prstGeom>
          <a:solidFill>
            <a:srgbClr val="E0E0E0"/>
          </a:solidFill>
          <a:ln w="9525">
            <a:noFill/>
            <a:miter lim="800000"/>
            <a:headEnd/>
            <a:tailEnd/>
          </a:ln>
        </p:spPr>
        <p:txBody>
          <a:bodyPr wrap="none" anchor="ctr">
            <a:spAutoFit/>
          </a:bodyPr>
          <a:lstStyle/>
          <a:p>
            <a:endParaRPr lang="en-US"/>
          </a:p>
        </p:txBody>
      </p:sp>
      <p:sp>
        <p:nvSpPr>
          <p:cNvPr id="19490" name="Rectangle 59"/>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sp>
        <p:nvSpPr>
          <p:cNvPr id="19491" name="Rectangle 61"/>
          <p:cNvSpPr>
            <a:spLocks noChangeArrowheads="1"/>
          </p:cNvSpPr>
          <p:nvPr/>
        </p:nvSpPr>
        <p:spPr bwMode="auto">
          <a:xfrm>
            <a:off x="-1357313" y="0"/>
            <a:ext cx="0" cy="0"/>
          </a:xfrm>
          <a:prstGeom prst="rect">
            <a:avLst/>
          </a:prstGeom>
          <a:solidFill>
            <a:srgbClr val="EEEEEE"/>
          </a:solidFill>
          <a:ln w="9525">
            <a:noFill/>
            <a:miter lim="800000"/>
            <a:headEnd/>
            <a:tailEnd/>
          </a:ln>
        </p:spPr>
        <p:txBody>
          <a:bodyPr wrap="none" anchor="ctr">
            <a:spAutoFit/>
          </a:bodyPr>
          <a:lstStyle/>
          <a:p>
            <a:endParaRPr lang="en-US"/>
          </a:p>
        </p:txBody>
      </p:sp>
      <p:pic>
        <p:nvPicPr>
          <p:cNvPr id="19492" name="Picture 63" descr="http://www.iter.org/media/all/img/stat/trans.gif"/>
          <p:cNvPicPr>
            <a:picLocks noChangeAspect="1" noChangeArrowheads="1"/>
          </p:cNvPicPr>
          <p:nvPr/>
        </p:nvPicPr>
        <p:blipFill>
          <a:blip r:embed="rId3"/>
          <a:srcRect/>
          <a:stretch>
            <a:fillRect/>
          </a:stretch>
        </p:blipFill>
        <p:spPr bwMode="auto">
          <a:xfrm>
            <a:off x="0" y="0"/>
            <a:ext cx="9525" cy="9525"/>
          </a:xfrm>
          <a:prstGeom prst="rect">
            <a:avLst/>
          </a:prstGeom>
          <a:noFill/>
          <a:ln w="9525">
            <a:noFill/>
            <a:miter lim="800000"/>
            <a:headEnd/>
            <a:tailEnd/>
          </a:ln>
        </p:spPr>
      </p:pic>
      <p:pic>
        <p:nvPicPr>
          <p:cNvPr id="11265" name="Picture 1"/>
          <p:cNvPicPr>
            <a:picLocks noChangeAspect="1" noChangeArrowheads="1"/>
          </p:cNvPicPr>
          <p:nvPr/>
        </p:nvPicPr>
        <p:blipFill>
          <a:blip r:embed="rId4" cstate="print"/>
          <a:srcRect/>
          <a:stretch>
            <a:fillRect/>
          </a:stretch>
        </p:blipFill>
        <p:spPr bwMode="auto">
          <a:xfrm>
            <a:off x="805067" y="1242339"/>
            <a:ext cx="7426533" cy="53572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8"/>
          <p:cNvSpPr>
            <a:spLocks noChangeArrowheads="1"/>
          </p:cNvSpPr>
          <p:nvPr/>
        </p:nvSpPr>
        <p:spPr bwMode="auto">
          <a:xfrm>
            <a:off x="112713" y="0"/>
            <a:ext cx="9144000" cy="1089025"/>
          </a:xfrm>
          <a:prstGeom prst="rect">
            <a:avLst/>
          </a:prstGeom>
          <a:solidFill>
            <a:schemeClr val="bg1"/>
          </a:solidFill>
          <a:ln w="9525" algn="ctr">
            <a:noFill/>
            <a:round/>
            <a:headEnd/>
            <a:tailEnd/>
          </a:ln>
        </p:spPr>
        <p:txBody>
          <a:bodyPr/>
          <a:lstStyle/>
          <a:p>
            <a:pPr eaLnBrk="0" hangingPunct="0"/>
            <a:endParaRPr lang="en-US"/>
          </a:p>
        </p:txBody>
      </p:sp>
      <p:sp>
        <p:nvSpPr>
          <p:cNvPr id="20483" name="Subtitle 2"/>
          <p:cNvSpPr>
            <a:spLocks noGrp="1"/>
          </p:cNvSpPr>
          <p:nvPr>
            <p:ph type="subTitle" idx="1"/>
          </p:nvPr>
        </p:nvSpPr>
        <p:spPr>
          <a:xfrm>
            <a:off x="184150" y="2662238"/>
            <a:ext cx="4011613" cy="762000"/>
          </a:xfrm>
        </p:spPr>
        <p:txBody>
          <a:bodyPr/>
          <a:lstStyle/>
          <a:p>
            <a:pPr algn="l"/>
            <a:r>
              <a:rPr lang="en-US" sz="1400" smtClean="0"/>
              <a:t>At 5:00 a.m. on Tuesday, 9 August, operations began to create the lower basemat of the Tokamak Complex</a:t>
            </a:r>
          </a:p>
        </p:txBody>
      </p:sp>
      <p:pic>
        <p:nvPicPr>
          <p:cNvPr id="20484" name="Picture 2" descr="http://www.iter.org/img/sq-640-85/all/edit/img_galleries/dsc_7141.jpg">
            <a:hlinkClick r:id="rId2"/>
          </p:cNvPr>
          <p:cNvPicPr>
            <a:picLocks noChangeAspect="1" noChangeArrowheads="1"/>
          </p:cNvPicPr>
          <p:nvPr/>
        </p:nvPicPr>
        <p:blipFill>
          <a:blip r:embed="rId3" cstate="print"/>
          <a:srcRect/>
          <a:stretch>
            <a:fillRect/>
          </a:stretch>
        </p:blipFill>
        <p:spPr bwMode="auto">
          <a:xfrm>
            <a:off x="401638" y="368300"/>
            <a:ext cx="3516312" cy="2351088"/>
          </a:xfrm>
          <a:prstGeom prst="rect">
            <a:avLst/>
          </a:prstGeom>
          <a:noFill/>
          <a:ln w="9525">
            <a:noFill/>
            <a:miter lim="800000"/>
            <a:headEnd/>
            <a:tailEnd/>
          </a:ln>
        </p:spPr>
      </p:pic>
      <p:sp>
        <p:nvSpPr>
          <p:cNvPr id="4" name="Subtitle 2"/>
          <p:cNvSpPr txBox="1">
            <a:spLocks/>
          </p:cNvSpPr>
          <p:nvPr/>
        </p:nvSpPr>
        <p:spPr bwMode="auto">
          <a:xfrm>
            <a:off x="4643438" y="2727325"/>
            <a:ext cx="4479925" cy="573088"/>
          </a:xfrm>
          <a:prstGeom prst="rect">
            <a:avLst/>
          </a:prstGeom>
          <a:noFill/>
          <a:ln w="9525">
            <a:noFill/>
            <a:miter lim="800000"/>
            <a:headEnd/>
            <a:tailEnd/>
          </a:ln>
        </p:spPr>
        <p:txBody>
          <a:bodyPr/>
          <a:lstStyle/>
          <a:p>
            <a:pPr eaLnBrk="0" hangingPunct="0">
              <a:spcBef>
                <a:spcPct val="20000"/>
              </a:spcBef>
              <a:buFont typeface="Wingdings" pitchFamily="2" charset="2"/>
              <a:buNone/>
              <a:defRPr/>
            </a:pPr>
            <a:r>
              <a:rPr lang="en-US" sz="1400" kern="0" dirty="0">
                <a:latin typeface="+mn-lt"/>
              </a:rPr>
              <a:t>Sitting atop the lower </a:t>
            </a:r>
            <a:r>
              <a:rPr lang="en-US" sz="1400" kern="0" dirty="0" err="1">
                <a:latin typeface="+mn-lt"/>
              </a:rPr>
              <a:t>basemat</a:t>
            </a:r>
            <a:r>
              <a:rPr lang="en-US" sz="1400" kern="0" dirty="0">
                <a:latin typeface="+mn-lt"/>
              </a:rPr>
              <a:t>, 500 of these 1.8 </a:t>
            </a:r>
            <a:r>
              <a:rPr lang="en-US" sz="1400" kern="0" dirty="0" err="1">
                <a:latin typeface="+mn-lt"/>
              </a:rPr>
              <a:t>metre</a:t>
            </a:r>
            <a:r>
              <a:rPr lang="en-US" sz="1400" kern="0" dirty="0">
                <a:latin typeface="+mn-lt"/>
              </a:rPr>
              <a:t> concrete columns will support the seismic pads. These, in turn, will support the upper </a:t>
            </a:r>
            <a:r>
              <a:rPr lang="en-US" sz="1400" kern="0" dirty="0" err="1">
                <a:latin typeface="+mn-lt"/>
              </a:rPr>
              <a:t>basemat</a:t>
            </a:r>
            <a:r>
              <a:rPr lang="en-US" sz="1400" kern="0" dirty="0">
                <a:latin typeface="+mn-lt"/>
              </a:rPr>
              <a:t> of the </a:t>
            </a:r>
            <a:r>
              <a:rPr lang="en-US" sz="1400" kern="0" dirty="0" err="1">
                <a:latin typeface="+mn-lt"/>
              </a:rPr>
              <a:t>Tokamak</a:t>
            </a:r>
            <a:r>
              <a:rPr lang="en-US" sz="1400" kern="0" dirty="0">
                <a:latin typeface="+mn-lt"/>
              </a:rPr>
              <a:t> Complex—the actual "floor" of the installation (August 2011).</a:t>
            </a:r>
          </a:p>
        </p:txBody>
      </p:sp>
      <p:sp>
        <p:nvSpPr>
          <p:cNvPr id="20486" name="Rectangle 9"/>
          <p:cNvSpPr>
            <a:spLocks noChangeArrowheads="1"/>
          </p:cNvSpPr>
          <p:nvPr/>
        </p:nvSpPr>
        <p:spPr bwMode="auto">
          <a:xfrm flipV="1">
            <a:off x="-1103313" y="-161925"/>
            <a:ext cx="95250" cy="369888"/>
          </a:xfrm>
          <a:prstGeom prst="rect">
            <a:avLst/>
          </a:prstGeom>
          <a:solidFill>
            <a:srgbClr val="EEEEEE"/>
          </a:solidFill>
          <a:ln w="9525">
            <a:noFill/>
            <a:miter lim="800000"/>
            <a:headEnd/>
            <a:tailEnd/>
          </a:ln>
        </p:spPr>
        <p:txBody>
          <a:bodyPr anchor="ctr">
            <a:spAutoFit/>
          </a:bodyPr>
          <a:lstStyle/>
          <a:p>
            <a:endParaRPr lang="en-US"/>
          </a:p>
        </p:txBody>
      </p:sp>
      <p:sp>
        <p:nvSpPr>
          <p:cNvPr id="20487" name="Rectangle 11"/>
          <p:cNvSpPr>
            <a:spLocks noChangeArrowheads="1"/>
          </p:cNvSpPr>
          <p:nvPr/>
        </p:nvSpPr>
        <p:spPr bwMode="auto">
          <a:xfrm flipV="1">
            <a:off x="-1103313" y="-161925"/>
            <a:ext cx="95250" cy="369888"/>
          </a:xfrm>
          <a:prstGeom prst="rect">
            <a:avLst/>
          </a:prstGeom>
          <a:solidFill>
            <a:srgbClr val="EEEEEE"/>
          </a:solidFill>
          <a:ln w="9525">
            <a:noFill/>
            <a:miter lim="800000"/>
            <a:headEnd/>
            <a:tailEnd/>
          </a:ln>
        </p:spPr>
        <p:txBody>
          <a:bodyPr anchor="ctr">
            <a:spAutoFit/>
          </a:bodyPr>
          <a:lstStyle/>
          <a:p>
            <a:endParaRPr lang="en-US"/>
          </a:p>
        </p:txBody>
      </p:sp>
      <p:sp>
        <p:nvSpPr>
          <p:cNvPr id="20488" name="Rectangle 13"/>
          <p:cNvSpPr>
            <a:spLocks noChangeArrowheads="1"/>
          </p:cNvSpPr>
          <p:nvPr/>
        </p:nvSpPr>
        <p:spPr bwMode="auto">
          <a:xfrm flipV="1">
            <a:off x="-1103313" y="-161925"/>
            <a:ext cx="95250" cy="369888"/>
          </a:xfrm>
          <a:prstGeom prst="rect">
            <a:avLst/>
          </a:prstGeom>
          <a:solidFill>
            <a:srgbClr val="EEEEEE"/>
          </a:solidFill>
          <a:ln w="9525">
            <a:noFill/>
            <a:miter lim="800000"/>
            <a:headEnd/>
            <a:tailEnd/>
          </a:ln>
        </p:spPr>
        <p:txBody>
          <a:bodyPr anchor="ctr">
            <a:spAutoFit/>
          </a:bodyPr>
          <a:lstStyle/>
          <a:p>
            <a:endParaRPr lang="en-US"/>
          </a:p>
        </p:txBody>
      </p:sp>
      <p:pic>
        <p:nvPicPr>
          <p:cNvPr id="20489" name="Picture 16" descr="http://www.iter.org/img/sq-640-85/all/edit/img_galleries/dsc_0716.jpg"/>
          <p:cNvPicPr>
            <a:picLocks noChangeAspect="1" noChangeArrowheads="1"/>
          </p:cNvPicPr>
          <p:nvPr/>
        </p:nvPicPr>
        <p:blipFill>
          <a:blip r:embed="rId4" cstate="print"/>
          <a:srcRect/>
          <a:stretch>
            <a:fillRect/>
          </a:stretch>
        </p:blipFill>
        <p:spPr bwMode="auto">
          <a:xfrm>
            <a:off x="4808538" y="234950"/>
            <a:ext cx="3816350" cy="2552700"/>
          </a:xfrm>
          <a:prstGeom prst="rect">
            <a:avLst/>
          </a:prstGeom>
          <a:noFill/>
          <a:ln w="9525">
            <a:noFill/>
            <a:miter lim="800000"/>
            <a:headEnd/>
            <a:tailEnd/>
          </a:ln>
        </p:spPr>
      </p:pic>
      <p:sp>
        <p:nvSpPr>
          <p:cNvPr id="20490" name="Rectangle 17"/>
          <p:cNvSpPr>
            <a:spLocks noChangeArrowheads="1"/>
          </p:cNvSpPr>
          <p:nvPr/>
        </p:nvSpPr>
        <p:spPr bwMode="auto">
          <a:xfrm flipH="1" flipV="1">
            <a:off x="-1244600" y="-161925"/>
            <a:ext cx="46037" cy="369888"/>
          </a:xfrm>
          <a:prstGeom prst="rect">
            <a:avLst/>
          </a:prstGeom>
          <a:solidFill>
            <a:srgbClr val="EEEEEE"/>
          </a:solidFill>
          <a:ln w="9525">
            <a:noFill/>
            <a:miter lim="800000"/>
            <a:headEnd/>
            <a:tailEnd/>
          </a:ln>
        </p:spPr>
        <p:txBody>
          <a:bodyPr anchor="ctr">
            <a:spAutoFit/>
          </a:bodyPr>
          <a:lstStyle/>
          <a:p>
            <a:endParaRPr lang="en-US"/>
          </a:p>
        </p:txBody>
      </p:sp>
      <p:sp>
        <p:nvSpPr>
          <p:cNvPr id="20491" name="Rectangle 18"/>
          <p:cNvSpPr>
            <a:spLocks noChangeArrowheads="1"/>
          </p:cNvSpPr>
          <p:nvPr/>
        </p:nvSpPr>
        <p:spPr bwMode="auto">
          <a:xfrm flipH="1" flipV="1">
            <a:off x="-1244600" y="-161925"/>
            <a:ext cx="46037" cy="369888"/>
          </a:xfrm>
          <a:prstGeom prst="rect">
            <a:avLst/>
          </a:prstGeom>
          <a:solidFill>
            <a:srgbClr val="E0E0E0"/>
          </a:solidFill>
          <a:ln w="9525">
            <a:noFill/>
            <a:miter lim="800000"/>
            <a:headEnd/>
            <a:tailEnd/>
          </a:ln>
        </p:spPr>
        <p:txBody>
          <a:bodyPr anchor="ctr">
            <a:spAutoFit/>
          </a:bodyPr>
          <a:lstStyle/>
          <a:p>
            <a:endParaRPr lang="en-US"/>
          </a:p>
        </p:txBody>
      </p:sp>
      <p:sp>
        <p:nvSpPr>
          <p:cNvPr id="20492" name="Rectangle 19"/>
          <p:cNvSpPr>
            <a:spLocks noChangeArrowheads="1"/>
          </p:cNvSpPr>
          <p:nvPr/>
        </p:nvSpPr>
        <p:spPr bwMode="auto">
          <a:xfrm flipH="1" flipV="1">
            <a:off x="-1244600" y="-161925"/>
            <a:ext cx="46037" cy="369888"/>
          </a:xfrm>
          <a:prstGeom prst="rect">
            <a:avLst/>
          </a:prstGeom>
          <a:solidFill>
            <a:srgbClr val="EEEEEE"/>
          </a:solidFill>
          <a:ln w="9525">
            <a:noFill/>
            <a:miter lim="800000"/>
            <a:headEnd/>
            <a:tailEnd/>
          </a:ln>
        </p:spPr>
        <p:txBody>
          <a:bodyPr anchor="ctr">
            <a:spAutoFit/>
          </a:bodyPr>
          <a:lstStyle/>
          <a:p>
            <a:endParaRPr lang="en-US"/>
          </a:p>
        </p:txBody>
      </p:sp>
      <p:sp>
        <p:nvSpPr>
          <p:cNvPr id="20493" name="Rectangle 21"/>
          <p:cNvSpPr>
            <a:spLocks noChangeArrowheads="1"/>
          </p:cNvSpPr>
          <p:nvPr/>
        </p:nvSpPr>
        <p:spPr bwMode="auto">
          <a:xfrm flipH="1" flipV="1">
            <a:off x="-1244600" y="-161925"/>
            <a:ext cx="46037" cy="369888"/>
          </a:xfrm>
          <a:prstGeom prst="rect">
            <a:avLst/>
          </a:prstGeom>
          <a:solidFill>
            <a:srgbClr val="EEEEEE"/>
          </a:solidFill>
          <a:ln w="9525">
            <a:noFill/>
            <a:miter lim="800000"/>
            <a:headEnd/>
            <a:tailEnd/>
          </a:ln>
        </p:spPr>
        <p:txBody>
          <a:bodyPr anchor="ctr">
            <a:spAutoFit/>
          </a:bodyPr>
          <a:lstStyle/>
          <a:p>
            <a:endParaRPr lang="en-US"/>
          </a:p>
        </p:txBody>
      </p:sp>
      <p:pic>
        <p:nvPicPr>
          <p:cNvPr id="20494" name="Picture 23" descr="http://www.iter.org/media/all/img/stat/trans.gif"/>
          <p:cNvPicPr>
            <a:picLocks noChangeAspect="1" noChangeArrowheads="1"/>
          </p:cNvPicPr>
          <p:nvPr/>
        </p:nvPicPr>
        <p:blipFill>
          <a:blip r:embed="rId5"/>
          <a:srcRect/>
          <a:stretch>
            <a:fillRect/>
          </a:stretch>
        </p:blipFill>
        <p:spPr bwMode="auto">
          <a:xfrm>
            <a:off x="76200" y="-36513"/>
            <a:ext cx="46038" cy="46038"/>
          </a:xfrm>
          <a:prstGeom prst="rect">
            <a:avLst/>
          </a:prstGeom>
          <a:noFill/>
          <a:ln w="9525">
            <a:noFill/>
            <a:miter lim="800000"/>
            <a:headEnd/>
            <a:tailEnd/>
          </a:ln>
        </p:spPr>
      </p:pic>
      <p:sp>
        <p:nvSpPr>
          <p:cNvPr id="17" name="Subtitle 2"/>
          <p:cNvSpPr txBox="1">
            <a:spLocks/>
          </p:cNvSpPr>
          <p:nvPr/>
        </p:nvSpPr>
        <p:spPr bwMode="auto">
          <a:xfrm>
            <a:off x="112713" y="5791200"/>
            <a:ext cx="4302125" cy="1066800"/>
          </a:xfrm>
          <a:prstGeom prst="rect">
            <a:avLst/>
          </a:prstGeom>
          <a:noFill/>
          <a:ln w="9525">
            <a:noFill/>
            <a:miter lim="800000"/>
            <a:headEnd/>
            <a:tailEnd/>
          </a:ln>
        </p:spPr>
        <p:txBody>
          <a:bodyPr>
            <a:normAutofit/>
          </a:bodyPr>
          <a:lstStyle/>
          <a:p>
            <a:pPr eaLnBrk="0" hangingPunct="0">
              <a:spcBef>
                <a:spcPct val="20000"/>
              </a:spcBef>
              <a:buFont typeface="Wingdings" pitchFamily="2" charset="2"/>
              <a:buNone/>
              <a:defRPr/>
            </a:pPr>
            <a:r>
              <a:rPr lang="en-US" sz="1400" kern="0" dirty="0">
                <a:latin typeface="+mn-lt"/>
              </a:rPr>
              <a:t>Steel reinforcement bars—each one weighing nearly 100 kilos—are built up to 1.5 meters on the floor of the Seismic Pit. In the distance, the future ITER Headquarters buildings rises above the platform. (August 2011).</a:t>
            </a:r>
          </a:p>
        </p:txBody>
      </p:sp>
      <p:pic>
        <p:nvPicPr>
          <p:cNvPr id="20496" name="Picture 35" descr="http://www.iter.org/img/sq-640-85/all/edit/img_galleries/dsc_0671.jpg"/>
          <p:cNvPicPr>
            <a:picLocks noChangeAspect="1" noChangeArrowheads="1"/>
          </p:cNvPicPr>
          <p:nvPr/>
        </p:nvPicPr>
        <p:blipFill>
          <a:blip r:embed="rId6" cstate="print"/>
          <a:srcRect/>
          <a:stretch>
            <a:fillRect/>
          </a:stretch>
        </p:blipFill>
        <p:spPr bwMode="auto">
          <a:xfrm>
            <a:off x="430213" y="3387725"/>
            <a:ext cx="3546475" cy="2371725"/>
          </a:xfrm>
          <a:prstGeom prst="rect">
            <a:avLst/>
          </a:prstGeom>
          <a:noFill/>
          <a:ln w="9525">
            <a:noFill/>
            <a:miter lim="800000"/>
            <a:headEnd/>
            <a:tailEnd/>
          </a:ln>
        </p:spPr>
      </p:pic>
      <p:sp>
        <p:nvSpPr>
          <p:cNvPr id="20" name="Subtitle 2"/>
          <p:cNvSpPr txBox="1">
            <a:spLocks/>
          </p:cNvSpPr>
          <p:nvPr/>
        </p:nvSpPr>
        <p:spPr bwMode="auto">
          <a:xfrm>
            <a:off x="4826000" y="5922963"/>
            <a:ext cx="3659188" cy="347662"/>
          </a:xfrm>
          <a:prstGeom prst="rect">
            <a:avLst/>
          </a:prstGeom>
          <a:noFill/>
          <a:ln w="9525">
            <a:noFill/>
            <a:miter lim="800000"/>
            <a:headEnd/>
            <a:tailEnd/>
          </a:ln>
        </p:spPr>
        <p:txBody>
          <a:bodyPr/>
          <a:lstStyle/>
          <a:p>
            <a:pPr eaLnBrk="0" hangingPunct="0">
              <a:spcBef>
                <a:spcPct val="20000"/>
              </a:spcBef>
              <a:buFont typeface="Wingdings" pitchFamily="2" charset="2"/>
              <a:buNone/>
              <a:defRPr/>
            </a:pPr>
            <a:r>
              <a:rPr lang="en-US" sz="1400" kern="0" dirty="0">
                <a:latin typeface="+mn-lt"/>
              </a:rPr>
              <a:t>Work advances rapidly on the </a:t>
            </a:r>
            <a:r>
              <a:rPr lang="en-US" sz="1400" kern="0" dirty="0" err="1">
                <a:latin typeface="+mn-lt"/>
              </a:rPr>
              <a:t>Poloidal</a:t>
            </a:r>
            <a:r>
              <a:rPr lang="en-US" sz="1400" kern="0" dirty="0">
                <a:latin typeface="+mn-lt"/>
              </a:rPr>
              <a:t> Field Coils Winding Facility in August 2011: the cladding is nearly finished, the three-floor office building is in place.</a:t>
            </a:r>
          </a:p>
        </p:txBody>
      </p:sp>
      <p:pic>
        <p:nvPicPr>
          <p:cNvPr id="20498" name="Picture 44" descr="http://www.iter.org/img/sq-640-85/all/edit/img_galleries/dsc_0829.jpg">
            <a:hlinkClick r:id="rId7"/>
          </p:cNvPr>
          <p:cNvPicPr>
            <a:picLocks noChangeAspect="1" noChangeArrowheads="1"/>
          </p:cNvPicPr>
          <p:nvPr/>
        </p:nvPicPr>
        <p:blipFill>
          <a:blip r:embed="rId8" cstate="print"/>
          <a:srcRect/>
          <a:stretch>
            <a:fillRect/>
          </a:stretch>
        </p:blipFill>
        <p:spPr bwMode="auto">
          <a:xfrm>
            <a:off x="4845050" y="3652838"/>
            <a:ext cx="3563938" cy="22336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0" y="1009650"/>
            <a:ext cx="9144000" cy="5199063"/>
          </a:xfrm>
        </p:spPr>
        <p:txBody>
          <a:bodyPr/>
          <a:lstStyle/>
          <a:p>
            <a:r>
              <a:rPr lang="en-US" sz="2300" dirty="0" smtClean="0"/>
              <a:t>ITER’s place in the budget translates to the need to pursue programmatic moves that can take advantage of leverage</a:t>
            </a:r>
          </a:p>
          <a:p>
            <a:endParaRPr lang="en-US" sz="1000" dirty="0" smtClean="0"/>
          </a:p>
          <a:p>
            <a:r>
              <a:rPr lang="en-US" sz="2300" dirty="0" smtClean="0"/>
              <a:t>Exercising leverage also makes scientific sense – in fact, it is a necessity. The areas below absolutely require an “all hands on deck” approach. In addition, it offers the opportunity for FES to build relationships where it needs them and to reduce its isolation among the sciences</a:t>
            </a:r>
          </a:p>
          <a:p>
            <a:endParaRPr lang="en-US" sz="1000" dirty="0" smtClean="0"/>
          </a:p>
          <a:p>
            <a:r>
              <a:rPr lang="en-US" sz="2300" dirty="0" smtClean="0"/>
              <a:t>Leverage opportunities are found in plasma dynamics and control as well as materials</a:t>
            </a:r>
          </a:p>
          <a:p>
            <a:pPr lvl="1">
              <a:buFontTx/>
              <a:buChar char="-"/>
            </a:pPr>
            <a:r>
              <a:rPr lang="en-US" sz="2300" dirty="0" smtClean="0">
                <a:solidFill>
                  <a:srgbClr val="002060"/>
                </a:solidFill>
                <a:sym typeface="Wingdings" pitchFamily="2" charset="2"/>
              </a:rPr>
              <a:t>Plasma dynamics and control: </a:t>
            </a:r>
          </a:p>
          <a:p>
            <a:pPr lvl="2">
              <a:buFontTx/>
              <a:buChar char="-"/>
            </a:pPr>
            <a:r>
              <a:rPr lang="en-US" sz="2300" dirty="0" smtClean="0">
                <a:solidFill>
                  <a:srgbClr val="002060"/>
                </a:solidFill>
                <a:sym typeface="Wingdings" pitchFamily="2" charset="2"/>
              </a:rPr>
              <a:t>ITER, International collaborations: JET, superconducting </a:t>
            </a:r>
            <a:r>
              <a:rPr lang="en-US" sz="2300" dirty="0" err="1" smtClean="0">
                <a:solidFill>
                  <a:srgbClr val="002060"/>
                </a:solidFill>
                <a:sym typeface="Wingdings" pitchFamily="2" charset="2"/>
              </a:rPr>
              <a:t>tokamaks</a:t>
            </a:r>
            <a:r>
              <a:rPr lang="en-US" sz="2300" dirty="0" smtClean="0">
                <a:solidFill>
                  <a:srgbClr val="002060"/>
                </a:solidFill>
                <a:sym typeface="Wingdings" pitchFamily="2" charset="2"/>
              </a:rPr>
              <a:t> and </a:t>
            </a:r>
            <a:r>
              <a:rPr lang="en-US" sz="2300" dirty="0" err="1" smtClean="0">
                <a:solidFill>
                  <a:srgbClr val="002060"/>
                </a:solidFill>
                <a:sym typeface="Wingdings" pitchFamily="2" charset="2"/>
              </a:rPr>
              <a:t>stellarators</a:t>
            </a:r>
            <a:r>
              <a:rPr lang="en-US" sz="2300" dirty="0" smtClean="0">
                <a:solidFill>
                  <a:srgbClr val="002060"/>
                </a:solidFill>
                <a:sym typeface="Wingdings" pitchFamily="2" charset="2"/>
              </a:rPr>
              <a:t>. For IFE, NNSA facilities</a:t>
            </a:r>
          </a:p>
          <a:p>
            <a:pPr lvl="1">
              <a:buFontTx/>
              <a:buChar char="-"/>
            </a:pPr>
            <a:r>
              <a:rPr lang="en-US" sz="2300" dirty="0" smtClean="0">
                <a:solidFill>
                  <a:srgbClr val="002060"/>
                </a:solidFill>
              </a:rPr>
              <a:t>Materials: </a:t>
            </a:r>
          </a:p>
          <a:p>
            <a:pPr lvl="2">
              <a:buFontTx/>
              <a:buChar char="-"/>
            </a:pPr>
            <a:r>
              <a:rPr lang="en-US" sz="2300" dirty="0" smtClean="0">
                <a:solidFill>
                  <a:srgbClr val="002060"/>
                </a:solidFill>
              </a:rPr>
              <a:t>Exploring FES, BES, NE, NNSA joint interest: “Materials for Nuclear Energy: All Hands on Deck.” </a:t>
            </a:r>
          </a:p>
        </p:txBody>
      </p:sp>
      <p:sp>
        <p:nvSpPr>
          <p:cNvPr id="3" name="Title 2"/>
          <p:cNvSpPr>
            <a:spLocks noGrp="1"/>
          </p:cNvSpPr>
          <p:nvPr>
            <p:ph type="title"/>
          </p:nvPr>
        </p:nvSpPr>
        <p:spPr>
          <a:xfrm>
            <a:off x="3041650" y="161925"/>
            <a:ext cx="5973763" cy="752475"/>
          </a:xfrm>
        </p:spPr>
        <p:txBody>
          <a:bodyPr/>
          <a:lstStyle/>
          <a:p>
            <a:pPr>
              <a:defRPr/>
            </a:pPr>
            <a:r>
              <a:rPr lang="en-US" sz="2400" b="1" i="1" dirty="0" smtClean="0"/>
              <a:t>The need for leverage helps clarify the areas where we need to invest</a:t>
            </a:r>
            <a:endParaRPr lang="en-US" sz="2400" b="1" i="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763487" y="2951843"/>
            <a:ext cx="5747655" cy="1903492"/>
          </a:xfrm>
          <a:solidFill>
            <a:srgbClr val="FFFF99"/>
          </a:solidFill>
        </p:spPr>
        <p:txBody>
          <a:bodyPr/>
          <a:lstStyle/>
          <a:p>
            <a:pPr>
              <a:buNone/>
            </a:pPr>
            <a:r>
              <a:rPr lang="en-US" sz="4000" i="1" dirty="0" smtClean="0"/>
              <a:t>	</a:t>
            </a:r>
            <a:r>
              <a:rPr lang="en-US" sz="4000" i="1" dirty="0" smtClean="0">
                <a:latin typeface="+mj-lt"/>
              </a:rPr>
              <a:t>Fusion nuclear science and the plasma-material interface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238125" y="1209807"/>
            <a:ext cx="9456738" cy="5259388"/>
          </a:xfrm>
        </p:spPr>
        <p:txBody>
          <a:bodyPr/>
          <a:lstStyle/>
          <a:p>
            <a:pPr>
              <a:buFont typeface="Wingdings" pitchFamily="2" charset="2"/>
              <a:buNone/>
            </a:pPr>
            <a:r>
              <a:rPr lang="en-US" sz="2400" dirty="0" smtClean="0">
                <a:solidFill>
                  <a:srgbClr val="002060"/>
                </a:solidFill>
              </a:rPr>
              <a:t>	“What areas of research in materials science and technology provide compelling opportunities for U.S. researchers in the near term and in the ITER era?  Please focus on research needed to fill gaps in order to create the basis for a DEMO, and specify technical requirements in greater detail than provided in the MFE </a:t>
            </a:r>
            <a:r>
              <a:rPr lang="en-US" sz="2400" dirty="0" err="1" smtClean="0">
                <a:solidFill>
                  <a:srgbClr val="002060"/>
                </a:solidFill>
              </a:rPr>
              <a:t>ReNeW</a:t>
            </a:r>
            <a:r>
              <a:rPr lang="en-US" sz="2400" dirty="0" smtClean="0">
                <a:solidFill>
                  <a:srgbClr val="002060"/>
                </a:solidFill>
              </a:rPr>
              <a:t> (Research Needs Workshop) report. Also, your assessment of the risks associated with research paths with different degrees of experimental study vs. computation as a proxy to experiment will be of value.”</a:t>
            </a:r>
          </a:p>
          <a:p>
            <a:pPr lvl="1"/>
            <a:endParaRPr lang="en-US" sz="2000" dirty="0" smtClean="0"/>
          </a:p>
          <a:p>
            <a:pPr lvl="1"/>
            <a:r>
              <a:rPr lang="en-US" sz="2000" dirty="0" smtClean="0"/>
              <a:t>Consider near- and long-term (~0-5; 5-15; 15+ years); what can be done with existing facilities, new facilities, and emergent international facilities</a:t>
            </a:r>
          </a:p>
          <a:p>
            <a:pPr lvl="1"/>
            <a:endParaRPr lang="en-US" sz="1200" dirty="0" smtClean="0"/>
          </a:p>
          <a:p>
            <a:pPr lvl="1"/>
            <a:r>
              <a:rPr lang="en-US" sz="2000" dirty="0" smtClean="0"/>
              <a:t>Experiment &amp; the role of computation: Identify 2-3 paths with varying emphases on massively parallel computing – what are the risks associated with each path?</a:t>
            </a:r>
          </a:p>
          <a:p>
            <a:pPr lvl="1"/>
            <a:endParaRPr lang="en-US" sz="1200" dirty="0" smtClean="0"/>
          </a:p>
          <a:p>
            <a:pPr lvl="1"/>
            <a:r>
              <a:rPr lang="en-US" sz="2000" dirty="0" smtClean="0"/>
              <a:t>Materials = nuclear (</a:t>
            </a:r>
            <a:r>
              <a:rPr lang="en-US" sz="2000" dirty="0" err="1" smtClean="0"/>
              <a:t>dpa’s</a:t>
            </a:r>
            <a:r>
              <a:rPr lang="en-US" sz="2000" dirty="0" smtClean="0"/>
              <a:t>); non-nuclear (</a:t>
            </a:r>
            <a:r>
              <a:rPr lang="en-US" sz="2000" dirty="0" err="1" smtClean="0"/>
              <a:t>pmi</a:t>
            </a:r>
            <a:r>
              <a:rPr lang="en-US" sz="2000" dirty="0" smtClean="0"/>
              <a:t>); differential and integrated;  harnessing fusion power</a:t>
            </a:r>
          </a:p>
          <a:p>
            <a:pPr lvl="1"/>
            <a:endParaRPr lang="en-US" sz="2000" dirty="0" smtClean="0"/>
          </a:p>
          <a:p>
            <a:pPr lvl="1"/>
            <a:endParaRPr lang="en-US" sz="2000" dirty="0" smtClean="0"/>
          </a:p>
          <a:p>
            <a:pPr lvl="1"/>
            <a:endParaRPr lang="en-US" sz="1200" dirty="0" smtClean="0"/>
          </a:p>
        </p:txBody>
      </p:sp>
      <p:sp>
        <p:nvSpPr>
          <p:cNvPr id="3" name="Title 2"/>
          <p:cNvSpPr>
            <a:spLocks noGrp="1"/>
          </p:cNvSpPr>
          <p:nvPr>
            <p:ph type="title"/>
          </p:nvPr>
        </p:nvSpPr>
        <p:spPr>
          <a:xfrm>
            <a:off x="2774950" y="161925"/>
            <a:ext cx="6369050" cy="723900"/>
          </a:xfrm>
        </p:spPr>
        <p:txBody>
          <a:bodyPr/>
          <a:lstStyle/>
          <a:p>
            <a:pPr>
              <a:defRPr/>
            </a:pPr>
            <a:r>
              <a:rPr lang="en-US" b="1" i="1" dirty="0" smtClean="0"/>
              <a:t>There is a FESAC charge on materials research being addressed</a:t>
            </a:r>
            <a:endParaRPr lang="en-US" b="1" i="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95378"/>
            <a:ext cx="9144000" cy="5199063"/>
          </a:xfrm>
        </p:spPr>
        <p:txBody>
          <a:bodyPr/>
          <a:lstStyle/>
          <a:p>
            <a:pPr>
              <a:defRPr/>
            </a:pPr>
            <a:r>
              <a:rPr lang="en-US" sz="2400" i="1" dirty="0" smtClean="0"/>
              <a:t>In hand</a:t>
            </a:r>
            <a:endParaRPr lang="en-US" sz="2400" i="1" u="sng" dirty="0" smtClean="0"/>
          </a:p>
          <a:p>
            <a:pPr lvl="1">
              <a:buFontTx/>
              <a:buChar char="-"/>
              <a:defRPr/>
            </a:pPr>
            <a:r>
              <a:rPr lang="en-US" sz="2000" u="sng" dirty="0" smtClean="0">
                <a:solidFill>
                  <a:schemeClr val="accent6"/>
                </a:solidFill>
              </a:rPr>
              <a:t>Non-nuclear</a:t>
            </a:r>
            <a:r>
              <a:rPr lang="en-US" sz="2000" dirty="0" smtClean="0">
                <a:solidFill>
                  <a:schemeClr val="accent6"/>
                </a:solidFill>
              </a:rPr>
              <a:t>: confinement facilities &amp; diagnostics, low and moderate aspect ratio, test stand; computation</a:t>
            </a:r>
            <a:endParaRPr lang="en-US" sz="2000" u="sng" dirty="0" smtClean="0">
              <a:solidFill>
                <a:schemeClr val="accent6"/>
              </a:solidFill>
            </a:endParaRPr>
          </a:p>
          <a:p>
            <a:pPr lvl="1">
              <a:buFontTx/>
              <a:buChar char="-"/>
              <a:defRPr/>
            </a:pPr>
            <a:r>
              <a:rPr lang="en-US" sz="2000" u="sng" dirty="0" smtClean="0">
                <a:solidFill>
                  <a:schemeClr val="accent6"/>
                </a:solidFill>
              </a:rPr>
              <a:t>Nuclear</a:t>
            </a:r>
            <a:r>
              <a:rPr lang="en-US" sz="2000" dirty="0" smtClean="0">
                <a:solidFill>
                  <a:schemeClr val="accent6"/>
                </a:solidFill>
              </a:rPr>
              <a:t>: proxy with fission; computation</a:t>
            </a:r>
          </a:p>
          <a:p>
            <a:pPr>
              <a:buNone/>
              <a:defRPr/>
            </a:pPr>
            <a:endParaRPr lang="en-US" sz="2400" i="1" dirty="0" smtClean="0"/>
          </a:p>
          <a:p>
            <a:pPr>
              <a:defRPr/>
            </a:pPr>
            <a:r>
              <a:rPr lang="en-US" sz="2400" i="1" dirty="0" smtClean="0"/>
              <a:t>Nearly in hand</a:t>
            </a:r>
          </a:p>
          <a:p>
            <a:pPr lvl="1">
              <a:buFontTx/>
              <a:buChar char="-"/>
              <a:defRPr/>
            </a:pPr>
            <a:r>
              <a:rPr lang="en-US" sz="2000" u="sng" dirty="0" smtClean="0">
                <a:solidFill>
                  <a:schemeClr val="accent6"/>
                </a:solidFill>
              </a:rPr>
              <a:t>Non-nuclear</a:t>
            </a:r>
            <a:r>
              <a:rPr lang="en-US" sz="2000" dirty="0" smtClean="0">
                <a:solidFill>
                  <a:schemeClr val="accent6"/>
                </a:solidFill>
              </a:rPr>
              <a:t>: international leverage on long-pulse, high heat flux facilities</a:t>
            </a:r>
          </a:p>
          <a:p>
            <a:pPr lvl="1">
              <a:buFontTx/>
              <a:buChar char="-"/>
              <a:defRPr/>
            </a:pPr>
            <a:r>
              <a:rPr lang="en-US" sz="2000" u="sng" dirty="0" smtClean="0">
                <a:solidFill>
                  <a:schemeClr val="accent6"/>
                </a:solidFill>
              </a:rPr>
              <a:t>Nuclear</a:t>
            </a:r>
            <a:r>
              <a:rPr lang="en-US" sz="2000" dirty="0" smtClean="0">
                <a:solidFill>
                  <a:schemeClr val="accent6"/>
                </a:solidFill>
              </a:rPr>
              <a:t>: fusion neutron proxy – </a:t>
            </a:r>
            <a:r>
              <a:rPr lang="en-US" sz="2000" dirty="0" err="1" smtClean="0">
                <a:solidFill>
                  <a:schemeClr val="accent6"/>
                </a:solidFill>
              </a:rPr>
              <a:t>spallation</a:t>
            </a:r>
            <a:r>
              <a:rPr lang="en-US" sz="2000" dirty="0" smtClean="0">
                <a:solidFill>
                  <a:schemeClr val="accent6"/>
                </a:solidFill>
              </a:rPr>
              <a:t> source</a:t>
            </a:r>
          </a:p>
          <a:p>
            <a:pPr lvl="1">
              <a:buFontTx/>
              <a:buChar char="-"/>
              <a:defRPr/>
            </a:pPr>
            <a:r>
              <a:rPr lang="en-US" sz="2000" dirty="0" smtClean="0">
                <a:solidFill>
                  <a:schemeClr val="accent6"/>
                </a:solidFill>
              </a:rPr>
              <a:t>Increased effort in computation (</a:t>
            </a:r>
            <a:r>
              <a:rPr lang="en-US" sz="2000" dirty="0" err="1" smtClean="0">
                <a:solidFill>
                  <a:schemeClr val="accent6"/>
                </a:solidFill>
              </a:rPr>
              <a:t>SciDAC</a:t>
            </a:r>
            <a:r>
              <a:rPr lang="en-US" sz="2000" dirty="0" smtClean="0">
                <a:solidFill>
                  <a:schemeClr val="accent6"/>
                </a:solidFill>
              </a:rPr>
              <a:t>)</a:t>
            </a:r>
          </a:p>
          <a:p>
            <a:pPr>
              <a:defRPr/>
            </a:pPr>
            <a:endParaRPr lang="en-US" sz="2400" i="1" dirty="0" smtClean="0"/>
          </a:p>
          <a:p>
            <a:pPr>
              <a:defRPr/>
            </a:pPr>
            <a:r>
              <a:rPr lang="en-US" sz="2400" i="1" dirty="0" smtClean="0"/>
              <a:t>Building towards</a:t>
            </a:r>
          </a:p>
          <a:p>
            <a:pPr lvl="1">
              <a:buFontTx/>
              <a:buChar char="-"/>
              <a:defRPr/>
            </a:pPr>
            <a:r>
              <a:rPr lang="en-US" dirty="0" smtClean="0">
                <a:solidFill>
                  <a:schemeClr val="accent2"/>
                </a:solidFill>
              </a:rPr>
              <a:t>Strong experiment/theory/simulation program in materials, nuclear and non-nuclear</a:t>
            </a:r>
          </a:p>
          <a:p>
            <a:pPr lvl="1">
              <a:buFontTx/>
              <a:buChar char="-"/>
              <a:defRPr/>
            </a:pPr>
            <a:r>
              <a:rPr lang="en-US" dirty="0" smtClean="0">
                <a:solidFill>
                  <a:schemeClr val="accent2"/>
                </a:solidFill>
              </a:rPr>
              <a:t>Fusion simulation coupling at disparate scales: physics of the plasma boundary</a:t>
            </a:r>
          </a:p>
          <a:p>
            <a:pPr lvl="1">
              <a:buFontTx/>
              <a:buChar char="-"/>
              <a:defRPr/>
            </a:pPr>
            <a:r>
              <a:rPr lang="en-US" dirty="0" smtClean="0">
                <a:solidFill>
                  <a:schemeClr val="accent2"/>
                </a:solidFill>
              </a:rPr>
              <a:t>Sharpened metrics for deciding upon geometry of fusion nuclear science facility as anchor of program in 2020’s</a:t>
            </a:r>
          </a:p>
          <a:p>
            <a:pPr lvl="1">
              <a:buFontTx/>
              <a:buChar char="-"/>
              <a:defRPr/>
            </a:pPr>
            <a:endParaRPr lang="en-US" i="1" dirty="0" smtClean="0"/>
          </a:p>
          <a:p>
            <a:pPr lvl="1">
              <a:buFontTx/>
              <a:buChar char="-"/>
              <a:defRPr/>
            </a:pPr>
            <a:endParaRPr lang="en-US" sz="2000" dirty="0" smtClean="0">
              <a:solidFill>
                <a:schemeClr val="accent6"/>
              </a:solidFill>
            </a:endParaRPr>
          </a:p>
        </p:txBody>
      </p:sp>
      <p:sp>
        <p:nvSpPr>
          <p:cNvPr id="3" name="Title 2"/>
          <p:cNvSpPr>
            <a:spLocks noGrp="1"/>
          </p:cNvSpPr>
          <p:nvPr>
            <p:ph type="title"/>
          </p:nvPr>
        </p:nvSpPr>
        <p:spPr/>
        <p:txBody>
          <a:bodyPr/>
          <a:lstStyle/>
          <a:p>
            <a:pPr>
              <a:defRPr/>
            </a:pPr>
            <a:r>
              <a:rPr lang="en-US" b="1" i="1" dirty="0" smtClean="0"/>
              <a:t>Our resources include…</a:t>
            </a:r>
            <a:endParaRPr lang="en-US" b="1" i="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1"/>
          <p:cNvSpPr txBox="1">
            <a:spLocks/>
          </p:cNvSpPr>
          <p:nvPr/>
        </p:nvSpPr>
        <p:spPr bwMode="auto">
          <a:xfrm>
            <a:off x="2034862" y="2222356"/>
            <a:ext cx="5022761" cy="3276928"/>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a:lstStyle/>
          <a:p>
            <a:pPr marL="228600" indent="-228600" algn="ctr" eaLnBrk="0" hangingPunct="0">
              <a:spcBef>
                <a:spcPct val="20000"/>
              </a:spcBef>
              <a:defRPr/>
            </a:pPr>
            <a:r>
              <a:rPr lang="en-US" sz="3200" i="1" dirty="0" smtClean="0"/>
              <a:t>Extend the reach of plasma control and plasma-material interactions science</a:t>
            </a:r>
            <a:r>
              <a:rPr lang="en-US" sz="3200" i="1" dirty="0" smtClean="0">
                <a:latin typeface="+mj-lt"/>
              </a:rPr>
              <a:t>: </a:t>
            </a:r>
          </a:p>
          <a:p>
            <a:pPr marL="228600" indent="-228600" algn="ctr" eaLnBrk="0" hangingPunct="0">
              <a:spcBef>
                <a:spcPct val="20000"/>
              </a:spcBef>
              <a:defRPr/>
            </a:pPr>
            <a:r>
              <a:rPr lang="en-US" sz="3200" b="0" i="1" dirty="0" smtClean="0">
                <a:latin typeface="+mj-lt"/>
              </a:rPr>
              <a:t>Levering domestic and</a:t>
            </a:r>
          </a:p>
          <a:p>
            <a:pPr marL="228600" indent="-228600" algn="ctr" eaLnBrk="0" hangingPunct="0">
              <a:spcBef>
                <a:spcPct val="20000"/>
              </a:spcBef>
              <a:defRPr/>
            </a:pPr>
            <a:r>
              <a:rPr lang="en-US" sz="3200" b="0" i="1" dirty="0" smtClean="0">
                <a:latin typeface="+mj-lt"/>
              </a:rPr>
              <a:t>international research</a:t>
            </a:r>
            <a:endParaRPr lang="en-US" sz="3200" b="0" i="1" kern="0" dirty="0">
              <a:latin typeface="+mj-l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276225" y="4457700"/>
            <a:ext cx="8343900" cy="203835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9699" name="Rectangle 10"/>
          <p:cNvSpPr>
            <a:spLocks noChangeArrowheads="1"/>
          </p:cNvSpPr>
          <p:nvPr/>
        </p:nvSpPr>
        <p:spPr bwMode="auto">
          <a:xfrm>
            <a:off x="276225" y="2057400"/>
            <a:ext cx="8343900" cy="203835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3" name="Title 2"/>
          <p:cNvSpPr>
            <a:spLocks noGrp="1"/>
          </p:cNvSpPr>
          <p:nvPr>
            <p:ph type="title"/>
          </p:nvPr>
        </p:nvSpPr>
        <p:spPr>
          <a:xfrm>
            <a:off x="3041650" y="161925"/>
            <a:ext cx="5934075" cy="723900"/>
          </a:xfrm>
        </p:spPr>
        <p:txBody>
          <a:bodyPr/>
          <a:lstStyle/>
          <a:p>
            <a:pPr>
              <a:defRPr/>
            </a:pPr>
            <a:r>
              <a:rPr lang="en-US" sz="2400" b="1" i="1" dirty="0" smtClean="0"/>
              <a:t>There have been large investments in the steady-state </a:t>
            </a:r>
            <a:r>
              <a:rPr lang="en-US" sz="2400" b="1" i="1" dirty="0" err="1" smtClean="0"/>
              <a:t>tokamak</a:t>
            </a:r>
            <a:r>
              <a:rPr lang="en-US" sz="2400" b="1" i="1" dirty="0" smtClean="0"/>
              <a:t> arena</a:t>
            </a:r>
            <a:endParaRPr lang="en-US" sz="2400" b="1" i="1" dirty="0"/>
          </a:p>
        </p:txBody>
      </p:sp>
      <p:pic>
        <p:nvPicPr>
          <p:cNvPr id="29701" name="Picture 6" descr="http://www.nfrc.re.kr/Contents/data/file/ENFRI_007_1/764018670_X103sqx6_KSTAR_First_Plasma.jpg"/>
          <p:cNvPicPr>
            <a:picLocks noGrp="1" noChangeAspect="1" noChangeArrowheads="1"/>
          </p:cNvPicPr>
          <p:nvPr>
            <p:ph idx="1"/>
          </p:nvPr>
        </p:nvPicPr>
        <p:blipFill>
          <a:blip r:embed="rId2" cstate="print"/>
          <a:srcRect/>
          <a:stretch>
            <a:fillRect/>
          </a:stretch>
        </p:blipFill>
        <p:spPr>
          <a:xfrm>
            <a:off x="6111875" y="2271713"/>
            <a:ext cx="2184400" cy="1638300"/>
          </a:xfrm>
        </p:spPr>
      </p:pic>
      <p:pic>
        <p:nvPicPr>
          <p:cNvPr id="29702" name="Picture 10" descr="KSTAR tokamak.  Copyright acknowledged."/>
          <p:cNvPicPr>
            <a:picLocks noChangeAspect="1" noChangeArrowheads="1"/>
          </p:cNvPicPr>
          <p:nvPr/>
        </p:nvPicPr>
        <p:blipFill>
          <a:blip r:embed="rId3" cstate="print"/>
          <a:srcRect/>
          <a:stretch>
            <a:fillRect/>
          </a:stretch>
        </p:blipFill>
        <p:spPr bwMode="auto">
          <a:xfrm>
            <a:off x="3244850" y="2276475"/>
            <a:ext cx="2444750" cy="1630363"/>
          </a:xfrm>
          <a:prstGeom prst="rect">
            <a:avLst/>
          </a:prstGeom>
          <a:noFill/>
          <a:ln w="9525">
            <a:noFill/>
            <a:miter lim="800000"/>
            <a:headEnd/>
            <a:tailEnd/>
          </a:ln>
        </p:spPr>
      </p:pic>
      <p:pic>
        <p:nvPicPr>
          <p:cNvPr id="29703" name="Picture 14" descr="http://k43.pbase.com/o4/39/436339/1/62736065.TB2VLgy6.IMG_68942.jpg"/>
          <p:cNvPicPr>
            <a:picLocks noChangeAspect="1" noChangeArrowheads="1"/>
          </p:cNvPicPr>
          <p:nvPr/>
        </p:nvPicPr>
        <p:blipFill>
          <a:blip r:embed="rId4" cstate="print"/>
          <a:srcRect/>
          <a:stretch>
            <a:fillRect/>
          </a:stretch>
        </p:blipFill>
        <p:spPr bwMode="auto">
          <a:xfrm>
            <a:off x="3463925" y="4578350"/>
            <a:ext cx="2651125" cy="1766888"/>
          </a:xfrm>
          <a:prstGeom prst="rect">
            <a:avLst/>
          </a:prstGeom>
          <a:noFill/>
          <a:ln w="9525">
            <a:noFill/>
            <a:miter lim="800000"/>
            <a:headEnd/>
            <a:tailEnd/>
          </a:ln>
        </p:spPr>
      </p:pic>
      <p:pic>
        <p:nvPicPr>
          <p:cNvPr id="29704" name="Picture 18" descr="http://www.naka.jaea.go.jp/ITER/official-J/newsline/issues/06-10-18/EAST.jpg"/>
          <p:cNvPicPr>
            <a:picLocks noChangeAspect="1" noChangeArrowheads="1"/>
          </p:cNvPicPr>
          <p:nvPr/>
        </p:nvPicPr>
        <p:blipFill>
          <a:blip r:embed="rId5" cstate="print"/>
          <a:srcRect/>
          <a:stretch>
            <a:fillRect/>
          </a:stretch>
        </p:blipFill>
        <p:spPr bwMode="auto">
          <a:xfrm>
            <a:off x="814388" y="4765675"/>
            <a:ext cx="2286000" cy="1514475"/>
          </a:xfrm>
          <a:prstGeom prst="rect">
            <a:avLst/>
          </a:prstGeom>
          <a:noFill/>
          <a:ln w="9525">
            <a:noFill/>
            <a:miter lim="800000"/>
            <a:headEnd/>
            <a:tailEnd/>
          </a:ln>
        </p:spPr>
      </p:pic>
      <p:sp>
        <p:nvSpPr>
          <p:cNvPr id="29705" name="TextBox 11"/>
          <p:cNvSpPr txBox="1">
            <a:spLocks noChangeArrowheads="1"/>
          </p:cNvSpPr>
          <p:nvPr/>
        </p:nvSpPr>
        <p:spPr bwMode="auto">
          <a:xfrm>
            <a:off x="428625" y="2370138"/>
            <a:ext cx="2686050" cy="1016000"/>
          </a:xfrm>
          <a:prstGeom prst="rect">
            <a:avLst/>
          </a:prstGeom>
          <a:noFill/>
          <a:ln w="9525">
            <a:noFill/>
            <a:miter lim="800000"/>
            <a:headEnd/>
            <a:tailEnd/>
          </a:ln>
        </p:spPr>
        <p:txBody>
          <a:bodyPr>
            <a:spAutoFit/>
          </a:bodyPr>
          <a:lstStyle/>
          <a:p>
            <a:pPr eaLnBrk="0" hangingPunct="0"/>
            <a:r>
              <a:rPr lang="en-US" i="1"/>
              <a:t>K-STAR</a:t>
            </a:r>
          </a:p>
          <a:p>
            <a:pPr eaLnBrk="0" hangingPunct="0"/>
            <a:r>
              <a:rPr lang="en-US" sz="1400" b="0" i="1"/>
              <a:t>Daejon, S. Korea</a:t>
            </a:r>
          </a:p>
          <a:p>
            <a:pPr eaLnBrk="0" hangingPunct="0"/>
            <a:r>
              <a:rPr lang="en-US" sz="1400" b="0" i="1"/>
              <a:t>Goal: 300 s pulse</a:t>
            </a:r>
          </a:p>
          <a:p>
            <a:pPr eaLnBrk="0" hangingPunct="0"/>
            <a:r>
              <a:rPr lang="en-US" sz="1400" b="0" i="1"/>
              <a:t>2 MA</a:t>
            </a:r>
          </a:p>
        </p:txBody>
      </p:sp>
      <p:sp>
        <p:nvSpPr>
          <p:cNvPr id="29706" name="TextBox 12"/>
          <p:cNvSpPr txBox="1">
            <a:spLocks noChangeArrowheads="1"/>
          </p:cNvSpPr>
          <p:nvPr/>
        </p:nvSpPr>
        <p:spPr bwMode="auto">
          <a:xfrm>
            <a:off x="6562725" y="4849813"/>
            <a:ext cx="1781175" cy="1016000"/>
          </a:xfrm>
          <a:prstGeom prst="rect">
            <a:avLst/>
          </a:prstGeom>
          <a:noFill/>
          <a:ln w="9525">
            <a:noFill/>
            <a:miter lim="800000"/>
            <a:headEnd/>
            <a:tailEnd/>
          </a:ln>
        </p:spPr>
        <p:txBody>
          <a:bodyPr>
            <a:spAutoFit/>
          </a:bodyPr>
          <a:lstStyle/>
          <a:p>
            <a:pPr eaLnBrk="0" hangingPunct="0"/>
            <a:r>
              <a:rPr lang="en-US" i="1"/>
              <a:t>EAST</a:t>
            </a:r>
          </a:p>
          <a:p>
            <a:pPr eaLnBrk="0" hangingPunct="0"/>
            <a:r>
              <a:rPr lang="en-US" sz="1400" b="0" i="1"/>
              <a:t>Hefei, China</a:t>
            </a:r>
          </a:p>
          <a:p>
            <a:pPr eaLnBrk="0" hangingPunct="0"/>
            <a:r>
              <a:rPr lang="en-US" sz="1400" b="0" i="1"/>
              <a:t>Goal: 1000 s</a:t>
            </a:r>
          </a:p>
          <a:p>
            <a:pPr eaLnBrk="0" hangingPunct="0"/>
            <a:r>
              <a:rPr lang="en-US" sz="1400" b="0" i="1"/>
              <a:t>1 MA</a:t>
            </a:r>
          </a:p>
        </p:txBody>
      </p:sp>
      <p:sp>
        <p:nvSpPr>
          <p:cNvPr id="29707" name="TextBox 13"/>
          <p:cNvSpPr txBox="1">
            <a:spLocks noChangeArrowheads="1"/>
          </p:cNvSpPr>
          <p:nvPr/>
        </p:nvSpPr>
        <p:spPr bwMode="auto">
          <a:xfrm>
            <a:off x="423858" y="1150938"/>
            <a:ext cx="8291513" cy="1200329"/>
          </a:xfrm>
          <a:prstGeom prst="rect">
            <a:avLst/>
          </a:prstGeom>
          <a:noFill/>
          <a:ln w="9525">
            <a:noFill/>
            <a:miter lim="800000"/>
            <a:headEnd/>
            <a:tailEnd/>
          </a:ln>
        </p:spPr>
        <p:txBody>
          <a:bodyPr wrap="square">
            <a:spAutoFit/>
          </a:bodyPr>
          <a:lstStyle/>
          <a:p>
            <a:pPr eaLnBrk="0" hangingPunct="0"/>
            <a:r>
              <a:rPr lang="en-US" sz="2400" i="1" dirty="0" smtClean="0">
                <a:solidFill>
                  <a:srgbClr val="FF0000"/>
                </a:solidFill>
              </a:rPr>
              <a:t>Opportunities in both plasma control science and high heat flux, long pulse plasma-materials interactions. </a:t>
            </a:r>
            <a:r>
              <a:rPr lang="en-US" sz="2400" i="1" dirty="0">
                <a:solidFill>
                  <a:srgbClr val="FF0000"/>
                </a:solidFill>
              </a:rPr>
              <a:t>. .</a:t>
            </a:r>
          </a:p>
          <a:p>
            <a:pPr eaLnBrk="0" hangingPunct="0"/>
            <a:endParaRPr lang="en-US" sz="2400"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347663" y="1738398"/>
            <a:ext cx="8612187" cy="5259387"/>
          </a:xfrm>
        </p:spPr>
        <p:txBody>
          <a:bodyPr/>
          <a:lstStyle/>
          <a:p>
            <a:pPr>
              <a:buFont typeface="Wingdings" pitchFamily="2" charset="2"/>
              <a:buNone/>
            </a:pPr>
            <a:r>
              <a:rPr lang="en-US" sz="2400" dirty="0" smtClean="0">
                <a:solidFill>
                  <a:srgbClr val="0070C0"/>
                </a:solidFill>
              </a:rPr>
              <a:t>	</a:t>
            </a:r>
            <a:r>
              <a:rPr lang="en-US" sz="2800" dirty="0" smtClean="0">
                <a:solidFill>
                  <a:srgbClr val="7030A0"/>
                </a:solidFill>
              </a:rPr>
              <a:t>“What areas of research on new international facilities provide compelling scientific opportunities for U.S. researchers over the next 10 – 20 years?  Look at opportunities in long-pulse, steady-state research in superconducting advanced </a:t>
            </a:r>
            <a:r>
              <a:rPr lang="en-US" sz="2800" dirty="0" err="1" smtClean="0">
                <a:solidFill>
                  <a:srgbClr val="7030A0"/>
                </a:solidFill>
              </a:rPr>
              <a:t>tokamaks</a:t>
            </a:r>
            <a:r>
              <a:rPr lang="en-US" sz="2800" dirty="0" smtClean="0">
                <a:solidFill>
                  <a:srgbClr val="7030A0"/>
                </a:solidFill>
              </a:rPr>
              <a:t> and </a:t>
            </a:r>
            <a:r>
              <a:rPr lang="en-US" sz="2800" dirty="0" err="1" smtClean="0">
                <a:solidFill>
                  <a:srgbClr val="7030A0"/>
                </a:solidFill>
              </a:rPr>
              <a:t>stellarators</a:t>
            </a:r>
            <a:r>
              <a:rPr lang="en-US" sz="2800" dirty="0" smtClean="0">
                <a:solidFill>
                  <a:srgbClr val="7030A0"/>
                </a:solidFill>
              </a:rPr>
              <a:t>; in steady-state plasma confinement and control science; and in plasma-wall interactions.” </a:t>
            </a:r>
            <a:endParaRPr lang="en-US" sz="2400" dirty="0" smtClean="0">
              <a:solidFill>
                <a:srgbClr val="7030A0"/>
              </a:solidFill>
            </a:endParaRPr>
          </a:p>
          <a:p>
            <a:endParaRPr lang="en-US" sz="2400" dirty="0" smtClean="0"/>
          </a:p>
          <a:p>
            <a:r>
              <a:rPr lang="en-US" sz="2400" dirty="0" smtClean="0"/>
              <a:t>The explicit aim is to focus on the superconducting facilities in Asia and Europe, both existing and emergent</a:t>
            </a:r>
          </a:p>
          <a:p>
            <a:endParaRPr lang="en-US" sz="2800" dirty="0" smtClean="0"/>
          </a:p>
          <a:p>
            <a:pPr lvl="1"/>
            <a:endParaRPr lang="en-US" sz="2800" dirty="0" smtClean="0"/>
          </a:p>
        </p:txBody>
      </p:sp>
      <p:sp>
        <p:nvSpPr>
          <p:cNvPr id="3" name="Title 2"/>
          <p:cNvSpPr>
            <a:spLocks noGrp="1"/>
          </p:cNvSpPr>
          <p:nvPr>
            <p:ph type="title"/>
          </p:nvPr>
        </p:nvSpPr>
        <p:spPr>
          <a:xfrm>
            <a:off x="3041650" y="146050"/>
            <a:ext cx="6102350" cy="723900"/>
          </a:xfrm>
        </p:spPr>
        <p:txBody>
          <a:bodyPr/>
          <a:lstStyle/>
          <a:p>
            <a:pPr>
              <a:defRPr/>
            </a:pPr>
            <a:r>
              <a:rPr lang="en-US" sz="2300" b="1" i="1" dirty="0" smtClean="0"/>
              <a:t>There are FESAC charges on international collaboration opportunities being addressed</a:t>
            </a:r>
            <a:endParaRPr lang="en-US" sz="2300" b="1" i="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6185"/>
            <a:ext cx="9144000" cy="5199063"/>
          </a:xfrm>
        </p:spPr>
        <p:txBody>
          <a:bodyPr/>
          <a:lstStyle/>
          <a:p>
            <a:r>
              <a:rPr lang="en-US" sz="2800" dirty="0" smtClean="0"/>
              <a:t>We are on the cusp of gaining scientific access to burning plasmas in the laboratory: ITER project transformation has been extraordinary. The opportunity for U.S. leadership in this new era is high</a:t>
            </a:r>
          </a:p>
          <a:p>
            <a:endParaRPr lang="en-US" dirty="0" smtClean="0"/>
          </a:p>
          <a:p>
            <a:r>
              <a:rPr lang="en-US" sz="2800" dirty="0" smtClean="0"/>
              <a:t>Technical gaps for fusion demand some topical shifts in this decade. We must reach across national boundaries and lever our domestic resources in response to some of these needs</a:t>
            </a:r>
          </a:p>
          <a:p>
            <a:endParaRPr lang="en-US" dirty="0" smtClean="0"/>
          </a:p>
          <a:p>
            <a:r>
              <a:rPr lang="en-US" sz="2800" dirty="0" smtClean="0"/>
              <a:t>There is uncertainty. Budgetary pressures are tremendous. But a 10 year vision describes an exciting destination. With this in mind, the place for the best </a:t>
            </a:r>
            <a:r>
              <a:rPr lang="en-US" sz="2800" smtClean="0"/>
              <a:t>university-based research </a:t>
            </a:r>
            <a:r>
              <a:rPr lang="en-US" sz="2800" dirty="0" smtClean="0"/>
              <a:t>in fusion and plasma science this decade and beyond can and should be strong.</a:t>
            </a:r>
          </a:p>
          <a:p>
            <a:pPr>
              <a:buNone/>
            </a:pPr>
            <a:endParaRPr lang="en-US" sz="2800" dirty="0" smtClean="0"/>
          </a:p>
        </p:txBody>
      </p:sp>
      <p:sp>
        <p:nvSpPr>
          <p:cNvPr id="3" name="Title 2"/>
          <p:cNvSpPr>
            <a:spLocks noGrp="1"/>
          </p:cNvSpPr>
          <p:nvPr>
            <p:ph type="title"/>
          </p:nvPr>
        </p:nvSpPr>
        <p:spPr>
          <a:xfrm>
            <a:off x="2857500" y="127635"/>
            <a:ext cx="6193072" cy="723900"/>
          </a:xfrm>
        </p:spPr>
        <p:txBody>
          <a:bodyPr/>
          <a:lstStyle/>
          <a:p>
            <a:r>
              <a:rPr lang="en-US" b="1" dirty="0" smtClean="0"/>
              <a:t>This is an extraordinary time for fusion and the sciences in the U.S. </a:t>
            </a:r>
            <a:endParaRPr lang="en-US"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0" y="1079500"/>
            <a:ext cx="9144000" cy="5259388"/>
          </a:xfrm>
        </p:spPr>
        <p:txBody>
          <a:bodyPr/>
          <a:lstStyle/>
          <a:p>
            <a:pPr>
              <a:buFont typeface="Wingdings" pitchFamily="2" charset="2"/>
              <a:buNone/>
            </a:pPr>
            <a:r>
              <a:rPr lang="en-US" sz="2800" smtClean="0"/>
              <a:t>	</a:t>
            </a:r>
            <a:r>
              <a:rPr lang="en-US" sz="2400" smtClean="0">
                <a:solidFill>
                  <a:srgbClr val="7030A0"/>
                </a:solidFill>
              </a:rPr>
              <a:t>“What research modes would best facilitate international research collaborations in plasma and fusion sciences?  Consider modes already used by these communities as well as those used by other research communities that have significant international collaborations.”</a:t>
            </a:r>
            <a:endParaRPr lang="en-US" sz="2800" smtClean="0">
              <a:solidFill>
                <a:srgbClr val="7030A0"/>
              </a:solidFill>
            </a:endParaRPr>
          </a:p>
          <a:p>
            <a:endParaRPr lang="en-US" sz="2400" smtClean="0"/>
          </a:p>
          <a:p>
            <a:pPr lvl="1"/>
            <a:r>
              <a:rPr lang="en-US" sz="2000" smtClean="0"/>
              <a:t>	What lessons can we learn from other scientific fields, e.g. high energy physics, nuclear physics, others, that have had to undergo a transition and take on off-shore research significantly or nearly entirely</a:t>
            </a:r>
          </a:p>
          <a:p>
            <a:pPr lvl="1"/>
            <a:endParaRPr lang="en-US" sz="1400" smtClean="0"/>
          </a:p>
          <a:p>
            <a:pPr lvl="1"/>
            <a:r>
              <a:rPr lang="en-US" sz="2000" smtClean="0"/>
              <a:t>	FESAC is encouraged to engage members of those fields and representatives from universities where international research efforts are successful, as well as where transitions to an off-shore emphasis have failed</a:t>
            </a:r>
          </a:p>
          <a:p>
            <a:pPr lvl="1"/>
            <a:endParaRPr lang="en-US" sz="1400" smtClean="0"/>
          </a:p>
          <a:p>
            <a:pPr lvl="1"/>
            <a:r>
              <a:rPr lang="en-US" sz="2000" smtClean="0"/>
              <a:t>	Observations about national lab/university partnerships in new international collaborations will be highly valued. Again, what can other fields teach us?</a:t>
            </a:r>
          </a:p>
          <a:p>
            <a:pPr lvl="1"/>
            <a:endParaRPr lang="en-US" sz="1600" smtClean="0"/>
          </a:p>
          <a:p>
            <a:pPr lvl="1"/>
            <a:endParaRPr lang="en-US" sz="2800" smtClean="0"/>
          </a:p>
          <a:p>
            <a:pPr lvl="1"/>
            <a:endParaRPr lang="en-US" sz="2800" smtClean="0"/>
          </a:p>
        </p:txBody>
      </p:sp>
      <p:sp>
        <p:nvSpPr>
          <p:cNvPr id="6" name="Title 2"/>
          <p:cNvSpPr txBox="1">
            <a:spLocks/>
          </p:cNvSpPr>
          <p:nvPr/>
        </p:nvSpPr>
        <p:spPr bwMode="auto">
          <a:xfrm>
            <a:off x="3041650" y="161925"/>
            <a:ext cx="6102350" cy="723900"/>
          </a:xfrm>
          <a:prstGeom prst="rect">
            <a:avLst/>
          </a:prstGeom>
          <a:noFill/>
          <a:ln w="9525">
            <a:noFill/>
            <a:miter lim="800000"/>
            <a:headEnd/>
            <a:tailEnd/>
          </a:ln>
          <a:effectLst/>
        </p:spPr>
        <p:txBody>
          <a:bodyPr anchor="ctr"/>
          <a:lstStyle/>
          <a:p>
            <a:pPr algn="ctr" eaLnBrk="0" hangingPunct="0">
              <a:defRPr/>
            </a:pPr>
            <a:r>
              <a:rPr lang="en-US" sz="2300" i="1" kern="0" dirty="0">
                <a:effectLst>
                  <a:outerShdw blurRad="38100" dist="38100" dir="2700000" algn="tl">
                    <a:srgbClr val="C0C0C0"/>
                  </a:outerShdw>
                </a:effectLst>
                <a:latin typeface="+mj-lt"/>
                <a:ea typeface="+mj-ea"/>
                <a:cs typeface="+mj-cs"/>
              </a:rPr>
              <a:t>There are FESAC charges on international collaboration opportunities being addressed</a:t>
            </a:r>
          </a:p>
        </p:txBody>
      </p:sp>
      <p:pic>
        <p:nvPicPr>
          <p:cNvPr id="63490" name="Picture 2" descr="http://www.acpd-calt.org/wp-content/uploads/2011/05/cap-and-gown.jpg"/>
          <p:cNvPicPr>
            <a:picLocks noChangeAspect="1" noChangeArrowheads="1"/>
          </p:cNvPicPr>
          <p:nvPr/>
        </p:nvPicPr>
        <p:blipFill>
          <a:blip r:embed="rId2" cstate="print"/>
          <a:srcRect/>
          <a:stretch>
            <a:fillRect/>
          </a:stretch>
        </p:blipFill>
        <p:spPr bwMode="auto">
          <a:xfrm>
            <a:off x="125758" y="5555974"/>
            <a:ext cx="649356" cy="487017"/>
          </a:xfrm>
          <a:prstGeom prst="rect">
            <a:avLst/>
          </a:prstGeom>
          <a:noFill/>
        </p:spPr>
      </p:pic>
      <p:pic>
        <p:nvPicPr>
          <p:cNvPr id="7" name="Picture 2" descr="http://www.acpd-calt.org/wp-content/uploads/2011/05/cap-and-gown.jpg"/>
          <p:cNvPicPr>
            <a:picLocks noChangeAspect="1" noChangeArrowheads="1"/>
          </p:cNvPicPr>
          <p:nvPr/>
        </p:nvPicPr>
        <p:blipFill>
          <a:blip r:embed="rId2" cstate="print"/>
          <a:srcRect/>
          <a:stretch>
            <a:fillRect/>
          </a:stretch>
        </p:blipFill>
        <p:spPr bwMode="auto">
          <a:xfrm>
            <a:off x="129070" y="4346713"/>
            <a:ext cx="649356" cy="487017"/>
          </a:xfrm>
          <a:prstGeom prst="rect">
            <a:avLst/>
          </a:prstGeom>
          <a:noFill/>
        </p:spPr>
      </p:pic>
      <p:pic>
        <p:nvPicPr>
          <p:cNvPr id="8" name="Picture 2" descr="http://www.acpd-calt.org/wp-content/uploads/2011/05/cap-and-gown.jpg"/>
          <p:cNvPicPr>
            <a:picLocks noChangeAspect="1" noChangeArrowheads="1"/>
          </p:cNvPicPr>
          <p:nvPr/>
        </p:nvPicPr>
        <p:blipFill>
          <a:blip r:embed="rId2" cstate="print"/>
          <a:srcRect/>
          <a:stretch>
            <a:fillRect/>
          </a:stretch>
        </p:blipFill>
        <p:spPr bwMode="auto">
          <a:xfrm>
            <a:off x="109329" y="3147390"/>
            <a:ext cx="649356" cy="487017"/>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bwMode="auto">
          <a:xfrm>
            <a:off x="542925" y="5729294"/>
            <a:ext cx="8601075" cy="1057282"/>
          </a:xfrm>
          <a:prstGeom prst="rect">
            <a:avLst/>
          </a:prstGeom>
          <a:solidFill>
            <a:srgbClr val="FFFF99"/>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Title 4"/>
          <p:cNvSpPr>
            <a:spLocks noGrp="1"/>
          </p:cNvSpPr>
          <p:nvPr>
            <p:ph type="title"/>
          </p:nvPr>
        </p:nvSpPr>
        <p:spPr>
          <a:xfrm>
            <a:off x="3343275" y="133349"/>
            <a:ext cx="5800725" cy="723900"/>
          </a:xfrm>
        </p:spPr>
        <p:txBody>
          <a:bodyPr/>
          <a:lstStyle/>
          <a:p>
            <a:pPr>
              <a:defRPr/>
            </a:pPr>
            <a:r>
              <a:rPr lang="en-US" sz="2200" b="1" dirty="0" smtClean="0"/>
              <a:t>Aim</a:t>
            </a:r>
            <a:r>
              <a:rPr lang="en-US" sz="2200" dirty="0" smtClean="0"/>
              <a:t>: Construct domestic/international programs that address great science questions</a:t>
            </a:r>
            <a:endParaRPr lang="en-US" sz="2200" dirty="0"/>
          </a:p>
        </p:txBody>
      </p:sp>
      <p:sp>
        <p:nvSpPr>
          <p:cNvPr id="7" name="Content Placeholder 6"/>
          <p:cNvSpPr>
            <a:spLocks noGrp="1"/>
          </p:cNvSpPr>
          <p:nvPr>
            <p:ph idx="1"/>
          </p:nvPr>
        </p:nvSpPr>
        <p:spPr>
          <a:xfrm>
            <a:off x="0" y="1441495"/>
            <a:ext cx="9144000" cy="5199063"/>
          </a:xfrm>
        </p:spPr>
        <p:txBody>
          <a:bodyPr/>
          <a:lstStyle/>
          <a:p>
            <a:r>
              <a:rPr lang="en-US" sz="2400" dirty="0" smtClean="0"/>
              <a:t>The reason for reaching internationally: obtain access to new frontiers in plasma control and materials</a:t>
            </a:r>
          </a:p>
          <a:p>
            <a:pPr lvl="1">
              <a:buFont typeface="Wingdings" pitchFamily="2" charset="2"/>
              <a:buChar char="Ø"/>
            </a:pPr>
            <a:r>
              <a:rPr lang="en-US" sz="2400" dirty="0" smtClean="0"/>
              <a:t> levering our domestic facilities and computation, launch research centers</a:t>
            </a:r>
          </a:p>
          <a:p>
            <a:pPr>
              <a:buNone/>
            </a:pPr>
            <a:endParaRPr lang="en-US" sz="1400" dirty="0" smtClean="0"/>
          </a:p>
          <a:p>
            <a:r>
              <a:rPr lang="en-US" sz="2400" dirty="0" smtClean="0"/>
              <a:t>Create Topical Centers: possible topics include</a:t>
            </a:r>
          </a:p>
          <a:p>
            <a:pPr lvl="1">
              <a:buFont typeface="Wingdings" pitchFamily="2" charset="2"/>
              <a:buChar char="Ø"/>
            </a:pPr>
            <a:r>
              <a:rPr lang="en-US" sz="2400" dirty="0" smtClean="0"/>
              <a:t> Plasma-wall interactions: domestic &amp; superconducting long-pulse </a:t>
            </a:r>
            <a:r>
              <a:rPr lang="en-US" sz="2400" dirty="0" err="1" smtClean="0"/>
              <a:t>tokamaks</a:t>
            </a:r>
            <a:r>
              <a:rPr lang="en-US" sz="2400" dirty="0" smtClean="0"/>
              <a:t> as experimental focal points</a:t>
            </a:r>
          </a:p>
          <a:p>
            <a:pPr lvl="1">
              <a:buFont typeface="Wingdings" pitchFamily="2" charset="2"/>
              <a:buChar char="Ø"/>
            </a:pPr>
            <a:r>
              <a:rPr lang="en-US" sz="2400" dirty="0" smtClean="0"/>
              <a:t>Long-pulse, high beta plasma control</a:t>
            </a:r>
          </a:p>
          <a:p>
            <a:pPr lvl="1">
              <a:buFont typeface="Wingdings" pitchFamily="2" charset="2"/>
              <a:buChar char="Ø"/>
            </a:pPr>
            <a:r>
              <a:rPr lang="en-US" sz="2400" dirty="0" smtClean="0"/>
              <a:t>2D-3D physics: domestic ELM coil experiments and </a:t>
            </a:r>
            <a:r>
              <a:rPr lang="en-US" sz="2400" dirty="0" err="1" smtClean="0"/>
              <a:t>stellarators</a:t>
            </a:r>
            <a:r>
              <a:rPr lang="en-US" sz="2400" dirty="0" smtClean="0"/>
              <a:t> (domestic and international)</a:t>
            </a:r>
          </a:p>
          <a:p>
            <a:pPr lvl="1">
              <a:buFont typeface="Wingdings" pitchFamily="2" charset="2"/>
              <a:buChar char="Ø"/>
            </a:pPr>
            <a:endParaRPr lang="en-US" sz="2400" dirty="0" smtClean="0"/>
          </a:p>
          <a:p>
            <a:pPr lvl="1"/>
            <a:r>
              <a:rPr lang="en-US" sz="2400" dirty="0" smtClean="0"/>
              <a:t>	</a:t>
            </a:r>
            <a:r>
              <a:rPr lang="en-US" sz="2400" i="1" dirty="0" smtClean="0">
                <a:solidFill>
                  <a:schemeClr val="accent2"/>
                </a:solidFill>
              </a:rPr>
              <a:t>These are notional, but the intent is to use any particular facility as a means to a scientific end, rather than a demonstration of performance</a:t>
            </a:r>
          </a:p>
          <a:p>
            <a:pPr lvl="1"/>
            <a:endParaRPr lang="en-US" sz="2000" dirty="0" smtClean="0"/>
          </a:p>
          <a:p>
            <a:pPr>
              <a:buNone/>
            </a:pPr>
            <a:endParaRPr lang="en-US" sz="2400" dirty="0" smtClean="0"/>
          </a:p>
          <a:p>
            <a:endParaRPr lang="en-US" sz="2400" dirty="0" smtClean="0"/>
          </a:p>
          <a:p>
            <a:endParaRPr lang="en-US" sz="2400" dirty="0" smtClean="0"/>
          </a:p>
          <a:p>
            <a:pPr>
              <a:buNone/>
            </a:pPr>
            <a:endParaRPr lang="en-US" sz="2400" dirty="0" smtClean="0"/>
          </a:p>
          <a:p>
            <a:pPr lvl="1"/>
            <a:endParaRPr lang="en-US" sz="2400" dirty="0" smtClean="0"/>
          </a:p>
        </p:txBody>
      </p:sp>
      <p:pic>
        <p:nvPicPr>
          <p:cNvPr id="6" name="Picture 2" descr="http://www.acpd-calt.org/wp-content/uploads/2011/05/cap-and-gown.jpg"/>
          <p:cNvPicPr>
            <a:picLocks noChangeAspect="1" noChangeArrowheads="1"/>
          </p:cNvPicPr>
          <p:nvPr/>
        </p:nvPicPr>
        <p:blipFill>
          <a:blip r:embed="rId2" cstate="print"/>
          <a:srcRect/>
          <a:stretch>
            <a:fillRect/>
          </a:stretch>
        </p:blipFill>
        <p:spPr bwMode="auto">
          <a:xfrm>
            <a:off x="3110811" y="132522"/>
            <a:ext cx="649356" cy="487017"/>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1"/>
          <p:cNvSpPr txBox="1">
            <a:spLocks/>
          </p:cNvSpPr>
          <p:nvPr/>
        </p:nvSpPr>
        <p:spPr bwMode="auto">
          <a:xfrm>
            <a:off x="2060620" y="2156951"/>
            <a:ext cx="4816697" cy="3471114"/>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a:lstStyle/>
          <a:p>
            <a:pPr marL="228600" indent="-228600" algn="ctr" eaLnBrk="0" hangingPunct="0">
              <a:spcBef>
                <a:spcPct val="20000"/>
              </a:spcBef>
              <a:buFont typeface="Wingdings" pitchFamily="2" charset="2"/>
              <a:buNone/>
              <a:defRPr/>
            </a:pPr>
            <a:r>
              <a:rPr lang="en-US" sz="3600" i="1" kern="0" dirty="0" smtClean="0">
                <a:latin typeface="+mn-lt"/>
              </a:rPr>
              <a:t>Validated </a:t>
            </a:r>
            <a:r>
              <a:rPr lang="en-US" sz="3600" i="1" kern="0" dirty="0">
                <a:latin typeface="+mn-lt"/>
              </a:rPr>
              <a:t>predictive </a:t>
            </a:r>
            <a:r>
              <a:rPr lang="en-US" sz="3600" i="1" kern="0" dirty="0" smtClean="0">
                <a:latin typeface="+mn-lt"/>
              </a:rPr>
              <a:t>capability: </a:t>
            </a:r>
            <a:r>
              <a:rPr lang="en-US" sz="3600" b="0" i="1" kern="0" dirty="0" smtClean="0">
                <a:latin typeface="+mn-lt"/>
              </a:rPr>
              <a:t>mitigating risks in fusion development, and promoting scientific discovery</a:t>
            </a:r>
            <a:endParaRPr lang="en-US" sz="3600" b="0" i="1" kern="0" dirty="0">
              <a:latin typeface="+mn-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477838" y="1142930"/>
            <a:ext cx="8256587" cy="5199062"/>
          </a:xfrm>
        </p:spPr>
        <p:txBody>
          <a:bodyPr/>
          <a:lstStyle/>
          <a:p>
            <a:r>
              <a:rPr lang="en-US" sz="2800" dirty="0" smtClean="0"/>
              <a:t>Fusion simulation will only be as good as the physics models that go into it</a:t>
            </a:r>
          </a:p>
          <a:p>
            <a:endParaRPr lang="en-US" sz="2800" dirty="0" smtClean="0"/>
          </a:p>
          <a:p>
            <a:r>
              <a:rPr lang="en-US" sz="2800" dirty="0" smtClean="0"/>
              <a:t>Our reliance on validated prediction to fill gaps will demand a kind of confidence we don’t yet appreciate</a:t>
            </a:r>
          </a:p>
          <a:p>
            <a:endParaRPr lang="en-US" sz="2800" dirty="0" smtClean="0"/>
          </a:p>
          <a:p>
            <a:r>
              <a:rPr lang="en-US" sz="2800" dirty="0" smtClean="0"/>
              <a:t>Plan: grow our emphasis on validation of physics models that are incorporated in fusion simulation</a:t>
            </a:r>
          </a:p>
          <a:p>
            <a:endParaRPr lang="en-US" sz="1400" dirty="0" smtClean="0"/>
          </a:p>
          <a:p>
            <a:pPr>
              <a:buNone/>
            </a:pPr>
            <a:endParaRPr lang="en-US" sz="2800" dirty="0" smtClean="0"/>
          </a:p>
          <a:p>
            <a:pPr>
              <a:buFont typeface="Wingdings" pitchFamily="2" charset="2"/>
              <a:buNone/>
            </a:pPr>
            <a:endParaRPr lang="en-US" sz="2800" dirty="0" smtClean="0"/>
          </a:p>
        </p:txBody>
      </p:sp>
      <p:sp>
        <p:nvSpPr>
          <p:cNvPr id="3" name="Title 2"/>
          <p:cNvSpPr>
            <a:spLocks noGrp="1"/>
          </p:cNvSpPr>
          <p:nvPr>
            <p:ph type="title"/>
          </p:nvPr>
        </p:nvSpPr>
        <p:spPr>
          <a:xfrm>
            <a:off x="2871788" y="122238"/>
            <a:ext cx="6272212" cy="723900"/>
          </a:xfrm>
        </p:spPr>
        <p:txBody>
          <a:bodyPr/>
          <a:lstStyle/>
          <a:p>
            <a:pPr>
              <a:defRPr/>
            </a:pPr>
            <a:r>
              <a:rPr lang="en-US" sz="2400" b="1" i="1" dirty="0" smtClean="0"/>
              <a:t>Massively parallel computing is critical to our predictive science effort, but it is only part of it</a:t>
            </a:r>
            <a:endParaRPr lang="en-US" sz="2400" b="1" i="1" dirty="0"/>
          </a:p>
        </p:txBody>
      </p:sp>
      <p:sp>
        <p:nvSpPr>
          <p:cNvPr id="4" name="Rectangle 3"/>
          <p:cNvSpPr/>
          <p:nvPr/>
        </p:nvSpPr>
        <p:spPr bwMode="auto">
          <a:xfrm>
            <a:off x="974034" y="5158263"/>
            <a:ext cx="8130209" cy="1487236"/>
          </a:xfrm>
          <a:prstGeom prst="rect">
            <a:avLst/>
          </a:prstGeom>
          <a:solidFill>
            <a:srgbClr val="FF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The continuing strong</a:t>
            </a:r>
            <a:r>
              <a:rPr kumimoji="0" lang="en-US" sz="2400" b="1" i="0" u="none" strike="noStrike" cap="none" normalizeH="0" dirty="0" smtClean="0">
                <a:ln>
                  <a:noFill/>
                </a:ln>
                <a:solidFill>
                  <a:schemeClr val="tx1"/>
                </a:solidFill>
                <a:effectLst/>
                <a:latin typeface="Arial" charset="0"/>
              </a:rPr>
              <a:t> contributions of universities will be critical for success in this arena on the computational front, and can grow with respect to experimental validation</a:t>
            </a:r>
            <a:endParaRPr kumimoji="0" lang="en-US" sz="2400" b="1" i="0" u="none" strike="noStrike" cap="none" normalizeH="0" baseline="0" dirty="0" smtClean="0">
              <a:ln>
                <a:noFill/>
              </a:ln>
              <a:solidFill>
                <a:schemeClr val="tx1"/>
              </a:solidFill>
              <a:effectLst/>
              <a:latin typeface="Arial" charset="0"/>
            </a:endParaRPr>
          </a:p>
        </p:txBody>
      </p:sp>
      <p:pic>
        <p:nvPicPr>
          <p:cNvPr id="5" name="Picture 2" descr="http://www.acpd-calt.org/wp-content/uploads/2011/05/cap-and-gown.jpg"/>
          <p:cNvPicPr>
            <a:picLocks noChangeAspect="1" noChangeArrowheads="1"/>
          </p:cNvPicPr>
          <p:nvPr/>
        </p:nvPicPr>
        <p:blipFill>
          <a:blip r:embed="rId2" cstate="print"/>
          <a:srcRect/>
          <a:stretch>
            <a:fillRect/>
          </a:stretch>
        </p:blipFill>
        <p:spPr bwMode="auto">
          <a:xfrm>
            <a:off x="34826" y="5679584"/>
            <a:ext cx="926283" cy="694712"/>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1"/>
          <p:cNvSpPr txBox="1">
            <a:spLocks/>
          </p:cNvSpPr>
          <p:nvPr/>
        </p:nvSpPr>
        <p:spPr bwMode="auto">
          <a:xfrm>
            <a:off x="2864817" y="2903810"/>
            <a:ext cx="3921125" cy="2266904"/>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a:lstStyle/>
          <a:p>
            <a:pPr marL="228600" indent="-228600" algn="ctr" eaLnBrk="0" hangingPunct="0">
              <a:spcBef>
                <a:spcPct val="20000"/>
              </a:spcBef>
              <a:buFont typeface="Wingdings" pitchFamily="2" charset="2"/>
              <a:buNone/>
              <a:defRPr/>
            </a:pPr>
            <a:r>
              <a:rPr lang="en-US" sz="2800" b="0" i="1" kern="0" dirty="0">
                <a:latin typeface="+mn-lt"/>
              </a:rPr>
              <a:t>	</a:t>
            </a:r>
            <a:r>
              <a:rPr lang="en-US" sz="2800" b="0" i="1" kern="0" dirty="0" smtClean="0">
                <a:latin typeface="+mn-lt"/>
              </a:rPr>
              <a:t>IFE science, high </a:t>
            </a:r>
            <a:r>
              <a:rPr lang="en-US" sz="2800" b="0" i="1" kern="0" dirty="0">
                <a:latin typeface="+mn-lt"/>
              </a:rPr>
              <a:t>energy density laboratory plasma </a:t>
            </a:r>
            <a:r>
              <a:rPr lang="en-US" sz="2800" b="0" i="1" kern="0" dirty="0" smtClean="0">
                <a:latin typeface="+mn-lt"/>
              </a:rPr>
              <a:t>physics, and general plasma science for discovery</a:t>
            </a:r>
            <a:endParaRPr lang="en-US" sz="2800" b="0" i="1" kern="0" dirty="0">
              <a:latin typeface="+mn-l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FES can assume a leading role in IFE science</a:t>
            </a:r>
            <a:endParaRPr lang="en-US" dirty="0"/>
          </a:p>
        </p:txBody>
      </p:sp>
      <p:sp>
        <p:nvSpPr>
          <p:cNvPr id="5" name="Content Placeholder 1"/>
          <p:cNvSpPr txBox="1">
            <a:spLocks/>
          </p:cNvSpPr>
          <p:nvPr/>
        </p:nvSpPr>
        <p:spPr bwMode="auto">
          <a:xfrm>
            <a:off x="70338" y="1637182"/>
            <a:ext cx="91440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Credibility</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is the key issue for fusion. For IFE, NIF ignition will be a critical part of establishing this, but the challenge is deeper. Both the science and technology need to be advanced in concert for IFE to establish needed credibility</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lang="en-US" sz="2400" b="0" kern="0" dirty="0" smtClean="0">
              <a:latin typeface="+mn-lt"/>
              <a:sym typeface="Wingdings" pitchFamily="2" charset="2"/>
            </a:endParaRPr>
          </a:p>
          <a:p>
            <a:pPr marL="228600" indent="-228600" eaLnBrk="0" hangingPunct="0">
              <a:spcBef>
                <a:spcPct val="20000"/>
              </a:spcBef>
              <a:buFont typeface="Wingdings" pitchFamily="2" charset="2"/>
              <a:buChar char="§"/>
              <a:defRPr/>
            </a:pPr>
            <a:r>
              <a:rPr lang="en-US" sz="2400" dirty="0" smtClean="0">
                <a:latin typeface="+mn-lt"/>
              </a:rPr>
              <a:t>Science </a:t>
            </a:r>
            <a:r>
              <a:rPr lang="en-US" sz="2400" dirty="0" smtClean="0">
                <a:latin typeface="+mn-lt"/>
                <a:sym typeface="Wingdings" pitchFamily="2" charset="2"/>
              </a:rPr>
              <a:t></a:t>
            </a:r>
            <a:r>
              <a:rPr lang="en-US" sz="2400" dirty="0" smtClean="0">
                <a:latin typeface="+mn-lt"/>
              </a:rPr>
              <a:t> technology: </a:t>
            </a:r>
            <a:r>
              <a:rPr lang="en-US" sz="2400" b="0" dirty="0" smtClean="0">
                <a:latin typeface="+mn-lt"/>
              </a:rPr>
              <a:t>A future IFE program needs to be deeply scientific as well as technologically aggressive. Technological development (e.g. in drivers or advanced ignition scenarios, for example) will require a strong scientific basis to create attractive innovation pathways.</a:t>
            </a:r>
          </a:p>
          <a:p>
            <a:pPr marL="228600" marR="0" lvl="0" indent="-228600" algn="l" defTabSz="914400" rtl="0" eaLnBrk="0" fontAlgn="base" latinLnBrk="0" hangingPunct="0">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Fusion can help itself by recognizing and </a:t>
            </a:r>
            <a:r>
              <a:rPr kumimoji="0" lang="en-US" sz="2400" b="1"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levering common interests between MFE, IFE, and advanced fission</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This will be of value scientifically and for program stability and growth. </a:t>
            </a:r>
            <a:endParaRPr kumimoji="0" lang="en-US" sz="2400" b="0" i="1"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685800" marR="0" lvl="1" indent="-2286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sym typeface="Wingdings" pitchFamily="2" charset="2"/>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6" name="Content Placeholder 5"/>
          <p:cNvSpPr>
            <a:spLocks noGrp="1"/>
          </p:cNvSpPr>
          <p:nvPr>
            <p:ph idx="1"/>
          </p:nvPr>
        </p:nvSpPr>
        <p:spPr>
          <a:xfrm>
            <a:off x="457200" y="1110976"/>
            <a:ext cx="8229600" cy="682655"/>
          </a:xfrm>
        </p:spPr>
        <p:txBody>
          <a:bodyPr/>
          <a:lstStyle/>
          <a:p>
            <a:pPr>
              <a:buNone/>
            </a:pPr>
            <a:r>
              <a:rPr lang="en-US" sz="2400" dirty="0" smtClean="0"/>
              <a:t>What I’ve told the National Academies: </a:t>
            </a:r>
            <a:endParaRPr lang="en-US"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tx1"/>
            </a:solidFill>
          </a:ln>
        </p:spPr>
        <p:txBody>
          <a:bodyPr/>
          <a:lstStyle/>
          <a:p>
            <a:r>
              <a:rPr lang="en-US" sz="3200" dirty="0" smtClean="0"/>
              <a:t>Necessary ingredients</a:t>
            </a:r>
          </a:p>
          <a:p>
            <a:endParaRPr lang="en-US" sz="3200" dirty="0" smtClean="0"/>
          </a:p>
          <a:p>
            <a:pPr lvl="1">
              <a:buFont typeface="Arial" pitchFamily="34" charset="0"/>
              <a:buChar char="•"/>
            </a:pPr>
            <a:r>
              <a:rPr lang="en-US" sz="2800" dirty="0" smtClean="0"/>
              <a:t>Scientific chops in FES  - </a:t>
            </a:r>
            <a:r>
              <a:rPr lang="en-US" sz="4000" dirty="0" smtClean="0">
                <a:sym typeface="Wingdings"/>
              </a:rPr>
              <a:t></a:t>
            </a:r>
            <a:r>
              <a:rPr lang="en-US" sz="4000" dirty="0" smtClean="0"/>
              <a:t> </a:t>
            </a:r>
            <a:endParaRPr lang="en-US" sz="2800" dirty="0" smtClean="0"/>
          </a:p>
          <a:p>
            <a:pPr lvl="1">
              <a:lnSpc>
                <a:spcPct val="150000"/>
              </a:lnSpc>
              <a:buFont typeface="Arial" pitchFamily="34" charset="0"/>
              <a:buChar char="•"/>
            </a:pPr>
            <a:r>
              <a:rPr lang="en-US" sz="2800" dirty="0" smtClean="0"/>
              <a:t>Effective collaboration and cooperation with NNSA  - </a:t>
            </a:r>
            <a:r>
              <a:rPr lang="en-US" sz="4000" dirty="0" smtClean="0">
                <a:sym typeface="Wingdings"/>
              </a:rPr>
              <a:t></a:t>
            </a:r>
            <a:r>
              <a:rPr lang="en-US" sz="4000" dirty="0" smtClean="0"/>
              <a:t> </a:t>
            </a:r>
            <a:endParaRPr lang="en-US" sz="2800" dirty="0" smtClean="0"/>
          </a:p>
          <a:p>
            <a:pPr lvl="1">
              <a:buFont typeface="Arial" pitchFamily="34" charset="0"/>
              <a:buChar char="•"/>
            </a:pPr>
            <a:endParaRPr lang="en-US" sz="1600" dirty="0" smtClean="0"/>
          </a:p>
          <a:p>
            <a:pPr lvl="1">
              <a:buFont typeface="Arial" pitchFamily="34" charset="0"/>
              <a:buChar char="•"/>
            </a:pPr>
            <a:r>
              <a:rPr lang="en-US" sz="2800" dirty="0" smtClean="0"/>
              <a:t>Budget authority   - </a:t>
            </a:r>
            <a:r>
              <a:rPr lang="en-US" sz="2800" b="1" dirty="0" smtClean="0"/>
              <a:t>?</a:t>
            </a:r>
          </a:p>
          <a:p>
            <a:endParaRPr lang="en-US" sz="3200" dirty="0" smtClean="0"/>
          </a:p>
          <a:p>
            <a:endParaRPr lang="en-US" sz="3200" dirty="0" smtClean="0"/>
          </a:p>
          <a:p>
            <a:endParaRPr lang="en-US" sz="3200" dirty="0"/>
          </a:p>
        </p:txBody>
      </p:sp>
      <p:sp>
        <p:nvSpPr>
          <p:cNvPr id="3" name="Title 2"/>
          <p:cNvSpPr>
            <a:spLocks noGrp="1"/>
          </p:cNvSpPr>
          <p:nvPr>
            <p:ph type="title"/>
          </p:nvPr>
        </p:nvSpPr>
        <p:spPr/>
        <p:txBody>
          <a:bodyPr/>
          <a:lstStyle/>
          <a:p>
            <a:r>
              <a:rPr lang="en-US" dirty="0" smtClean="0"/>
              <a:t>FES can assume a leading role in IFE science</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806700" y="130175"/>
            <a:ext cx="6400800" cy="723900"/>
          </a:xfrm>
        </p:spPr>
        <p:txBody>
          <a:bodyPr/>
          <a:lstStyle/>
          <a:p>
            <a:pPr>
              <a:defRPr/>
            </a:pPr>
            <a:r>
              <a:rPr lang="en-US" sz="2300" b="1" i="1" dirty="0" smtClean="0"/>
              <a:t>Deepening credibility of plasma science as a discipline demands nurturing the field broadly</a:t>
            </a:r>
            <a:endParaRPr lang="en-US" sz="2300" b="1" i="1" dirty="0"/>
          </a:p>
        </p:txBody>
      </p:sp>
      <p:pic>
        <p:nvPicPr>
          <p:cNvPr id="41987" name="Picture 22" descr="NRC Plasma Sci 2010 Cover medium"/>
          <p:cNvPicPr>
            <a:picLocks noChangeAspect="1" noChangeArrowheads="1"/>
          </p:cNvPicPr>
          <p:nvPr/>
        </p:nvPicPr>
        <p:blipFill>
          <a:blip r:embed="rId2" cstate="print"/>
          <a:srcRect/>
          <a:stretch>
            <a:fillRect/>
          </a:stretch>
        </p:blipFill>
        <p:spPr bwMode="auto">
          <a:xfrm>
            <a:off x="6600825" y="1227139"/>
            <a:ext cx="1960674" cy="2887662"/>
          </a:xfrm>
          <a:prstGeom prst="rect">
            <a:avLst/>
          </a:prstGeom>
          <a:noFill/>
          <a:ln w="9525">
            <a:noFill/>
            <a:miter lim="800000"/>
            <a:headEnd/>
            <a:tailEnd/>
          </a:ln>
        </p:spPr>
      </p:pic>
      <p:pic>
        <p:nvPicPr>
          <p:cNvPr id="41988" name="Picture 6"/>
          <p:cNvPicPr>
            <a:picLocks noChangeAspect="1" noChangeArrowheads="1"/>
          </p:cNvPicPr>
          <p:nvPr/>
        </p:nvPicPr>
        <p:blipFill>
          <a:blip r:embed="rId3" cstate="print"/>
          <a:srcRect/>
          <a:stretch>
            <a:fillRect/>
          </a:stretch>
        </p:blipFill>
        <p:spPr bwMode="auto">
          <a:xfrm>
            <a:off x="-12054" y="1454494"/>
            <a:ext cx="6035029" cy="1417280"/>
          </a:xfrm>
          <a:prstGeom prst="rect">
            <a:avLst/>
          </a:prstGeom>
          <a:noFill/>
          <a:ln w="9525">
            <a:noFill/>
            <a:miter lim="800000"/>
            <a:headEnd/>
            <a:tailEnd/>
          </a:ln>
        </p:spPr>
      </p:pic>
      <p:pic>
        <p:nvPicPr>
          <p:cNvPr id="41989" name="Picture 7"/>
          <p:cNvPicPr>
            <a:picLocks noChangeAspect="1" noChangeArrowheads="1"/>
          </p:cNvPicPr>
          <p:nvPr/>
        </p:nvPicPr>
        <p:blipFill>
          <a:blip r:embed="rId4" cstate="print"/>
          <a:srcRect/>
          <a:stretch>
            <a:fillRect/>
          </a:stretch>
        </p:blipFill>
        <p:spPr bwMode="auto">
          <a:xfrm>
            <a:off x="26425" y="2962266"/>
            <a:ext cx="6007663" cy="1814780"/>
          </a:xfrm>
          <a:prstGeom prst="rect">
            <a:avLst/>
          </a:prstGeom>
          <a:noFill/>
          <a:ln w="9525">
            <a:noFill/>
            <a:miter lim="800000"/>
            <a:headEnd/>
            <a:tailEnd/>
          </a:ln>
        </p:spPr>
      </p:pic>
      <p:pic>
        <p:nvPicPr>
          <p:cNvPr id="41990" name="Picture 8"/>
          <p:cNvPicPr>
            <a:picLocks noGrp="1" noChangeAspect="1" noChangeArrowheads="1"/>
          </p:cNvPicPr>
          <p:nvPr>
            <p:ph idx="1"/>
          </p:nvPr>
        </p:nvPicPr>
        <p:blipFill>
          <a:blip r:embed="rId5" cstate="print"/>
          <a:srcRect/>
          <a:stretch>
            <a:fillRect/>
          </a:stretch>
        </p:blipFill>
        <p:spPr>
          <a:xfrm>
            <a:off x="139700" y="4729163"/>
            <a:ext cx="5937250" cy="433387"/>
          </a:xfrm>
        </p:spPr>
      </p:pic>
      <p:sp>
        <p:nvSpPr>
          <p:cNvPr id="41991" name="Rectangle 9"/>
          <p:cNvSpPr>
            <a:spLocks noChangeArrowheads="1"/>
          </p:cNvSpPr>
          <p:nvPr/>
        </p:nvSpPr>
        <p:spPr bwMode="auto">
          <a:xfrm>
            <a:off x="5702300" y="4945063"/>
            <a:ext cx="344488" cy="276225"/>
          </a:xfrm>
          <a:prstGeom prst="rect">
            <a:avLst/>
          </a:prstGeom>
          <a:solidFill>
            <a:schemeClr val="bg1"/>
          </a:solidFill>
          <a:ln w="9525" algn="ctr">
            <a:noFill/>
            <a:round/>
            <a:headEnd/>
            <a:tailEnd/>
          </a:ln>
        </p:spPr>
        <p:txBody>
          <a:bodyPr/>
          <a:lstStyle/>
          <a:p>
            <a:pPr eaLnBrk="0" hangingPunct="0"/>
            <a:endParaRPr lang="en-US"/>
          </a:p>
        </p:txBody>
      </p:sp>
      <p:sp>
        <p:nvSpPr>
          <p:cNvPr id="41992" name="TextBox 10"/>
          <p:cNvSpPr txBox="1">
            <a:spLocks noChangeArrowheads="1"/>
          </p:cNvSpPr>
          <p:nvPr/>
        </p:nvSpPr>
        <p:spPr bwMode="auto">
          <a:xfrm flipH="1">
            <a:off x="311150" y="5561013"/>
            <a:ext cx="5375275" cy="707886"/>
          </a:xfrm>
          <a:prstGeom prst="rect">
            <a:avLst/>
          </a:prstGeom>
          <a:noFill/>
          <a:ln w="9525">
            <a:noFill/>
            <a:miter lim="800000"/>
            <a:headEnd/>
            <a:tailEnd/>
          </a:ln>
        </p:spPr>
        <p:txBody>
          <a:bodyPr>
            <a:spAutoFit/>
          </a:bodyPr>
          <a:lstStyle/>
          <a:p>
            <a:pPr eaLnBrk="0" hangingPunct="0"/>
            <a:r>
              <a:rPr lang="en-US" sz="2000" i="1" dirty="0"/>
              <a:t>FES </a:t>
            </a:r>
            <a:r>
              <a:rPr lang="en-US" sz="2000" i="1" dirty="0" smtClean="0"/>
              <a:t>should be the federal </a:t>
            </a:r>
            <a:r>
              <a:rPr lang="en-US" sz="2000" i="1" dirty="0"/>
              <a:t>home for plasma science </a:t>
            </a:r>
            <a:r>
              <a:rPr lang="en-US" sz="2000" i="1" dirty="0" smtClean="0"/>
              <a:t>broadly.</a:t>
            </a:r>
            <a:endParaRPr lang="en-US" sz="2000" i="1" dirty="0"/>
          </a:p>
        </p:txBody>
      </p:sp>
      <p:sp>
        <p:nvSpPr>
          <p:cNvPr id="9" name="Title 3"/>
          <p:cNvSpPr txBox="1">
            <a:spLocks/>
          </p:cNvSpPr>
          <p:nvPr/>
        </p:nvSpPr>
        <p:spPr>
          <a:xfrm>
            <a:off x="2971784" y="6119804"/>
            <a:ext cx="5700712" cy="990600"/>
          </a:xfrm>
          <a:prstGeom prst="rect">
            <a:avLst/>
          </a:prstGeom>
        </p:spPr>
        <p:txBody>
          <a:bodyPr anchor="ctr"/>
          <a:lstStyle/>
          <a:p>
            <a:pPr algn="r">
              <a:defRPr/>
            </a:pPr>
            <a:r>
              <a:rPr lang="en-US" sz="1400" dirty="0">
                <a:solidFill>
                  <a:srgbClr val="146737"/>
                </a:solidFill>
                <a:latin typeface="Arial" pitchFamily="34" charset="0"/>
                <a:ea typeface="+mj-ea"/>
                <a:cs typeface="Arial" pitchFamily="34" charset="0"/>
              </a:rPr>
              <a:t>The project’s theory is supported in part under the NSF/DOE Partnership in Basic Plasma Science and Engineering</a:t>
            </a:r>
          </a:p>
        </p:txBody>
      </p:sp>
      <p:pic>
        <p:nvPicPr>
          <p:cNvPr id="10" name="Picture 2"/>
          <p:cNvPicPr>
            <a:picLocks noChangeAspect="1" noChangeArrowheads="1"/>
          </p:cNvPicPr>
          <p:nvPr/>
        </p:nvPicPr>
        <p:blipFill>
          <a:blip r:embed="rId6" cstate="print"/>
          <a:srcRect/>
          <a:stretch>
            <a:fillRect/>
          </a:stretch>
        </p:blipFill>
        <p:spPr bwMode="auto">
          <a:xfrm>
            <a:off x="6472237" y="4348360"/>
            <a:ext cx="2143125" cy="201910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290" y="1244600"/>
            <a:ext cx="8758237" cy="5534025"/>
          </a:xfrm>
        </p:spPr>
        <p:txBody>
          <a:bodyPr/>
          <a:lstStyle/>
          <a:p>
            <a:pPr algn="ctr">
              <a:buFont typeface="Wingdings" pitchFamily="2" charset="2"/>
              <a:buNone/>
              <a:defRPr/>
            </a:pPr>
            <a:r>
              <a:rPr lang="en-US" sz="2800" b="1" dirty="0" smtClean="0">
                <a:solidFill>
                  <a:srgbClr val="7030A0"/>
                </a:solidFill>
              </a:rPr>
              <a:t>	Our opportunity and charge is to establish fusion’s scientific credibility</a:t>
            </a:r>
          </a:p>
          <a:p>
            <a:pPr>
              <a:buNone/>
              <a:defRPr/>
            </a:pPr>
            <a:endParaRPr lang="en-US" sz="2400" dirty="0" smtClean="0"/>
          </a:p>
          <a:p>
            <a:pPr>
              <a:defRPr/>
            </a:pPr>
            <a:r>
              <a:rPr lang="en-US" sz="2400" dirty="0" smtClean="0"/>
              <a:t>Plasma control science and materials science are the broad categories we need to pursue: supported by National Academies studies and FESAC</a:t>
            </a:r>
          </a:p>
          <a:p>
            <a:pPr>
              <a:defRPr/>
            </a:pPr>
            <a:endParaRPr lang="en-US" sz="2400" dirty="0" smtClean="0"/>
          </a:p>
          <a:p>
            <a:pPr>
              <a:defRPr/>
            </a:pPr>
            <a:r>
              <a:rPr lang="en-US" sz="2400" smtClean="0"/>
              <a:t>Our future program </a:t>
            </a:r>
            <a:r>
              <a:rPr lang="en-US" sz="2400" dirty="0" smtClean="0"/>
              <a:t>proposals need to be carefully thought out.</a:t>
            </a:r>
          </a:p>
          <a:p>
            <a:pPr>
              <a:defRPr/>
            </a:pPr>
            <a:endParaRPr lang="en-US" sz="2400" dirty="0" smtClean="0"/>
          </a:p>
          <a:p>
            <a:pPr>
              <a:defRPr/>
            </a:pPr>
            <a:r>
              <a:rPr lang="en-US" sz="2400" dirty="0" smtClean="0"/>
              <a:t>A leading challenge: validated, predictive capability</a:t>
            </a:r>
          </a:p>
          <a:p>
            <a:pPr>
              <a:defRPr/>
            </a:pPr>
            <a:endParaRPr lang="en-US" sz="2400" dirty="0" smtClean="0"/>
          </a:p>
          <a:p>
            <a:pPr>
              <a:defRPr/>
            </a:pPr>
            <a:r>
              <a:rPr lang="en-US" sz="2400" dirty="0" smtClean="0"/>
              <a:t>Leverage is key: cross-agency, new international partnerships</a:t>
            </a:r>
          </a:p>
          <a:p>
            <a:pPr>
              <a:buFont typeface="Wingdings" pitchFamily="2" charset="2"/>
              <a:buNone/>
              <a:defRPr/>
            </a:pPr>
            <a:endParaRPr lang="en-US" sz="1600" dirty="0" smtClean="0"/>
          </a:p>
          <a:p>
            <a:pPr>
              <a:buNone/>
              <a:defRPr/>
            </a:pPr>
            <a:endParaRPr lang="en-US" sz="2800" dirty="0" smtClean="0"/>
          </a:p>
        </p:txBody>
      </p:sp>
      <p:sp>
        <p:nvSpPr>
          <p:cNvPr id="3" name="Title 2"/>
          <p:cNvSpPr>
            <a:spLocks noGrp="1"/>
          </p:cNvSpPr>
          <p:nvPr>
            <p:ph type="title"/>
          </p:nvPr>
        </p:nvSpPr>
        <p:spPr>
          <a:xfrm>
            <a:off x="2886075" y="161925"/>
            <a:ext cx="6257925" cy="723900"/>
          </a:xfrm>
        </p:spPr>
        <p:txBody>
          <a:bodyPr/>
          <a:lstStyle/>
          <a:p>
            <a:pPr>
              <a:defRPr/>
            </a:pPr>
            <a:r>
              <a:rPr lang="en-US" sz="2400" b="1" i="1" dirty="0" smtClean="0"/>
              <a:t>Fusion must take on new classes of challenges; we need to be prepared</a:t>
            </a:r>
            <a:endParaRPr lang="en-US" sz="2400" b="1" i="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6437"/>
            <a:ext cx="9144000" cy="5534025"/>
          </a:xfrm>
        </p:spPr>
        <p:txBody>
          <a:bodyPr/>
          <a:lstStyle/>
          <a:p>
            <a:pPr>
              <a:defRPr/>
            </a:pPr>
            <a:r>
              <a:rPr lang="en-US" sz="2800" dirty="0" smtClean="0"/>
              <a:t>With ITER growth and downward financial pressure overall in Washington, the discussions are vigorous and impactful. However, DOE commitment to Science within the Administration has been impressive. </a:t>
            </a:r>
          </a:p>
          <a:p>
            <a:pPr>
              <a:defRPr/>
            </a:pPr>
            <a:endParaRPr lang="en-US" sz="1600" dirty="0" smtClean="0"/>
          </a:p>
          <a:p>
            <a:pPr>
              <a:defRPr/>
            </a:pPr>
            <a:r>
              <a:rPr lang="en-US" sz="2800" dirty="0" smtClean="0"/>
              <a:t>The quality, richness, and relevance of our science is our best asset. </a:t>
            </a:r>
          </a:p>
          <a:p>
            <a:pPr>
              <a:defRPr/>
            </a:pPr>
            <a:endParaRPr lang="en-US" sz="1600" dirty="0" smtClean="0"/>
          </a:p>
          <a:p>
            <a:pPr>
              <a:defRPr/>
            </a:pPr>
            <a:r>
              <a:rPr lang="en-US" sz="2800" dirty="0" smtClean="0"/>
              <a:t>Successful science programs will be prepared: they will have identified the critical science problems. They will have capitalized on leverage opportunities – cross-agency, internationally</a:t>
            </a:r>
          </a:p>
          <a:p>
            <a:pPr>
              <a:buNone/>
              <a:defRPr/>
            </a:pPr>
            <a:endParaRPr lang="en-US" sz="1600" dirty="0" smtClean="0"/>
          </a:p>
          <a:p>
            <a:pPr>
              <a:buFont typeface="Wingdings" pitchFamily="2" charset="2"/>
              <a:buNone/>
              <a:defRPr/>
            </a:pPr>
            <a:endParaRPr lang="en-US" sz="1800" dirty="0" smtClean="0"/>
          </a:p>
          <a:p>
            <a:pPr>
              <a:buNone/>
              <a:defRPr/>
            </a:pPr>
            <a:endParaRPr lang="en-US" sz="3200" dirty="0" smtClean="0"/>
          </a:p>
        </p:txBody>
      </p:sp>
      <p:sp>
        <p:nvSpPr>
          <p:cNvPr id="3" name="Title 2"/>
          <p:cNvSpPr>
            <a:spLocks noGrp="1"/>
          </p:cNvSpPr>
          <p:nvPr>
            <p:ph type="title"/>
          </p:nvPr>
        </p:nvSpPr>
        <p:spPr>
          <a:xfrm>
            <a:off x="2886075" y="133349"/>
            <a:ext cx="6257925" cy="723900"/>
          </a:xfrm>
        </p:spPr>
        <p:txBody>
          <a:bodyPr/>
          <a:lstStyle/>
          <a:p>
            <a:pPr>
              <a:defRPr/>
            </a:pPr>
            <a:r>
              <a:rPr lang="en-US" sz="2400" b="1" i="1" dirty="0" smtClean="0"/>
              <a:t>There is risk at this time, but the science programs that succeed will have a few things in common</a:t>
            </a:r>
            <a:endParaRPr lang="en-US" sz="2400" b="1" i="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978611" y="2969970"/>
            <a:ext cx="5774471" cy="723900"/>
          </a:xfrm>
        </p:spPr>
        <p:txBody>
          <a:bodyPr/>
          <a:lstStyle/>
          <a:p>
            <a:r>
              <a:rPr lang="en-US" sz="4800" b="1" dirty="0" smtClean="0"/>
              <a:t>On the FES vision and path forward</a:t>
            </a:r>
            <a:endParaRPr lang="en-US" sz="4800" b="1"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340355" y="176213"/>
            <a:ext cx="5570537" cy="657225"/>
          </a:xfrm>
        </p:spPr>
        <p:txBody>
          <a:bodyPr rtlCol="0">
            <a:normAutofit fontScale="90000"/>
          </a:bodyPr>
          <a:lstStyle/>
          <a:p>
            <a:pPr eaLnBrk="1" fontAlgn="auto" hangingPunct="1">
              <a:spcAft>
                <a:spcPts val="0"/>
              </a:spcAft>
              <a:defRPr/>
            </a:pPr>
            <a:r>
              <a:rPr lang="en-US" sz="2000" b="1" dirty="0" smtClean="0"/>
              <a:t>Establishing the scientific basis for fusion requires strong domestic research and leverage across national and institutional boundaries</a:t>
            </a:r>
            <a:endParaRPr lang="en-US" sz="2000" b="1" dirty="0"/>
          </a:p>
        </p:txBody>
      </p:sp>
      <p:grpSp>
        <p:nvGrpSpPr>
          <p:cNvPr id="25" name="Group 24"/>
          <p:cNvGrpSpPr/>
          <p:nvPr/>
        </p:nvGrpSpPr>
        <p:grpSpPr>
          <a:xfrm>
            <a:off x="-157168" y="1093788"/>
            <a:ext cx="9332913" cy="10831513"/>
            <a:chOff x="-157168" y="1093788"/>
            <a:chExt cx="9332913" cy="10831513"/>
          </a:xfrm>
        </p:grpSpPr>
        <p:sp>
          <p:nvSpPr>
            <p:cNvPr id="17" name="Rectangle 3"/>
            <p:cNvSpPr txBox="1">
              <a:spLocks noChangeArrowheads="1"/>
            </p:cNvSpPr>
            <p:nvPr/>
          </p:nvSpPr>
          <p:spPr bwMode="auto">
            <a:xfrm>
              <a:off x="3609970" y="2105026"/>
              <a:ext cx="2008188" cy="3738562"/>
            </a:xfrm>
            <a:prstGeom prst="rect">
              <a:avLst/>
            </a:prstGeom>
            <a:noFill/>
            <a:ln w="9525">
              <a:noFill/>
              <a:miter lim="800000"/>
              <a:headEnd/>
              <a:tailEnd/>
            </a:ln>
          </p:spPr>
          <p:txBody>
            <a:bodyPr/>
            <a:lstStyle/>
            <a:p>
              <a:pPr marL="228600" indent="-228600">
                <a:lnSpc>
                  <a:spcPct val="90000"/>
                </a:lnSpc>
                <a:spcBef>
                  <a:spcPct val="20000"/>
                </a:spcBef>
                <a:defRPr/>
              </a:pPr>
              <a:r>
                <a:rPr lang="en-US" b="0" kern="0" dirty="0">
                  <a:latin typeface="+mn-lt"/>
                </a:rPr>
                <a:t>	The U.S. domestic program, the international research program, and ITER will combine to enable the plasma science for fusion energy to be established</a:t>
              </a:r>
            </a:p>
            <a:p>
              <a:pPr marL="228600" indent="-228600">
                <a:lnSpc>
                  <a:spcPct val="90000"/>
                </a:lnSpc>
                <a:spcBef>
                  <a:spcPct val="20000"/>
                </a:spcBef>
                <a:defRPr/>
              </a:pPr>
              <a:endParaRPr lang="en-US" b="0" kern="0" dirty="0">
                <a:latin typeface="+mn-lt"/>
              </a:endParaRPr>
            </a:p>
            <a:p>
              <a:pPr marL="228600" indent="-228600">
                <a:lnSpc>
                  <a:spcPct val="90000"/>
                </a:lnSpc>
                <a:spcBef>
                  <a:spcPct val="20000"/>
                </a:spcBef>
                <a:defRPr/>
              </a:pPr>
              <a:r>
                <a:rPr lang="en-US" b="0" kern="0" dirty="0">
                  <a:latin typeface="+mn-lt"/>
                </a:rPr>
                <a:t>	Much of the technology required for a fusion reactor will also be</a:t>
              </a:r>
            </a:p>
            <a:p>
              <a:pPr marL="228600" indent="-228600">
                <a:lnSpc>
                  <a:spcPct val="90000"/>
                </a:lnSpc>
                <a:spcBef>
                  <a:spcPct val="20000"/>
                </a:spcBef>
                <a:defRPr/>
              </a:pPr>
              <a:endParaRPr lang="en-US" b="0" kern="0" baseline="-25000" dirty="0">
                <a:latin typeface="+mn-lt"/>
              </a:endParaRPr>
            </a:p>
            <a:p>
              <a:pPr marL="228600" indent="-228600">
                <a:lnSpc>
                  <a:spcPct val="90000"/>
                </a:lnSpc>
                <a:spcBef>
                  <a:spcPct val="20000"/>
                </a:spcBef>
                <a:defRPr/>
              </a:pPr>
              <a:r>
                <a:rPr lang="en-US" b="0" kern="0" dirty="0">
                  <a:latin typeface="+mn-lt"/>
                </a:rPr>
                <a:t>	</a:t>
              </a:r>
            </a:p>
            <a:p>
              <a:pPr marL="228600" indent="-228600">
                <a:lnSpc>
                  <a:spcPct val="90000"/>
                </a:lnSpc>
                <a:spcBef>
                  <a:spcPct val="20000"/>
                </a:spcBef>
                <a:buFont typeface="Wingdings" pitchFamily="2" charset="2"/>
                <a:buChar char="§"/>
                <a:defRPr/>
              </a:pPr>
              <a:endParaRPr lang="en-US" b="0" kern="0" dirty="0">
                <a:latin typeface="+mn-lt"/>
              </a:endParaRPr>
            </a:p>
            <a:p>
              <a:pPr marL="228600" indent="-228600">
                <a:lnSpc>
                  <a:spcPct val="90000"/>
                </a:lnSpc>
                <a:spcBef>
                  <a:spcPct val="20000"/>
                </a:spcBef>
                <a:defRPr/>
              </a:pPr>
              <a:endParaRPr lang="en-US" b="0" kern="0" dirty="0">
                <a:latin typeface="+mn-lt"/>
              </a:endParaRPr>
            </a:p>
          </p:txBody>
        </p:sp>
        <p:sp>
          <p:nvSpPr>
            <p:cNvPr id="26" name="Pie 25"/>
            <p:cNvSpPr/>
            <p:nvPr/>
          </p:nvSpPr>
          <p:spPr bwMode="auto">
            <a:xfrm rot="5400000">
              <a:off x="-906468" y="1843088"/>
              <a:ext cx="10831513" cy="9332913"/>
            </a:xfrm>
            <a:prstGeom prst="pie">
              <a:avLst>
                <a:gd name="adj1" fmla="val 5368370"/>
                <a:gd name="adj2" fmla="val 16200005"/>
              </a:avLst>
            </a:prstGeom>
            <a:solidFill>
              <a:srgbClr val="FFFF00"/>
            </a:solidFill>
            <a:ln w="9525" cap="flat" cmpd="sng" algn="ctr">
              <a:noFill/>
              <a:prstDash val="solid"/>
              <a:round/>
              <a:headEnd type="none" w="med" len="med"/>
              <a:tailEnd type="none" w="med" len="med"/>
            </a:ln>
            <a:effectLst>
              <a:softEdge rad="317500"/>
            </a:effectLst>
          </p:spPr>
          <p:txBody>
            <a:bodyPr/>
            <a:lstStyle/>
            <a:p>
              <a:pPr eaLnBrk="0" hangingPunct="0">
                <a:defRPr/>
              </a:pPr>
              <a:endParaRPr lang="en-US" sz="1600" b="0" dirty="0">
                <a:latin typeface="Arial" charset="0"/>
              </a:endParaRPr>
            </a:p>
          </p:txBody>
        </p:sp>
        <p:sp>
          <p:nvSpPr>
            <p:cNvPr id="28" name="Pie 27"/>
            <p:cNvSpPr/>
            <p:nvPr/>
          </p:nvSpPr>
          <p:spPr bwMode="auto">
            <a:xfrm rot="5400000">
              <a:off x="110647" y="2085047"/>
              <a:ext cx="8907676" cy="8847533"/>
            </a:xfrm>
            <a:prstGeom prst="pie">
              <a:avLst>
                <a:gd name="adj1" fmla="val 5368370"/>
                <a:gd name="adj2" fmla="val 16200005"/>
              </a:avLst>
            </a:prstGeom>
            <a:gradFill flip="none" rotWithShape="1">
              <a:gsLst>
                <a:gs pos="0">
                  <a:srgbClr val="FF0000"/>
                </a:gs>
                <a:gs pos="50000">
                  <a:srgbClr val="FFE69F">
                    <a:shade val="67500"/>
                    <a:satMod val="115000"/>
                  </a:srgbClr>
                </a:gs>
                <a:gs pos="100000">
                  <a:srgbClr val="FFE69F">
                    <a:shade val="100000"/>
                    <a:satMod val="115000"/>
                  </a:srgbClr>
                </a:gs>
              </a:gsLst>
              <a:lin ang="10800000" scaled="1"/>
              <a:tileRect/>
            </a:gradFill>
            <a:ln w="9525" cap="flat" cmpd="sng" algn="ctr">
              <a:noFill/>
              <a:prstDash val="solid"/>
              <a:round/>
              <a:headEnd type="none" w="med" len="med"/>
              <a:tailEnd type="none" w="med" len="med"/>
            </a:ln>
            <a:effectLst>
              <a:softEdge rad="127000"/>
            </a:effectLst>
          </p:spPr>
          <p:txBody>
            <a:bodyPr/>
            <a:lstStyle/>
            <a:p>
              <a:pPr eaLnBrk="0" hangingPunct="0">
                <a:defRPr/>
              </a:pPr>
              <a:endParaRPr lang="en-US" sz="1600" b="0" dirty="0">
                <a:latin typeface="Arial" charset="0"/>
              </a:endParaRPr>
            </a:p>
          </p:txBody>
        </p:sp>
        <p:sp>
          <p:nvSpPr>
            <p:cNvPr id="43" name="TextBox 42"/>
            <p:cNvSpPr txBox="1"/>
            <p:nvPr/>
          </p:nvSpPr>
          <p:spPr bwMode="auto">
            <a:xfrm>
              <a:off x="662365" y="1963014"/>
              <a:ext cx="7819697" cy="6748429"/>
            </a:xfrm>
            <a:prstGeom prst="rect">
              <a:avLst/>
            </a:prstGeom>
            <a:noFill/>
          </p:spPr>
          <p:txBody>
            <a:bodyPr spcFirstLastPara="1">
              <a:prstTxWarp prst="textArchUp">
                <a:avLst>
                  <a:gd name="adj" fmla="val 5470710"/>
                </a:avLst>
              </a:prstTxWarp>
              <a:spAutoFit/>
            </a:bodyPr>
            <a:lstStyle/>
            <a:p>
              <a:pPr algn="ctr" eaLnBrk="0" hangingPunct="0">
                <a:defRPr/>
              </a:pPr>
              <a:r>
                <a:rPr lang="en-US" sz="1600" i="1" dirty="0">
                  <a:latin typeface="Arial" charset="0"/>
                </a:rPr>
                <a:t>Scientific basis for burning plasma control &amp; prediction</a:t>
              </a:r>
            </a:p>
            <a:p>
              <a:pPr algn="ctr" eaLnBrk="0" hangingPunct="0">
                <a:defRPr/>
              </a:pPr>
              <a:r>
                <a:rPr lang="en-US" sz="1600" i="1" dirty="0">
                  <a:latin typeface="Arial" charset="0"/>
                </a:rPr>
                <a:t>Plasma science foundation for discovery</a:t>
              </a:r>
            </a:p>
          </p:txBody>
        </p:sp>
        <p:sp>
          <p:nvSpPr>
            <p:cNvPr id="24" name="Freeform 23"/>
            <p:cNvSpPr/>
            <p:nvPr/>
          </p:nvSpPr>
          <p:spPr bwMode="auto">
            <a:xfrm>
              <a:off x="642932" y="2257425"/>
              <a:ext cx="3443287" cy="2686050"/>
            </a:xfrm>
            <a:custGeom>
              <a:avLst/>
              <a:gdLst>
                <a:gd name="connsiteX0" fmla="*/ 0 w 3443287"/>
                <a:gd name="connsiteY0" fmla="*/ 2057400 h 2686050"/>
                <a:gd name="connsiteX1" fmla="*/ 2343150 w 3443287"/>
                <a:gd name="connsiteY1" fmla="*/ 2686050 h 2686050"/>
                <a:gd name="connsiteX2" fmla="*/ 2786062 w 3443287"/>
                <a:gd name="connsiteY2" fmla="*/ 2243138 h 2686050"/>
                <a:gd name="connsiteX3" fmla="*/ 3314700 w 3443287"/>
                <a:gd name="connsiteY3" fmla="*/ 2100263 h 2686050"/>
                <a:gd name="connsiteX4" fmla="*/ 3443287 w 3443287"/>
                <a:gd name="connsiteY4" fmla="*/ 0 h 2686050"/>
                <a:gd name="connsiteX5" fmla="*/ 2371725 w 3443287"/>
                <a:gd name="connsiteY5" fmla="*/ 200025 h 2686050"/>
                <a:gd name="connsiteX6" fmla="*/ 1457325 w 3443287"/>
                <a:gd name="connsiteY6" fmla="*/ 628650 h 2686050"/>
                <a:gd name="connsiteX7" fmla="*/ 500062 w 3443287"/>
                <a:gd name="connsiteY7" fmla="*/ 1471613 h 2686050"/>
                <a:gd name="connsiteX8" fmla="*/ 0 w 3443287"/>
                <a:gd name="connsiteY8" fmla="*/ 205740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287" h="2686050">
                  <a:moveTo>
                    <a:pt x="0" y="2057400"/>
                  </a:moveTo>
                  <a:lnTo>
                    <a:pt x="2343150" y="2686050"/>
                  </a:lnTo>
                  <a:lnTo>
                    <a:pt x="2786062" y="2243138"/>
                  </a:lnTo>
                  <a:lnTo>
                    <a:pt x="3314700" y="2100263"/>
                  </a:lnTo>
                  <a:lnTo>
                    <a:pt x="3443287" y="0"/>
                  </a:lnTo>
                  <a:lnTo>
                    <a:pt x="2371725" y="200025"/>
                  </a:lnTo>
                  <a:lnTo>
                    <a:pt x="1457325" y="628650"/>
                  </a:lnTo>
                  <a:lnTo>
                    <a:pt x="500062" y="1471613"/>
                  </a:lnTo>
                  <a:lnTo>
                    <a:pt x="0" y="2057400"/>
                  </a:lnTo>
                  <a:close/>
                </a:path>
              </a:pathLst>
            </a:custGeom>
            <a:solidFill>
              <a:srgbClr val="FFFF00">
                <a:alpha val="25882"/>
              </a:srgbClr>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TextBox 12"/>
            <p:cNvSpPr txBox="1"/>
            <p:nvPr/>
          </p:nvSpPr>
          <p:spPr bwMode="auto">
            <a:xfrm>
              <a:off x="3310621" y="5651559"/>
              <a:ext cx="2743426" cy="2485364"/>
            </a:xfrm>
            <a:prstGeom prst="rect">
              <a:avLst/>
            </a:prstGeom>
            <a:noFill/>
          </p:spPr>
          <p:txBody>
            <a:bodyPr spcFirstLastPara="1">
              <a:prstTxWarp prst="textArchUp">
                <a:avLst>
                  <a:gd name="adj" fmla="val 10800004"/>
                </a:avLst>
              </a:prstTxWarp>
              <a:spAutoFit/>
            </a:bodyPr>
            <a:lstStyle/>
            <a:p>
              <a:pPr algn="ctr" eaLnBrk="0" hangingPunct="0">
                <a:defRPr/>
              </a:pPr>
              <a:r>
                <a:rPr lang="en-US" sz="1400" b="0" i="1" dirty="0" smtClean="0">
                  <a:latin typeface="+mn-lt"/>
                </a:rPr>
                <a:t>Domestic Confinement Experiments, low and moderate aspect ratio </a:t>
              </a:r>
            </a:p>
            <a:p>
              <a:pPr algn="ctr" eaLnBrk="0" hangingPunct="0">
                <a:defRPr/>
              </a:pPr>
              <a:r>
                <a:rPr lang="en-US" sz="1600" b="0" dirty="0" err="1" smtClean="0">
                  <a:latin typeface="Symbol" pitchFamily="18" charset="2"/>
                </a:rPr>
                <a:t>t</a:t>
              </a:r>
              <a:r>
                <a:rPr lang="en-US" sz="1600" b="0" baseline="-25000" dirty="0" err="1" smtClean="0">
                  <a:latin typeface="Arial" charset="0"/>
                </a:rPr>
                <a:t>pulse</a:t>
              </a:r>
              <a:r>
                <a:rPr lang="en-US" sz="1600" b="0" dirty="0" smtClean="0">
                  <a:latin typeface="Arial" charset="0"/>
                </a:rPr>
                <a:t> </a:t>
              </a:r>
              <a:r>
                <a:rPr lang="en-US" sz="1400" b="0" dirty="0">
                  <a:latin typeface="Arial" charset="0"/>
                </a:rPr>
                <a:t>~ </a:t>
              </a:r>
              <a:r>
                <a:rPr lang="en-US" sz="1400" b="0" dirty="0">
                  <a:latin typeface="+mn-lt"/>
                </a:rPr>
                <a:t>1-5 s</a:t>
              </a:r>
              <a:endParaRPr lang="en-US" sz="1600" b="0" dirty="0">
                <a:latin typeface="+mn-lt"/>
              </a:endParaRPr>
            </a:p>
            <a:p>
              <a:pPr algn="ctr" eaLnBrk="0" hangingPunct="0">
                <a:defRPr/>
              </a:pPr>
              <a:r>
                <a:rPr lang="en-US" sz="1400" b="0" i="1" dirty="0" smtClean="0">
                  <a:latin typeface="+mn-lt"/>
                </a:rPr>
                <a:t>Simulation </a:t>
              </a:r>
              <a:r>
                <a:rPr lang="en-US" sz="1400" b="0" dirty="0">
                  <a:latin typeface="+mn-lt"/>
                </a:rPr>
                <a:t>of individual processes</a:t>
              </a:r>
            </a:p>
            <a:p>
              <a:pPr algn="ctr" eaLnBrk="0" hangingPunct="0">
                <a:defRPr/>
              </a:pPr>
              <a:r>
                <a:rPr lang="en-US" sz="1400" b="0" dirty="0">
                  <a:latin typeface="+mn-lt"/>
                </a:rPr>
                <a:t>Validation platforms</a:t>
              </a:r>
              <a:endParaRPr lang="en-US" sz="1400" b="0" i="1" dirty="0">
                <a:latin typeface="+mn-lt"/>
              </a:endParaRPr>
            </a:p>
            <a:p>
              <a:pPr algn="ctr" eaLnBrk="0" hangingPunct="0">
                <a:defRPr/>
              </a:pPr>
              <a:r>
                <a:rPr lang="en-US" sz="1400" b="0" i="1" dirty="0">
                  <a:latin typeface="+mn-lt"/>
                </a:rPr>
                <a:t>Discovery science </a:t>
              </a:r>
              <a:r>
                <a:rPr lang="en-US" sz="1400" b="0" dirty="0">
                  <a:latin typeface="+mn-lt"/>
                </a:rPr>
                <a:t>with</a:t>
              </a:r>
            </a:p>
            <a:p>
              <a:pPr algn="ctr" eaLnBrk="0" hangingPunct="0">
                <a:defRPr/>
              </a:pPr>
              <a:r>
                <a:rPr lang="en-US" sz="1400" b="0" dirty="0">
                  <a:latin typeface="+mn-lt"/>
                </a:rPr>
                <a:t> </a:t>
              </a:r>
              <a:r>
                <a:rPr lang="en-US" sz="1400" b="0" dirty="0" smtClean="0">
                  <a:latin typeface="+mn-lt"/>
                </a:rPr>
                <a:t>Joint U.S</a:t>
              </a:r>
              <a:r>
                <a:rPr lang="en-US" sz="1400" b="0" dirty="0">
                  <a:latin typeface="+mn-lt"/>
                </a:rPr>
                <a:t>. </a:t>
              </a:r>
              <a:r>
                <a:rPr lang="en-US" sz="1400" b="0" dirty="0" smtClean="0">
                  <a:latin typeface="+mn-lt"/>
                </a:rPr>
                <a:t>programs</a:t>
              </a:r>
              <a:endParaRPr lang="en-US" sz="1400" b="0" dirty="0">
                <a:latin typeface="+mn-lt"/>
              </a:endParaRPr>
            </a:p>
          </p:txBody>
        </p:sp>
        <p:sp>
          <p:nvSpPr>
            <p:cNvPr id="29" name="TextBox 28"/>
            <p:cNvSpPr txBox="1"/>
            <p:nvPr/>
          </p:nvSpPr>
          <p:spPr bwMode="auto">
            <a:xfrm rot="19476165">
              <a:off x="935607" y="2801078"/>
              <a:ext cx="6786034" cy="6336267"/>
            </a:xfrm>
            <a:prstGeom prst="rect">
              <a:avLst/>
            </a:prstGeom>
            <a:noFill/>
          </p:spPr>
          <p:txBody>
            <a:bodyPr spcFirstLastPara="1">
              <a:prstTxWarp prst="textArchUp">
                <a:avLst>
                  <a:gd name="adj" fmla="val 10832556"/>
                </a:avLst>
              </a:prstTxWarp>
              <a:spAutoFit/>
            </a:bodyPr>
            <a:lstStyle/>
            <a:p>
              <a:pPr algn="ctr" eaLnBrk="0" hangingPunct="0">
                <a:defRPr/>
              </a:pPr>
              <a:r>
                <a:rPr lang="en-US" sz="1400" i="1" dirty="0" smtClean="0">
                  <a:latin typeface="Arial" charset="0"/>
                </a:rPr>
                <a:t>Plasma control science: self-heated </a:t>
              </a:r>
              <a:r>
                <a:rPr lang="en-US" sz="1400" i="1" dirty="0">
                  <a:latin typeface="Arial" charset="0"/>
                </a:rPr>
                <a:t>at reactor scale</a:t>
              </a:r>
            </a:p>
            <a:p>
              <a:pPr algn="ctr" eaLnBrk="0" hangingPunct="0">
                <a:defRPr/>
              </a:pPr>
              <a:r>
                <a:rPr lang="en-US" sz="1400" i="1" dirty="0" smtClean="0">
                  <a:latin typeface="+mj-lt"/>
                </a:rPr>
                <a:t>ITER  </a:t>
              </a:r>
              <a:r>
                <a:rPr lang="en-US" sz="1400" i="1" dirty="0" smtClean="0">
                  <a:latin typeface="Arial Narrow" pitchFamily="34" charset="0"/>
                </a:rPr>
                <a:t>      </a:t>
              </a:r>
              <a:r>
                <a:rPr lang="en-US" sz="1400" b="0" i="1" dirty="0" err="1" smtClean="0">
                  <a:latin typeface="Symbol" pitchFamily="18" charset="2"/>
                </a:rPr>
                <a:t>t</a:t>
              </a:r>
              <a:r>
                <a:rPr lang="en-US" sz="1400" b="0" i="1" baseline="-25000" dirty="0" err="1" smtClean="0">
                  <a:latin typeface="Arial" charset="0"/>
                </a:rPr>
                <a:t>pulse</a:t>
              </a:r>
              <a:r>
                <a:rPr lang="en-US" sz="1400" b="0" i="1" dirty="0" smtClean="0">
                  <a:latin typeface="Arial" charset="0"/>
                </a:rPr>
                <a:t> </a:t>
              </a:r>
              <a:r>
                <a:rPr lang="en-US" sz="1400" b="0" i="1" dirty="0">
                  <a:latin typeface="Arial" charset="0"/>
                </a:rPr>
                <a:t>~  500-3000 s</a:t>
              </a:r>
            </a:p>
            <a:p>
              <a:pPr algn="ctr" eaLnBrk="0" hangingPunct="0">
                <a:defRPr/>
              </a:pPr>
              <a:r>
                <a:rPr lang="en-US" sz="1400" b="0" i="1" dirty="0">
                  <a:latin typeface="Arial" charset="0"/>
                </a:rPr>
                <a:t>Integrated simulation at all relevant </a:t>
              </a:r>
              <a:r>
                <a:rPr lang="en-US" sz="1400" b="0" i="1" dirty="0" smtClean="0">
                  <a:latin typeface="Arial" charset="0"/>
                </a:rPr>
                <a:t>scales</a:t>
              </a:r>
              <a:endParaRPr lang="en-US" sz="1400" b="0" i="1" dirty="0">
                <a:latin typeface="Arial" charset="0"/>
              </a:endParaRPr>
            </a:p>
          </p:txBody>
        </p:sp>
        <p:sp>
          <p:nvSpPr>
            <p:cNvPr id="20" name="Pie 19"/>
            <p:cNvSpPr/>
            <p:nvPr/>
          </p:nvSpPr>
          <p:spPr bwMode="auto">
            <a:xfrm rot="5400000">
              <a:off x="1086639" y="3105944"/>
              <a:ext cx="7054850" cy="6789738"/>
            </a:xfrm>
            <a:prstGeom prst="pie">
              <a:avLst>
                <a:gd name="adj1" fmla="val 5376566"/>
                <a:gd name="adj2" fmla="val 16198804"/>
              </a:avLst>
            </a:prstGeom>
            <a:noFill/>
            <a:ln w="9525" cap="flat" cmpd="sng" algn="ctr">
              <a:solidFill>
                <a:srgbClr val="FFFF00"/>
              </a:solidFill>
              <a:prstDash val="solid"/>
              <a:round/>
              <a:headEnd type="none" w="med" len="med"/>
              <a:tailEnd type="none" w="med" len="med"/>
            </a:ln>
            <a:effectLst>
              <a:glow rad="139700">
                <a:srgbClr val="FFFF00">
                  <a:alpha val="40000"/>
                </a:srgbClr>
              </a:glow>
            </a:effectLst>
          </p:spPr>
          <p:txBody>
            <a:bodyPr/>
            <a:lstStyle/>
            <a:p>
              <a:pPr eaLnBrk="0" hangingPunct="0">
                <a:defRPr/>
              </a:pPr>
              <a:endParaRPr lang="en-US">
                <a:latin typeface="Arial" charset="0"/>
              </a:endParaRPr>
            </a:p>
          </p:txBody>
        </p:sp>
        <p:sp>
          <p:nvSpPr>
            <p:cNvPr id="21" name="TextBox 20"/>
            <p:cNvSpPr txBox="1"/>
            <p:nvPr/>
          </p:nvSpPr>
          <p:spPr>
            <a:xfrm>
              <a:off x="2125541" y="5587132"/>
              <a:ext cx="1385888" cy="739775"/>
            </a:xfrm>
            <a:prstGeom prst="rect">
              <a:avLst/>
            </a:prstGeom>
            <a:noFill/>
          </p:spPr>
          <p:txBody>
            <a:bodyPr>
              <a:spAutoFit/>
            </a:bodyPr>
            <a:lstStyle/>
            <a:p>
              <a:pPr algn="ctr">
                <a:defRPr/>
              </a:pPr>
              <a:r>
                <a:rPr lang="en-US" sz="1400" i="1" dirty="0">
                  <a:solidFill>
                    <a:schemeClr val="bg1"/>
                  </a:solidFill>
                </a:rPr>
                <a:t>The foundation: present day</a:t>
              </a:r>
            </a:p>
          </p:txBody>
        </p:sp>
        <p:sp>
          <p:nvSpPr>
            <p:cNvPr id="22" name="TextBox 21"/>
            <p:cNvSpPr txBox="1"/>
            <p:nvPr/>
          </p:nvSpPr>
          <p:spPr>
            <a:xfrm>
              <a:off x="1242242" y="5309306"/>
              <a:ext cx="1072330" cy="1031051"/>
            </a:xfrm>
            <a:prstGeom prst="rect">
              <a:avLst/>
            </a:prstGeom>
            <a:noFill/>
          </p:spPr>
          <p:txBody>
            <a:bodyPr wrap="square">
              <a:spAutoFit/>
            </a:bodyPr>
            <a:lstStyle/>
            <a:p>
              <a:pPr algn="ctr">
                <a:defRPr/>
              </a:pPr>
              <a:endParaRPr lang="en-US" sz="1400" i="1" dirty="0">
                <a:solidFill>
                  <a:schemeClr val="bg1"/>
                </a:solidFill>
              </a:endParaRPr>
            </a:p>
            <a:p>
              <a:pPr algn="ctr">
                <a:defRPr/>
              </a:pPr>
              <a:r>
                <a:rPr lang="en-US" sz="1400" i="1" dirty="0" smtClean="0">
                  <a:solidFill>
                    <a:schemeClr val="bg1"/>
                  </a:solidFill>
                </a:rPr>
                <a:t>Leverage: </a:t>
              </a:r>
              <a:r>
                <a:rPr lang="en-US" sz="1100" i="1" dirty="0" smtClean="0">
                  <a:solidFill>
                    <a:schemeClr val="bg1"/>
                  </a:solidFill>
                </a:rPr>
                <a:t>international, cross-agency</a:t>
              </a:r>
              <a:endParaRPr lang="en-US" sz="1400" i="1" dirty="0">
                <a:solidFill>
                  <a:schemeClr val="bg1"/>
                </a:solidFill>
              </a:endParaRPr>
            </a:p>
          </p:txBody>
        </p:sp>
        <p:sp>
          <p:nvSpPr>
            <p:cNvPr id="30" name="Pie 29"/>
            <p:cNvSpPr/>
            <p:nvPr/>
          </p:nvSpPr>
          <p:spPr bwMode="auto">
            <a:xfrm rot="5400000">
              <a:off x="2000245" y="3973514"/>
              <a:ext cx="5229225" cy="5060950"/>
            </a:xfrm>
            <a:prstGeom prst="pie">
              <a:avLst>
                <a:gd name="adj1" fmla="val 5381761"/>
                <a:gd name="adj2" fmla="val 16213347"/>
              </a:avLst>
            </a:prstGeom>
            <a:noFill/>
            <a:ln w="3175" cap="flat" cmpd="sng" algn="ctr">
              <a:solidFill>
                <a:srgbClr val="FFFF00"/>
              </a:solidFill>
              <a:prstDash val="solid"/>
              <a:round/>
              <a:headEnd type="none" w="med" len="med"/>
              <a:tailEnd type="none" w="med" len="med"/>
            </a:ln>
            <a:effectLst>
              <a:glow rad="228600">
                <a:srgbClr val="FDEE2F">
                  <a:alpha val="40000"/>
                </a:srgbClr>
              </a:glow>
            </a:effectLst>
          </p:spPr>
          <p:txBody>
            <a:bodyPr/>
            <a:lstStyle/>
            <a:p>
              <a:pPr eaLnBrk="0" hangingPunct="0">
                <a:defRPr/>
              </a:pPr>
              <a:endParaRPr lang="en-US">
                <a:latin typeface="Arial" charset="0"/>
              </a:endParaRPr>
            </a:p>
          </p:txBody>
        </p:sp>
        <p:sp>
          <p:nvSpPr>
            <p:cNvPr id="18" name="TextBox 17"/>
            <p:cNvSpPr txBox="1"/>
            <p:nvPr/>
          </p:nvSpPr>
          <p:spPr>
            <a:xfrm>
              <a:off x="90038" y="5744300"/>
              <a:ext cx="1331913" cy="523220"/>
            </a:xfrm>
            <a:prstGeom prst="rect">
              <a:avLst/>
            </a:prstGeom>
            <a:noFill/>
          </p:spPr>
          <p:txBody>
            <a:bodyPr>
              <a:spAutoFit/>
            </a:bodyPr>
            <a:lstStyle/>
            <a:p>
              <a:pPr algn="ctr">
                <a:defRPr/>
              </a:pPr>
              <a:r>
                <a:rPr lang="en-US" sz="1400" i="1" dirty="0" smtClean="0">
                  <a:solidFill>
                    <a:schemeClr val="bg1"/>
                  </a:solidFill>
                </a:rPr>
                <a:t>Burning </a:t>
              </a:r>
              <a:r>
                <a:rPr lang="en-US" sz="1400" i="1" dirty="0">
                  <a:solidFill>
                    <a:schemeClr val="bg1"/>
                  </a:solidFill>
                </a:rPr>
                <a:t>plasma </a:t>
              </a:r>
              <a:r>
                <a:rPr lang="en-US" sz="1400" i="1" dirty="0" smtClean="0">
                  <a:solidFill>
                    <a:schemeClr val="bg1"/>
                  </a:solidFill>
                </a:rPr>
                <a:t>era</a:t>
              </a:r>
              <a:endParaRPr lang="en-US" sz="1400" i="1" dirty="0">
                <a:solidFill>
                  <a:schemeClr val="bg1"/>
                </a:solidFill>
              </a:endParaRPr>
            </a:p>
          </p:txBody>
        </p:sp>
        <p:cxnSp>
          <p:nvCxnSpPr>
            <p:cNvPr id="25610" name="Straight Connector 23"/>
            <p:cNvCxnSpPr>
              <a:cxnSpLocks noChangeShapeType="1"/>
            </p:cNvCxnSpPr>
            <p:nvPr/>
          </p:nvCxnSpPr>
          <p:spPr bwMode="auto">
            <a:xfrm flipV="1">
              <a:off x="304795" y="6494463"/>
              <a:ext cx="8618538" cy="31750"/>
            </a:xfrm>
            <a:prstGeom prst="line">
              <a:avLst/>
            </a:prstGeom>
            <a:noFill/>
            <a:ln w="28575" algn="ctr">
              <a:solidFill>
                <a:schemeClr val="tx1"/>
              </a:solidFill>
              <a:round/>
              <a:headEnd/>
              <a:tailEnd/>
            </a:ln>
          </p:spPr>
        </p:cxnSp>
        <p:sp>
          <p:nvSpPr>
            <p:cNvPr id="27" name="Freeform 26"/>
            <p:cNvSpPr/>
            <p:nvPr/>
          </p:nvSpPr>
          <p:spPr bwMode="auto">
            <a:xfrm flipH="1">
              <a:off x="5424485" y="2452696"/>
              <a:ext cx="3443287" cy="2686050"/>
            </a:xfrm>
            <a:custGeom>
              <a:avLst/>
              <a:gdLst>
                <a:gd name="connsiteX0" fmla="*/ 0 w 3443287"/>
                <a:gd name="connsiteY0" fmla="*/ 2057400 h 2686050"/>
                <a:gd name="connsiteX1" fmla="*/ 2343150 w 3443287"/>
                <a:gd name="connsiteY1" fmla="*/ 2686050 h 2686050"/>
                <a:gd name="connsiteX2" fmla="*/ 2786062 w 3443287"/>
                <a:gd name="connsiteY2" fmla="*/ 2243138 h 2686050"/>
                <a:gd name="connsiteX3" fmla="*/ 3314700 w 3443287"/>
                <a:gd name="connsiteY3" fmla="*/ 2100263 h 2686050"/>
                <a:gd name="connsiteX4" fmla="*/ 3443287 w 3443287"/>
                <a:gd name="connsiteY4" fmla="*/ 0 h 2686050"/>
                <a:gd name="connsiteX5" fmla="*/ 2371725 w 3443287"/>
                <a:gd name="connsiteY5" fmla="*/ 200025 h 2686050"/>
                <a:gd name="connsiteX6" fmla="*/ 1457325 w 3443287"/>
                <a:gd name="connsiteY6" fmla="*/ 628650 h 2686050"/>
                <a:gd name="connsiteX7" fmla="*/ 500062 w 3443287"/>
                <a:gd name="connsiteY7" fmla="*/ 1471613 h 2686050"/>
                <a:gd name="connsiteX8" fmla="*/ 0 w 3443287"/>
                <a:gd name="connsiteY8" fmla="*/ 205740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287" h="2686050">
                  <a:moveTo>
                    <a:pt x="0" y="2057400"/>
                  </a:moveTo>
                  <a:lnTo>
                    <a:pt x="2343150" y="2686050"/>
                  </a:lnTo>
                  <a:lnTo>
                    <a:pt x="2786062" y="2243138"/>
                  </a:lnTo>
                  <a:lnTo>
                    <a:pt x="3314700" y="2100263"/>
                  </a:lnTo>
                  <a:lnTo>
                    <a:pt x="3443287" y="0"/>
                  </a:lnTo>
                  <a:lnTo>
                    <a:pt x="2371725" y="200025"/>
                  </a:lnTo>
                  <a:lnTo>
                    <a:pt x="1457325" y="628650"/>
                  </a:lnTo>
                  <a:lnTo>
                    <a:pt x="500062" y="1471613"/>
                  </a:lnTo>
                  <a:lnTo>
                    <a:pt x="0" y="2057400"/>
                  </a:lnTo>
                  <a:close/>
                </a:path>
              </a:pathLst>
            </a:custGeom>
            <a:solidFill>
              <a:srgbClr val="FFFF00">
                <a:alpha val="25882"/>
              </a:srgbClr>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611" name="Rectangle 26"/>
            <p:cNvSpPr>
              <a:spLocks noChangeArrowheads="1"/>
            </p:cNvSpPr>
            <p:nvPr/>
          </p:nvSpPr>
          <p:spPr bwMode="auto">
            <a:xfrm>
              <a:off x="63495" y="6357938"/>
              <a:ext cx="9017000" cy="325438"/>
            </a:xfrm>
            <a:prstGeom prst="rect">
              <a:avLst/>
            </a:prstGeom>
            <a:solidFill>
              <a:schemeClr val="bg1"/>
            </a:solidFill>
            <a:ln w="9525" algn="ctr">
              <a:noFill/>
              <a:round/>
              <a:headEnd/>
              <a:tailEnd/>
            </a:ln>
          </p:spPr>
          <p:txBody>
            <a:bodyPr/>
            <a:lstStyle/>
            <a:p>
              <a:pPr eaLnBrk="0" hangingPunct="0"/>
              <a:endParaRPr lang="en-US" b="0"/>
            </a:p>
          </p:txBody>
        </p:sp>
        <p:sp>
          <p:nvSpPr>
            <p:cNvPr id="19" name="TextBox 18"/>
            <p:cNvSpPr txBox="1"/>
            <p:nvPr/>
          </p:nvSpPr>
          <p:spPr bwMode="auto">
            <a:xfrm rot="2581626">
              <a:off x="2328006" y="3823957"/>
              <a:ext cx="5111278" cy="4418424"/>
            </a:xfrm>
            <a:prstGeom prst="rect">
              <a:avLst/>
            </a:prstGeom>
            <a:noFill/>
          </p:spPr>
          <p:txBody>
            <a:bodyPr spcFirstLastPara="1">
              <a:prstTxWarp prst="textArchUp">
                <a:avLst>
                  <a:gd name="adj" fmla="val 12810711"/>
                </a:avLst>
              </a:prstTxWarp>
              <a:spAutoFit/>
            </a:bodyPr>
            <a:lstStyle/>
            <a:p>
              <a:pPr algn="ctr" eaLnBrk="0" hangingPunct="0">
                <a:defRPr/>
              </a:pPr>
              <a:r>
                <a:rPr lang="en-US" sz="1200" b="0" i="1" dirty="0" smtClean="0">
                  <a:latin typeface="+mn-lt"/>
                </a:rPr>
                <a:t>Fusion  materials science: elements</a:t>
              </a:r>
              <a:endParaRPr lang="en-US" sz="1400" b="0" dirty="0" smtClean="0">
                <a:latin typeface="+mn-lt"/>
              </a:endParaRPr>
            </a:p>
            <a:p>
              <a:pPr algn="ctr" eaLnBrk="0" hangingPunct="0">
                <a:defRPr/>
              </a:pPr>
              <a:r>
                <a:rPr lang="en-US" sz="1200" b="0" dirty="0" smtClean="0">
                  <a:latin typeface="+mn-lt"/>
                </a:rPr>
                <a:t>Nuclear effects</a:t>
              </a:r>
            </a:p>
            <a:p>
              <a:pPr algn="ctr" eaLnBrk="0" hangingPunct="0">
                <a:defRPr/>
              </a:pPr>
              <a:r>
                <a:rPr lang="en-US" sz="1200" b="0" dirty="0" smtClean="0">
                  <a:latin typeface="+mn-lt"/>
                </a:rPr>
                <a:t>High heat fluxes</a:t>
              </a:r>
            </a:p>
            <a:p>
              <a:pPr algn="ctr" eaLnBrk="0" hangingPunct="0">
                <a:defRPr/>
              </a:pPr>
              <a:r>
                <a:rPr lang="en-US" sz="1200" b="0" dirty="0" smtClean="0">
                  <a:latin typeface="+mn-lt"/>
                </a:rPr>
                <a:t>Science basis for fusion nuclear science facility design</a:t>
              </a:r>
              <a:endParaRPr lang="en-US" sz="1200" b="0" dirty="0">
                <a:latin typeface="+mn-lt"/>
              </a:endParaRPr>
            </a:p>
          </p:txBody>
        </p:sp>
        <p:sp>
          <p:nvSpPr>
            <p:cNvPr id="23" name="TextBox 22"/>
            <p:cNvSpPr txBox="1"/>
            <p:nvPr/>
          </p:nvSpPr>
          <p:spPr bwMode="auto">
            <a:xfrm rot="2499958">
              <a:off x="1279288" y="2912515"/>
              <a:ext cx="7179912" cy="6336267"/>
            </a:xfrm>
            <a:prstGeom prst="rect">
              <a:avLst/>
            </a:prstGeom>
            <a:noFill/>
          </p:spPr>
          <p:txBody>
            <a:bodyPr spcFirstLastPara="1">
              <a:prstTxWarp prst="textArchUp">
                <a:avLst>
                  <a:gd name="adj" fmla="val 10832556"/>
                </a:avLst>
              </a:prstTxWarp>
              <a:spAutoFit/>
            </a:bodyPr>
            <a:lstStyle/>
            <a:p>
              <a:pPr algn="ctr" eaLnBrk="0" hangingPunct="0">
                <a:defRPr/>
              </a:pPr>
              <a:r>
                <a:rPr lang="en-US" sz="1400" i="1" dirty="0" smtClean="0">
                  <a:latin typeface="Arial" charset="0"/>
                </a:rPr>
                <a:t>Fusion nuclear science: integrated</a:t>
              </a:r>
            </a:p>
            <a:p>
              <a:pPr algn="ctr" eaLnBrk="0" hangingPunct="0">
                <a:defRPr/>
              </a:pPr>
              <a:r>
                <a:rPr lang="en-US" sz="1400" b="0" i="1" dirty="0" smtClean="0"/>
                <a:t>Components; fuel cycle</a:t>
              </a:r>
            </a:p>
            <a:p>
              <a:pPr algn="ctr" eaLnBrk="0" hangingPunct="0">
                <a:defRPr/>
              </a:pPr>
              <a:r>
                <a:rPr lang="en-US" sz="1400" b="0" i="1" dirty="0" smtClean="0"/>
                <a:t>Validated understanding: </a:t>
              </a:r>
              <a:r>
                <a:rPr lang="en-US" sz="1400" b="0" i="1" dirty="0" err="1" smtClean="0"/>
                <a:t>dpa’s</a:t>
              </a:r>
              <a:r>
                <a:rPr lang="en-US" sz="1400" b="0" i="1" dirty="0" smtClean="0"/>
                <a:t>, fuel cycle, heat flux</a:t>
              </a:r>
              <a:endParaRPr lang="en-US" sz="1400" b="0" i="1" dirty="0">
                <a:latin typeface="Arial" charset="0"/>
              </a:endParaRPr>
            </a:p>
          </p:txBody>
        </p:sp>
        <p:sp>
          <p:nvSpPr>
            <p:cNvPr id="16" name="TextBox 15"/>
            <p:cNvSpPr txBox="1"/>
            <p:nvPr/>
          </p:nvSpPr>
          <p:spPr bwMode="auto">
            <a:xfrm rot="19481873">
              <a:off x="2037921" y="3842770"/>
              <a:ext cx="4653444" cy="4393228"/>
            </a:xfrm>
            <a:prstGeom prst="rect">
              <a:avLst/>
            </a:prstGeom>
            <a:noFill/>
          </p:spPr>
          <p:txBody>
            <a:bodyPr spcFirstLastPara="1">
              <a:prstTxWarp prst="textArchUp">
                <a:avLst>
                  <a:gd name="adj" fmla="val 12810711"/>
                </a:avLst>
              </a:prstTxWarp>
              <a:spAutoFit/>
            </a:bodyPr>
            <a:lstStyle/>
            <a:p>
              <a:pPr algn="ctr" eaLnBrk="0" hangingPunct="0">
                <a:defRPr/>
              </a:pPr>
              <a:r>
                <a:rPr lang="en-US" sz="1200" b="0" i="1" dirty="0" smtClean="0">
                  <a:latin typeface="+mn-lt"/>
                </a:rPr>
                <a:t>Long pulse plasma control</a:t>
              </a:r>
            </a:p>
            <a:p>
              <a:pPr algn="ctr" eaLnBrk="0" hangingPunct="0">
                <a:defRPr/>
              </a:pPr>
              <a:r>
                <a:rPr lang="en-US" sz="1400" b="0" dirty="0" err="1" smtClean="0">
                  <a:latin typeface="Symbol" pitchFamily="18" charset="2"/>
                </a:rPr>
                <a:t>t</a:t>
              </a:r>
              <a:r>
                <a:rPr lang="en-US" sz="1400" b="0" baseline="-25000" dirty="0" err="1" smtClean="0">
                  <a:latin typeface="Arial" charset="0"/>
                </a:rPr>
                <a:t>pulse</a:t>
              </a:r>
              <a:r>
                <a:rPr lang="en-US" sz="1400" b="0" dirty="0" smtClean="0">
                  <a:latin typeface="Arial" charset="0"/>
                </a:rPr>
                <a:t> ~ </a:t>
              </a:r>
              <a:r>
                <a:rPr lang="en-US" sz="1400" b="0" dirty="0">
                  <a:latin typeface="+mn-lt"/>
                </a:rPr>
                <a:t>1000 </a:t>
              </a:r>
              <a:r>
                <a:rPr lang="en-US" sz="1400" b="0" dirty="0" smtClean="0">
                  <a:latin typeface="+mn-lt"/>
                </a:rPr>
                <a:t>s, </a:t>
              </a:r>
              <a:r>
                <a:rPr lang="en-US" sz="1200" b="0" dirty="0" smtClean="0">
                  <a:latin typeface="+mn-lt"/>
                </a:rPr>
                <a:t>1/3 </a:t>
              </a:r>
              <a:r>
                <a:rPr lang="en-US" sz="1200" b="0" dirty="0">
                  <a:latin typeface="+mn-lt"/>
                </a:rPr>
                <a:t>reactor scale</a:t>
              </a:r>
            </a:p>
            <a:p>
              <a:pPr algn="ctr" eaLnBrk="0" hangingPunct="0">
                <a:defRPr/>
              </a:pPr>
              <a:r>
                <a:rPr lang="en-US" sz="1200" b="0" dirty="0" smtClean="0">
                  <a:latin typeface="+mn-lt"/>
                </a:rPr>
                <a:t>Simulation </a:t>
              </a:r>
              <a:r>
                <a:rPr lang="en-US" sz="1200" b="0" dirty="0">
                  <a:latin typeface="+mn-lt"/>
                </a:rPr>
                <a:t>at disparate scales</a:t>
              </a:r>
            </a:p>
            <a:p>
              <a:pPr algn="ctr" eaLnBrk="0" hangingPunct="0">
                <a:defRPr/>
              </a:pPr>
              <a:r>
                <a:rPr lang="en-US" sz="1200" b="0" dirty="0">
                  <a:latin typeface="+mn-lt"/>
                </a:rPr>
                <a:t>Discovery Science </a:t>
              </a: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17"/>
          <p:cNvSpPr/>
          <p:nvPr/>
        </p:nvSpPr>
        <p:spPr>
          <a:xfrm>
            <a:off x="348343" y="4511528"/>
            <a:ext cx="8436428" cy="1700538"/>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9" name="Picture 19"/>
          <p:cNvPicPr>
            <a:picLocks noChangeAspect="1" noChangeArrowheads="1"/>
          </p:cNvPicPr>
          <p:nvPr/>
        </p:nvPicPr>
        <p:blipFill>
          <a:blip r:embed="rId3" cstate="print"/>
          <a:srcRect/>
          <a:stretch>
            <a:fillRect/>
          </a:stretch>
        </p:blipFill>
        <p:spPr bwMode="auto">
          <a:xfrm>
            <a:off x="4810111" y="1400580"/>
            <a:ext cx="3789604" cy="2638340"/>
          </a:xfrm>
          <a:prstGeom prst="rect">
            <a:avLst/>
          </a:prstGeom>
          <a:noFill/>
          <a:ln w="9525">
            <a:noFill/>
            <a:miter lim="800000"/>
            <a:headEnd/>
            <a:tailEnd/>
          </a:ln>
          <a:effectLst>
            <a:glow rad="228600">
              <a:schemeClr val="accent3">
                <a:satMod val="175000"/>
                <a:alpha val="40000"/>
              </a:schemeClr>
            </a:glow>
          </a:effectLst>
        </p:spPr>
      </p:pic>
      <p:sp>
        <p:nvSpPr>
          <p:cNvPr id="97282" name="Rectangle 2"/>
          <p:cNvSpPr>
            <a:spLocks noGrp="1" noChangeArrowheads="1"/>
          </p:cNvSpPr>
          <p:nvPr>
            <p:ph type="title"/>
          </p:nvPr>
        </p:nvSpPr>
        <p:spPr>
          <a:xfrm>
            <a:off x="3332163" y="120650"/>
            <a:ext cx="5811837" cy="723900"/>
          </a:xfrm>
        </p:spPr>
        <p:txBody>
          <a:bodyPr/>
          <a:lstStyle/>
          <a:p>
            <a:pPr eaLnBrk="1" hangingPunct="1">
              <a:defRPr/>
            </a:pPr>
            <a:r>
              <a:rPr lang="en-US" sz="2400" b="1" i="1" dirty="0" smtClean="0"/>
              <a:t>The science at the heart of fusion energy is far-reaching and is poised for a transformation</a:t>
            </a:r>
          </a:p>
        </p:txBody>
      </p:sp>
      <p:sp>
        <p:nvSpPr>
          <p:cNvPr id="7172" name="Rectangle 3"/>
          <p:cNvSpPr>
            <a:spLocks noGrp="1" noChangeArrowheads="1"/>
          </p:cNvSpPr>
          <p:nvPr>
            <p:ph type="body" idx="1"/>
          </p:nvPr>
        </p:nvSpPr>
        <p:spPr>
          <a:xfrm>
            <a:off x="152399" y="1916015"/>
            <a:ext cx="8817430" cy="5794375"/>
          </a:xfrm>
        </p:spPr>
        <p:txBody>
          <a:bodyPr lIns="0" tIns="91440" rIns="0" numCol="2"/>
          <a:lstStyle/>
          <a:p>
            <a:pPr eaLnBrk="1" hangingPunct="1">
              <a:lnSpc>
                <a:spcPct val="90000"/>
              </a:lnSpc>
              <a:defRPr/>
            </a:pPr>
            <a:r>
              <a:rPr lang="en-US" sz="2400" i="1" dirty="0" smtClean="0">
                <a:solidFill>
                  <a:schemeClr val="tx1">
                    <a:lumMod val="75000"/>
                    <a:lumOff val="25000"/>
                  </a:schemeClr>
                </a:solidFill>
              </a:rPr>
              <a:t>Stewarding plasma science as a broad enterprise is fully consistent with the leading ambition of powering the planet </a:t>
            </a:r>
          </a:p>
          <a:p>
            <a:pPr eaLnBrk="1" hangingPunct="1">
              <a:lnSpc>
                <a:spcPct val="90000"/>
              </a:lnSpc>
              <a:defRPr/>
            </a:pPr>
            <a:endParaRPr lang="en-US" i="1" dirty="0" smtClean="0">
              <a:solidFill>
                <a:schemeClr val="tx1">
                  <a:lumMod val="75000"/>
                  <a:lumOff val="25000"/>
                </a:schemeClr>
              </a:solidFill>
            </a:endParaRPr>
          </a:p>
        </p:txBody>
      </p:sp>
      <p:pic>
        <p:nvPicPr>
          <p:cNvPr id="8200" name="Picture 11"/>
          <p:cNvPicPr>
            <a:picLocks noChangeAspect="1" noChangeArrowheads="1"/>
          </p:cNvPicPr>
          <p:nvPr/>
        </p:nvPicPr>
        <p:blipFill>
          <a:blip r:embed="rId4" cstate="print"/>
          <a:srcRect/>
          <a:stretch>
            <a:fillRect/>
          </a:stretch>
        </p:blipFill>
        <p:spPr bwMode="auto">
          <a:xfrm>
            <a:off x="5975350" y="4512080"/>
            <a:ext cx="1317625" cy="1687513"/>
          </a:xfrm>
          <a:prstGeom prst="rect">
            <a:avLst/>
          </a:prstGeom>
          <a:noFill/>
          <a:ln w="9525">
            <a:noFill/>
            <a:miter lim="800000"/>
            <a:headEnd/>
            <a:tailEnd/>
          </a:ln>
        </p:spPr>
      </p:pic>
      <p:pic>
        <p:nvPicPr>
          <p:cNvPr id="8201" name="Picture 13"/>
          <p:cNvPicPr>
            <a:picLocks noChangeAspect="1" noChangeArrowheads="1"/>
          </p:cNvPicPr>
          <p:nvPr/>
        </p:nvPicPr>
        <p:blipFill>
          <a:blip r:embed="rId5" cstate="print"/>
          <a:srcRect/>
          <a:stretch>
            <a:fillRect/>
          </a:stretch>
        </p:blipFill>
        <p:spPr bwMode="auto">
          <a:xfrm>
            <a:off x="4222750" y="4512080"/>
            <a:ext cx="1644650" cy="1679575"/>
          </a:xfrm>
          <a:prstGeom prst="rect">
            <a:avLst/>
          </a:prstGeom>
          <a:noFill/>
          <a:ln w="9525">
            <a:noFill/>
            <a:miter lim="800000"/>
            <a:headEnd/>
            <a:tailEnd/>
          </a:ln>
        </p:spPr>
      </p:pic>
      <p:pic>
        <p:nvPicPr>
          <p:cNvPr id="8202" name="Picture 12"/>
          <p:cNvPicPr>
            <a:picLocks noChangeAspect="1" noChangeArrowheads="1"/>
          </p:cNvPicPr>
          <p:nvPr/>
        </p:nvPicPr>
        <p:blipFill>
          <a:blip r:embed="rId6" cstate="print"/>
          <a:srcRect/>
          <a:stretch>
            <a:fillRect/>
          </a:stretch>
        </p:blipFill>
        <p:spPr bwMode="auto">
          <a:xfrm>
            <a:off x="2490788" y="4512080"/>
            <a:ext cx="1624012" cy="1662113"/>
          </a:xfrm>
          <a:prstGeom prst="rect">
            <a:avLst/>
          </a:prstGeom>
          <a:noFill/>
          <a:ln w="9525">
            <a:noFill/>
            <a:miter lim="800000"/>
            <a:headEnd/>
            <a:tailEnd/>
          </a:ln>
        </p:spPr>
      </p:pic>
      <p:grpSp>
        <p:nvGrpSpPr>
          <p:cNvPr id="8203" name="Group 23"/>
          <p:cNvGrpSpPr>
            <a:grpSpLocks/>
          </p:cNvGrpSpPr>
          <p:nvPr/>
        </p:nvGrpSpPr>
        <p:grpSpPr bwMode="auto">
          <a:xfrm>
            <a:off x="358775" y="4512080"/>
            <a:ext cx="2024063" cy="1643063"/>
            <a:chOff x="1800" y="2082"/>
            <a:chExt cx="1308" cy="1122"/>
          </a:xfrm>
        </p:grpSpPr>
        <p:sp>
          <p:nvSpPr>
            <p:cNvPr id="8205" name="Rectangle 22"/>
            <p:cNvSpPr>
              <a:spLocks noChangeArrowheads="1"/>
            </p:cNvSpPr>
            <p:nvPr/>
          </p:nvSpPr>
          <p:spPr bwMode="auto">
            <a:xfrm>
              <a:off x="1800" y="2082"/>
              <a:ext cx="1308" cy="1122"/>
            </a:xfrm>
            <a:prstGeom prst="rect">
              <a:avLst/>
            </a:prstGeom>
            <a:solidFill>
              <a:schemeClr val="accent1"/>
            </a:solidFill>
            <a:ln w="28575">
              <a:solidFill>
                <a:schemeClr val="tx1"/>
              </a:solidFill>
              <a:miter lim="800000"/>
              <a:headEnd/>
              <a:tailEnd/>
            </a:ln>
          </p:spPr>
          <p:txBody>
            <a:bodyPr wrap="none" anchor="ctr"/>
            <a:lstStyle/>
            <a:p>
              <a:pPr algn="ctr"/>
              <a:endParaRPr lang="en-US" b="0"/>
            </a:p>
          </p:txBody>
        </p:sp>
        <p:pic>
          <p:nvPicPr>
            <p:cNvPr id="8206" name="Picture 21"/>
            <p:cNvPicPr>
              <a:picLocks noChangeAspect="1" noChangeArrowheads="1"/>
            </p:cNvPicPr>
            <p:nvPr/>
          </p:nvPicPr>
          <p:blipFill>
            <a:blip r:embed="rId7" cstate="print"/>
            <a:srcRect/>
            <a:stretch>
              <a:fillRect/>
            </a:stretch>
          </p:blipFill>
          <p:spPr bwMode="auto">
            <a:xfrm>
              <a:off x="1818" y="2103"/>
              <a:ext cx="1260" cy="1063"/>
            </a:xfrm>
            <a:prstGeom prst="rect">
              <a:avLst/>
            </a:prstGeom>
            <a:noFill/>
            <a:ln w="9525">
              <a:noFill/>
              <a:miter lim="800000"/>
              <a:headEnd/>
              <a:tailEnd/>
            </a:ln>
          </p:spPr>
        </p:pic>
      </p:grpSp>
      <p:pic>
        <p:nvPicPr>
          <p:cNvPr id="8204" name="Picture 20"/>
          <p:cNvPicPr>
            <a:picLocks noChangeAspect="1" noChangeArrowheads="1"/>
          </p:cNvPicPr>
          <p:nvPr/>
        </p:nvPicPr>
        <p:blipFill>
          <a:blip r:embed="rId8" cstate="print"/>
          <a:srcRect/>
          <a:stretch>
            <a:fillRect/>
          </a:stretch>
        </p:blipFill>
        <p:spPr bwMode="auto">
          <a:xfrm>
            <a:off x="7402513" y="4512080"/>
            <a:ext cx="1366837" cy="1676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0" y="1271270"/>
            <a:ext cx="9144000" cy="5199062"/>
          </a:xfrm>
        </p:spPr>
        <p:txBody>
          <a:bodyPr/>
          <a:lstStyle/>
          <a:p>
            <a:r>
              <a:rPr lang="en-US" sz="2400" b="1" dirty="0" smtClean="0"/>
              <a:t>The U.S. budget challenge places enormous pressure on all of our scientific endeavors</a:t>
            </a:r>
            <a:r>
              <a:rPr lang="en-US" sz="2400" dirty="0" smtClean="0"/>
              <a:t>. There are large, not completely known moving parts that may collide as U.S. science budgets are developed and enacted. The outcome is not known; I cannot speak to any particulars</a:t>
            </a:r>
          </a:p>
          <a:p>
            <a:endParaRPr lang="en-US" sz="1400" dirty="0" smtClean="0"/>
          </a:p>
          <a:p>
            <a:pPr lvl="1">
              <a:buFont typeface="Wingdings" pitchFamily="2" charset="2"/>
              <a:buChar char="è"/>
            </a:pPr>
            <a:r>
              <a:rPr lang="en-US" sz="2400" dirty="0" smtClean="0">
                <a:sym typeface="Wingdings" pitchFamily="2" charset="2"/>
              </a:rPr>
              <a:t>  very tough competition between science and energy with other 	national interests</a:t>
            </a:r>
          </a:p>
          <a:p>
            <a:pPr lvl="1">
              <a:buFont typeface="Wingdings" pitchFamily="2" charset="2"/>
              <a:buChar char="è"/>
            </a:pPr>
            <a:r>
              <a:rPr lang="en-US" sz="2400" dirty="0" smtClean="0">
                <a:sym typeface="Wingdings" pitchFamily="2" charset="2"/>
              </a:rPr>
              <a:t>  very tough competition within the Office of Science</a:t>
            </a:r>
          </a:p>
          <a:p>
            <a:pPr>
              <a:buNone/>
            </a:pPr>
            <a:endParaRPr lang="en-US" sz="2400" dirty="0" smtClean="0"/>
          </a:p>
          <a:p>
            <a:r>
              <a:rPr lang="en-US" sz="2400" dirty="0" smtClean="0"/>
              <a:t>The scrutiny on fusion’s budgets will increase sharply as the program becomes more conspicuous and ambitious, especially in such times</a:t>
            </a:r>
          </a:p>
          <a:p>
            <a:endParaRPr lang="en-US" sz="1400" dirty="0" smtClean="0"/>
          </a:p>
          <a:p>
            <a:pPr lvl="1"/>
            <a:r>
              <a:rPr lang="en-US" sz="2400" dirty="0" smtClean="0">
                <a:sym typeface="Wingdings" pitchFamily="2" charset="2"/>
              </a:rPr>
              <a:t>  </a:t>
            </a:r>
            <a:r>
              <a:rPr lang="en-US" sz="2400" dirty="0" smtClean="0"/>
              <a:t>the quality of fusion science has to be of the highest order in order to 	compete successfully</a:t>
            </a:r>
            <a:endParaRPr lang="en-US" sz="2200" dirty="0" smtClean="0"/>
          </a:p>
          <a:p>
            <a:endParaRPr lang="en-US" sz="2400" dirty="0" smtClean="0"/>
          </a:p>
          <a:p>
            <a:endParaRPr lang="en-US" dirty="0" smtClean="0">
              <a:sym typeface="Wingdings" pitchFamily="2" charset="2"/>
            </a:endParaRPr>
          </a:p>
          <a:p>
            <a:endParaRPr lang="en-US" dirty="0" smtClean="0">
              <a:sym typeface="Wingdings" pitchFamily="2" charset="2"/>
            </a:endParaRPr>
          </a:p>
          <a:p>
            <a:pPr>
              <a:buFont typeface="Wingdings" pitchFamily="2" charset="2"/>
              <a:buNone/>
            </a:pPr>
            <a:endParaRPr lang="en-US" sz="2400" dirty="0" smtClean="0">
              <a:sym typeface="Wingdings" pitchFamily="2" charset="2"/>
            </a:endParaRPr>
          </a:p>
        </p:txBody>
      </p:sp>
      <p:sp>
        <p:nvSpPr>
          <p:cNvPr id="3" name="Title 2"/>
          <p:cNvSpPr>
            <a:spLocks noGrp="1"/>
          </p:cNvSpPr>
          <p:nvPr>
            <p:ph type="title"/>
          </p:nvPr>
        </p:nvSpPr>
        <p:spPr>
          <a:xfrm>
            <a:off x="2887663" y="146050"/>
            <a:ext cx="6303962" cy="723900"/>
          </a:xfrm>
        </p:spPr>
        <p:txBody>
          <a:bodyPr/>
          <a:lstStyle/>
          <a:p>
            <a:pPr>
              <a:defRPr/>
            </a:pPr>
            <a:r>
              <a:rPr lang="en-US" sz="2300" b="1" i="1" dirty="0" smtClean="0"/>
              <a:t>We need to develop our path forward in a most challenging environment</a:t>
            </a:r>
            <a:endParaRPr lang="en-US" sz="2300" b="1" i="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222"/>
            <a:ext cx="9144000" cy="5199063"/>
          </a:xfrm>
        </p:spPr>
        <p:txBody>
          <a:bodyPr/>
          <a:lstStyle/>
          <a:p>
            <a:r>
              <a:rPr lang="en-US" sz="2200" b="1" dirty="0" smtClean="0"/>
              <a:t>A vision for 2021</a:t>
            </a:r>
            <a:r>
              <a:rPr lang="en-US" sz="2200" dirty="0" smtClean="0"/>
              <a:t>:</a:t>
            </a:r>
          </a:p>
          <a:p>
            <a:pPr lvl="1">
              <a:buFont typeface="Arial" pitchFamily="34" charset="0"/>
              <a:buChar char="•"/>
            </a:pPr>
            <a:r>
              <a:rPr lang="en-US" sz="2200" b="1" dirty="0" smtClean="0"/>
              <a:t>ITER Research </a:t>
            </a:r>
            <a:r>
              <a:rPr lang="en-US" sz="2200" dirty="0" smtClean="0"/>
              <a:t>- The U.S. has a strong research team hitting the ground on a completed ITER project in </a:t>
            </a:r>
            <a:r>
              <a:rPr lang="en-US" sz="2200" dirty="0" err="1" smtClean="0"/>
              <a:t>Cadarache</a:t>
            </a:r>
            <a:r>
              <a:rPr lang="en-US" sz="2200" dirty="0" smtClean="0"/>
              <a:t>. This team is capable of asserting world leadership in burning plasma science</a:t>
            </a:r>
          </a:p>
          <a:p>
            <a:pPr lvl="1">
              <a:buFont typeface="Arial" pitchFamily="34" charset="0"/>
              <a:buChar char="•"/>
            </a:pPr>
            <a:endParaRPr lang="en-US" sz="2200" dirty="0" smtClean="0"/>
          </a:p>
          <a:p>
            <a:pPr lvl="1">
              <a:buFont typeface="Arial" pitchFamily="34" charset="0"/>
              <a:buChar char="•"/>
            </a:pPr>
            <a:r>
              <a:rPr lang="en-US" sz="2200" b="1" dirty="0" smtClean="0"/>
              <a:t>Fusion materials science  </a:t>
            </a:r>
            <a:r>
              <a:rPr lang="en-US" sz="2200" dirty="0" smtClean="0"/>
              <a:t>- The U.S. has made strides in fusion materials science and passed critical metrics in </a:t>
            </a:r>
            <a:r>
              <a:rPr lang="en-US" sz="2200" dirty="0" err="1" smtClean="0"/>
              <a:t>tokamak</a:t>
            </a:r>
            <a:r>
              <a:rPr lang="en-US" sz="2200" dirty="0" smtClean="0"/>
              <a:t> and ST operations with national research teams. It has assessed technical risks associated with moderate </a:t>
            </a:r>
            <a:r>
              <a:rPr lang="en-US" sz="2200" dirty="0" err="1" smtClean="0"/>
              <a:t>vs</a:t>
            </a:r>
            <a:r>
              <a:rPr lang="en-US" sz="2200" dirty="0" smtClean="0"/>
              <a:t> small aspect ratio and scope of mission, and is prepared to move beyond conceptual design of a fusion nuclear science facility</a:t>
            </a:r>
          </a:p>
          <a:p>
            <a:pPr lvl="1">
              <a:buFont typeface="Arial" pitchFamily="34" charset="0"/>
              <a:buChar char="•"/>
            </a:pPr>
            <a:endParaRPr lang="en-US" sz="2200" dirty="0" smtClean="0"/>
          </a:p>
          <a:p>
            <a:pPr lvl="1">
              <a:buFont typeface="Arial" pitchFamily="34" charset="0"/>
              <a:buChar char="•"/>
            </a:pPr>
            <a:r>
              <a:rPr lang="en-US" sz="2200" b="1" dirty="0" smtClean="0"/>
              <a:t>Extend the reach of plasma control science and plasma-wall interactions</a:t>
            </a:r>
            <a:r>
              <a:rPr lang="en-US" sz="2200" dirty="0" smtClean="0"/>
              <a:t>- U.S. fusion research has successfully levered new international research opportunities, including program leadership, in long pulse plasma control science and 3-D physics. Opportunities also include the plasma-wall interaction science made possible with long pulses. </a:t>
            </a:r>
            <a:endParaRPr lang="en-US" sz="2200" dirty="0"/>
          </a:p>
        </p:txBody>
      </p:sp>
      <p:sp>
        <p:nvSpPr>
          <p:cNvPr id="5" name="Title 2"/>
          <p:cNvSpPr>
            <a:spLocks noGrp="1"/>
          </p:cNvSpPr>
          <p:nvPr>
            <p:ph type="title"/>
          </p:nvPr>
        </p:nvSpPr>
        <p:spPr>
          <a:xfrm>
            <a:off x="2781836" y="140153"/>
            <a:ext cx="6555347" cy="723900"/>
          </a:xfrm>
        </p:spPr>
        <p:txBody>
          <a:bodyPr/>
          <a:lstStyle/>
          <a:p>
            <a:r>
              <a:rPr lang="en-US" sz="2400" b="1" dirty="0" smtClean="0"/>
              <a:t>Where we need to be in 10 years (1)</a:t>
            </a:r>
            <a:endParaRPr lang="en-US" sz="24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3111"/>
            <a:ext cx="9144000" cy="5199063"/>
          </a:xfrm>
        </p:spPr>
        <p:txBody>
          <a:bodyPr/>
          <a:lstStyle/>
          <a:p>
            <a:r>
              <a:rPr lang="en-US" sz="2400" b="1" dirty="0" smtClean="0"/>
              <a:t>A vision for 2021:(continued)</a:t>
            </a:r>
          </a:p>
          <a:p>
            <a:pPr lvl="1">
              <a:buFont typeface="Arial" pitchFamily="34" charset="0"/>
              <a:buChar char="•"/>
            </a:pPr>
            <a:r>
              <a:rPr lang="en-US" sz="2400" b="1" dirty="0" smtClean="0"/>
              <a:t>Validated predictive capability</a:t>
            </a:r>
            <a:r>
              <a:rPr lang="en-US" sz="2400" dirty="0" smtClean="0"/>
              <a:t>- The U.S. is a world leader in integrated computation, validated by experiments at universities and labs. Such computation should be transformational, as it must reduce the risks associated with fusion development steps</a:t>
            </a:r>
          </a:p>
          <a:p>
            <a:pPr lvl="1">
              <a:buFont typeface="Arial" pitchFamily="34" charset="0"/>
              <a:buChar char="•"/>
            </a:pPr>
            <a:endParaRPr lang="en-US" sz="1400" dirty="0" smtClean="0"/>
          </a:p>
          <a:p>
            <a:pPr lvl="1">
              <a:buFont typeface="Arial" pitchFamily="34" charset="0"/>
              <a:buChar char="•"/>
            </a:pPr>
            <a:r>
              <a:rPr lang="en-US" sz="2400" b="1" dirty="0" smtClean="0"/>
              <a:t>IFE science </a:t>
            </a:r>
            <a:r>
              <a:rPr lang="en-US" sz="2400" dirty="0" smtClean="0"/>
              <a:t>- FES has a leadership role in establishing the scientific basis of IFE through HEDLP and synergy with MFE in materials science</a:t>
            </a:r>
          </a:p>
          <a:p>
            <a:pPr lvl="1">
              <a:buFont typeface="Arial" pitchFamily="34" charset="0"/>
              <a:buChar char="•"/>
            </a:pPr>
            <a:endParaRPr lang="en-US" sz="1400" b="1" dirty="0" smtClean="0"/>
          </a:p>
          <a:p>
            <a:pPr lvl="1">
              <a:buFont typeface="Arial" pitchFamily="34" charset="0"/>
              <a:buChar char="•"/>
            </a:pPr>
            <a:r>
              <a:rPr lang="en-US" sz="2400" b="1" dirty="0" smtClean="0"/>
              <a:t>Plasma science for discovery </a:t>
            </a:r>
            <a:r>
              <a:rPr lang="en-US" sz="2400" dirty="0" smtClean="0"/>
              <a:t>- The U.S. is the world leader in plasma science for discovery. Leverage has been successfully applied across agencies in Discovery Science with NNSA and NSF, and overseas</a:t>
            </a:r>
          </a:p>
          <a:p>
            <a:pPr lvl="1">
              <a:buFont typeface="Arial" pitchFamily="34" charset="0"/>
              <a:buChar char="•"/>
            </a:pPr>
            <a:endParaRPr lang="en-US" sz="1600" dirty="0" smtClean="0"/>
          </a:p>
          <a:p>
            <a:pPr lvl="1">
              <a:buFont typeface="Arial" pitchFamily="34" charset="0"/>
              <a:buChar char="•"/>
            </a:pPr>
            <a:endParaRPr lang="en-US" sz="2400" dirty="0" smtClean="0"/>
          </a:p>
        </p:txBody>
      </p:sp>
      <p:sp>
        <p:nvSpPr>
          <p:cNvPr id="3" name="Title 2"/>
          <p:cNvSpPr>
            <a:spLocks noGrp="1"/>
          </p:cNvSpPr>
          <p:nvPr>
            <p:ph type="title"/>
          </p:nvPr>
        </p:nvSpPr>
        <p:spPr>
          <a:xfrm>
            <a:off x="2781836" y="140153"/>
            <a:ext cx="6555347" cy="723900"/>
          </a:xfrm>
        </p:spPr>
        <p:txBody>
          <a:bodyPr/>
          <a:lstStyle/>
          <a:p>
            <a:r>
              <a:rPr lang="en-US" sz="2400" b="1" dirty="0" smtClean="0"/>
              <a:t>Where we need to be in 10 years (2)</a:t>
            </a:r>
            <a:endParaRPr lang="en-US" sz="2400" b="1" dirty="0"/>
          </a:p>
        </p:txBody>
      </p:sp>
      <p:sp>
        <p:nvSpPr>
          <p:cNvPr id="4" name="TextBox 3"/>
          <p:cNvSpPr txBox="1"/>
          <p:nvPr/>
        </p:nvSpPr>
        <p:spPr>
          <a:xfrm>
            <a:off x="2951922" y="5708884"/>
            <a:ext cx="6142383" cy="1015663"/>
          </a:xfrm>
          <a:prstGeom prst="rect">
            <a:avLst/>
          </a:prstGeom>
          <a:solidFill>
            <a:srgbClr val="FFFF99"/>
          </a:solidFill>
        </p:spPr>
        <p:txBody>
          <a:bodyPr wrap="square" rtlCol="0">
            <a:spAutoFit/>
          </a:bodyPr>
          <a:lstStyle/>
          <a:p>
            <a:r>
              <a:rPr lang="en-US" sz="2000" i="1" dirty="0" smtClean="0"/>
              <a:t>In every one of the items on these two slides, universities have an opportunity to make contributions of the highest order</a:t>
            </a:r>
            <a:endParaRPr lang="en-US" sz="2000" i="1" dirty="0"/>
          </a:p>
        </p:txBody>
      </p:sp>
      <p:sp>
        <p:nvSpPr>
          <p:cNvPr id="93186" name="AutoShape 2" descr="data:image/jpeg;base64,/9j/4AAQSkZJRgABAQAAAQABAAD/2wCEAAkGBhASERATExARFRUUFRQYFRgQGBoeFBgYFhUVFBUYFxQXIicqGRwjGRQYIC8iIycpOCwsFR4xNTAqNSYrLykBCQoKDgwOGg8PGC0kHiI1NTU1NTU0NSotMCwsLDEyMCkrNSsxKjUsLCw1MCktKiwpNTYsKSkrMywvKSkpKTUtMf/AABEIAHYAeAMBIgACEQEDEQH/xAAcAAEAAgMBAQEAAAAAAAAAAAAABgcEBQgDAgH/xABIEAABAwIDAgkGCgYLAAAAAAABAAIDBBEFEiEHMQYTQVFSYXGBkSJykqGxwRQVMjNCYmOCorJDc5OjwtEIIyQlZIOkw9Lj8P/EABkBAQADAQEAAAAAAAAAAAAAAAABAgMEBf/EACgRAQACAQIDBwUAAAAAAAAAAAABAhEDYQQSMQUhQXGxwfATUZGh0f/aAAwDAQACEQMRAD8AvFFXFdtvoszm00FRUkEjMwNZESOZ7ze3XZaCu2rYtJ83DSUwPK8ulkH5W+pBcy1+J4/S0wvPUQxD7V7WnuBOqomtxevn+fxGqcDvbCREzwj19a10eEQNN+KaXdJ/lO8XXQW7W7ZsLZcROmqXDkpY3Eem6w9aj9dtkrH3FPh8cY5HVctz+zi/5KG/+6kQbGt4Y4vP8uvMYP0aONrPxuuVGqx1PK/LUVFTO7lBkkkcD1gGwWTigkMTmxtJLgRcGxFxvHOtRR0krGhvFvH+UCPFrxfwUTOBucPpKdhDIamqp3Hc0PlicewEgO7luY58RZ8jFq0ee8OH4wVoaekqZGPj8niyLESsFh1tu91j2BbGCOra1oIY6wAvx51tpc54ib96rNvtEz83wnG7cRcJ8bZuxJjx9tAw+sWWZFtDxxm8YfL5zZGn8LlHz8K6DP2//SvOHEJuMbGYZC52gyASgnthaHN72OVfqT41n9e0ynl3TGLazibfl4ZA/wDVTlvqc0rMi2zOHzuFVbefinRv97VEmVEQbmlnjiHR1kmPW2JmljyOLgD4rBruF1PEP6uIHmfWkO9GnZZvjnWkTExmFVkU+2vDiQJY6uAEgZp4jkF9NXNJsEVV0HArEcSAbHTyMieReaoGSMC4JLGHV/cEUj7rtiuLwXDIYqhrSbOikAcRyeQ+1j1XWkqsBxOm+cpK2MDlDHFnpNuF1WiDkdnCKVpsZBcckgF/WAVmRcJX8rGHzSR/NWF/SEqmmSghyt/TSu0FzbKxmvNq5VAaRnRt2aexBKafhFESA9r2AkXIAdYcpsLXtzLcxupH/IxClPVNxkR/eNt+JV5xBG57x26+1fuWQfSae0W9iCzWYDUOF42NmHPTPjk9UbifUsOemew2ex7D9o0t/MAq9DnA34sX52EXW1o+GlbCLMq6yMcxe4s9F1x6kEuppwDfN3DlWzNJNlD38XTsO59U7LfzWfKf91pURptpVXlOatkBvpxTGtda3SY0Famrx2WRxcGuLjvfOSXnu3nvKCbT4tRs5Japw5XkxU4+6LvcO9i0OKcO5HsdEx+VhBBjom5Gfee3V33nFaEUEsmsjnO87RvcwLIfh7WN38rd2g1IB0QfcHHzQtawEPbIWeRYnI9hkFyd1nMeb/XKsbYvhcEdVPBUwQvqMjZ4ZXjO/LfJIwOduLXZTp0itHhuW8eVrQA0AhosLtY8HQdcgW0w+r4ivw2fdafiX+ZUDJr2OsVnTx81pXqiItFRERBQW3tx+MqYcgpAR3zSX9igNAy7x1XPgrq218CJamOKsgYXyU7XNkY3Vz4ic12jlc03NuUOPMqXwlwLiR0feEGydGDvAPaF5OoYz9G3YvdEGE7C28jiO3VfHxWekPArYIgw2YY3lcT2aLJjha3c0D2+K+0QF5VLLscOrTu1Xqs/DMMMhBIswHX63UP5oMng7qwO5wT6Tg3/AGfWsnFbudSRMvxktVThlt+kgcT3WWFSVsVLC7jHAZdAOU2fLb2qebMOBc0kwxKrYWENIpYnDymtcLGVwO4kaAcxJ5lnp9Pz6rW6rVREWioiIgKC8LtklJVudNETTVB3viALHn7SI6O7RY9qnSIOecY2eYrS3zUvwhg+nR+UbdcJ8rwuoy6ujBLXOyOG9soLHDudZdWLErsJp5xaaGKQc0rGu/MEHMrTfdr2L9sr1q9kuDSamhjaeeEvZ+Qha6TYhhR3fCm+bO/33QU3ZfbYDylrRzvNvVvVwM2H4WN5qz2zu91lnUux/Bma/AmvP2z5H+pzigpRlfRRmxkMz+RsYJF+walSTDsBxistxFGaeM/pKvyLDnDPlHuAV14dgFLTi0FNDF+qY1p8QFHNrNZJHhryx7mNfJCyZ7NHMhfIGyOBG7TS/WomcRkRjZ7wRoxVO+EZaiaIEU8rgeLkySSca+Nh0LmucBfXkI51bKpPhJh8NPRmWGaVjqfK6jtJcMkuAxkY+lmHk2ObQnkVzUj3GNheLOLWlw5nEC47iuDs/i44nTm0RjEz/ffv3ba2nyWw9kRF6DEREQEREBERAREQEREBYGPBvwaozta5vFSZg4XaQGEkEHeNFnrTcM5smH17uamnP7p1kFBbLaRnxhhBe3OHcebSEuaHMjzMLWnRpF76LpZc4cBmZKrBHc05b6cIHtXR6x0bc1c7z6r3jEiIi2UEREBERAREQEREBERAUZ2mS5cJxE/4eQekMvvUmUO2vPtg9d9ZrG+lKwIKnwcZH4Y7oVsA8Xws/iXRK53kOWGJ/QqY3ejPSrohcPA25qW85ba0YmBERdzEREQEREBERAREQEREBQfbG7+7Ht6c9M3xmYfcpwoDtld/Y6VvTrqYa9Rc73Kt5xWZTHVWeJ3+AzEcjXO8DTv9y6IifcA84B8dVz9VR3oJhzwSn/TNf/Cr1wObPTU7ulFEfFjSvN7NnuvG7fX6wzkRF6jnEREBERAREQEREBERAWg4acEWYhA2J0skTo5GyRvitma9oc0Gx3iziiIKTigrRW/Ezn0/HOzMdPZxZkfSua7ydDmynfzroDCaDiIIIcxdxUcceY7zkYG3I67Iiy09KmnmaxjK1rTbqy0RFqq//9k="/>
          <p:cNvSpPr>
            <a:spLocks noChangeAspect="1" noChangeArrowheads="1"/>
          </p:cNvSpPr>
          <p:nvPr/>
        </p:nvSpPr>
        <p:spPr bwMode="auto">
          <a:xfrm>
            <a:off x="63500" y="-542925"/>
            <a:ext cx="1143000" cy="1123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data:image/jpeg;base64,/9j/4AAQSkZJRgABAQAAAQABAAD/2wCEAAkGBhASERATExARFRUUFRQYFRgQGBoeFBgYFhUVFBUYFxQXIicqGRwjGRQYIC8iIycpOCwsFR4xNTAqNSYrLykBCQoKDgwOGg8PGC0kHiI1NTU1NTU0NSotMCwsLDEyMCkrNSsxKjUsLCw1MCktKiwpNTYsKSkrMywvKSkpKTUtMf/AABEIAHYAeAMBIgACEQEDEQH/xAAcAAEAAgMBAQEAAAAAAAAAAAAABgcEBQgDAgH/xABIEAABAwIDAgkGCgYLAAAAAAABAAIDBBEFEiEHMQYTQVFSYXGBkSJykqGxwRQVMjNCYmOCorJDc5OjwtEIIyQlZIOkw9Lj8P/EABkBAQADAQEAAAAAAAAAAAAAAAABAgMEBf/EACgRAQACAQIDBwUAAAAAAAAAAAABAhEDYQQSMQUhQXGxwfATUZGh0f/aAAwDAQACEQMRAD8AvFFXFdtvoszm00FRUkEjMwNZESOZ7ze3XZaCu2rYtJ83DSUwPK8ulkH5W+pBcy1+J4/S0wvPUQxD7V7WnuBOqomtxevn+fxGqcDvbCREzwj19a10eEQNN+KaXdJ/lO8XXQW7W7ZsLZcROmqXDkpY3Eem6w9aj9dtkrH3FPh8cY5HVctz+zi/5KG/+6kQbGt4Y4vP8uvMYP0aONrPxuuVGqx1PK/LUVFTO7lBkkkcD1gGwWTigkMTmxtJLgRcGxFxvHOtRR0krGhvFvH+UCPFrxfwUTOBucPpKdhDIamqp3Hc0PlicewEgO7luY58RZ8jFq0ee8OH4wVoaekqZGPj8niyLESsFh1tu91j2BbGCOra1oIY6wAvx51tpc54ib96rNvtEz83wnG7cRcJ8bZuxJjx9tAw+sWWZFtDxxm8YfL5zZGn8LlHz8K6DP2//SvOHEJuMbGYZC52gyASgnthaHN72OVfqT41n9e0ynl3TGLazibfl4ZA/wDVTlvqc0rMi2zOHzuFVbefinRv97VEmVEQbmlnjiHR1kmPW2JmljyOLgD4rBruF1PEP6uIHmfWkO9GnZZvjnWkTExmFVkU+2vDiQJY6uAEgZp4jkF9NXNJsEVV0HArEcSAbHTyMieReaoGSMC4JLGHV/cEUj7rtiuLwXDIYqhrSbOikAcRyeQ+1j1XWkqsBxOm+cpK2MDlDHFnpNuF1WiDkdnCKVpsZBcckgF/WAVmRcJX8rGHzSR/NWF/SEqmmSghyt/TSu0FzbKxmvNq5VAaRnRt2aexBKafhFESA9r2AkXIAdYcpsLXtzLcxupH/IxClPVNxkR/eNt+JV5xBG57x26+1fuWQfSae0W9iCzWYDUOF42NmHPTPjk9UbifUsOemew2ex7D9o0t/MAq9DnA34sX52EXW1o+GlbCLMq6yMcxe4s9F1x6kEuppwDfN3DlWzNJNlD38XTsO59U7LfzWfKf91pURptpVXlOatkBvpxTGtda3SY0Famrx2WRxcGuLjvfOSXnu3nvKCbT4tRs5Japw5XkxU4+6LvcO9i0OKcO5HsdEx+VhBBjom5Gfee3V33nFaEUEsmsjnO87RvcwLIfh7WN38rd2g1IB0QfcHHzQtawEPbIWeRYnI9hkFyd1nMeb/XKsbYvhcEdVPBUwQvqMjZ4ZXjO/LfJIwOduLXZTp0itHhuW8eVrQA0AhosLtY8HQdcgW0w+r4ivw2fdafiX+ZUDJr2OsVnTx81pXqiItFRERBQW3tx+MqYcgpAR3zSX9igNAy7x1XPgrq218CJamOKsgYXyU7XNkY3Vz4ic12jlc03NuUOPMqXwlwLiR0feEGydGDvAPaF5OoYz9G3YvdEGE7C28jiO3VfHxWekPArYIgw2YY3lcT2aLJjha3c0D2+K+0QF5VLLscOrTu1Xqs/DMMMhBIswHX63UP5oMng7qwO5wT6Tg3/AGfWsnFbudSRMvxktVThlt+kgcT3WWFSVsVLC7jHAZdAOU2fLb2qebMOBc0kwxKrYWENIpYnDymtcLGVwO4kaAcxJ5lnp9Pz6rW6rVREWioiIgKC8LtklJVudNETTVB3viALHn7SI6O7RY9qnSIOecY2eYrS3zUvwhg+nR+UbdcJ8rwuoy6ujBLXOyOG9soLHDudZdWLErsJp5xaaGKQc0rGu/MEHMrTfdr2L9sr1q9kuDSamhjaeeEvZ+Qha6TYhhR3fCm+bO/33QU3ZfbYDylrRzvNvVvVwM2H4WN5qz2zu91lnUux/Bma/AmvP2z5H+pzigpRlfRRmxkMz+RsYJF+walSTDsBxistxFGaeM/pKvyLDnDPlHuAV14dgFLTi0FNDF+qY1p8QFHNrNZJHhryx7mNfJCyZ7NHMhfIGyOBG7TS/WomcRkRjZ7wRoxVO+EZaiaIEU8rgeLkySSca+Nh0LmucBfXkI51bKpPhJh8NPRmWGaVjqfK6jtJcMkuAxkY+lmHk2ObQnkVzUj3GNheLOLWlw5nEC47iuDs/i44nTm0RjEz/ffv3ba2nyWw9kRF6DEREQEREBERAREQEREBYGPBvwaozta5vFSZg4XaQGEkEHeNFnrTcM5smH17uamnP7p1kFBbLaRnxhhBe3OHcebSEuaHMjzMLWnRpF76LpZc4cBmZKrBHc05b6cIHtXR6x0bc1c7z6r3jEiIi2UEREBERAREQEREBERAUZ2mS5cJxE/4eQekMvvUmUO2vPtg9d9ZrG+lKwIKnwcZH4Y7oVsA8Xws/iXRK53kOWGJ/QqY3ejPSrohcPA25qW85ba0YmBERdzEREQEREBERAREQEREBQfbG7+7Ht6c9M3xmYfcpwoDtld/Y6VvTrqYa9Rc73Kt5xWZTHVWeJ3+AzEcjXO8DTv9y6IifcA84B8dVz9VR3oJhzwSn/TNf/Cr1wObPTU7ulFEfFjSvN7NnuvG7fX6wzkRF6jnEREBERAREQEREBERAWg4acEWYhA2J0skTo5GyRvitma9oc0Gx3iziiIKTigrRW/Ezn0/HOzMdPZxZkfSua7ydDmynfzroDCaDiIIIcxdxUcceY7zkYG3I67Iiy09KmnmaxjK1rTbqy0RFqq//9k="/>
          <p:cNvSpPr>
            <a:spLocks noChangeAspect="1" noChangeArrowheads="1"/>
          </p:cNvSpPr>
          <p:nvPr/>
        </p:nvSpPr>
        <p:spPr bwMode="auto">
          <a:xfrm>
            <a:off x="63500" y="-542925"/>
            <a:ext cx="1143000" cy="1123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92" name="Picture 8" descr="http://www.acpd-calt.org/wp-content/uploads/2011/05/cap-and-gown.jpg"/>
          <p:cNvPicPr>
            <a:picLocks noChangeAspect="1" noChangeArrowheads="1"/>
          </p:cNvPicPr>
          <p:nvPr/>
        </p:nvPicPr>
        <p:blipFill>
          <a:blip r:embed="rId2" cstate="print"/>
          <a:srcRect/>
          <a:stretch>
            <a:fillRect/>
          </a:stretch>
        </p:blipFill>
        <p:spPr bwMode="auto">
          <a:xfrm>
            <a:off x="785192" y="5570883"/>
            <a:ext cx="2001078" cy="1500809"/>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870075" y="2883876"/>
            <a:ext cx="5167313" cy="1793632"/>
          </a:xfrm>
          <a:solidFill>
            <a:srgbClr val="FFFF99"/>
          </a:solidFill>
        </p:spPr>
        <p:txBody>
          <a:bodyPr/>
          <a:lstStyle/>
          <a:p>
            <a:pPr>
              <a:defRPr/>
            </a:pPr>
            <a:r>
              <a:rPr lang="en-US" sz="5400" i="1" dirty="0" smtClean="0"/>
              <a:t>Burning plasma science: ITER</a:t>
            </a:r>
            <a:endParaRPr lang="en-US" sz="5400"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ITER progress is dramatic and important</a:t>
            </a:r>
            <a:endParaRPr lang="en-US" b="1" i="1" dirty="0"/>
          </a:p>
        </p:txBody>
      </p:sp>
      <p:sp>
        <p:nvSpPr>
          <p:cNvPr id="3" name="Content Placeholder 2"/>
          <p:cNvSpPr>
            <a:spLocks noGrp="1"/>
          </p:cNvSpPr>
          <p:nvPr>
            <p:ph idx="1"/>
          </p:nvPr>
        </p:nvSpPr>
        <p:spPr>
          <a:xfrm>
            <a:off x="258416" y="1230244"/>
            <a:ext cx="8567530" cy="5199063"/>
          </a:xfrm>
        </p:spPr>
        <p:txBody>
          <a:bodyPr/>
          <a:lstStyle/>
          <a:p>
            <a:r>
              <a:rPr lang="en-US" sz="3200" b="0" dirty="0" smtClean="0"/>
              <a:t>The stakes surrounding ITER’s success for fusion overall could not be higher.</a:t>
            </a:r>
          </a:p>
          <a:p>
            <a:endParaRPr lang="en-US" sz="3200" b="0" dirty="0" smtClean="0"/>
          </a:p>
          <a:p>
            <a:r>
              <a:rPr lang="en-US" sz="3200" b="0" dirty="0" smtClean="0"/>
              <a:t>The IO has made significant technical and managerial strides</a:t>
            </a:r>
          </a:p>
          <a:p>
            <a:endParaRPr lang="en-US" sz="3200" b="0" dirty="0" smtClean="0"/>
          </a:p>
          <a:p>
            <a:r>
              <a:rPr lang="en-US" sz="3200" b="0" dirty="0" smtClean="0"/>
              <a:t>The Member states are committed and have worked hard under the DG to minimize schedule delays following the Japan disasters</a:t>
            </a:r>
          </a:p>
          <a:p>
            <a:endParaRPr lang="en-US" sz="3200" b="0" dirty="0" smtClean="0"/>
          </a:p>
          <a:p>
            <a:pPr>
              <a:buNone/>
            </a:pPr>
            <a:endParaRPr lang="en-US" sz="3200" b="0" dirty="0" smtClean="0"/>
          </a:p>
          <a:p>
            <a:endParaRPr lang="en-US" sz="3200" b="0" dirty="0" smtClean="0"/>
          </a:p>
          <a:p>
            <a:endParaRPr lang="en-US" sz="3200" b="0" dirty="0" smtClean="0"/>
          </a:p>
          <a:p>
            <a:endParaRPr lang="en-US" sz="3200" b="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22160</TotalTime>
  <Words>2590</Words>
  <Application>Microsoft Macintosh PowerPoint</Application>
  <PresentationFormat>On-screen Show (4:3)</PresentationFormat>
  <Paragraphs>238</Paragraphs>
  <Slides>30</Slides>
  <Notes>5</Notes>
  <HiddenSlides>1</HiddenSlides>
  <MMClips>0</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Default Design</vt:lpstr>
      <vt:lpstr>1_Default Design</vt:lpstr>
      <vt:lpstr>Slide 1</vt:lpstr>
      <vt:lpstr>This is an extraordinary time for fusion and the sciences in the U.S. </vt:lpstr>
      <vt:lpstr>On the FES vision and path forward</vt:lpstr>
      <vt:lpstr>The science at the heart of fusion energy is far-reaching and is poised for a transformation</vt:lpstr>
      <vt:lpstr>We need to develop our path forward in a most challenging environment</vt:lpstr>
      <vt:lpstr>Where we need to be in 10 years (1)</vt:lpstr>
      <vt:lpstr>Where we need to be in 10 years (2)</vt:lpstr>
      <vt:lpstr>Burning plasma science: ITER</vt:lpstr>
      <vt:lpstr>ITER progress is dramatic and important</vt:lpstr>
      <vt:lpstr>There has been important progress in constructing ITER</vt:lpstr>
      <vt:lpstr>Slide 11</vt:lpstr>
      <vt:lpstr>Slide 12</vt:lpstr>
      <vt:lpstr>The need for leverage helps clarify the areas where we need to invest</vt:lpstr>
      <vt:lpstr>Slide 14</vt:lpstr>
      <vt:lpstr>There is a FESAC charge on materials research being addressed</vt:lpstr>
      <vt:lpstr>Our resources include…</vt:lpstr>
      <vt:lpstr>Slide 17</vt:lpstr>
      <vt:lpstr>There have been large investments in the steady-state tokamak arena</vt:lpstr>
      <vt:lpstr>There are FESAC charges on international collaboration opportunities being addressed</vt:lpstr>
      <vt:lpstr>Slide 20</vt:lpstr>
      <vt:lpstr>Aim: Construct domestic/international programs that address great science questions</vt:lpstr>
      <vt:lpstr>Slide 22</vt:lpstr>
      <vt:lpstr>Massively parallel computing is critical to our predictive science effort, but it is only part of it</vt:lpstr>
      <vt:lpstr>Slide 24</vt:lpstr>
      <vt:lpstr>FES can assume a leading role in IFE science</vt:lpstr>
      <vt:lpstr>FES can assume a leading role in IFE science</vt:lpstr>
      <vt:lpstr>Deepening credibility of plasma science as a discipline demands nurturing the field broadly</vt:lpstr>
      <vt:lpstr>Fusion must take on new classes of challenges; we need to be prepared</vt:lpstr>
      <vt:lpstr>There is risk at this time, but the science programs that succeed will have a few things in common</vt:lpstr>
      <vt:lpstr>Establishing the scientific basis for fusion requires strong domestic research and leverage across national and institutional boundaries</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James W. Van Dam</cp:lastModifiedBy>
  <cp:revision>1804</cp:revision>
  <dcterms:created xsi:type="dcterms:W3CDTF">2011-12-15T02:45:26Z</dcterms:created>
  <dcterms:modified xsi:type="dcterms:W3CDTF">2011-12-15T02:52:15Z</dcterms:modified>
</cp:coreProperties>
</file>