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61" r:id="rId5"/>
    <p:sldId id="263" r:id="rId6"/>
    <p:sldId id="264" r:id="rId7"/>
    <p:sldId id="265" r:id="rId8"/>
    <p:sldId id="266" r:id="rId9"/>
    <p:sldId id="272" r:id="rId10"/>
    <p:sldId id="267" r:id="rId11"/>
    <p:sldId id="270" r:id="rId12"/>
    <p:sldId id="271" r:id="rId13"/>
    <p:sldId id="268" r:id="rId14"/>
    <p:sldId id="275" r:id="rId15"/>
    <p:sldId id="276" r:id="rId16"/>
    <p:sldId id="277" r:id="rId17"/>
    <p:sldId id="278" r:id="rId18"/>
    <p:sldId id="279" r:id="rId19"/>
    <p:sldId id="273" r:id="rId20"/>
    <p:sldId id="280" r:id="rId21"/>
    <p:sldId id="281" r:id="rId22"/>
    <p:sldId id="286" r:id="rId23"/>
    <p:sldId id="283" r:id="rId24"/>
    <p:sldId id="284" r:id="rId25"/>
    <p:sldId id="285" r:id="rId26"/>
    <p:sldId id="27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60A62-C20E-45E9-AE2D-F520D7AB2173}" type="datetimeFigureOut">
              <a:rPr lang="en-US" smtClean="0"/>
              <a:pPr/>
              <a:t>7/3/2012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198D4-1F65-4BA9-9587-C3C8E144A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60A62-C20E-45E9-AE2D-F520D7AB2173}" type="datetimeFigureOut">
              <a:rPr lang="en-US" smtClean="0"/>
              <a:pPr/>
              <a:t>7/3/2012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198D4-1F65-4BA9-9587-C3C8E144A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60A62-C20E-45E9-AE2D-F520D7AB2173}" type="datetimeFigureOut">
              <a:rPr lang="en-US" smtClean="0"/>
              <a:pPr/>
              <a:t>7/3/2012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198D4-1F65-4BA9-9587-C3C8E144A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60A62-C20E-45E9-AE2D-F520D7AB2173}" type="datetimeFigureOut">
              <a:rPr lang="en-US" smtClean="0"/>
              <a:pPr/>
              <a:t>7/3/2012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198D4-1F65-4BA9-9587-C3C8E144A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60A62-C20E-45E9-AE2D-F520D7AB2173}" type="datetimeFigureOut">
              <a:rPr lang="en-US" smtClean="0"/>
              <a:pPr/>
              <a:t>7/3/2012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198D4-1F65-4BA9-9587-C3C8E144A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60A62-C20E-45E9-AE2D-F520D7AB2173}" type="datetimeFigureOut">
              <a:rPr lang="en-US" smtClean="0"/>
              <a:pPr/>
              <a:t>7/3/2012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198D4-1F65-4BA9-9587-C3C8E144A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60A62-C20E-45E9-AE2D-F520D7AB2173}" type="datetimeFigureOut">
              <a:rPr lang="en-US" smtClean="0"/>
              <a:pPr/>
              <a:t>7/3/2012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198D4-1F65-4BA9-9587-C3C8E144A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60A62-C20E-45E9-AE2D-F520D7AB2173}" type="datetimeFigureOut">
              <a:rPr lang="en-US" smtClean="0"/>
              <a:pPr/>
              <a:t>7/3/2012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198D4-1F65-4BA9-9587-C3C8E144A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60A62-C20E-45E9-AE2D-F520D7AB2173}" type="datetimeFigureOut">
              <a:rPr lang="en-US" smtClean="0"/>
              <a:pPr/>
              <a:t>7/3/2012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198D4-1F65-4BA9-9587-C3C8E144A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60A62-C20E-45E9-AE2D-F520D7AB2173}" type="datetimeFigureOut">
              <a:rPr lang="en-US" smtClean="0"/>
              <a:pPr/>
              <a:t>7/3/2012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198D4-1F65-4BA9-9587-C3C8E144A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60A62-C20E-45E9-AE2D-F520D7AB2173}" type="datetimeFigureOut">
              <a:rPr lang="en-US" smtClean="0"/>
              <a:pPr/>
              <a:t>7/3/2012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9F198D4-1F65-4BA9-9587-C3C8E144AB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B60A62-C20E-45E9-AE2D-F520D7AB2173}" type="datetimeFigureOut">
              <a:rPr lang="en-US" smtClean="0"/>
              <a:pPr/>
              <a:t>7/3/2012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F198D4-1F65-4BA9-9587-C3C8E144AB9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47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AWBA 2011 Annual Report</a:t>
            </a:r>
            <a:br>
              <a:rPr lang="en-US" dirty="0" smtClean="0"/>
            </a:br>
            <a:r>
              <a:rPr lang="en-US" dirty="0" smtClean="0"/>
              <a:t> &amp; </a:t>
            </a:r>
            <a:br>
              <a:rPr lang="en-US" dirty="0" smtClean="0"/>
            </a:br>
            <a:r>
              <a:rPr lang="en-US" dirty="0" smtClean="0"/>
              <a:t>Ten-Year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AWBA Quarterly Meeting</a:t>
            </a:r>
          </a:p>
          <a:p>
            <a:r>
              <a:rPr lang="en-US" dirty="0" smtClean="0"/>
              <a:t>June 20,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Conceptual IGA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029200"/>
          </a:xfrm>
        </p:spPr>
        <p:txBody>
          <a:bodyPr>
            <a:normAutofit fontScale="92500"/>
          </a:bodyPr>
          <a:lstStyle/>
          <a:p>
            <a:pPr lvl="0"/>
            <a:r>
              <a:rPr lang="en-US" sz="2800" dirty="0" smtClean="0"/>
              <a:t>AWBA Potential Policies/Rules/Statutes</a:t>
            </a:r>
            <a:endParaRPr lang="en-US" sz="2400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Considering credit preservation when distributing AWBA credits </a:t>
            </a:r>
            <a:endParaRPr lang="en-US" sz="2000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Limiting the amount of credits to up to 20% of the shortage</a:t>
            </a:r>
            <a:endParaRPr lang="en-US" sz="2000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Use of AWBA credits for the purpose of accruing long-term storage credits   </a:t>
            </a:r>
            <a:endParaRPr lang="en-US" sz="2000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Distribution of the credits within the AMA or County that is being benefited</a:t>
            </a:r>
            <a:endParaRPr lang="en-US" sz="2000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When to use 4¢ </a:t>
            </a:r>
            <a:r>
              <a:rPr lang="en-US" i="1" dirty="0" smtClean="0"/>
              <a:t>ad valorem</a:t>
            </a:r>
            <a:r>
              <a:rPr lang="en-US" dirty="0" smtClean="0"/>
              <a:t> tax credits vs. withdrawal fee credits     </a:t>
            </a: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algn="ctr"/>
            <a:r>
              <a:rPr lang="en-US" dirty="0" smtClean="0"/>
              <a:t>Conceptual IGA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876800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50000"/>
              </a:lnSpc>
            </a:pPr>
            <a:r>
              <a:rPr lang="en-US" sz="2800" dirty="0" smtClean="0"/>
              <a:t>CAWCD Potential Policies/Rules/Statutes</a:t>
            </a:r>
            <a:endParaRPr lang="en-US" sz="2400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Meeting its CAP M&amp;I subcontractors’ full orders during a shortage event using a combination of Project Water and AWBA credits  </a:t>
            </a:r>
            <a:endParaRPr lang="en-US" sz="2000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Delivery of recovered credits as Project Water</a:t>
            </a:r>
            <a:endParaRPr lang="en-US" sz="2000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Creation of a credit recovery schedule</a:t>
            </a:r>
            <a:endParaRPr lang="en-US" sz="2000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Recovery agreements CAWCD may have with entities that will be recovering credits on behalf of CAWCD</a:t>
            </a:r>
            <a:endParaRPr lang="en-US" sz="2000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Managing the shortage and distribution of supplies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Conceptual IGA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US" sz="2800" dirty="0" smtClean="0"/>
              <a:t>ADWR Potential Policies/Rules/Statutes</a:t>
            </a:r>
            <a:endParaRPr lang="en-US" sz="2400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Develop credit transfer form and fees </a:t>
            </a:r>
            <a:endParaRPr lang="en-US" sz="2000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Recovery for M&amp;I firming</a:t>
            </a:r>
            <a:endParaRPr lang="en-US" sz="2000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Use of AWBA long-term storage credits</a:t>
            </a:r>
            <a:endParaRPr lang="en-US" sz="2000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Annual recovery reports long-term storage accounting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Continuing Inter-agency Workgroup Discussions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2012 Plan of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Projected Deliveries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119,002 AF deliveries for storage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1,000 AF Southside Replenishment Bank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No Interstate storage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143000"/>
          <a:ext cx="8305801" cy="5181597"/>
        </p:xfrm>
        <a:graphic>
          <a:graphicData uri="http://schemas.openxmlformats.org/drawingml/2006/table">
            <a:tbl>
              <a:tblPr/>
              <a:tblGrid>
                <a:gridCol w="2168116"/>
                <a:gridCol w="1227537"/>
                <a:gridCol w="1227537"/>
                <a:gridCol w="1227537"/>
                <a:gridCol w="1227537"/>
                <a:gridCol w="1227537"/>
              </a:tblGrid>
              <a:tr h="48577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8775" marR="8775" marT="877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Monies Collected</a:t>
                      </a:r>
                    </a:p>
                  </a:txBody>
                  <a:tcPr marL="8775" marR="8775" marT="877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Monies Expended</a:t>
                      </a:r>
                    </a:p>
                  </a:txBody>
                  <a:tcPr marL="8775" marR="8775" marT="877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Money </a:t>
                      </a:r>
                      <a:endParaRPr lang="en-US" sz="1200" b="1" i="0" u="none" strike="noStrike" dirty="0" smtClean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Available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5" marR="8775" marT="877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8775" marR="8775" marT="877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Annual</a:t>
                      </a:r>
                    </a:p>
                  </a:txBody>
                  <a:tcPr marL="8775" marR="8775" marT="877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Cumulative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5" marR="8775" marT="877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Annual</a:t>
                      </a:r>
                    </a:p>
                  </a:txBody>
                  <a:tcPr marL="8775" marR="8775" marT="877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Cumulative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5" marR="8775" marT="877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577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General Funds</a:t>
                      </a:r>
                    </a:p>
                  </a:txBody>
                  <a:tcPr marL="8775" marR="8775" marT="877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$0</a:t>
                      </a:r>
                    </a:p>
                  </a:txBody>
                  <a:tcPr marL="8775" marR="8775" marT="877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$11,101,000</a:t>
                      </a:r>
                    </a:p>
                  </a:txBody>
                  <a:tcPr marL="8775" marR="8775" marT="877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$0</a:t>
                      </a:r>
                    </a:p>
                  </a:txBody>
                  <a:tcPr marL="8775" marR="8775" marT="877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$11,101,000</a:t>
                      </a:r>
                    </a:p>
                  </a:txBody>
                  <a:tcPr marL="8775" marR="8775" marT="877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$0</a:t>
                      </a:r>
                    </a:p>
                  </a:txBody>
                  <a:tcPr marL="8775" marR="8775" marT="877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4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MCWA Prepayments</a:t>
                      </a:r>
                    </a:p>
                  </a:txBody>
                  <a:tcPr marL="8775" marR="8775" marT="877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$26,000</a:t>
                      </a:r>
                    </a:p>
                  </a:txBody>
                  <a:tcPr marL="8775" marR="8775" marT="877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$4,631,000</a:t>
                      </a:r>
                    </a:p>
                  </a:txBody>
                  <a:tcPr marL="8775" marR="8775" marT="877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$26,000</a:t>
                      </a:r>
                    </a:p>
                  </a:txBody>
                  <a:tcPr marL="8775" marR="8775" marT="877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$4,631,000</a:t>
                      </a:r>
                    </a:p>
                  </a:txBody>
                  <a:tcPr marL="8775" marR="8775" marT="877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$0</a:t>
                      </a:r>
                    </a:p>
                  </a:txBody>
                  <a:tcPr marL="8775" marR="8775" marT="877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4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State Indian Firming</a:t>
                      </a:r>
                    </a:p>
                  </a:txBody>
                  <a:tcPr marL="8775" marR="8775" marT="877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$0</a:t>
                      </a:r>
                    </a:p>
                  </a:txBody>
                  <a:tcPr marL="8775" marR="8775" marT="877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$2,338,000</a:t>
                      </a:r>
                    </a:p>
                  </a:txBody>
                  <a:tcPr marL="8775" marR="8775" marT="877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$0</a:t>
                      </a:r>
                    </a:p>
                  </a:txBody>
                  <a:tcPr marL="8775" marR="8775" marT="877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$2,338,000</a:t>
                      </a:r>
                    </a:p>
                  </a:txBody>
                  <a:tcPr marL="8775" marR="8775" marT="877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$0</a:t>
                      </a:r>
                    </a:p>
                  </a:txBody>
                  <a:tcPr marL="8775" marR="8775" marT="877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4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Interstate - NV</a:t>
                      </a:r>
                    </a:p>
                  </a:txBody>
                  <a:tcPr marL="8775" marR="8775" marT="877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$1,000</a:t>
                      </a:r>
                    </a:p>
                  </a:txBody>
                  <a:tcPr marL="8775" marR="8775" marT="877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$109,346,000</a:t>
                      </a:r>
                    </a:p>
                  </a:txBody>
                  <a:tcPr marL="8775" marR="8775" marT="877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$0</a:t>
                      </a:r>
                    </a:p>
                  </a:txBody>
                  <a:tcPr marL="8775" marR="8775" marT="877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$109,088,000</a:t>
                      </a:r>
                    </a:p>
                  </a:txBody>
                  <a:tcPr marL="8775" marR="8775" marT="877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$258,000</a:t>
                      </a:r>
                    </a:p>
                  </a:txBody>
                  <a:tcPr marL="8775" marR="8775" marT="877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4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Shortage Reparations - NV</a:t>
                      </a:r>
                    </a:p>
                  </a:txBody>
                  <a:tcPr marL="8775" marR="8775" marT="877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$0</a:t>
                      </a:r>
                    </a:p>
                  </a:txBody>
                  <a:tcPr marL="8775" marR="8775" marT="877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$3,000,000</a:t>
                      </a:r>
                    </a:p>
                  </a:txBody>
                  <a:tcPr marL="8775" marR="8775" marT="877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$0</a:t>
                      </a:r>
                    </a:p>
                  </a:txBody>
                  <a:tcPr marL="8775" marR="8775" marT="877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$3,000,000</a:t>
                      </a:r>
                    </a:p>
                  </a:txBody>
                  <a:tcPr marL="8775" marR="8775" marT="877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$0</a:t>
                      </a:r>
                    </a:p>
                  </a:txBody>
                  <a:tcPr marL="8775" marR="8775" marT="877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4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Ad valorem Tax</a:t>
                      </a:r>
                    </a:p>
                  </a:txBody>
                  <a:tcPr marL="8775" marR="8775" marT="877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$0</a:t>
                      </a:r>
                    </a:p>
                  </a:txBody>
                  <a:tcPr marL="8775" marR="8775" marT="877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$246,747,000</a:t>
                      </a:r>
                    </a:p>
                  </a:txBody>
                  <a:tcPr marL="8775" marR="8775" marT="877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$13,826,000</a:t>
                      </a:r>
                    </a:p>
                  </a:txBody>
                  <a:tcPr marL="8775" marR="8775" marT="877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$123,076,000</a:t>
                      </a:r>
                    </a:p>
                  </a:txBody>
                  <a:tcPr marL="8775" marR="8775" marT="877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$123,672,000</a:t>
                      </a:r>
                    </a:p>
                  </a:txBody>
                  <a:tcPr marL="8775" marR="8775" marT="877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4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Withdrawal Fees</a:t>
                      </a:r>
                    </a:p>
                  </a:txBody>
                  <a:tcPr marL="8775" marR="8775" marT="877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$3,118,000</a:t>
                      </a:r>
                    </a:p>
                  </a:txBody>
                  <a:tcPr marL="8775" marR="8775" marT="877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$39,240,000</a:t>
                      </a:r>
                    </a:p>
                  </a:txBody>
                  <a:tcPr marL="8775" marR="8775" marT="877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$2,839,000</a:t>
                      </a:r>
                    </a:p>
                  </a:txBody>
                  <a:tcPr marL="8775" marR="8775" marT="877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$39,074,000</a:t>
                      </a:r>
                    </a:p>
                  </a:txBody>
                  <a:tcPr marL="8775" marR="8775" marT="877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$166,000</a:t>
                      </a:r>
                    </a:p>
                  </a:txBody>
                  <a:tcPr marL="8775" marR="8775" marT="877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8775" marR="8775" marT="877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8775" marR="8775" marT="877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8775" marR="8775" marT="877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8775" marR="8775" marT="877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8775" marR="8775" marT="877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8775" marR="8775" marT="877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marL="8775" marR="8775" marT="877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$3,145,000</a:t>
                      </a:r>
                    </a:p>
                  </a:txBody>
                  <a:tcPr marL="8775" marR="8775" marT="877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$416,403,000</a:t>
                      </a:r>
                    </a:p>
                  </a:txBody>
                  <a:tcPr marL="8775" marR="8775" marT="877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$16,691,000</a:t>
                      </a:r>
                    </a:p>
                  </a:txBody>
                  <a:tcPr marL="8775" marR="8775" marT="877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$292,308,000</a:t>
                      </a:r>
                    </a:p>
                  </a:txBody>
                  <a:tcPr marL="8775" marR="8775" marT="877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$124,096,000</a:t>
                      </a:r>
                    </a:p>
                  </a:txBody>
                  <a:tcPr marL="8775" marR="8775" marT="877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3810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Monies Collected and Expended</a:t>
            </a:r>
          </a:p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(see page 16, Tables 1 and 2, of 2011 Annual Report)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Number and Location of Storage Credits</a:t>
            </a:r>
          </a:p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(see page 17 and 18, Tables 3 and 4, of 2011 Annual Report)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1295404"/>
          <a:ext cx="8153399" cy="5333995"/>
        </p:xfrm>
        <a:graphic>
          <a:graphicData uri="http://schemas.openxmlformats.org/drawingml/2006/table">
            <a:tbl>
              <a:tblPr/>
              <a:tblGrid>
                <a:gridCol w="1861664"/>
                <a:gridCol w="2051279"/>
                <a:gridCol w="2120228"/>
                <a:gridCol w="2120228"/>
              </a:tblGrid>
              <a:tr h="67290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LTSC Accrued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10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Annual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Cumulative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07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Phoenix AMA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Intrastate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               61,983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          1,612,603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6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Interstate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            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               51,009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0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Subtotal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               61,983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          1,663,612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07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Pinal AMA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Intrastate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               30,948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             944,769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6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Interstate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            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             439,851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0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Subtotal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               30,948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          1,384,620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07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Tucson AMA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Intrastate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               34,674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             540,977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6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Interstate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            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             109,791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0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Subtotal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               34,674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             650,768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48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All AMAs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Intrastate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             127,605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          3,098,349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0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Interstate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            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             600,651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0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Grand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             127,605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         3,699,000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371600"/>
          <a:ext cx="8229599" cy="5038150"/>
        </p:xfrm>
        <a:graphic>
          <a:graphicData uri="http://schemas.openxmlformats.org/drawingml/2006/table">
            <a:tbl>
              <a:tblPr/>
              <a:tblGrid>
                <a:gridCol w="1650505"/>
                <a:gridCol w="1265387"/>
                <a:gridCol w="1251632"/>
                <a:gridCol w="1228709"/>
                <a:gridCol w="1416683"/>
                <a:gridCol w="1416683"/>
              </a:tblGrid>
              <a:tr h="8540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Location and 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Objective 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Funding Source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Goal               (AF)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Credits Accrued       (AF)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Percent Goal/Oblig. Achieved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Estimated</a:t>
                      </a:r>
                      <a:r>
                        <a:rPr lang="en-US" sz="1400" b="1" i="0" u="none" strike="noStrike" baseline="300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Remaining Costs            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 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($ Million)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117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Phoenix 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AMA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63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M&amp;I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Firming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 valorem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tax</a:t>
                      </a:r>
                      <a:endParaRPr lang="en-US" sz="1400" b="0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1,566,000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1,271,392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81%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$44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7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Groundwater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Mgmt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Withdrawal Fees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278,253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99%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117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Pinal 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AMA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63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M&amp;I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Firming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 valorem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tax</a:t>
                      </a:r>
                      <a:endParaRPr lang="en-US" sz="1400" b="0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243,000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181,373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75%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$5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7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Groundwater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Mgmt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Withdrawal Fees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381,796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232%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117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Tucson 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AMA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63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M&amp;I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Firming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 valorem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tax</a:t>
                      </a:r>
                      <a:endParaRPr lang="en-US" sz="1400" b="0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864,000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361,150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42%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$21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7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Groundwater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Mgmt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Withdrawal Fees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89,952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52%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$57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78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On-River </a:t>
                      </a:r>
                    </a:p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M&amp;I 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Firming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General Fund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420,000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403,830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96%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$2.5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3810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Use of AWBA Credits through 2011</a:t>
            </a:r>
          </a:p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(see page 20, Tables 5, of 2011 Annual Report – </a:t>
            </a:r>
            <a:r>
              <a:rPr lang="en-US" sz="1200" b="1" u="sng" dirty="0" smtClean="0">
                <a:latin typeface="Arial" pitchFamily="34" charset="0"/>
                <a:cs typeface="Arial" pitchFamily="34" charset="0"/>
              </a:rPr>
              <a:t>Part 1 M&amp;I Firming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8382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Use of AWBA Credits through 2011</a:t>
            </a:r>
          </a:p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(see page 20, Tables 5, of 2011 Annual Report – </a:t>
            </a:r>
            <a:r>
              <a:rPr lang="en-US" sz="1200" b="1" u="sng" dirty="0" smtClean="0">
                <a:latin typeface="Arial" pitchFamily="34" charset="0"/>
                <a:cs typeface="Arial" pitchFamily="34" charset="0"/>
              </a:rPr>
              <a:t>Part 2 Indian Firming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1905000"/>
          <a:ext cx="8000999" cy="3733799"/>
        </p:xfrm>
        <a:graphic>
          <a:graphicData uri="http://schemas.openxmlformats.org/drawingml/2006/table">
            <a:tbl>
              <a:tblPr/>
              <a:tblGrid>
                <a:gridCol w="1371600"/>
                <a:gridCol w="927073"/>
                <a:gridCol w="1080780"/>
                <a:gridCol w="1129175"/>
                <a:gridCol w="1000125"/>
                <a:gridCol w="1246123"/>
                <a:gridCol w="1246123"/>
              </a:tblGrid>
              <a:tr h="10617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Location and Objective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236" marR="9236" marT="9236" marB="0" anchor="ctr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Goal              (AF)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236" marR="9236" marT="9236" marB="0" anchor="ctr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Obligation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236" marR="9236" marT="9236" marB="0" anchor="ctr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Non-Credit Goal/Oblig. Achieved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236" marR="9236" marT="9236" marB="0" anchor="ctr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Credits Accrued    (AF)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236" marR="9236" marT="9236" marB="0" anchor="ctr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Percent Goal/Oblig. Achieved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236" marR="9236" marT="9236" marB="0" anchor="ctr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Estimated</a:t>
                      </a:r>
                      <a:r>
                        <a:rPr lang="en-US" sz="1400" b="1" i="0" u="none" strike="noStrike" baseline="3000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Remaining Costs             ($ Million)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236" marR="9236" marT="9236" marB="0" anchor="ctr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6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GRIC Firming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236" marR="9236" marT="9236" marB="0" anchor="ctr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350,000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236" marR="9236" marT="9236" marB="0" anchor="ctr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up to 15,000 AF/YR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0%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$14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6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Future Settlements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236" marR="9236" marT="9236" marB="0" anchor="ctr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200,000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236" marR="9236" marT="9236" marB="0" anchor="ctr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up to 8,724 AF/YR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N/A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$18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6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Federal Assistance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236" marR="9236" marT="9236" marB="0" anchor="ctr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236" marR="9236" marT="9236" marB="0" anchor="ctr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$3,000,000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$3,000,000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34,102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100%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$0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89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Southside Replenishment Bank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236" marR="9236" marT="9236" marB="0" anchor="ctr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236" marR="9236" marT="9236" marB="0" anchor="ctr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15,000 AF Direct Delivery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3,000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20%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$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1.8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3461" y="1798320"/>
          <a:ext cx="8610602" cy="3323551"/>
        </p:xfrm>
        <a:graphic>
          <a:graphicData uri="http://schemas.openxmlformats.org/drawingml/2006/table">
            <a:tbl>
              <a:tblPr/>
              <a:tblGrid>
                <a:gridCol w="1409634"/>
                <a:gridCol w="1180423"/>
                <a:gridCol w="991346"/>
                <a:gridCol w="937829"/>
                <a:gridCol w="1088740"/>
                <a:gridCol w="859532"/>
                <a:gridCol w="962675"/>
                <a:gridCol w="1180423"/>
              </a:tblGrid>
              <a:tr h="11103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Location and Objective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135" marR="8135" marT="8135" marB="0" anchor="ctr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Funding Source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135" marR="8135" marT="8135" marB="0" anchor="ctr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Goal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135" marR="8135" marT="8135" marB="0" anchor="ctr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Obligation    (AF)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135" marR="8135" marT="8135" marB="0" anchor="ctr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Non-Credit Goal/Oblig. Achieved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135" marR="8135" marT="8135" marB="0" anchor="ctr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Credits Accrued (AF)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135" marR="8135" marT="8135" marB="0" anchor="ctr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Percent Goal/Oblig. Achieved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135" marR="8135" marT="8135" marB="0" anchor="ctr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Estimated</a:t>
                      </a:r>
                      <a:r>
                        <a:rPr lang="en-US" sz="1400" b="1" i="0" u="none" strike="noStrike" baseline="300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Remaining Costs             ($ Million)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135" marR="8135" marT="8135" marB="0" anchor="ctr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56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Interstate Water Banking - NV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135" marR="8135" marT="813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Contract with Nevada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135" marR="8135" marT="813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1,250,000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600,651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48%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$152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970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Shortage Reparation 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–Nevada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135" marR="8135" marT="813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Gifts, Grants, Donations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135" marR="8135" marT="813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$8,000,000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$2,999,748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82,375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37%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$5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9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Pinal Redirect Credits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135" marR="8135" marT="813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n/a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135" marR="8135" marT="813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14,125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7620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Use of AWBA Credits through 2011</a:t>
            </a:r>
          </a:p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(see page 20, Tables 5, of 2011 Annual Report – </a:t>
            </a:r>
            <a:r>
              <a:rPr lang="en-US" sz="1200" b="1" u="sng" dirty="0" smtClean="0">
                <a:latin typeface="Arial" pitchFamily="34" charset="0"/>
                <a:cs typeface="Arial" pitchFamily="34" charset="0"/>
              </a:rPr>
              <a:t>Part 3 Interstate Obligation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Ten-Year Plan (2013-2022)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Evaluate Ability to Meet Goals and Obligations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Evaluate Ability to Engage in Other Banking Activities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Updated Annually Based on Current Priorities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Tool for Developing Plan of Operation and guidelines for Future AWBA Activities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Annual Report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Accounting of AWBA transactions and proceedings for previous year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All monies expended from Banking Fund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All monies remaining in Banking Fund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Amount of water stored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Number of long-term storage credits distributed or extinguished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Ten-Year Plan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AWBA – Ten-Year Plan (2013 to 2022)</a:t>
            </a:r>
          </a:p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(see page 25, Tables 7, of 2011 Annual Report – </a:t>
            </a:r>
            <a:r>
              <a:rPr lang="en-US" sz="1200" b="1" u="sng" dirty="0" smtClean="0">
                <a:latin typeface="Arial" pitchFamily="34" charset="0"/>
                <a:cs typeface="Arial" pitchFamily="34" charset="0"/>
              </a:rPr>
              <a:t>Part 1 of 3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752600"/>
          <a:ext cx="7924798" cy="4648206"/>
        </p:xfrm>
        <a:graphic>
          <a:graphicData uri="http://schemas.openxmlformats.org/drawingml/2006/table">
            <a:tbl>
              <a:tblPr/>
              <a:tblGrid>
                <a:gridCol w="1068188"/>
                <a:gridCol w="1400192"/>
                <a:gridCol w="909403"/>
                <a:gridCol w="909403"/>
                <a:gridCol w="909403"/>
                <a:gridCol w="909403"/>
                <a:gridCol w="909403"/>
                <a:gridCol w="909403"/>
              </a:tblGrid>
              <a:tr h="51969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YEAR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CAP Water Available for AWBA               (AF)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CAP M&amp;I Firming                    (4-cent tax)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Water Management (Withdrawal Fees)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Appropriation from  General Fund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07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Delivery (AF)</a:t>
                      </a: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Credits (AF)</a:t>
                      </a: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Delivery (AF)</a:t>
                      </a: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Credits (AF)</a:t>
                      </a: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Delivery (AF)</a:t>
                      </a: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Credits (AF)</a:t>
                      </a: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Pre-Plan</a:t>
                      </a:r>
                    </a:p>
                  </a:txBody>
                  <a:tcPr marL="8328" marR="8328" marT="8328" marB="0" anchor="ctr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1,899,944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534,674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403,830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4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2013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82,800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43,942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40,866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4,372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3,136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4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2014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78,400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42,207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39,253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4,129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2,910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4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2015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72,400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41,742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38,820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3,881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2,679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4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2016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66,500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37,340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34,727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3,753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2,560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4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2017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155,700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125,403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116,625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3,685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2,497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4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154,200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124,495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115,780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3,669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2,482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4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152,800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121,141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112,661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3,640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2,455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4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2020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151,300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115,316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107,244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3,611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2,429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4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149,900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115,417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107,338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3,583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2,402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4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2022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148,400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115,017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106,966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3,555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2,377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9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8328" marR="8328" marT="8328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2,720,224</a:t>
                      </a: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560,601</a:t>
                      </a: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403,830</a:t>
                      </a:r>
                    </a:p>
                  </a:txBody>
                  <a:tcPr marL="8328" marR="8328" marT="832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AWBA – Ten-Year Plan (2013 to 2022)</a:t>
            </a:r>
          </a:p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(see page 25, Tables 7, of 2011 Annual Report – </a:t>
            </a:r>
            <a:r>
              <a:rPr lang="en-US" sz="1200" b="1" u="sng" dirty="0" smtClean="0">
                <a:latin typeface="Arial" pitchFamily="34" charset="0"/>
                <a:cs typeface="Arial" pitchFamily="34" charset="0"/>
              </a:rPr>
              <a:t>Part 2 of 3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09600" y="1828800"/>
          <a:ext cx="7696198" cy="4572005"/>
        </p:xfrm>
        <a:graphic>
          <a:graphicData uri="http://schemas.openxmlformats.org/drawingml/2006/table">
            <a:tbl>
              <a:tblPr/>
              <a:tblGrid>
                <a:gridCol w="1682324"/>
                <a:gridCol w="1682324"/>
                <a:gridCol w="1443850"/>
                <a:gridCol w="1443850"/>
                <a:gridCol w="1443850"/>
              </a:tblGrid>
              <a:tr h="301615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YEAR</a:t>
                      </a:r>
                      <a:endParaRPr lang="en-US" sz="1600" b="1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Shortage Reparations</a:t>
                      </a:r>
                      <a:endParaRPr lang="en-US" sz="1600" b="1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Indian</a:t>
                      </a:r>
                      <a:endParaRPr lang="en-US" sz="1600" b="1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35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($8 Million)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Settlement</a:t>
                      </a:r>
                      <a:endParaRPr lang="en-US" sz="1600" b="1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35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Delivery (AF)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Credits (AF)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Delivery (AF)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Credits (AF)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Pre-Plan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82,651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244,408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1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2013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9,414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8,755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25,072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23,317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1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2014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8,845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8,226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23,150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21,529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1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2015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5,499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5,114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21,278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19,788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1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2016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5,287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4,917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20,119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18,711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1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2017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21,668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20,152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1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21,660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20,143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1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21,537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20,029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1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2020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21,415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19,916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1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21,295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19,804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1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2022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21,175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19,693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6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109,663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447,490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AWBA – Ten-Year Plan (2013 to 2022)</a:t>
            </a:r>
          </a:p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(see page 25, Tables 7, of 2011 Annual Report – </a:t>
            </a:r>
            <a:r>
              <a:rPr lang="en-US" sz="1200" b="1" u="sng" dirty="0" smtClean="0">
                <a:latin typeface="Arial" pitchFamily="34" charset="0"/>
                <a:cs typeface="Arial" pitchFamily="34" charset="0"/>
              </a:rPr>
              <a:t>Part 3 of 3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676400"/>
          <a:ext cx="8153400" cy="4369336"/>
        </p:xfrm>
        <a:graphic>
          <a:graphicData uri="http://schemas.openxmlformats.org/drawingml/2006/table">
            <a:tbl>
              <a:tblPr/>
              <a:tblGrid>
                <a:gridCol w="1358900"/>
                <a:gridCol w="1358900"/>
                <a:gridCol w="1358900"/>
                <a:gridCol w="1358900"/>
                <a:gridCol w="1358900"/>
                <a:gridCol w="1358900"/>
              </a:tblGrid>
              <a:tr h="914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YEAR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Water Available    (AF)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AWBA Capacity Available      (AF)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Credits         (AF)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ICUA             (AF)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Remaining Credits         (AF)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Pre-Plan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600,651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2013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248,000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600,651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2014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264,509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600,651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2015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270,959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600,651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2016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276,542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600,651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2017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4,944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191,286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4,598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605,249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4,377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192,219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4,070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609,319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6,483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195,725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6,029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20,000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595,348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2020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10,958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201,700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10,191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30,000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575,539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9,605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200,605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8,933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40,000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544,471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2022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8,652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200,252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8,046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40,000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512,517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3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642,518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130,000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3810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AWBA % of Goals Achieved through 2022</a:t>
            </a:r>
          </a:p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(see page 26, Tables 8, of 2011 Annual Report – </a:t>
            </a:r>
            <a:r>
              <a:rPr lang="en-US" sz="1200" b="1" u="sng" dirty="0" smtClean="0">
                <a:latin typeface="Arial" pitchFamily="34" charset="0"/>
                <a:cs typeface="Arial" pitchFamily="34" charset="0"/>
              </a:rPr>
              <a:t>Part 1 M&amp;I Firming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1371600"/>
          <a:ext cx="8001000" cy="4876800"/>
        </p:xfrm>
        <a:graphic>
          <a:graphicData uri="http://schemas.openxmlformats.org/drawingml/2006/table">
            <a:tbl>
              <a:tblPr/>
              <a:tblGrid>
                <a:gridCol w="1671320"/>
                <a:gridCol w="1671320"/>
                <a:gridCol w="1315720"/>
                <a:gridCol w="1671320"/>
                <a:gridCol w="1671320"/>
              </a:tblGrid>
              <a:tr h="666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Location and Objective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Funding Source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Goal                           (AF)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Credits Accrued       (AF)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Percent Goal/Oblig. Achieved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Phoenix 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AMA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M&amp;I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Firming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 valorem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tax</a:t>
                      </a:r>
                      <a:endParaRPr lang="en-US" sz="1400" b="0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1,566,000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2,138,563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137%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Groundwater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Mgmt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Withdrawal Fees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118,855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Pinal 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AMA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M&amp;I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Firming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 valorem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tax</a:t>
                      </a:r>
                      <a:endParaRPr lang="en-US" sz="1400" b="0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243,000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220,575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91%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Groundwater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Mgmt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Withdrawal Fees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216,058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180%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Tucson 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AMA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M&amp;I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Firming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 valorem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tax</a:t>
                      </a:r>
                      <a:endParaRPr lang="en-US" sz="1400" b="0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864,000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482,665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56%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Groundwater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Mgmt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Withdrawal Fees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121,351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70%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On-River M&amp;I</a:t>
                      </a:r>
                    </a:p>
                    <a:p>
                      <a:pPr algn="l" fontAlgn="b"/>
                      <a:r>
                        <a:rPr lang="en-US" sz="1400" b="1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Firming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General Fund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420,000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403,830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96%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7620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AWBA % of Goals Achieved through 2022</a:t>
            </a:r>
          </a:p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(see page 26, Tables 8, of 2011 Annual Report – </a:t>
            </a:r>
            <a:r>
              <a:rPr lang="en-US" sz="1200" b="1" u="sng" dirty="0" smtClean="0">
                <a:latin typeface="Arial" pitchFamily="34" charset="0"/>
                <a:cs typeface="Arial" pitchFamily="34" charset="0"/>
              </a:rPr>
              <a:t>Part 2 Indian Firming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1905000"/>
          <a:ext cx="7315200" cy="3276600"/>
        </p:xfrm>
        <a:graphic>
          <a:graphicData uri="http://schemas.openxmlformats.org/drawingml/2006/table">
            <a:tbl>
              <a:tblPr/>
              <a:tblGrid>
                <a:gridCol w="1905677"/>
                <a:gridCol w="1022135"/>
                <a:gridCol w="1074109"/>
                <a:gridCol w="1074109"/>
                <a:gridCol w="1130412"/>
                <a:gridCol w="1108758"/>
              </a:tblGrid>
              <a:tr h="9338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Location and Objective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Goal                          (AF)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Obligation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Non-Credit Goal/Oblig. Achieved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Credits Accrued     (AF)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Percent Goal/Oblig. Achieved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40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GRIC Firming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350,000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up to 15,000 AF/YR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350,000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40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Future Settlements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200,000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up to 8,724 AF/YR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200,000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100%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426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Federal Assistance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$3,000,000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$3,000,000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34,102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100%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553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Southside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Replenishment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Bank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15,000 AF Direct Delivery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14,000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93%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7620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AWBA % of Goals Achieved through 2022</a:t>
            </a:r>
          </a:p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(see page 26, Tables 8, of 2011 Annual Report – </a:t>
            </a:r>
            <a:r>
              <a:rPr lang="en-US" sz="1200" b="1" u="sng" dirty="0" smtClean="0">
                <a:latin typeface="Arial" pitchFamily="34" charset="0"/>
                <a:cs typeface="Arial" pitchFamily="34" charset="0"/>
              </a:rPr>
              <a:t>Part 3 Interstate Obligation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2057400"/>
          <a:ext cx="8458202" cy="2976203"/>
        </p:xfrm>
        <a:graphic>
          <a:graphicData uri="http://schemas.openxmlformats.org/drawingml/2006/table">
            <a:tbl>
              <a:tblPr/>
              <a:tblGrid>
                <a:gridCol w="2241193"/>
                <a:gridCol w="1243402"/>
                <a:gridCol w="936390"/>
                <a:gridCol w="997792"/>
                <a:gridCol w="1043843"/>
                <a:gridCol w="921038"/>
                <a:gridCol w="1074544"/>
              </a:tblGrid>
              <a:tr h="1143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Location and Objective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98" marR="8298" marT="8298" marB="0" anchor="ctr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Funding Source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98" marR="8298" marT="8298" marB="0" anchor="ctr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Goal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98" marR="8298" marT="8298" marB="0" anchor="ctr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Obligation                (AF)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98" marR="8298" marT="8298" marB="0" anchor="ctr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Non-Credit Goal/Oblig. Achieved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98" marR="8298" marT="8298" marB="0" anchor="ctr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Credits Accrued     (AF)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98" marR="8298" marT="8298" marB="0" anchor="ctr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Percent Goal/Oblig. Achieved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98" marR="8298" marT="8298" marB="0" anchor="ctr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Interstate Water Banking - 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Nevada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98" marR="8298" marT="8298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Contract with Nevada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98" marR="8298" marT="8298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98" marR="8298" marT="829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1,250,000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98" marR="8298" marT="829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98" marR="8298" marT="829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642,518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98" marR="8298" marT="829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51%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98" marR="8298" marT="829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Shortage Reparations-Nevada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98" marR="8298" marT="8298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Gifts, Grants, Donations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98" marR="8298" marT="8298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$8,000,000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98" marR="8298" marT="829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98" marR="8298" marT="829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$8,000,000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98" marR="8298" marT="829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109,663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98" marR="8298" marT="829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100%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98" marR="8298" marT="829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00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Pinal Redirect Credits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98" marR="8298" marT="8298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n/a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98" marR="8298" marT="8298" marB="0" anchor="b">
                    <a:lnL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98" marR="8298" marT="829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98" marR="8298" marT="829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98" marR="8298" marT="829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14,125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98" marR="8298" marT="829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98" marR="8298" marT="8298" marB="0" anchor="b">
                    <a:lnL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There may not be sufficient excess CAP water to meet the state’s obligation to Nevada.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Funding becomes a limiting factor in both Pinal and Pima Counties.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The magnitude of carryover funds in Maricopa County could become an issue in future years.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Absent future appropriations, withdrawal fees will become the principle source of funding for Indian firming.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2011 Plan of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Initial Plan – 136,441 AF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135,441 AF storage  - 1,000 AF Southside Replenishment Bank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No Interstate  storage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Amended Plan - August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5,000 AF redirected from TDRP to NMIDD (Actual use 2,626)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15,000 AF redirected from Tucson AMA to Pinal AMA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Pinal AMA GSF operator’s pay full cost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Final Deliveries - 136,576 AF, includes 1,000 to SSRB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Agreements and Permits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-274320">
              <a:lnSpc>
                <a:spcPct val="150000"/>
              </a:lnSpc>
              <a:buClr>
                <a:schemeClr val="accent3"/>
              </a:buClr>
              <a:buSzPct val="95000"/>
            </a:pPr>
            <a:r>
              <a:rPr lang="en-US" sz="2600" dirty="0" smtClean="0"/>
              <a:t>Groundwater Savings Facility Agreements</a:t>
            </a:r>
          </a:p>
          <a:p>
            <a:pPr lvl="1">
              <a:lnSpc>
                <a:spcPct val="130000"/>
              </a:lnSpc>
            </a:pPr>
            <a:r>
              <a:rPr lang="en-US" sz="2200" dirty="0" smtClean="0"/>
              <a:t>Effective through December 2021</a:t>
            </a:r>
          </a:p>
          <a:p>
            <a:pPr marL="274320" lvl="1" indent="-274320">
              <a:lnSpc>
                <a:spcPct val="150000"/>
              </a:lnSpc>
              <a:buClr>
                <a:schemeClr val="accent3"/>
              </a:buClr>
              <a:buSzPct val="95000"/>
            </a:pPr>
            <a:r>
              <a:rPr lang="en-US" sz="2600" dirty="0" smtClean="0"/>
              <a:t>Master Water Storage Agreement</a:t>
            </a:r>
          </a:p>
          <a:p>
            <a:pPr marL="274320" lvl="1" indent="-274320">
              <a:lnSpc>
                <a:spcPct val="150000"/>
              </a:lnSpc>
              <a:buClr>
                <a:schemeClr val="accent3"/>
              </a:buClr>
              <a:buSzPct val="95000"/>
            </a:pPr>
            <a:r>
              <a:rPr lang="en-US" sz="2600" dirty="0" smtClean="0"/>
              <a:t>Amended Agreement to Firm Future Supplies</a:t>
            </a:r>
          </a:p>
          <a:p>
            <a:pPr lvl="1">
              <a:lnSpc>
                <a:spcPct val="130000"/>
              </a:lnSpc>
            </a:pPr>
            <a:r>
              <a:rPr lang="en-US" sz="2200" dirty="0" smtClean="0"/>
              <a:t>Exhibit C – reserves additional 25,894 AF credits (256,174 AF)</a:t>
            </a:r>
          </a:p>
          <a:p>
            <a:pPr marL="274320" lvl="1" indent="-274320">
              <a:lnSpc>
                <a:spcPct val="150000"/>
              </a:lnSpc>
              <a:buClr>
                <a:schemeClr val="accent3"/>
              </a:buClr>
              <a:buSzPct val="95000"/>
            </a:pPr>
            <a:r>
              <a:rPr lang="en-US" sz="2600" dirty="0" smtClean="0"/>
              <a:t>Water Storage Permits</a:t>
            </a:r>
          </a:p>
          <a:p>
            <a:pPr lvl="1">
              <a:lnSpc>
                <a:spcPct val="130000"/>
              </a:lnSpc>
            </a:pPr>
            <a:r>
              <a:rPr lang="en-US" sz="2200" dirty="0" smtClean="0"/>
              <a:t>Superstition Mtns., QCID, CAIDD, MSIDD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Indian Firming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White Mountain Apache Tribe Water Rights Quantification  - signed December 2010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Firming obligation 3,750 AF/yr during shortages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Enforceability anticipated in 2014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Navajo Nation/ Hopi Tribe settlement discussions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Bill introduced February 14, 2012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Southside Replenishment Bank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AWBA required to deliver 15,000 AF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3,000 AF delivered since 2009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Water Supply and Demand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Determine potential for use of existing and future AWBA credits for meeting firming requirements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Colorado River System Simulation – AZ assumptions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Period 2008 – 2138 (based on NAIWRS)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Three Scenarios: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1997 Base – Conditions existing when goals established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AWBA Base – Current River operations, 60</a:t>
            </a:r>
            <a:r>
              <a:rPr lang="en-US" baseline="30000" dirty="0" smtClean="0"/>
              <a:t>th</a:t>
            </a:r>
            <a:r>
              <a:rPr lang="en-US" dirty="0" smtClean="0"/>
              <a:t> percentile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Maximum Firming – Worst case scenario using AWBA Base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Water Supply and Demand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Study Identified:</a:t>
            </a:r>
          </a:p>
          <a:p>
            <a:pPr lvl="1"/>
            <a:r>
              <a:rPr lang="en-US" dirty="0" smtClean="0"/>
              <a:t>Number of shortages for each firming obligation</a:t>
            </a:r>
          </a:p>
          <a:p>
            <a:pPr lvl="1"/>
            <a:r>
              <a:rPr lang="en-US" dirty="0" smtClean="0"/>
              <a:t>Firming and shortage volumes</a:t>
            </a:r>
          </a:p>
          <a:p>
            <a:pPr lvl="1"/>
            <a:r>
              <a:rPr lang="en-US" dirty="0" smtClean="0"/>
              <a:t>Amount of credits remaining after firming period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sz="2600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2600" dirty="0" smtClean="0"/>
              <a:t>Initial Analysis</a:t>
            </a:r>
          </a:p>
          <a:p>
            <a:pPr lvl="1"/>
            <a:r>
              <a:rPr lang="en-US" dirty="0" smtClean="0"/>
              <a:t>AWBA Base – probability of shortage before 2022 is 6%</a:t>
            </a:r>
          </a:p>
          <a:p>
            <a:pPr lvl="1"/>
            <a:r>
              <a:rPr lang="en-US" dirty="0" smtClean="0"/>
              <a:t>Maximum Firming - 15.4 % chance of shortage in 2035</a:t>
            </a:r>
          </a:p>
          <a:p>
            <a:pPr lvl="1"/>
            <a:r>
              <a:rPr lang="en-US" dirty="0" smtClean="0"/>
              <a:t>Insufficient credits for Pima County after 2057</a:t>
            </a:r>
          </a:p>
          <a:p>
            <a:pPr lvl="1"/>
            <a:r>
              <a:rPr lang="en-US" dirty="0" smtClean="0"/>
              <a:t>Maximum Firming – deficit of 128KAF of credits for Indian firming by 2091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548640" lvl="2" indent="-274320">
              <a:buClr>
                <a:schemeClr val="accent3"/>
              </a:buClr>
              <a:buSzPct val="95000"/>
            </a:pPr>
            <a:endParaRPr lang="en-US" sz="2300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Credit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029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What is AWBA’s Role in Recovery Planning Process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4-Cent Tax Credits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 Distributed to CAWCD “to the extent necessary” to meet demands of CAP M&amp;I subcontractors during shortages or disruptions in operations of the Project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Withdrawal Fee Credits</a:t>
            </a:r>
          </a:p>
          <a:p>
            <a:pPr lvl="1"/>
            <a:r>
              <a:rPr lang="en-US" dirty="0" smtClean="0"/>
              <a:t>Used at discretion of AWBA Commission</a:t>
            </a:r>
          </a:p>
          <a:p>
            <a:pPr lvl="2"/>
            <a:r>
              <a:rPr lang="en-US" dirty="0" smtClean="0"/>
              <a:t>Indian firming</a:t>
            </a:r>
          </a:p>
          <a:p>
            <a:pPr lvl="2"/>
            <a:r>
              <a:rPr lang="en-US" dirty="0" smtClean="0"/>
              <a:t>M&amp;I firming</a:t>
            </a:r>
          </a:p>
          <a:p>
            <a:pPr lvl="2"/>
            <a:r>
              <a:rPr lang="en-US" dirty="0" smtClean="0"/>
              <a:t>Other water management objectives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Credit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Workshop with Interested Parties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Solicit input on distribution of credits during shortages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Issues Raised by Participants</a:t>
            </a:r>
          </a:p>
          <a:p>
            <a:pPr lvl="1"/>
            <a:r>
              <a:rPr lang="en-US" dirty="0" smtClean="0"/>
              <a:t>What is meant by “to the extent necessary”</a:t>
            </a:r>
          </a:p>
          <a:p>
            <a:pPr lvl="1"/>
            <a:r>
              <a:rPr lang="en-US" dirty="0" smtClean="0"/>
              <a:t>Are recovered CAP credits considered Project water</a:t>
            </a:r>
          </a:p>
          <a:p>
            <a:pPr lvl="1"/>
            <a:r>
              <a:rPr lang="en-US" dirty="0" smtClean="0"/>
              <a:t>Is equity a consideration?</a:t>
            </a:r>
          </a:p>
          <a:p>
            <a:pPr lvl="1"/>
            <a:r>
              <a:rPr lang="en-US" dirty="0" smtClean="0"/>
              <a:t>Perception of other states, particularly Lower Basin</a:t>
            </a:r>
          </a:p>
          <a:p>
            <a:pPr lvl="1"/>
            <a:r>
              <a:rPr lang="en-US" dirty="0" smtClean="0"/>
              <a:t>Focus discussion first on 4-cent tax credits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Identify which organization is responsible for various issues and developing potential policies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Organized Inter-agency Workgroup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880</TotalTime>
  <Words>1952</Words>
  <Application>Microsoft Office PowerPoint</Application>
  <PresentationFormat>On-screen Show (4:3)</PresentationFormat>
  <Paragraphs>727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Flow</vt:lpstr>
      <vt:lpstr>AWBA 2011 Annual Report  &amp;  Ten-Year Plan</vt:lpstr>
      <vt:lpstr>Annual Report Requirements</vt:lpstr>
      <vt:lpstr>2011 Plan of Operation</vt:lpstr>
      <vt:lpstr>   Agreements and Permits</vt:lpstr>
      <vt:lpstr>Indian Firming Program</vt:lpstr>
      <vt:lpstr>Water Supply and Demand Study</vt:lpstr>
      <vt:lpstr>Water Supply and Demand Study</vt:lpstr>
      <vt:lpstr>Credit Distribution</vt:lpstr>
      <vt:lpstr>Credit Distribution</vt:lpstr>
      <vt:lpstr>Conceptual IGA</vt:lpstr>
      <vt:lpstr>Conceptual IGA</vt:lpstr>
      <vt:lpstr>Conceptual IGA</vt:lpstr>
      <vt:lpstr>2012 Plan of Operation</vt:lpstr>
      <vt:lpstr>Slide 14</vt:lpstr>
      <vt:lpstr>Slide 15</vt:lpstr>
      <vt:lpstr>Slide 16</vt:lpstr>
      <vt:lpstr>Slide 17</vt:lpstr>
      <vt:lpstr>Slide 18</vt:lpstr>
      <vt:lpstr>Ten-Year Plan (2013-2022)</vt:lpstr>
      <vt:lpstr>Slide 20</vt:lpstr>
      <vt:lpstr>Slide 21</vt:lpstr>
      <vt:lpstr>Slide 22</vt:lpstr>
      <vt:lpstr>Slide 23</vt:lpstr>
      <vt:lpstr>Slide 24</vt:lpstr>
      <vt:lpstr>Slide 25</vt:lpstr>
      <vt:lpstr>Conclusions</vt:lpstr>
    </vt:vector>
  </TitlesOfParts>
  <Company>State of AZ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AWBA 2011 Annual Report  &amp;  Ten-Year Plan</dc:title>
  <dc:creator>ADWR</dc:creator>
  <cp:lastModifiedBy>Terri Sue Rossi</cp:lastModifiedBy>
  <cp:revision>86</cp:revision>
  <dcterms:created xsi:type="dcterms:W3CDTF">2012-06-13T16:08:30Z</dcterms:created>
  <dcterms:modified xsi:type="dcterms:W3CDTF">2012-07-03T19:17:19Z</dcterms:modified>
</cp:coreProperties>
</file>