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4"/>
    <p:sldMasterId id="2147483676" r:id="rId5"/>
  </p:sldMasterIdLst>
  <p:notesMasterIdLst>
    <p:notesMasterId r:id="rId20"/>
  </p:notesMasterIdLst>
  <p:sldIdLst>
    <p:sldId id="402" r:id="rId6"/>
    <p:sldId id="403" r:id="rId7"/>
    <p:sldId id="422" r:id="rId8"/>
    <p:sldId id="412" r:id="rId9"/>
    <p:sldId id="413" r:id="rId10"/>
    <p:sldId id="414" r:id="rId11"/>
    <p:sldId id="415" r:id="rId12"/>
    <p:sldId id="416" r:id="rId13"/>
    <p:sldId id="417" r:id="rId14"/>
    <p:sldId id="418" r:id="rId15"/>
    <p:sldId id="419" r:id="rId16"/>
    <p:sldId id="420" r:id="rId17"/>
    <p:sldId id="421" r:id="rId18"/>
    <p:sldId id="389" r:id="rId19"/>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hahacmoores" initials="sm" lastIdx="47" clrIdx="0"/>
  <p:cmAuthor id="7" name="James Zeveski" initials="JZ" lastIdx="8" clrIdx="7"/>
  <p:cmAuthor id="1" name="Hanselman, Emily" initials="HE" lastIdx="26" clrIdx="1"/>
  <p:cmAuthor id="8" name="McLellan, Ashley" initials="MA" lastIdx="7" clrIdx="8">
    <p:extLst/>
  </p:cmAuthor>
  <p:cmAuthor id="2" name="Moore, Sarah [USA]" initials="SM" lastIdx="3" clrIdx="2"/>
  <p:cmAuthor id="3" name="Labo, Matthew" initials="ML" lastIdx="6" clrIdx="3"/>
  <p:cmAuthor id="4" name="550979" initials="5" lastIdx="10" clrIdx="4"/>
  <p:cmAuthor id="5" name="Bernal, Christina " initials="CB" lastIdx="5" clrIdx="5"/>
  <p:cmAuthor id="6" name="Department of Veterans Affairs" initials="DoVA" lastIdx="1"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3BE"/>
    <a:srgbClr val="E7EDF4"/>
    <a:srgbClr val="CBD9E8"/>
    <a:srgbClr val="003C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518" autoAdjust="0"/>
    <p:restoredTop sz="71199" autoAdjust="0"/>
  </p:normalViewPr>
  <p:slideViewPr>
    <p:cSldViewPr>
      <p:cViewPr>
        <p:scale>
          <a:sx n="66" d="100"/>
          <a:sy n="66" d="100"/>
        </p:scale>
        <p:origin x="-1710" y="360"/>
      </p:cViewPr>
      <p:guideLst>
        <p:guide orient="horz" pos="2160"/>
        <p:guide pos="2880"/>
      </p:guideLst>
    </p:cSldViewPr>
  </p:slideViewPr>
  <p:outlineViewPr>
    <p:cViewPr>
      <p:scale>
        <a:sx n="33" d="100"/>
        <a:sy n="33" d="100"/>
      </p:scale>
      <p:origin x="54" y="0"/>
    </p:cViewPr>
  </p:outlineViewPr>
  <p:notesTextViewPr>
    <p:cViewPr>
      <p:scale>
        <a:sx n="1" d="1"/>
        <a:sy n="1" d="1"/>
      </p:scale>
      <p:origin x="0" y="0"/>
    </p:cViewPr>
  </p:notesTextViewPr>
  <p:notesViewPr>
    <p:cSldViewPr>
      <p:cViewPr varScale="1">
        <p:scale>
          <a:sx n="55" d="100"/>
          <a:sy n="55" d="100"/>
        </p:scale>
        <p:origin x="-2832" y="-102"/>
      </p:cViewPr>
      <p:guideLst>
        <p:guide orient="horz" pos="2909"/>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1804"/>
          </a:xfrm>
          <a:prstGeom prst="rect">
            <a:avLst/>
          </a:prstGeom>
        </p:spPr>
        <p:txBody>
          <a:bodyPr vert="horz" lIns="92830" tIns="46415" rIns="92830" bIns="46415" rtlCol="0"/>
          <a:lstStyle>
            <a:lvl1pPr algn="l">
              <a:defRPr sz="1200"/>
            </a:lvl1pPr>
          </a:lstStyle>
          <a:p>
            <a:endParaRPr lang="en-US" dirty="0"/>
          </a:p>
        </p:txBody>
      </p:sp>
      <p:sp>
        <p:nvSpPr>
          <p:cNvPr id="3" name="Date Placeholder 2"/>
          <p:cNvSpPr>
            <a:spLocks noGrp="1"/>
          </p:cNvSpPr>
          <p:nvPr>
            <p:ph type="dt" idx="1"/>
          </p:nvPr>
        </p:nvSpPr>
        <p:spPr>
          <a:xfrm>
            <a:off x="3970939" y="1"/>
            <a:ext cx="3037840" cy="461804"/>
          </a:xfrm>
          <a:prstGeom prst="rect">
            <a:avLst/>
          </a:prstGeom>
        </p:spPr>
        <p:txBody>
          <a:bodyPr vert="horz" lIns="92830" tIns="46415" rIns="92830" bIns="46415" rtlCol="0"/>
          <a:lstStyle>
            <a:lvl1pPr algn="r">
              <a:defRPr sz="1200"/>
            </a:lvl1pPr>
          </a:lstStyle>
          <a:p>
            <a:fld id="{F2BB51E7-A817-483A-A4ED-1F2C2AB79D1B}" type="datetimeFigureOut">
              <a:rPr lang="en-US" smtClean="0"/>
              <a:t>3/4/2016</a:t>
            </a:fld>
            <a:endParaRPr lang="en-US" dirty="0"/>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2830" tIns="46415" rIns="92830" bIns="46415" rtlCol="0" anchor="ctr"/>
          <a:lstStyle/>
          <a:p>
            <a:endParaRPr lang="en-US" dirty="0"/>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2830" tIns="46415" rIns="92830" bIns="4641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9"/>
            <a:ext cx="3037840" cy="461804"/>
          </a:xfrm>
          <a:prstGeom prst="rect">
            <a:avLst/>
          </a:prstGeom>
        </p:spPr>
        <p:txBody>
          <a:bodyPr vert="horz" lIns="92830" tIns="46415" rIns="92830" bIns="4641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772669"/>
            <a:ext cx="3037840" cy="461804"/>
          </a:xfrm>
          <a:prstGeom prst="rect">
            <a:avLst/>
          </a:prstGeom>
        </p:spPr>
        <p:txBody>
          <a:bodyPr vert="horz" lIns="92830" tIns="46415" rIns="92830" bIns="46415" rtlCol="0" anchor="b"/>
          <a:lstStyle>
            <a:lvl1pPr algn="r">
              <a:defRPr sz="1200"/>
            </a:lvl1pPr>
          </a:lstStyle>
          <a:p>
            <a:fld id="{B5ABA5BB-92C4-45BB-A976-27BF9F0BC346}" type="slidenum">
              <a:rPr lang="en-US" smtClean="0"/>
              <a:t>‹#›</a:t>
            </a:fld>
            <a:endParaRPr lang="en-US" dirty="0"/>
          </a:p>
        </p:txBody>
      </p:sp>
    </p:spTree>
    <p:extLst>
      <p:ext uri="{BB962C8B-B14F-4D97-AF65-F5344CB8AC3E}">
        <p14:creationId xmlns:p14="http://schemas.microsoft.com/office/powerpoint/2010/main" val="14466158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Good afternoon. My</a:t>
            </a:r>
            <a:r>
              <a:rPr lang="en-US" baseline="0" dirty="0" smtClean="0"/>
              <a:t> name is Lindsay Hall, for those of you who don’t me. I am a Deputy Associate Director and Program Manager for the VA Center for Applied Systems Engineering, or VA-CASE as you may know it. Today I’m going to give you a very high level overview of what VA-CASE does, how we’ll be participating in this initiative, and a quick crash course in Systems Engineering and Lean. </a:t>
            </a:r>
            <a:endParaRPr lang="en-US" dirty="0"/>
          </a:p>
        </p:txBody>
      </p:sp>
      <p:sp>
        <p:nvSpPr>
          <p:cNvPr id="4" name="Slide Number Placeholder 3"/>
          <p:cNvSpPr>
            <a:spLocks noGrp="1"/>
          </p:cNvSpPr>
          <p:nvPr>
            <p:ph type="sldNum" sz="quarter" idx="10"/>
          </p:nvPr>
        </p:nvSpPr>
        <p:spPr/>
        <p:txBody>
          <a:bodyPr/>
          <a:lstStyle/>
          <a:p>
            <a:fld id="{B5ABA5BB-92C4-45BB-A976-27BF9F0BC346}" type="slidenum">
              <a:rPr lang="en-US" smtClean="0"/>
              <a:t>1</a:t>
            </a:fld>
            <a:endParaRPr lang="en-US" dirty="0"/>
          </a:p>
        </p:txBody>
      </p:sp>
    </p:spTree>
    <p:extLst>
      <p:ext uri="{BB962C8B-B14F-4D97-AF65-F5344CB8AC3E}">
        <p14:creationId xmlns:p14="http://schemas.microsoft.com/office/powerpoint/2010/main" val="5778407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VA-CASE is 1</a:t>
            </a:r>
            <a:r>
              <a:rPr lang="en-US" baseline="0" dirty="0" smtClean="0"/>
              <a:t> of 4 interdisciplinary Veterans Engineering Resource Centers, or VERCs. You will hear some people refer to us as VERC staff or VA-CASE staff, the two are somewhat synonymous. Just like there are many brands of soda and tissues and potato chips, VA-CASE is the specific name of the VERC that is based in Indianapolis, Indiana. </a:t>
            </a:r>
          </a:p>
          <a:p>
            <a:endParaRPr lang="en-US" baseline="0" dirty="0" smtClean="0"/>
          </a:p>
          <a:p>
            <a:r>
              <a:rPr lang="en-US" baseline="0" dirty="0" smtClean="0"/>
              <a:t>The VERCs were built on the philosophy of partnering Systems Engineers with VHA staff to improve processes and systems for our Veterans at both the facility and national levels. The VERCs have been around for about 6 years now and were founded by Peter Woodbridge and Heather Woodward-Hagg. Over the last 6 years, VA-CASE has grown exponentially and we’re now comprised of eight Program Offices, each with a different focus and area of expertise. I am the Deputy Associate Director for the Transactional Systems Program, or TSP. </a:t>
            </a:r>
          </a:p>
        </p:txBody>
      </p:sp>
      <p:sp>
        <p:nvSpPr>
          <p:cNvPr id="4" name="Slide Number Placeholder 3"/>
          <p:cNvSpPr>
            <a:spLocks noGrp="1"/>
          </p:cNvSpPr>
          <p:nvPr>
            <p:ph type="sldNum" sz="quarter" idx="10"/>
          </p:nvPr>
        </p:nvSpPr>
        <p:spPr/>
        <p:txBody>
          <a:bodyPr/>
          <a:lstStyle/>
          <a:p>
            <a:fld id="{B5ABA5BB-92C4-45BB-A976-27BF9F0BC346}" type="slidenum">
              <a:rPr lang="en-US" smtClean="0"/>
              <a:t>2</a:t>
            </a:fld>
            <a:endParaRPr lang="en-US" dirty="0"/>
          </a:p>
        </p:txBody>
      </p:sp>
    </p:spTree>
    <p:extLst>
      <p:ext uri="{BB962C8B-B14F-4D97-AF65-F5344CB8AC3E}">
        <p14:creationId xmlns:p14="http://schemas.microsoft.com/office/powerpoint/2010/main" val="3255977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ABA5BB-92C4-45BB-A976-27BF9F0BC346}" type="slidenum">
              <a:rPr lang="en-US" smtClean="0"/>
              <a:t>14</a:t>
            </a:fld>
            <a:endParaRPr lang="en-US" dirty="0"/>
          </a:p>
        </p:txBody>
      </p:sp>
    </p:spTree>
    <p:extLst>
      <p:ext uri="{BB962C8B-B14F-4D97-AF65-F5344CB8AC3E}">
        <p14:creationId xmlns:p14="http://schemas.microsoft.com/office/powerpoint/2010/main" val="8422721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935650"/>
            <a:ext cx="8229600" cy="419051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47CD253B-EA29-4CD5-AD3F-803B9D2709C4}" type="slidenum">
              <a:rPr lang="en-US">
                <a:solidFill>
                  <a:prstClr val="black">
                    <a:tint val="75000"/>
                  </a:prstClr>
                </a:solidFill>
              </a:rPr>
              <a:pPr>
                <a:defRPr/>
              </a:pPr>
              <a:t>‹#›</a:t>
            </a:fld>
            <a:endParaRPr lang="en-US" dirty="0">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pic>
        <p:nvPicPr>
          <p:cNvPr id="4" name="Picture 3" descr="background cover.pdf"/>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338880" y="3178162"/>
            <a:ext cx="7772400" cy="730127"/>
          </a:xfrm>
        </p:spPr>
        <p:txBody>
          <a:bodyPr anchor="b" anchorCtr="0">
            <a:normAutofit/>
          </a:bodyPr>
          <a:lstStyle>
            <a:lvl1pPr algn="l">
              <a:defRPr sz="2000" b="1">
                <a:latin typeface="Calibri"/>
                <a:cs typeface="Calibri"/>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57696" y="4004454"/>
            <a:ext cx="7753584" cy="914813"/>
          </a:xfrm>
        </p:spPr>
        <p:txBody>
          <a:bodyPr>
            <a:noAutofit/>
          </a:bodyPr>
          <a:lstStyle>
            <a:lvl1pPr marL="0" indent="0" algn="l">
              <a:buNone/>
              <a:defRPr sz="1600">
                <a:solidFill>
                  <a:srgbClr val="FFFFFF"/>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52218326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3" descr="Slide background with light blue circle-star pattern block behind title. Bottom left reads &quot;Veterans Health Administration.&quot;&#10;"/>
          <p:cNvPicPr>
            <a:picLocks noChangeAspect="1"/>
          </p:cNvPicPr>
          <p:nvPr userDrawn="1"/>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27" name="Title Placeholder 1"/>
          <p:cNvSpPr>
            <a:spLocks noGrp="1"/>
          </p:cNvSpPr>
          <p:nvPr>
            <p:ph type="title"/>
          </p:nvPr>
        </p:nvSpPr>
        <p:spPr bwMode="auto">
          <a:xfrm>
            <a:off x="457200" y="274638"/>
            <a:ext cx="8229600" cy="12906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457200" y="1849438"/>
            <a:ext cx="8229600" cy="4276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 name="Slide Number Placeholder 5"/>
          <p:cNvSpPr>
            <a:spLocks noGrp="1"/>
          </p:cNvSpPr>
          <p:nvPr>
            <p:ph type="sldNum" sz="quarter" idx="4"/>
          </p:nvPr>
        </p:nvSpPr>
        <p:spPr>
          <a:xfrm>
            <a:off x="8583613" y="6249988"/>
            <a:ext cx="490537" cy="365125"/>
          </a:xfrm>
          <a:prstGeom prst="rect">
            <a:avLst/>
          </a:prstGeom>
        </p:spPr>
        <p:txBody>
          <a:bodyPr vert="horz" lIns="91440" tIns="45720" rIns="91440" bIns="45720" rtlCol="0" anchor="ctr"/>
          <a:lstStyle>
            <a:lvl1pPr algn="r" fontAlgn="auto">
              <a:spcBef>
                <a:spcPts val="0"/>
              </a:spcBef>
              <a:spcAft>
                <a:spcPts val="0"/>
              </a:spcAft>
              <a:defRPr sz="1000">
                <a:solidFill>
                  <a:schemeClr val="tx1">
                    <a:tint val="75000"/>
                  </a:schemeClr>
                </a:solidFill>
                <a:latin typeface="Georgia"/>
                <a:cs typeface="Georgia"/>
              </a:defRPr>
            </a:lvl1pPr>
          </a:lstStyle>
          <a:p>
            <a:pPr>
              <a:defRPr/>
            </a:pPr>
            <a:fld id="{7A47C905-A1C0-48F7-8EA3-486ED7BD525E}" type="slidenum">
              <a:rPr lang="en-US">
                <a:solidFill>
                  <a:prstClr val="black">
                    <a:tint val="75000"/>
                  </a:prstClr>
                </a:solidFill>
              </a:rPr>
              <a:pPr>
                <a:defRPr/>
              </a:pPr>
              <a:t>‹#›</a:t>
            </a:fld>
            <a:endParaRPr lang="en-US" dirty="0">
              <a:solidFill>
                <a:prstClr val="black">
                  <a:tint val="75000"/>
                </a:prstClr>
              </a:solidFill>
            </a:endParaRPr>
          </a:p>
        </p:txBody>
      </p:sp>
      <p:sp>
        <p:nvSpPr>
          <p:cNvPr id="5" name="TextBox 4"/>
          <p:cNvSpPr txBox="1"/>
          <p:nvPr userDrawn="1"/>
        </p:nvSpPr>
        <p:spPr>
          <a:xfrm>
            <a:off x="457200" y="6284913"/>
            <a:ext cx="4311650" cy="276225"/>
          </a:xfrm>
          <a:prstGeom prst="rect">
            <a:avLst/>
          </a:prstGeom>
          <a:noFill/>
        </p:spPr>
        <p:txBody>
          <a:bodyPr>
            <a:spAutoFit/>
          </a:bodyPr>
          <a:lstStyle/>
          <a:p>
            <a:pPr>
              <a:defRPr/>
            </a:pPr>
            <a:r>
              <a:rPr lang="en-US" sz="1200" spc="100" dirty="0">
                <a:solidFill>
                  <a:prstClr val="white">
                    <a:lumMod val="65000"/>
                  </a:prstClr>
                </a:solidFill>
              </a:rPr>
              <a:t>VETERANS HEALTH ADMINISTRATION</a:t>
            </a:r>
          </a:p>
        </p:txBody>
      </p:sp>
    </p:spTree>
    <p:extLst>
      <p:ext uri="{BB962C8B-B14F-4D97-AF65-F5344CB8AC3E}">
        <p14:creationId xmlns:p14="http://schemas.microsoft.com/office/powerpoint/2010/main" val="3139943308"/>
      </p:ext>
    </p:extLst>
  </p:cSld>
  <p:clrMap bg1="lt1" tx1="dk1" bg2="lt2" tx2="dk2" accent1="accent1" accent2="accent2" accent3="accent3" accent4="accent4" accent5="accent5" accent6="accent6" hlink="hlink" folHlink="folHlink"/>
  <p:sldLayoutIdLst>
    <p:sldLayoutId id="2147483665" r:id="rId1"/>
  </p:sldLayoutIdLst>
  <p:hf hdr="0" ftr="0" dt="0"/>
  <p:txStyles>
    <p:titleStyle>
      <a:lvl1pPr algn="l" defTabSz="457200" rtl="0" eaLnBrk="0" fontAlgn="base" hangingPunct="0">
        <a:spcBef>
          <a:spcPct val="0"/>
        </a:spcBef>
        <a:spcAft>
          <a:spcPct val="0"/>
        </a:spcAft>
        <a:defRPr sz="2400" kern="1200">
          <a:solidFill>
            <a:schemeClr val="bg1"/>
          </a:solidFill>
          <a:latin typeface="Georgia"/>
          <a:ea typeface="Georgia" pitchFamily="18" charset="0"/>
          <a:cs typeface="Georgia"/>
        </a:defRPr>
      </a:lvl1pPr>
      <a:lvl2pPr algn="l" defTabSz="457200" rtl="0" eaLnBrk="0" fontAlgn="base" hangingPunct="0">
        <a:spcBef>
          <a:spcPct val="0"/>
        </a:spcBef>
        <a:spcAft>
          <a:spcPct val="0"/>
        </a:spcAft>
        <a:defRPr sz="2400">
          <a:solidFill>
            <a:schemeClr val="bg1"/>
          </a:solidFill>
          <a:latin typeface="Georgia" pitchFamily="18" charset="0"/>
          <a:ea typeface="Georgia" pitchFamily="18" charset="0"/>
          <a:cs typeface="Georgia" pitchFamily="18" charset="0"/>
        </a:defRPr>
      </a:lvl2pPr>
      <a:lvl3pPr algn="l" defTabSz="457200" rtl="0" eaLnBrk="0" fontAlgn="base" hangingPunct="0">
        <a:spcBef>
          <a:spcPct val="0"/>
        </a:spcBef>
        <a:spcAft>
          <a:spcPct val="0"/>
        </a:spcAft>
        <a:defRPr sz="2400">
          <a:solidFill>
            <a:schemeClr val="bg1"/>
          </a:solidFill>
          <a:latin typeface="Georgia" pitchFamily="18" charset="0"/>
          <a:ea typeface="Georgia" pitchFamily="18" charset="0"/>
          <a:cs typeface="Georgia" pitchFamily="18" charset="0"/>
        </a:defRPr>
      </a:lvl3pPr>
      <a:lvl4pPr algn="l" defTabSz="457200" rtl="0" eaLnBrk="0" fontAlgn="base" hangingPunct="0">
        <a:spcBef>
          <a:spcPct val="0"/>
        </a:spcBef>
        <a:spcAft>
          <a:spcPct val="0"/>
        </a:spcAft>
        <a:defRPr sz="2400">
          <a:solidFill>
            <a:schemeClr val="bg1"/>
          </a:solidFill>
          <a:latin typeface="Georgia" pitchFamily="18" charset="0"/>
          <a:ea typeface="Georgia" pitchFamily="18" charset="0"/>
          <a:cs typeface="Georgia" pitchFamily="18" charset="0"/>
        </a:defRPr>
      </a:lvl4pPr>
      <a:lvl5pPr algn="l" defTabSz="457200" rtl="0" eaLnBrk="0" fontAlgn="base" hangingPunct="0">
        <a:spcBef>
          <a:spcPct val="0"/>
        </a:spcBef>
        <a:spcAft>
          <a:spcPct val="0"/>
        </a:spcAft>
        <a:defRPr sz="2400">
          <a:solidFill>
            <a:schemeClr val="bg1"/>
          </a:solidFill>
          <a:latin typeface="Georgia" pitchFamily="18" charset="0"/>
          <a:ea typeface="Georgia" pitchFamily="18" charset="0"/>
          <a:cs typeface="Georgia" pitchFamily="18" charset="0"/>
        </a:defRPr>
      </a:lvl5pPr>
      <a:lvl6pPr marL="457200" algn="l" defTabSz="457200" rtl="0" fontAlgn="base">
        <a:spcBef>
          <a:spcPct val="0"/>
        </a:spcBef>
        <a:spcAft>
          <a:spcPct val="0"/>
        </a:spcAft>
        <a:defRPr sz="2400">
          <a:solidFill>
            <a:schemeClr val="bg1"/>
          </a:solidFill>
          <a:latin typeface="Georgia" pitchFamily="18" charset="0"/>
          <a:ea typeface="Georgia" pitchFamily="18" charset="0"/>
          <a:cs typeface="Georgia" pitchFamily="18" charset="0"/>
        </a:defRPr>
      </a:lvl6pPr>
      <a:lvl7pPr marL="914400" algn="l" defTabSz="457200" rtl="0" fontAlgn="base">
        <a:spcBef>
          <a:spcPct val="0"/>
        </a:spcBef>
        <a:spcAft>
          <a:spcPct val="0"/>
        </a:spcAft>
        <a:defRPr sz="2400">
          <a:solidFill>
            <a:schemeClr val="bg1"/>
          </a:solidFill>
          <a:latin typeface="Georgia" pitchFamily="18" charset="0"/>
          <a:ea typeface="Georgia" pitchFamily="18" charset="0"/>
          <a:cs typeface="Georgia" pitchFamily="18" charset="0"/>
        </a:defRPr>
      </a:lvl7pPr>
      <a:lvl8pPr marL="1371600" algn="l" defTabSz="457200" rtl="0" fontAlgn="base">
        <a:spcBef>
          <a:spcPct val="0"/>
        </a:spcBef>
        <a:spcAft>
          <a:spcPct val="0"/>
        </a:spcAft>
        <a:defRPr sz="2400">
          <a:solidFill>
            <a:schemeClr val="bg1"/>
          </a:solidFill>
          <a:latin typeface="Georgia" pitchFamily="18" charset="0"/>
          <a:ea typeface="Georgia" pitchFamily="18" charset="0"/>
          <a:cs typeface="Georgia" pitchFamily="18" charset="0"/>
        </a:defRPr>
      </a:lvl8pPr>
      <a:lvl9pPr marL="1828800" algn="l" defTabSz="457200" rtl="0" fontAlgn="base">
        <a:spcBef>
          <a:spcPct val="0"/>
        </a:spcBef>
        <a:spcAft>
          <a:spcPct val="0"/>
        </a:spcAft>
        <a:defRPr sz="2400">
          <a:solidFill>
            <a:schemeClr val="bg1"/>
          </a:solidFill>
          <a:latin typeface="Georgia" pitchFamily="18" charset="0"/>
          <a:ea typeface="Georgia" pitchFamily="18" charset="0"/>
          <a:cs typeface="Georgia" pitchFamily="18" charset="0"/>
        </a:defRPr>
      </a:lvl9pPr>
    </p:titleStyle>
    <p:bodyStyle>
      <a:lvl1pPr marL="342900" indent="-342900" algn="l" defTabSz="457200" rtl="0" eaLnBrk="0" fontAlgn="base" hangingPunct="0">
        <a:spcBef>
          <a:spcPct val="20000"/>
        </a:spcBef>
        <a:spcAft>
          <a:spcPct val="0"/>
        </a:spcAft>
        <a:buFont typeface="Arial" charset="0"/>
        <a:buChar char="•"/>
        <a:defRPr kern="1200">
          <a:solidFill>
            <a:schemeClr val="tx1"/>
          </a:solidFill>
          <a:latin typeface="+mn-lt"/>
          <a:ea typeface="Georgia" pitchFamily="18" charset="0"/>
          <a:cs typeface="Georgia"/>
        </a:defRPr>
      </a:lvl1pPr>
      <a:lvl2pPr marL="742950" indent="-285750" algn="l" defTabSz="457200" rtl="0" eaLnBrk="0" fontAlgn="base" hangingPunct="0">
        <a:spcBef>
          <a:spcPct val="20000"/>
        </a:spcBef>
        <a:spcAft>
          <a:spcPct val="0"/>
        </a:spcAft>
        <a:buFont typeface="Arial" charset="0"/>
        <a:buChar char="–"/>
        <a:defRPr sz="1600" kern="1200">
          <a:solidFill>
            <a:schemeClr val="tx1"/>
          </a:solidFill>
          <a:latin typeface="+mn-lt"/>
          <a:ea typeface="Georgia" pitchFamily="18" charset="0"/>
          <a:cs typeface="Georgia"/>
        </a:defRPr>
      </a:lvl2pPr>
      <a:lvl3pPr marL="1143000" indent="-228600" algn="l" defTabSz="457200" rtl="0" eaLnBrk="0" fontAlgn="base" hangingPunct="0">
        <a:spcBef>
          <a:spcPct val="20000"/>
        </a:spcBef>
        <a:spcAft>
          <a:spcPct val="0"/>
        </a:spcAft>
        <a:buFont typeface="Arial" charset="0"/>
        <a:buChar char="•"/>
        <a:defRPr sz="1400" kern="1200">
          <a:solidFill>
            <a:schemeClr val="tx1"/>
          </a:solidFill>
          <a:latin typeface="+mn-lt"/>
          <a:ea typeface="Georgia" pitchFamily="18" charset="0"/>
          <a:cs typeface="Georgia"/>
        </a:defRPr>
      </a:lvl3pPr>
      <a:lvl4pPr marL="1600200" indent="-228600" algn="l" defTabSz="457200" rtl="0" eaLnBrk="0" fontAlgn="base" hangingPunct="0">
        <a:spcBef>
          <a:spcPct val="20000"/>
        </a:spcBef>
        <a:spcAft>
          <a:spcPct val="0"/>
        </a:spcAft>
        <a:buFont typeface="Arial" charset="0"/>
        <a:buChar char="–"/>
        <a:defRPr sz="1200" kern="1200">
          <a:solidFill>
            <a:schemeClr val="tx1"/>
          </a:solidFill>
          <a:latin typeface="+mn-lt"/>
          <a:ea typeface="Georgia" pitchFamily="18" charset="0"/>
          <a:cs typeface="Georgia"/>
        </a:defRPr>
      </a:lvl4pPr>
      <a:lvl5pPr marL="2057400" indent="-228600" algn="l" defTabSz="457200" rtl="0" eaLnBrk="0" fontAlgn="base" hangingPunct="0">
        <a:spcBef>
          <a:spcPct val="20000"/>
        </a:spcBef>
        <a:spcAft>
          <a:spcPct val="0"/>
        </a:spcAft>
        <a:buFont typeface="Arial" charset="0"/>
        <a:buChar char="»"/>
        <a:defRPr sz="1200" kern="1200">
          <a:solidFill>
            <a:schemeClr val="tx1"/>
          </a:solidFill>
          <a:latin typeface="Georgia"/>
          <a:ea typeface="Georgia" pitchFamily="18" charset="0"/>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descr="background interior.pdf"/>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291144"/>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849348"/>
            <a:ext cx="8229600" cy="4276816"/>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4"/>
          </p:nvPr>
        </p:nvSpPr>
        <p:spPr>
          <a:xfrm>
            <a:off x="8583351" y="6249857"/>
            <a:ext cx="490750" cy="365125"/>
          </a:xfrm>
          <a:prstGeom prst="rect">
            <a:avLst/>
          </a:prstGeom>
        </p:spPr>
        <p:txBody>
          <a:bodyPr vert="horz" lIns="91440" tIns="45720" rIns="91440" bIns="45720" rtlCol="0" anchor="ctr"/>
          <a:lstStyle>
            <a:lvl1pPr algn="r">
              <a:defRPr sz="1000">
                <a:solidFill>
                  <a:schemeClr val="tx1">
                    <a:tint val="75000"/>
                  </a:schemeClr>
                </a:solidFill>
                <a:latin typeface="Georgia"/>
                <a:cs typeface="Georgia"/>
              </a:defRPr>
            </a:lvl1pPr>
          </a:lstStyle>
          <a:p>
            <a:fld id="{9B27D237-6C0D-5549-BE11-2040A22CBC71}" type="slidenum">
              <a:rPr lang="en-US" smtClean="0">
                <a:solidFill>
                  <a:prstClr val="black">
                    <a:tint val="75000"/>
                  </a:prstClr>
                </a:solidFill>
              </a:rPr>
              <a:pPr/>
              <a:t>‹#›</a:t>
            </a:fld>
            <a:endParaRPr lang="en-US" dirty="0">
              <a:solidFill>
                <a:prstClr val="black">
                  <a:tint val="75000"/>
                </a:prstClr>
              </a:solidFill>
            </a:endParaRPr>
          </a:p>
        </p:txBody>
      </p:sp>
      <p:sp>
        <p:nvSpPr>
          <p:cNvPr id="7" name="TextBox 6"/>
          <p:cNvSpPr txBox="1"/>
          <p:nvPr userDrawn="1"/>
        </p:nvSpPr>
        <p:spPr>
          <a:xfrm>
            <a:off x="457200" y="6284494"/>
            <a:ext cx="4311073" cy="276999"/>
          </a:xfrm>
          <a:prstGeom prst="rect">
            <a:avLst/>
          </a:prstGeom>
          <a:noFill/>
        </p:spPr>
        <p:txBody>
          <a:bodyPr wrap="square" rtlCol="0">
            <a:spAutoFit/>
          </a:bodyPr>
          <a:lstStyle/>
          <a:p>
            <a:r>
              <a:rPr lang="en-US" sz="1200" spc="100" dirty="0">
                <a:solidFill>
                  <a:prstClr val="white">
                    <a:lumMod val="65000"/>
                  </a:prstClr>
                </a:solidFill>
              </a:rPr>
              <a:t>VETERANS HEALTH ADMINISTRATION</a:t>
            </a:r>
          </a:p>
        </p:txBody>
      </p:sp>
    </p:spTree>
    <p:extLst>
      <p:ext uri="{BB962C8B-B14F-4D97-AF65-F5344CB8AC3E}">
        <p14:creationId xmlns:p14="http://schemas.microsoft.com/office/powerpoint/2010/main" val="3056517653"/>
      </p:ext>
    </p:extLst>
  </p:cSld>
  <p:clrMap bg1="lt1" tx1="dk1" bg2="lt2" tx2="dk2" accent1="accent1" accent2="accent2" accent3="accent3" accent4="accent4" accent5="accent5" accent6="accent6" hlink="hlink" folHlink="folHlink"/>
  <p:sldLayoutIdLst>
    <p:sldLayoutId id="2147483677" r:id="rId1"/>
  </p:sldLayoutIdLst>
  <p:hf hdr="0" ftr="0" dt="0"/>
  <p:txStyles>
    <p:titleStyle>
      <a:lvl1pPr algn="l" defTabSz="457200" rtl="0" eaLnBrk="1" latinLnBrk="0" hangingPunct="1">
        <a:spcBef>
          <a:spcPct val="0"/>
        </a:spcBef>
        <a:buNone/>
        <a:defRPr sz="2400" kern="1200">
          <a:solidFill>
            <a:schemeClr val="bg1"/>
          </a:solidFill>
          <a:latin typeface="Georgia"/>
          <a:ea typeface="+mj-ea"/>
          <a:cs typeface="Georgia"/>
        </a:defRPr>
      </a:lvl1pPr>
    </p:titleStyle>
    <p:bodyStyle>
      <a:lvl1pPr marL="342900" indent="-342900" algn="l" defTabSz="457200" rtl="0" eaLnBrk="1" latinLnBrk="0" hangingPunct="1">
        <a:spcBef>
          <a:spcPct val="20000"/>
        </a:spcBef>
        <a:buFont typeface="Arial"/>
        <a:buChar char="•"/>
        <a:defRPr sz="1800" kern="1200">
          <a:solidFill>
            <a:schemeClr val="tx1"/>
          </a:solidFill>
          <a:latin typeface="+mn-lt"/>
          <a:ea typeface="+mn-ea"/>
          <a:cs typeface="Georgia"/>
        </a:defRPr>
      </a:lvl1pPr>
      <a:lvl2pPr marL="742950" indent="-285750" algn="l" defTabSz="457200" rtl="0" eaLnBrk="1" latinLnBrk="0" hangingPunct="1">
        <a:spcBef>
          <a:spcPct val="20000"/>
        </a:spcBef>
        <a:buFont typeface="Arial"/>
        <a:buChar char="–"/>
        <a:defRPr sz="1600" kern="1200">
          <a:solidFill>
            <a:schemeClr val="tx1"/>
          </a:solidFill>
          <a:latin typeface="+mn-lt"/>
          <a:ea typeface="+mn-ea"/>
          <a:cs typeface="Georgia"/>
        </a:defRPr>
      </a:lvl2pPr>
      <a:lvl3pPr marL="1143000" indent="-228600" algn="l" defTabSz="457200" rtl="0" eaLnBrk="1" latinLnBrk="0" hangingPunct="1">
        <a:spcBef>
          <a:spcPct val="20000"/>
        </a:spcBef>
        <a:buFont typeface="Arial"/>
        <a:buChar char="•"/>
        <a:defRPr sz="1400" kern="1200">
          <a:solidFill>
            <a:schemeClr val="tx1"/>
          </a:solidFill>
          <a:latin typeface="+mn-lt"/>
          <a:ea typeface="+mn-ea"/>
          <a:cs typeface="Georgia"/>
        </a:defRPr>
      </a:lvl3pPr>
      <a:lvl4pPr marL="1600200" indent="-228600" algn="l" defTabSz="457200" rtl="0" eaLnBrk="1" latinLnBrk="0" hangingPunct="1">
        <a:spcBef>
          <a:spcPct val="20000"/>
        </a:spcBef>
        <a:buFont typeface="Arial"/>
        <a:buChar char="–"/>
        <a:defRPr sz="1200" kern="1200">
          <a:solidFill>
            <a:schemeClr val="tx1"/>
          </a:solidFill>
          <a:latin typeface="+mn-lt"/>
          <a:ea typeface="+mn-ea"/>
          <a:cs typeface="Georgia"/>
        </a:defRPr>
      </a:lvl4pPr>
      <a:lvl5pPr marL="2057400" indent="-228600" algn="l" defTabSz="457200" rtl="0" eaLnBrk="1" latinLnBrk="0" hangingPunct="1">
        <a:spcBef>
          <a:spcPct val="20000"/>
        </a:spcBef>
        <a:buFont typeface="Arial"/>
        <a:buChar char="»"/>
        <a:defRPr sz="12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8880" y="3406911"/>
            <a:ext cx="7772400" cy="1317489"/>
          </a:xfrm>
        </p:spPr>
        <p:txBody>
          <a:bodyPr>
            <a:noAutofit/>
          </a:bodyPr>
          <a:lstStyle/>
          <a:p>
            <a:r>
              <a:rPr lang="en-US" sz="4400" dirty="0" smtClean="0"/>
              <a:t/>
            </a:r>
            <a:br>
              <a:rPr lang="en-US" sz="4400" dirty="0" smtClean="0"/>
            </a:br>
            <a:r>
              <a:rPr lang="en-US" sz="4400" dirty="0"/>
              <a:t/>
            </a:r>
            <a:br>
              <a:rPr lang="en-US" sz="4400" dirty="0"/>
            </a:br>
            <a:r>
              <a:rPr lang="en-US" sz="4400" dirty="0"/>
              <a:t>Community Care </a:t>
            </a:r>
            <a:r>
              <a:rPr lang="en-US" sz="4400" dirty="0" smtClean="0"/>
              <a:t/>
            </a:r>
            <a:br>
              <a:rPr lang="en-US" sz="4400" dirty="0" smtClean="0"/>
            </a:br>
            <a:r>
              <a:rPr lang="en-US" sz="4400" dirty="0" smtClean="0"/>
              <a:t>Review of Future State</a:t>
            </a:r>
            <a:endParaRPr lang="en-US" sz="4400" dirty="0"/>
          </a:p>
        </p:txBody>
      </p:sp>
      <p:sp>
        <p:nvSpPr>
          <p:cNvPr id="3" name="Subtitle 2"/>
          <p:cNvSpPr>
            <a:spLocks noGrp="1"/>
          </p:cNvSpPr>
          <p:nvPr>
            <p:ph type="subTitle" idx="1"/>
          </p:nvPr>
        </p:nvSpPr>
        <p:spPr>
          <a:xfrm>
            <a:off x="357696" y="5028787"/>
            <a:ext cx="7753584" cy="914813"/>
          </a:xfrm>
        </p:spPr>
        <p:txBody>
          <a:bodyPr/>
          <a:lstStyle/>
          <a:p>
            <a:r>
              <a:rPr lang="en-US" sz="2000" i="1" dirty="0" smtClean="0"/>
              <a:t>January 26, 2016</a:t>
            </a:r>
            <a:endParaRPr lang="en-US" sz="2000" i="1" dirty="0"/>
          </a:p>
        </p:txBody>
      </p:sp>
    </p:spTree>
    <p:extLst>
      <p:ext uri="{BB962C8B-B14F-4D97-AF65-F5344CB8AC3E}">
        <p14:creationId xmlns:p14="http://schemas.microsoft.com/office/powerpoint/2010/main" val="929882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7CD253B-EA29-4CD5-AD3F-803B9D2709C4}" type="slidenum">
              <a:rPr lang="en-US" smtClean="0">
                <a:solidFill>
                  <a:prstClr val="black">
                    <a:tint val="75000"/>
                  </a:prstClr>
                </a:solidFill>
              </a:rPr>
              <a:pPr>
                <a:defRPr/>
              </a:pPr>
              <a:t>10</a:t>
            </a:fld>
            <a:endParaRPr lang="en-US" dirty="0">
              <a:solidFill>
                <a:prstClr val="black">
                  <a:tint val="75000"/>
                </a:prstClr>
              </a:solidFill>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22224"/>
            <a:ext cx="8839200" cy="675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122689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7CD253B-EA29-4CD5-AD3F-803B9D2709C4}" type="slidenum">
              <a:rPr lang="en-US" smtClean="0">
                <a:solidFill>
                  <a:prstClr val="black">
                    <a:tint val="75000"/>
                  </a:prstClr>
                </a:solidFill>
              </a:rPr>
              <a:pPr>
                <a:defRPr/>
              </a:pPr>
              <a:t>11</a:t>
            </a:fld>
            <a:endParaRPr lang="en-US" dirty="0">
              <a:solidFill>
                <a:prstClr val="black">
                  <a:tint val="75000"/>
                </a:prstClr>
              </a:solidFill>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39700"/>
            <a:ext cx="8769178" cy="6642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74002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7CD253B-EA29-4CD5-AD3F-803B9D2709C4}" type="slidenum">
              <a:rPr lang="en-US" smtClean="0">
                <a:solidFill>
                  <a:prstClr val="black">
                    <a:tint val="75000"/>
                  </a:prstClr>
                </a:solidFill>
              </a:rPr>
              <a:pPr>
                <a:defRPr/>
              </a:pPr>
              <a:t>12</a:t>
            </a:fld>
            <a:endParaRPr lang="en-US" dirty="0">
              <a:solidFill>
                <a:prstClr val="black">
                  <a:tint val="75000"/>
                </a:prstClr>
              </a:solidFill>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1" y="23400"/>
            <a:ext cx="8770676" cy="675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656176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sp>
        <p:nvSpPr>
          <p:cNvPr id="3" name="Content Placeholder 2"/>
          <p:cNvSpPr>
            <a:spLocks noGrp="1"/>
          </p:cNvSpPr>
          <p:nvPr>
            <p:ph idx="1"/>
          </p:nvPr>
        </p:nvSpPr>
        <p:spPr/>
        <p:txBody>
          <a:bodyPr/>
          <a:lstStyle/>
          <a:p>
            <a:r>
              <a:rPr lang="en-US" dirty="0" smtClean="0"/>
              <a:t>The future state process map includes many different phases of the project</a:t>
            </a:r>
          </a:p>
          <a:p>
            <a:pPr lvl="1"/>
            <a:r>
              <a:rPr lang="en-US" dirty="0" smtClean="0"/>
              <a:t>Next step will include breaking each section into 3 separate phases</a:t>
            </a:r>
          </a:p>
          <a:p>
            <a:pPr lvl="2"/>
            <a:r>
              <a:rPr lang="en-US" dirty="0" smtClean="0"/>
              <a:t>Phase I    : Year 1</a:t>
            </a:r>
          </a:p>
          <a:p>
            <a:pPr lvl="2"/>
            <a:r>
              <a:rPr lang="en-US" dirty="0" smtClean="0"/>
              <a:t>Phase II   : Year 2</a:t>
            </a:r>
          </a:p>
          <a:p>
            <a:pPr lvl="2"/>
            <a:r>
              <a:rPr lang="en-US" dirty="0" smtClean="0"/>
              <a:t>Phase III  : Year 3+</a:t>
            </a:r>
          </a:p>
          <a:p>
            <a:pPr lvl="2"/>
            <a:endParaRPr lang="en-US" dirty="0"/>
          </a:p>
          <a:p>
            <a:r>
              <a:rPr lang="en-US" dirty="0" smtClean="0"/>
              <a:t>Assist organizations in work effort collaboration</a:t>
            </a:r>
          </a:p>
          <a:p>
            <a:pPr lvl="1"/>
            <a:r>
              <a:rPr lang="en-US" dirty="0" smtClean="0"/>
              <a:t>Develop business requirements </a:t>
            </a:r>
          </a:p>
          <a:p>
            <a:pPr lvl="1"/>
            <a:r>
              <a:rPr lang="en-US" dirty="0" smtClean="0"/>
              <a:t>Long term product solutions</a:t>
            </a:r>
          </a:p>
          <a:p>
            <a:pPr lvl="1"/>
            <a:r>
              <a:rPr lang="en-US" dirty="0" smtClean="0"/>
              <a:t>Sustainable metrics</a:t>
            </a:r>
          </a:p>
          <a:p>
            <a:pPr marL="457200" lvl="1" indent="0">
              <a:buNone/>
            </a:pPr>
            <a:endParaRPr lang="en-US" dirty="0"/>
          </a:p>
        </p:txBody>
      </p:sp>
      <p:sp>
        <p:nvSpPr>
          <p:cNvPr id="4" name="Slide Number Placeholder 3"/>
          <p:cNvSpPr>
            <a:spLocks noGrp="1"/>
          </p:cNvSpPr>
          <p:nvPr>
            <p:ph type="sldNum" sz="quarter" idx="10"/>
          </p:nvPr>
        </p:nvSpPr>
        <p:spPr/>
        <p:txBody>
          <a:bodyPr/>
          <a:lstStyle/>
          <a:p>
            <a:pPr>
              <a:defRPr/>
            </a:pPr>
            <a:fld id="{47CD253B-EA29-4CD5-AD3F-803B9D2709C4}" type="slidenum">
              <a:rPr lang="en-US" smtClean="0">
                <a:solidFill>
                  <a:prstClr val="black">
                    <a:tint val="75000"/>
                  </a:prstClr>
                </a:solidFill>
              </a:rPr>
              <a:pPr>
                <a:defRPr/>
              </a:pPr>
              <a:t>13</a:t>
            </a:fld>
            <a:endParaRPr lang="en-US" dirty="0">
              <a:solidFill>
                <a:prstClr val="black">
                  <a:tint val="75000"/>
                </a:prstClr>
              </a:solidFill>
            </a:endParaRPr>
          </a:p>
        </p:txBody>
      </p:sp>
    </p:spTree>
    <p:extLst>
      <p:ext uri="{BB962C8B-B14F-4D97-AF65-F5344CB8AC3E}">
        <p14:creationId xmlns:p14="http://schemas.microsoft.com/office/powerpoint/2010/main" val="38458489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effectLst>
                  <a:outerShdw blurRad="38100" dist="38100" dir="2700000" algn="tl">
                    <a:srgbClr val="000000">
                      <a:alpha val="43137"/>
                    </a:srgbClr>
                  </a:outerShdw>
                </a:effectLst>
                <a:latin typeface="Georgia" panose="02040502050405020303" pitchFamily="18" charset="0"/>
              </a:rPr>
              <a:t>Questions?</a:t>
            </a:r>
            <a:endParaRPr lang="en-US" sz="2800" b="1" dirty="0">
              <a:effectLst>
                <a:outerShdw blurRad="38100" dist="38100" dir="2700000" algn="tl">
                  <a:srgbClr val="000000">
                    <a:alpha val="43137"/>
                  </a:srgbClr>
                </a:outerShdw>
              </a:effectLst>
              <a:latin typeface="Georgia" panose="02040502050405020303" pitchFamily="18" charset="0"/>
            </a:endParaRPr>
          </a:p>
        </p:txBody>
      </p:sp>
      <p:sp>
        <p:nvSpPr>
          <p:cNvPr id="3" name="Content Placeholder 2"/>
          <p:cNvSpPr>
            <a:spLocks noGrp="1"/>
          </p:cNvSpPr>
          <p:nvPr>
            <p:ph idx="1"/>
          </p:nvPr>
        </p:nvSpPr>
        <p:spPr/>
        <p:txBody>
          <a:bodyPr/>
          <a:lstStyle/>
          <a:p>
            <a:pPr marL="0" indent="0">
              <a:buNone/>
            </a:pP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F62165B0-E2FE-462F-9DA1-41B26B30E02B}" type="slidenum">
              <a:rPr lang="en-US" smtClean="0"/>
              <a:pPr>
                <a:defRPr/>
              </a:pPr>
              <a:t>14</a:t>
            </a:fld>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63543" y="2522829"/>
            <a:ext cx="1816913" cy="1812341"/>
          </a:xfrm>
          <a:prstGeom prst="rect">
            <a:avLst/>
          </a:prstGeom>
        </p:spPr>
      </p:pic>
    </p:spTree>
    <p:extLst>
      <p:ext uri="{BB962C8B-B14F-4D97-AF65-F5344CB8AC3E}">
        <p14:creationId xmlns:p14="http://schemas.microsoft.com/office/powerpoint/2010/main" val="1104443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VA Center for Applied Systems Engineering</a:t>
            </a:r>
            <a:br>
              <a:rPr lang="en-US" dirty="0" smtClean="0"/>
            </a:br>
            <a:r>
              <a:rPr lang="en-US" dirty="0" smtClean="0"/>
              <a:t>(VA-CASE)</a:t>
            </a:r>
            <a:endParaRPr lang="en-US" dirty="0"/>
          </a:p>
        </p:txBody>
      </p:sp>
      <p:sp>
        <p:nvSpPr>
          <p:cNvPr id="5" name="Content Placeholder 4"/>
          <p:cNvSpPr>
            <a:spLocks noGrp="1"/>
          </p:cNvSpPr>
          <p:nvPr>
            <p:ph idx="1"/>
          </p:nvPr>
        </p:nvSpPr>
        <p:spPr>
          <a:xfrm>
            <a:off x="457200" y="1753087"/>
            <a:ext cx="8229600" cy="4190513"/>
          </a:xfrm>
        </p:spPr>
        <p:txBody>
          <a:bodyPr/>
          <a:lstStyle/>
          <a:p>
            <a:pPr marL="457200" indent="-339725">
              <a:lnSpc>
                <a:spcPct val="90000"/>
              </a:lnSpc>
              <a:defRPr/>
            </a:pPr>
            <a:r>
              <a:rPr lang="en-US" sz="2000" dirty="0" smtClean="0"/>
              <a:t>1 of 4 interdisciplinary </a:t>
            </a:r>
            <a:r>
              <a:rPr lang="en-US" sz="2000" dirty="0"/>
              <a:t>Veterans Engineering Resource </a:t>
            </a:r>
            <a:r>
              <a:rPr lang="en-US" sz="2000" dirty="0" smtClean="0"/>
              <a:t>Centers </a:t>
            </a:r>
            <a:r>
              <a:rPr lang="en-US" sz="2000" dirty="0"/>
              <a:t>(VERC)</a:t>
            </a:r>
          </a:p>
          <a:p>
            <a:pPr marL="457200" indent="-339725">
              <a:lnSpc>
                <a:spcPct val="90000"/>
              </a:lnSpc>
              <a:defRPr/>
            </a:pPr>
            <a:r>
              <a:rPr lang="en-US" sz="2000" dirty="0"/>
              <a:t>Built on philosophy of partnering Healthcare Systems Engineers with VHA administrative and clinical management staff</a:t>
            </a:r>
          </a:p>
          <a:p>
            <a:pPr marL="457200" indent="-339725">
              <a:lnSpc>
                <a:spcPct val="90000"/>
              </a:lnSpc>
              <a:defRPr/>
            </a:pPr>
            <a:r>
              <a:rPr lang="en-US" sz="2000" dirty="0"/>
              <a:t>Comprised of eight Program Offices: </a:t>
            </a:r>
          </a:p>
          <a:p>
            <a:pPr marL="914400" lvl="1" indent="-339725">
              <a:lnSpc>
                <a:spcPct val="90000"/>
              </a:lnSpc>
              <a:tabLst>
                <a:tab pos="914400" algn="l"/>
              </a:tabLst>
              <a:defRPr/>
            </a:pPr>
            <a:r>
              <a:rPr lang="en-US" sz="1800" dirty="0"/>
              <a:t>Clinical Partnerships in Healthcare Transformation (CPHT)</a:t>
            </a:r>
          </a:p>
          <a:p>
            <a:pPr marL="914400" lvl="1" indent="-339725">
              <a:lnSpc>
                <a:spcPct val="90000"/>
              </a:lnSpc>
              <a:defRPr/>
            </a:pPr>
            <a:r>
              <a:rPr lang="en-US" sz="1800" dirty="0"/>
              <a:t>Smart Service Systems</a:t>
            </a:r>
          </a:p>
          <a:p>
            <a:pPr marL="914400" lvl="1" indent="-339725">
              <a:lnSpc>
                <a:spcPct val="90000"/>
              </a:lnSpc>
              <a:defRPr/>
            </a:pPr>
            <a:r>
              <a:rPr lang="en-US" sz="1800" dirty="0"/>
              <a:t>VHA Engineering Technical Assistance Program (VE-TAP)</a:t>
            </a:r>
          </a:p>
          <a:p>
            <a:pPr marL="914400" lvl="1" indent="-339725">
              <a:lnSpc>
                <a:spcPct val="90000"/>
              </a:lnSpc>
              <a:defRPr/>
            </a:pPr>
            <a:r>
              <a:rPr lang="en-US" sz="1800" dirty="0"/>
              <a:t>Professional Development Program </a:t>
            </a:r>
          </a:p>
          <a:p>
            <a:pPr marL="914400" lvl="1" indent="-339725">
              <a:lnSpc>
                <a:spcPct val="90000"/>
              </a:lnSpc>
              <a:defRPr/>
            </a:pPr>
            <a:r>
              <a:rPr lang="en-US" sz="1800" dirty="0"/>
              <a:t>VISN11 Program</a:t>
            </a:r>
          </a:p>
          <a:p>
            <a:pPr marL="914400" lvl="1" indent="-339725">
              <a:lnSpc>
                <a:spcPct val="90000"/>
              </a:lnSpc>
              <a:defRPr/>
            </a:pPr>
            <a:r>
              <a:rPr lang="en-US" sz="1800" dirty="0"/>
              <a:t>Transactional Systems Program (TSP)</a:t>
            </a:r>
          </a:p>
          <a:p>
            <a:pPr marL="914400" lvl="1" indent="-339725">
              <a:lnSpc>
                <a:spcPct val="90000"/>
              </a:lnSpc>
              <a:defRPr/>
            </a:pPr>
            <a:r>
              <a:rPr lang="en-US" sz="1800" dirty="0"/>
              <a:t>Program Management Office (PMO)</a:t>
            </a:r>
          </a:p>
          <a:p>
            <a:pPr marL="914400" lvl="1" indent="-339725">
              <a:lnSpc>
                <a:spcPct val="90000"/>
              </a:lnSpc>
              <a:defRPr/>
            </a:pPr>
            <a:r>
              <a:rPr lang="en-US" sz="1800" dirty="0"/>
              <a:t>Data Engineering Resources (DER)</a:t>
            </a:r>
            <a:endParaRPr lang="en-US" sz="1400" dirty="0"/>
          </a:p>
        </p:txBody>
      </p:sp>
      <p:sp>
        <p:nvSpPr>
          <p:cNvPr id="6" name="Oval 5"/>
          <p:cNvSpPr/>
          <p:nvPr/>
        </p:nvSpPr>
        <p:spPr>
          <a:xfrm>
            <a:off x="1219200" y="4495800"/>
            <a:ext cx="3886200" cy="381000"/>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127127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Lean Practices</a:t>
            </a:r>
            <a:endParaRPr lang="en-US" dirty="0"/>
          </a:p>
        </p:txBody>
      </p:sp>
      <p:sp>
        <p:nvSpPr>
          <p:cNvPr id="3" name="Content Placeholder 2"/>
          <p:cNvSpPr>
            <a:spLocks noGrp="1"/>
          </p:cNvSpPr>
          <p:nvPr>
            <p:ph idx="1"/>
          </p:nvPr>
        </p:nvSpPr>
        <p:spPr/>
        <p:txBody>
          <a:bodyPr/>
          <a:lstStyle/>
          <a:p>
            <a:r>
              <a:rPr lang="en-US" dirty="0" smtClean="0"/>
              <a:t>Gemba Walks</a:t>
            </a:r>
          </a:p>
          <a:p>
            <a:pPr lvl="1"/>
            <a:r>
              <a:rPr lang="en-US" dirty="0" smtClean="0"/>
              <a:t>Several teams performed Gemba Walks</a:t>
            </a:r>
          </a:p>
          <a:p>
            <a:pPr lvl="1"/>
            <a:r>
              <a:rPr lang="en-US" dirty="0" smtClean="0"/>
              <a:t>Used to identify current state and create a list of strong practices at different facilities</a:t>
            </a:r>
          </a:p>
          <a:p>
            <a:pPr lvl="1"/>
            <a:endParaRPr lang="en-US" dirty="0" smtClean="0"/>
          </a:p>
          <a:p>
            <a:r>
              <a:rPr lang="en-US" dirty="0" smtClean="0"/>
              <a:t>Gap </a:t>
            </a:r>
            <a:r>
              <a:rPr lang="en-US" dirty="0"/>
              <a:t>analysis between current and future state </a:t>
            </a:r>
            <a:endParaRPr lang="en-US" dirty="0" smtClean="0"/>
          </a:p>
          <a:p>
            <a:pPr lvl="1"/>
            <a:r>
              <a:rPr lang="en-US" dirty="0" smtClean="0"/>
              <a:t>used </a:t>
            </a:r>
            <a:r>
              <a:rPr lang="en-US" dirty="0"/>
              <a:t>to determine what steps need to be taken in order to move from its current state to its desired, future state</a:t>
            </a:r>
          </a:p>
          <a:p>
            <a:endParaRPr lang="en-US" dirty="0" smtClean="0"/>
          </a:p>
          <a:p>
            <a:r>
              <a:rPr lang="en-US" dirty="0" smtClean="0"/>
              <a:t>Waste</a:t>
            </a:r>
          </a:p>
          <a:p>
            <a:pPr lvl="1"/>
            <a:r>
              <a:rPr lang="en-US" dirty="0" smtClean="0"/>
              <a:t>By streamlining the future state with inputs from the Gemba walks and SME partners, we can eliminate several forms of waste</a:t>
            </a:r>
          </a:p>
          <a:p>
            <a:pPr lvl="2"/>
            <a:r>
              <a:rPr lang="en-US" dirty="0" smtClean="0"/>
              <a:t>Veteran Wait times</a:t>
            </a:r>
          </a:p>
          <a:p>
            <a:pPr lvl="2"/>
            <a:r>
              <a:rPr lang="en-US" dirty="0" smtClean="0"/>
              <a:t>Excessive  processing times </a:t>
            </a:r>
          </a:p>
          <a:p>
            <a:pPr lvl="2"/>
            <a:r>
              <a:rPr lang="en-US" dirty="0" smtClean="0"/>
              <a:t>Variation in processes nationwide </a:t>
            </a:r>
            <a:endParaRPr lang="en-US" dirty="0"/>
          </a:p>
        </p:txBody>
      </p:sp>
      <p:sp>
        <p:nvSpPr>
          <p:cNvPr id="4" name="Slide Number Placeholder 3"/>
          <p:cNvSpPr>
            <a:spLocks noGrp="1"/>
          </p:cNvSpPr>
          <p:nvPr>
            <p:ph type="sldNum" sz="quarter" idx="10"/>
          </p:nvPr>
        </p:nvSpPr>
        <p:spPr/>
        <p:txBody>
          <a:bodyPr/>
          <a:lstStyle/>
          <a:p>
            <a:pPr>
              <a:defRPr/>
            </a:pPr>
            <a:fld id="{47CD253B-EA29-4CD5-AD3F-803B9D2709C4}" type="slidenum">
              <a:rPr lang="en-US" smtClean="0">
                <a:solidFill>
                  <a:prstClr val="black">
                    <a:tint val="75000"/>
                  </a:prstClr>
                </a:solidFill>
              </a:rPr>
              <a:pPr>
                <a:defRPr/>
              </a:pPr>
              <a:t>3</a:t>
            </a:fld>
            <a:endParaRPr lang="en-US" dirty="0">
              <a:solidFill>
                <a:prstClr val="black">
                  <a:tint val="75000"/>
                </a:prstClr>
              </a:solidFill>
            </a:endParaRPr>
          </a:p>
        </p:txBody>
      </p:sp>
    </p:spTree>
    <p:extLst>
      <p:ext uri="{BB962C8B-B14F-4D97-AF65-F5344CB8AC3E}">
        <p14:creationId xmlns:p14="http://schemas.microsoft.com/office/powerpoint/2010/main" val="3427715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Future State Design</a:t>
            </a:r>
            <a:endParaRPr lang="en-US" dirty="0"/>
          </a:p>
        </p:txBody>
      </p:sp>
      <p:sp>
        <p:nvSpPr>
          <p:cNvPr id="9" name="Content Placeholder 8"/>
          <p:cNvSpPr>
            <a:spLocks noGrp="1"/>
          </p:cNvSpPr>
          <p:nvPr>
            <p:ph idx="1"/>
          </p:nvPr>
        </p:nvSpPr>
        <p:spPr/>
        <p:txBody>
          <a:bodyPr/>
          <a:lstStyle/>
          <a:p>
            <a:r>
              <a:rPr lang="en-US" i="1" u="sng" dirty="0" smtClean="0"/>
              <a:t>DRAFT</a:t>
            </a:r>
            <a:r>
              <a:rPr lang="en-US" dirty="0" smtClean="0"/>
              <a:t> future state process map (Version 2.0) created with input from subject matter experts</a:t>
            </a:r>
          </a:p>
          <a:p>
            <a:pPr lvl="1"/>
            <a:r>
              <a:rPr lang="en-US" dirty="0" smtClean="0"/>
              <a:t>Dr. Yehia and Core Team have not seen/approved draft version yet</a:t>
            </a:r>
          </a:p>
          <a:p>
            <a:pPr lvl="0"/>
            <a:r>
              <a:rPr lang="en-US" dirty="0"/>
              <a:t>Still need to map future state processes </a:t>
            </a:r>
            <a:r>
              <a:rPr lang="en-US" dirty="0" smtClean="0"/>
              <a:t>:</a:t>
            </a:r>
          </a:p>
          <a:p>
            <a:pPr lvl="1"/>
            <a:r>
              <a:rPr lang="en-US" dirty="0" smtClean="0"/>
              <a:t>40 milers </a:t>
            </a:r>
          </a:p>
          <a:p>
            <a:pPr lvl="1"/>
            <a:r>
              <a:rPr lang="en-US" smtClean="0"/>
              <a:t>Appeals</a:t>
            </a:r>
            <a:endParaRPr lang="en-US" dirty="0" smtClean="0"/>
          </a:p>
          <a:p>
            <a:pPr lvl="1"/>
            <a:r>
              <a:rPr lang="en-US" dirty="0" smtClean="0"/>
              <a:t>Pharmacy</a:t>
            </a:r>
          </a:p>
          <a:p>
            <a:pPr lvl="1"/>
            <a:r>
              <a:rPr lang="en-US" dirty="0" smtClean="0"/>
              <a:t>DME </a:t>
            </a:r>
            <a:r>
              <a:rPr lang="en-US" i="1" dirty="0" smtClean="0"/>
              <a:t>(date TBD)</a:t>
            </a:r>
          </a:p>
          <a:p>
            <a:r>
              <a:rPr lang="en-US" dirty="0" smtClean="0"/>
              <a:t>Voice of the customer interviews being conducted to include all perspectives and fill gaps</a:t>
            </a:r>
          </a:p>
          <a:p>
            <a:pPr lvl="1"/>
            <a:r>
              <a:rPr lang="en-US" dirty="0" smtClean="0"/>
              <a:t>Community Providers </a:t>
            </a:r>
            <a:r>
              <a:rPr lang="en-US" i="1" dirty="0" smtClean="0"/>
              <a:t>(date TBD)</a:t>
            </a:r>
          </a:p>
          <a:p>
            <a:r>
              <a:rPr lang="en-US" dirty="0" smtClean="0"/>
              <a:t>Draft (Version 3.0) will be reviewed/confirmed with all Core and Portfolio team members, as well as other stakeholders</a:t>
            </a:r>
          </a:p>
          <a:p>
            <a:pPr lvl="1"/>
            <a:endParaRPr lang="en-US" dirty="0"/>
          </a:p>
        </p:txBody>
      </p:sp>
      <p:sp>
        <p:nvSpPr>
          <p:cNvPr id="7" name="Slide Number Placeholder 6"/>
          <p:cNvSpPr>
            <a:spLocks noGrp="1"/>
          </p:cNvSpPr>
          <p:nvPr>
            <p:ph type="sldNum" sz="quarter" idx="10"/>
          </p:nvPr>
        </p:nvSpPr>
        <p:spPr/>
        <p:txBody>
          <a:bodyPr/>
          <a:lstStyle/>
          <a:p>
            <a:fld id="{9B27D237-6C0D-5549-BE11-2040A22CBC71}" type="slidenum">
              <a:rPr lang="en-US" smtClean="0"/>
              <a:t>4</a:t>
            </a:fld>
            <a:endParaRPr lang="en-US" dirty="0"/>
          </a:p>
        </p:txBody>
      </p:sp>
    </p:spTree>
    <p:extLst>
      <p:ext uri="{BB962C8B-B14F-4D97-AF65-F5344CB8AC3E}">
        <p14:creationId xmlns:p14="http://schemas.microsoft.com/office/powerpoint/2010/main" val="39046210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endParaRPr lang="en-US"/>
          </a:p>
        </p:txBody>
      </p:sp>
      <p:sp>
        <p:nvSpPr>
          <p:cNvPr id="9" name="Content Placeholder 8"/>
          <p:cNvSpPr>
            <a:spLocks noGrp="1"/>
          </p:cNvSpPr>
          <p:nvPr>
            <p:ph idx="1"/>
          </p:nvPr>
        </p:nvSpPr>
        <p:spPr/>
        <p:txBody>
          <a:bodyPr/>
          <a:lstStyle/>
          <a:p>
            <a:endParaRPr lang="en-US"/>
          </a:p>
        </p:txBody>
      </p:sp>
      <p:sp>
        <p:nvSpPr>
          <p:cNvPr id="7" name="Slide Number Placeholder 6"/>
          <p:cNvSpPr>
            <a:spLocks noGrp="1"/>
          </p:cNvSpPr>
          <p:nvPr>
            <p:ph type="sldNum" sz="quarter" idx="10"/>
          </p:nvPr>
        </p:nvSpPr>
        <p:spPr/>
        <p:txBody>
          <a:bodyPr/>
          <a:lstStyle/>
          <a:p>
            <a:fld id="{9B27D237-6C0D-5549-BE11-2040A22CBC71}" type="slidenum">
              <a:rPr lang="en-US" smtClean="0"/>
              <a:t>5</a:t>
            </a:fld>
            <a:endParaRPr lang="en-US" dirty="0"/>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97255"/>
            <a:ext cx="8839200" cy="66845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038191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7CD253B-EA29-4CD5-AD3F-803B9D2709C4}" type="slidenum">
              <a:rPr lang="en-US" smtClean="0">
                <a:solidFill>
                  <a:prstClr val="black">
                    <a:tint val="75000"/>
                  </a:prstClr>
                </a:solidFill>
              </a:rPr>
              <a:pPr>
                <a:defRPr/>
              </a:pPr>
              <a:t>6</a:t>
            </a:fld>
            <a:endParaRPr lang="en-US" dirty="0">
              <a:solidFill>
                <a:prstClr val="black">
                  <a:tint val="75000"/>
                </a:prstClr>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3156"/>
            <a:ext cx="8839200" cy="67686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051146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47CD253B-EA29-4CD5-AD3F-803B9D2709C4}" type="slidenum">
              <a:rPr lang="en-US" smtClean="0">
                <a:solidFill>
                  <a:prstClr val="black">
                    <a:tint val="75000"/>
                  </a:prstClr>
                </a:solidFill>
              </a:rPr>
              <a:pPr>
                <a:defRPr/>
              </a:pPr>
              <a:t>7</a:t>
            </a:fld>
            <a:endParaRPr lang="en-US" dirty="0">
              <a:solidFill>
                <a:prstClr val="black">
                  <a:tint val="75000"/>
                </a:prstClr>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22224"/>
            <a:ext cx="8839200" cy="675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7445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7CD253B-EA29-4CD5-AD3F-803B9D2709C4}" type="slidenum">
              <a:rPr lang="en-US" smtClean="0">
                <a:solidFill>
                  <a:prstClr val="black">
                    <a:tint val="75000"/>
                  </a:prstClr>
                </a:solidFill>
              </a:rPr>
              <a:pPr>
                <a:defRPr/>
              </a:pPr>
              <a:t>8</a:t>
            </a:fld>
            <a:endParaRPr lang="en-US" dirty="0">
              <a:solidFill>
                <a:prstClr val="black">
                  <a:tint val="75000"/>
                </a:prstClr>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6162"/>
            <a:ext cx="8774213" cy="67556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787427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7CD253B-EA29-4CD5-AD3F-803B9D2709C4}" type="slidenum">
              <a:rPr lang="en-US" smtClean="0">
                <a:solidFill>
                  <a:prstClr val="black">
                    <a:tint val="75000"/>
                  </a:prstClr>
                </a:solidFill>
              </a:rPr>
              <a:pPr>
                <a:defRPr/>
              </a:pPr>
              <a:t>9</a:t>
            </a:fld>
            <a:endParaRPr lang="en-US" dirty="0">
              <a:solidFill>
                <a:prstClr val="black">
                  <a:tint val="75000"/>
                </a:prstClr>
              </a:solidFill>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91017"/>
            <a:ext cx="8763000" cy="66907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70651224"/>
      </p:ext>
    </p:extLst>
  </p:cSld>
  <p:clrMapOvr>
    <a:masterClrMapping/>
  </p:clrMapOvr>
</p:sld>
</file>

<file path=ppt/theme/theme1.xml><?xml version="1.0" encoding="utf-8"?>
<a:theme xmlns:a="http://schemas.openxmlformats.org/drawingml/2006/main" name="3_Office Theme">
  <a:themeElements>
    <a:clrScheme name="Custom 5">
      <a:dk1>
        <a:sysClr val="windowText" lastClr="000000"/>
      </a:dk1>
      <a:lt1>
        <a:sysClr val="window" lastClr="FFFFFF"/>
      </a:lt1>
      <a:dk2>
        <a:srgbClr val="FFFFFE"/>
      </a:dk2>
      <a:lt2>
        <a:srgbClr val="FFFFFE"/>
      </a:lt2>
      <a:accent1>
        <a:srgbClr val="0083BE"/>
      </a:accent1>
      <a:accent2>
        <a:srgbClr val="78BE20"/>
      </a:accent2>
      <a:accent3>
        <a:srgbClr val="C4262E"/>
      </a:accent3>
      <a:accent4>
        <a:srgbClr val="FF7F32"/>
      </a:accent4>
      <a:accent5>
        <a:srgbClr val="F3CF45"/>
      </a:accent5>
      <a:accent6>
        <a:srgbClr val="FFFFFE"/>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9_Office Theme">
  <a:themeElements>
    <a:clrScheme name="Custom 5">
      <a:dk1>
        <a:sysClr val="windowText" lastClr="000000"/>
      </a:dk1>
      <a:lt1>
        <a:sysClr val="window" lastClr="FFFFFF"/>
      </a:lt1>
      <a:dk2>
        <a:srgbClr val="FFFFFE"/>
      </a:dk2>
      <a:lt2>
        <a:srgbClr val="FFFFFE"/>
      </a:lt2>
      <a:accent1>
        <a:srgbClr val="0083BE"/>
      </a:accent1>
      <a:accent2>
        <a:srgbClr val="78BE20"/>
      </a:accent2>
      <a:accent3>
        <a:srgbClr val="C4262E"/>
      </a:accent3>
      <a:accent4>
        <a:srgbClr val="FF7F32"/>
      </a:accent4>
      <a:accent5>
        <a:srgbClr val="F3CF45"/>
      </a:accent5>
      <a:accent6>
        <a:srgbClr val="FFFFFE"/>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F758FE152A9D14AB08F4066312E23B4" ma:contentTypeVersion="20" ma:contentTypeDescription="Create a new document." ma:contentTypeScope="" ma:versionID="62daa76d0d2920cdd0f02cd8cbd7f9f9">
  <xsd:schema xmlns:xsd="http://www.w3.org/2001/XMLSchema" xmlns:xs="http://www.w3.org/2001/XMLSchema" xmlns:p="http://schemas.microsoft.com/office/2006/metadata/properties" xmlns:ns2="33cc7d26-f9b8-4a19-8195-28299139a0b8" targetNamespace="http://schemas.microsoft.com/office/2006/metadata/properties" ma:root="true" ma:fieldsID="6c25d882d938e7e296997c7853f6e811" ns2:_="">
    <xsd:import namespace="33cc7d26-f9b8-4a19-8195-28299139a0b8"/>
    <xsd:element name="properties">
      <xsd:complexType>
        <xsd:sequence>
          <xsd:element name="documentManagement">
            <xsd:complexType>
              <xsd:all>
                <xsd:element ref="ns2:Region" minOccurs="0"/>
                <xsd:element ref="ns2:Section" minOccurs="0"/>
                <xsd:element ref="ns2: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cc7d26-f9b8-4a19-8195-28299139a0b8" elementFormDefault="qualified">
    <xsd:import namespace="http://schemas.microsoft.com/office/2006/documentManagement/types"/>
    <xsd:import namespace="http://schemas.microsoft.com/office/infopath/2007/PartnerControls"/>
    <xsd:element name="Region" ma:index="8" nillable="true" ma:displayName="Region" ma:format="Dropdown" ma:internalName="Region">
      <xsd:simpleType>
        <xsd:restriction base="dms:Choice">
          <xsd:enumeration value="National"/>
          <xsd:enumeration value="Region 1"/>
          <xsd:enumeration value="Region 2"/>
          <xsd:enumeration value="Region 3"/>
          <xsd:enumeration value="Region 4"/>
          <xsd:enumeration value="Region 5"/>
          <xsd:enumeration value="Region 6"/>
        </xsd:restriction>
      </xsd:simpleType>
    </xsd:element>
    <xsd:element name="Section" ma:index="11" nillable="true" ma:displayName="Section" ma:list="{eae26580-10ba-412a-800a-7e6ea22ea252}" ma:internalName="Section" ma:showField="Title">
      <xsd:simpleType>
        <xsd:restriction base="dms:Lookup"/>
      </xsd:simpleType>
    </xsd:element>
    <xsd:element name="Category" ma:index="12" nillable="true" ma:displayName="Category" ma:list="{e382c8a4-ad4e-44f6-8e63-b2bb4d0e106d}" ma:internalName="Category" ma:showField="Title">
      <xsd:simpleType>
        <xsd:restriction base="dms:Lookup"/>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Section xmlns="33cc7d26-f9b8-4a19-8195-28299139a0b8">2</Section>
    <Category xmlns="33cc7d26-f9b8-4a19-8195-28299139a0b8">7</Category>
    <Region xmlns="33cc7d26-f9b8-4a19-8195-28299139a0b8">National</Region>
  </documentManagement>
</p:properties>
</file>

<file path=customXml/itemProps1.xml><?xml version="1.0" encoding="utf-8"?>
<ds:datastoreItem xmlns:ds="http://schemas.openxmlformats.org/officeDocument/2006/customXml" ds:itemID="{9DF85069-8C10-48FB-AE76-D8FF037D54B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3cc7d26-f9b8-4a19-8195-28299139a0b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109BE5D-3314-4360-ACF6-B19ED5A5F40B}">
  <ds:schemaRefs>
    <ds:schemaRef ds:uri="http://schemas.microsoft.com/sharepoint/v3/contenttype/forms"/>
  </ds:schemaRefs>
</ds:datastoreItem>
</file>

<file path=customXml/itemProps3.xml><?xml version="1.0" encoding="utf-8"?>
<ds:datastoreItem xmlns:ds="http://schemas.openxmlformats.org/officeDocument/2006/customXml" ds:itemID="{2C5DC104-3631-4B03-BE06-0E22AAB2E1AD}">
  <ds:schemaRefs>
    <ds:schemaRef ds:uri="http://purl.org/dc/terms/"/>
    <ds:schemaRef ds:uri="http://schemas.microsoft.com/office/2006/documentManagement/types"/>
    <ds:schemaRef ds:uri="http://schemas.openxmlformats.org/package/2006/metadata/core-properties"/>
    <ds:schemaRef ds:uri="http://schemas.microsoft.com/office/infopath/2007/PartnerControls"/>
    <ds:schemaRef ds:uri="http://purl.org/dc/dcmitype/"/>
    <ds:schemaRef ds:uri="http://www.w3.org/XML/1998/namespace"/>
    <ds:schemaRef ds:uri="33cc7d26-f9b8-4a19-8195-28299139a0b8"/>
    <ds:schemaRef ds:uri="http://schemas.microsoft.com/office/2006/metadata/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11699</TotalTime>
  <Words>570</Words>
  <Application>Microsoft Office PowerPoint</Application>
  <PresentationFormat>On-screen Show (4:3)</PresentationFormat>
  <Paragraphs>69</Paragraphs>
  <Slides>14</Slides>
  <Notes>3</Notes>
  <HiddenSlides>0</HiddenSlides>
  <MMClips>0</MMClips>
  <ScaleCrop>false</ScaleCrop>
  <HeadingPairs>
    <vt:vector size="4" baseType="variant">
      <vt:variant>
        <vt:lpstr>Theme</vt:lpstr>
      </vt:variant>
      <vt:variant>
        <vt:i4>2</vt:i4>
      </vt:variant>
      <vt:variant>
        <vt:lpstr>Slide Titles</vt:lpstr>
      </vt:variant>
      <vt:variant>
        <vt:i4>14</vt:i4>
      </vt:variant>
    </vt:vector>
  </HeadingPairs>
  <TitlesOfParts>
    <vt:vector size="16" baseType="lpstr">
      <vt:lpstr>3_Office Theme</vt:lpstr>
      <vt:lpstr>9_Office Theme</vt:lpstr>
      <vt:lpstr>  Community Care  Review of Future State</vt:lpstr>
      <vt:lpstr>VA Center for Applied Systems Engineering (VA-CASE)</vt:lpstr>
      <vt:lpstr>Lean Practices</vt:lpstr>
      <vt:lpstr>Future State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Next Steps</vt:lpstr>
      <vt:lpstr>Questions?</vt:lpstr>
    </vt:vector>
  </TitlesOfParts>
  <Company>Dept. of Veterans Affairs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PC3 Contracts general Overview</dc:title>
  <dc:creator>CBO PC</dc:creator>
  <cp:lastModifiedBy>Mark Warner</cp:lastModifiedBy>
  <cp:revision>767</cp:revision>
  <cp:lastPrinted>2015-03-17T22:45:04Z</cp:lastPrinted>
  <dcterms:created xsi:type="dcterms:W3CDTF">2013-05-22T21:37:38Z</dcterms:created>
  <dcterms:modified xsi:type="dcterms:W3CDTF">2016-03-04T12:32:07Z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0x010100AF758FE152A9D14AB08F4066312E23B4</vt:lpwstr>
  </property>
  <property fmtid="{D5CDD505-2E9C-101B-9397-08002B2CF9AE}" pid="3" name="Order">
    <vt:r8>52700</vt:r8>
  </property>
</Properties>
</file>