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313" r:id="rId5"/>
    <p:sldId id="319" r:id="rId6"/>
    <p:sldId id="314" r:id="rId7"/>
    <p:sldId id="302" r:id="rId8"/>
    <p:sldId id="317" r:id="rId9"/>
    <p:sldId id="318"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haeasrogans"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3399"/>
    <a:srgbClr val="0033CC"/>
    <a:srgbClr val="0000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8" autoAdjust="0"/>
  </p:normalViewPr>
  <p:slideViewPr>
    <p:cSldViewPr>
      <p:cViewPr>
        <p:scale>
          <a:sx n="66" d="100"/>
          <a:sy n="66" d="100"/>
        </p:scale>
        <p:origin x="-1284" y="-10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2718"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89438F14-8823-4BE2-837E-4187B741EB10}" type="datetimeFigureOut">
              <a:rPr lang="en-US" smtClean="0"/>
              <a:pPr/>
              <a:t>6/22/2016</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E36189B2-8A60-4D71-B169-597139FF7D1E}" type="slidenum">
              <a:rPr lang="en-US" smtClean="0"/>
              <a:pPr/>
              <a:t>‹#›</a:t>
            </a:fld>
            <a:endParaRPr lang="en-US"/>
          </a:p>
        </p:txBody>
      </p:sp>
    </p:spTree>
    <p:extLst>
      <p:ext uri="{BB962C8B-B14F-4D97-AF65-F5344CB8AC3E}">
        <p14:creationId xmlns:p14="http://schemas.microsoft.com/office/powerpoint/2010/main" val="1319441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10400" cy="461804"/>
          </a:xfrm>
          <a:prstGeom prst="rect">
            <a:avLst/>
          </a:prstGeom>
        </p:spPr>
        <p:txBody>
          <a:bodyPr vert="horz" lIns="93177" tIns="46589" rIns="93177" bIns="46589" rtlCol="0"/>
          <a:lstStyle>
            <a:lvl1pPr algn="ctr">
              <a:defRPr sz="1200" smtClean="0"/>
            </a:lvl1pPr>
          </a:lstStyle>
          <a:p>
            <a:pPr>
              <a:defRPr/>
            </a:pPr>
            <a:r>
              <a:rPr lang="en-US" dirty="0" smtClean="0"/>
              <a:t>Internal VA Use Only</a:t>
            </a:r>
          </a:p>
          <a:p>
            <a:pPr>
              <a:defRPr/>
            </a:pPr>
            <a:r>
              <a:rPr lang="en-US" dirty="0" smtClean="0"/>
              <a:t>Working Draft, Pre-Decisional, Deliberative Document</a:t>
            </a:r>
            <a:endParaRPr lang="en-US" dirty="0"/>
          </a:p>
        </p:txBody>
      </p:sp>
      <p:sp>
        <p:nvSpPr>
          <p:cNvPr id="3" name="Date Placeholder 2"/>
          <p:cNvSpPr>
            <a:spLocks noGrp="1"/>
          </p:cNvSpPr>
          <p:nvPr>
            <p:ph type="dt" idx="1"/>
          </p:nvPr>
        </p:nvSpPr>
        <p:spPr>
          <a:xfrm>
            <a:off x="0" y="8760076"/>
            <a:ext cx="3037840" cy="461804"/>
          </a:xfrm>
          <a:prstGeom prst="rect">
            <a:avLst/>
          </a:prstGeom>
        </p:spPr>
        <p:txBody>
          <a:bodyPr vert="horz" lIns="93177" tIns="46589" rIns="93177" bIns="46589" rtlCol="0"/>
          <a:lstStyle>
            <a:lvl1pPr algn="l">
              <a:defRPr sz="1200" smtClean="0"/>
            </a:lvl1pPr>
          </a:lstStyle>
          <a:p>
            <a:pPr>
              <a:defRPr/>
            </a:pPr>
            <a:fld id="{22689137-CCE4-4052-8F52-51A446BA6AF5}" type="datetimeFigureOut">
              <a:rPr lang="en-US" smtClean="0"/>
              <a:pPr>
                <a:defRPr/>
              </a:pPr>
              <a:t>6/22/2016</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smtClean="0"/>
            </a:lvl1pPr>
          </a:lstStyle>
          <a:p>
            <a:pPr>
              <a:defRPr/>
            </a:pPr>
            <a:fld id="{14AE002C-515F-42DB-97D6-5F3FAD8D7CCA}" type="slidenum">
              <a:rPr lang="en-US"/>
              <a:pPr>
                <a:defRPr/>
              </a:pPr>
              <a:t>‹#›</a:t>
            </a:fld>
            <a:endParaRPr lang="en-US" dirty="0"/>
          </a:p>
        </p:txBody>
      </p:sp>
    </p:spTree>
    <p:extLst>
      <p:ext uri="{BB962C8B-B14F-4D97-AF65-F5344CB8AC3E}">
        <p14:creationId xmlns:p14="http://schemas.microsoft.com/office/powerpoint/2010/main" val="26812594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4AE002C-515F-42DB-97D6-5F3FAD8D7CCA}" type="slidenum">
              <a:rPr lang="en-US" smtClean="0"/>
              <a:pPr>
                <a:defRPr/>
              </a:pPr>
              <a:t>3</a:t>
            </a:fld>
            <a:endParaRPr lang="en-US" dirty="0"/>
          </a:p>
        </p:txBody>
      </p:sp>
    </p:spTree>
    <p:extLst>
      <p:ext uri="{BB962C8B-B14F-4D97-AF65-F5344CB8AC3E}">
        <p14:creationId xmlns:p14="http://schemas.microsoft.com/office/powerpoint/2010/main" val="347512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chemeClr val="tx2">
                    <a:lumMod val="75000"/>
                  </a:schemeClr>
                </a:solidFill>
                <a:latin typeface="Arial Black" panose="020B0A040201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62000" y="3886200"/>
            <a:ext cx="7467600" cy="1295400"/>
          </a:xfrm>
        </p:spPr>
        <p:txBody>
          <a:bodyPr/>
          <a:lstStyle>
            <a:lvl1pPr marL="0" indent="0" algn="ctr">
              <a:buNone/>
              <a:defRPr sz="2800" i="1">
                <a:solidFill>
                  <a:schemeClr val="tx2">
                    <a:lumMod val="75000"/>
                  </a:schemeClr>
                </a:solidFill>
                <a:latin typeface="Arial Black" panose="020B0A04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C348BCA-9696-4011-87A4-84C7260323FA}" type="datetime1">
              <a:rPr lang="en-US" smtClean="0"/>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Working Draft/Pre-Decisional/Deliberative Document - Internal VA Use Only</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2A3F95-C34D-4C47-B701-00ACF72033D5}" type="slidenum">
              <a:rPr lang="en-US"/>
              <a:pPr>
                <a:defRPr/>
              </a:pPr>
              <a:t>‹#›</a:t>
            </a:fld>
            <a:endParaRPr lang="en-US" dirty="0"/>
          </a:p>
        </p:txBody>
      </p:sp>
      <p:pic>
        <p:nvPicPr>
          <p:cNvPr id="9" name="Picture 1" descr="VeteransAffairs-Seal.JPG"/>
          <p:cNvPicPr>
            <a:picLocks noChangeAspect="1" noChangeArrowheads="1"/>
          </p:cNvPicPr>
          <p:nvPr userDrawn="1"/>
        </p:nvPicPr>
        <p:blipFill>
          <a:blip r:embed="rId2" cstate="print"/>
          <a:srcRect/>
          <a:stretch>
            <a:fillRect/>
          </a:stretch>
        </p:blipFill>
        <p:spPr bwMode="auto">
          <a:xfrm>
            <a:off x="7620000" y="5334000"/>
            <a:ext cx="990600" cy="9906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62200" y="274638"/>
            <a:ext cx="6324600" cy="944562"/>
          </a:xfrm>
        </p:spPr>
        <p:txBody>
          <a:bodyPr/>
          <a:lstStyle>
            <a:lvl1pPr>
              <a:defRPr sz="36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A71CC67-6B41-41F0-9DA0-F2E67B159632}" type="datetime1">
              <a:rPr lang="en-US" smtClean="0"/>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Working Draft/Pre-Decisional/Deliberative Document - Internal VA Use Only</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4B248A1-F576-4550-9FF3-FD19F80FFA1D}" type="slidenum">
              <a:rPr lang="en-US"/>
              <a:pPr>
                <a:defRPr/>
              </a:pPr>
              <a:t>‹#›</a:t>
            </a:fld>
            <a:endParaRPr lang="en-US" dirty="0"/>
          </a:p>
        </p:txBody>
      </p:sp>
      <p:cxnSp>
        <p:nvCxnSpPr>
          <p:cNvPr id="7" name="Straight Connector 6"/>
          <p:cNvCxnSpPr/>
          <p:nvPr userDrawn="1"/>
        </p:nvCxnSpPr>
        <p:spPr>
          <a:xfrm>
            <a:off x="152400" y="1219200"/>
            <a:ext cx="8686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533400" y="12954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944562"/>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14E6BD-5DF3-42EA-929D-800C9AAAE89D}" type="datetime1">
              <a:rPr lang="en-US" smtClean="0"/>
              <a:t>6/22/2016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Working Draft/Pre-Decisional/Deliberative Document - Internal VA Use Only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3E53ED-4380-4449-8444-7C251FE923CC}" type="slidenum">
              <a:rPr lang="en-US"/>
              <a:pPr>
                <a:defRPr/>
              </a:pPr>
              <a:t>‹#›</a:t>
            </a:fld>
            <a:endParaRPr lang="en-US" dirty="0"/>
          </a:p>
        </p:txBody>
      </p:sp>
      <p:cxnSp>
        <p:nvCxnSpPr>
          <p:cNvPr id="8" name="Straight Connector 7"/>
          <p:cNvCxnSpPr/>
          <p:nvPr userDrawn="1"/>
        </p:nvCxnSpPr>
        <p:spPr>
          <a:xfrm>
            <a:off x="152400" y="1219200"/>
            <a:ext cx="8686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533400" y="12954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94456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A83DA59-B82B-41D8-B925-A5902A74E79C}" type="datetime1">
              <a:rPr lang="en-US" smtClean="0"/>
              <a:t>6/22/2016</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Working Draft/Pre-Decisional/Deliberative Document - Internal VA Use Only</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74C0DC0-5A6D-4CFA-92F7-239359951D78}" type="slidenum">
              <a:rPr lang="en-US"/>
              <a:pPr>
                <a:defRPr/>
              </a:pPr>
              <a:t>‹#›</a:t>
            </a:fld>
            <a:endParaRPr lang="en-US" dirty="0"/>
          </a:p>
        </p:txBody>
      </p:sp>
      <p:cxnSp>
        <p:nvCxnSpPr>
          <p:cNvPr id="10" name="Straight Connector 9"/>
          <p:cNvCxnSpPr/>
          <p:nvPr userDrawn="1"/>
        </p:nvCxnSpPr>
        <p:spPr>
          <a:xfrm>
            <a:off x="152400" y="1219200"/>
            <a:ext cx="8686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533400" y="12954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944562"/>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1A13AD-585E-4BEB-AE4E-F8BE79130D05}" type="datetime1">
              <a:rPr lang="en-US" smtClean="0"/>
              <a:t>6/22/2016</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Working Draft/Pre-Decisional/Deliberative Document - Internal VA Use Only</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B7C5AD2-630B-4A82-A24F-E9989A832448}" type="slidenum">
              <a:rPr lang="en-US"/>
              <a:pPr>
                <a:defRPr/>
              </a:pPr>
              <a:t>‹#›</a:t>
            </a:fld>
            <a:endParaRPr lang="en-US" dirty="0"/>
          </a:p>
        </p:txBody>
      </p:sp>
      <p:cxnSp>
        <p:nvCxnSpPr>
          <p:cNvPr id="6" name="Straight Connector 5"/>
          <p:cNvCxnSpPr/>
          <p:nvPr userDrawn="1"/>
        </p:nvCxnSpPr>
        <p:spPr>
          <a:xfrm>
            <a:off x="152400" y="1219200"/>
            <a:ext cx="8686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533400" y="12954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822A48-4F3C-4FD7-98E7-0E7AF0986C23}" type="datetime1">
              <a:rPr lang="en-US" smtClean="0"/>
              <a:t>6/22/2016</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Working Draft/Pre-Decisional/Deliberative Document - Internal VA Use Only</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D4F631E-E821-4241-958E-454DF27E68E6}" type="slidenum">
              <a:rPr lang="en-US"/>
              <a:pPr>
                <a:defRPr/>
              </a:pPr>
              <a:t>‹#›</a:t>
            </a:fld>
            <a:endParaRPr lang="en-US" dirty="0"/>
          </a:p>
        </p:txBody>
      </p:sp>
      <p:cxnSp>
        <p:nvCxnSpPr>
          <p:cNvPr id="5" name="Straight Connector 4"/>
          <p:cNvCxnSpPr/>
          <p:nvPr userDrawn="1"/>
        </p:nvCxnSpPr>
        <p:spPr>
          <a:xfrm>
            <a:off x="152400" y="1219200"/>
            <a:ext cx="8686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533400" y="12954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7" name="Title 1"/>
          <p:cNvSpPr>
            <a:spLocks noGrp="1"/>
          </p:cNvSpPr>
          <p:nvPr>
            <p:ph type="title"/>
          </p:nvPr>
        </p:nvSpPr>
        <p:spPr>
          <a:xfrm>
            <a:off x="2286000" y="274638"/>
            <a:ext cx="6400800" cy="944562"/>
          </a:xfr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1400" y="1447800"/>
            <a:ext cx="510540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E419C3-3738-4CAD-804D-10EB84AD2DA4}" type="datetime1">
              <a:rPr lang="en-US" smtClean="0"/>
              <a:t>6/22/2016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Working Draft/Pre-Decisional/Deliberative Document - Internal VA Use Only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4108C6D-3BD7-41E7-8CB9-DF623FEB9AF9}" type="slidenum">
              <a:rPr lang="en-US"/>
              <a:pPr>
                <a:defRPr/>
              </a:pPr>
              <a:t>‹#›</a:t>
            </a:fld>
            <a:endParaRPr lang="en-US" dirty="0"/>
          </a:p>
        </p:txBody>
      </p:sp>
      <p:cxnSp>
        <p:nvCxnSpPr>
          <p:cNvPr id="8" name="Straight Connector 7"/>
          <p:cNvCxnSpPr/>
          <p:nvPr userDrawn="1"/>
        </p:nvCxnSpPr>
        <p:spPr>
          <a:xfrm>
            <a:off x="152400" y="1219200"/>
            <a:ext cx="8686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533400" y="12954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10" name="Title 1"/>
          <p:cNvSpPr>
            <a:spLocks noGrp="1"/>
          </p:cNvSpPr>
          <p:nvPr>
            <p:ph type="title"/>
          </p:nvPr>
        </p:nvSpPr>
        <p:spPr>
          <a:xfrm>
            <a:off x="2286000" y="274638"/>
            <a:ext cx="6400800" cy="944562"/>
          </a:xfr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14600" y="1447800"/>
            <a:ext cx="4764088" cy="32797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4CC965-C541-41EE-8722-471E888C2AE1}" type="datetime1">
              <a:rPr lang="en-US" smtClean="0"/>
              <a:t>6/22/2016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Working Draft/Pre-Decisional/Deliberative Document - Internal VA Use Only</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7F8F244-DCE2-4C9D-82E0-3AB4A8897664}" type="slidenum">
              <a:rPr lang="en-US"/>
              <a:pPr>
                <a:defRPr/>
              </a:pPr>
              <a:t>‹#›</a:t>
            </a:fld>
            <a:endParaRPr lang="en-US" dirty="0"/>
          </a:p>
        </p:txBody>
      </p:sp>
      <p:cxnSp>
        <p:nvCxnSpPr>
          <p:cNvPr id="8" name="Straight Connector 7"/>
          <p:cNvCxnSpPr/>
          <p:nvPr userDrawn="1"/>
        </p:nvCxnSpPr>
        <p:spPr>
          <a:xfrm>
            <a:off x="152400" y="1219200"/>
            <a:ext cx="8686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533400" y="12954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10" name="Title 1"/>
          <p:cNvSpPr txBox="1">
            <a:spLocks/>
          </p:cNvSpPr>
          <p:nvPr userDrawn="1"/>
        </p:nvSpPr>
        <p:spPr bwMode="auto">
          <a:xfrm>
            <a:off x="2286000" y="274638"/>
            <a:ext cx="6400800" cy="944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0" y="274638"/>
            <a:ext cx="6400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0FE5F38-13DC-490C-9CA6-7C1223532517}" type="datetime1">
              <a:rPr lang="en-US" smtClean="0"/>
              <a:t>6/22/2016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Working Draft/Pre-Decisional/Deliberative Document - Internal VA Use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2759471-C1B9-42A1-9904-24DF6BFC36C4}" type="slidenum">
              <a:rPr lang="en-US"/>
              <a:pPr>
                <a:defRPr/>
              </a:pPr>
              <a:t>‹#›</a:t>
            </a:fld>
            <a:endParaRPr lang="en-US" dirty="0"/>
          </a:p>
        </p:txBody>
      </p:sp>
      <p:pic>
        <p:nvPicPr>
          <p:cNvPr id="7" name="Picture 1" descr="OAO_Logo"/>
          <p:cNvPicPr>
            <a:picLocks noChangeAspect="1" noChangeArrowheads="1"/>
          </p:cNvPicPr>
          <p:nvPr userDrawn="1"/>
        </p:nvPicPr>
        <p:blipFill>
          <a:blip r:embed="rId10" cstate="print"/>
          <a:srcRect/>
          <a:stretch>
            <a:fillRect/>
          </a:stretch>
        </p:blipFill>
        <p:spPr bwMode="auto">
          <a:xfrm>
            <a:off x="457200" y="312962"/>
            <a:ext cx="1828800" cy="906238"/>
          </a:xfrm>
          <a:prstGeom prst="rect">
            <a:avLst/>
          </a:prstGeom>
          <a:noFill/>
          <a:ln w="9525">
            <a:noFill/>
            <a:miter lim="800000"/>
            <a:headEnd/>
            <a:tailEnd/>
          </a:ln>
        </p:spPr>
      </p:pic>
      <p:sp>
        <p:nvSpPr>
          <p:cNvPr id="10" name="Rectangle 9"/>
          <p:cNvSpPr/>
          <p:nvPr userDrawn="1"/>
        </p:nvSpPr>
        <p:spPr>
          <a:xfrm rot="19321596">
            <a:off x="216793" y="3358610"/>
            <a:ext cx="8003281" cy="30777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1400" b="1" spc="150" dirty="0" smtClean="0">
                <a:ln w="11430"/>
                <a:solidFill>
                  <a:srgbClr val="F8F8F8">
                    <a:alpha val="20000"/>
                  </a:srgbClr>
                </a:solidFill>
                <a:effectLst>
                  <a:outerShdw blurRad="25400" algn="tl" rotWithShape="0">
                    <a:srgbClr val="000000">
                      <a:alpha val="43000"/>
                    </a:srgbClr>
                  </a:outerShdw>
                </a:effectLst>
              </a:rPr>
              <a:t>Working Draft/Pre-Decisional/Deliberative Document – Internal VA Use Only</a:t>
            </a:r>
            <a:endParaRPr lang="en-US" sz="1400" b="1" spc="150" dirty="0">
              <a:ln w="11430"/>
              <a:solidFill>
                <a:srgbClr val="F8F8F8">
                  <a:alpha val="20000"/>
                </a:srgbClr>
              </a:solidFill>
              <a:effectLst>
                <a:outerShdw blurRad="25400" algn="tl" rotWithShape="0">
                  <a:srgbClr val="000000">
                    <a:alpha val="43000"/>
                  </a:srgbClr>
                </a:outerShdw>
              </a:effectLst>
            </a:endParaRPr>
          </a:p>
        </p:txBody>
      </p:sp>
      <p:sp>
        <p:nvSpPr>
          <p:cNvPr id="11" name="Rectangle 10"/>
          <p:cNvSpPr/>
          <p:nvPr userDrawn="1"/>
        </p:nvSpPr>
        <p:spPr>
          <a:xfrm rot="5400000">
            <a:off x="5514345" y="3291845"/>
            <a:ext cx="6692900" cy="26161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1100" b="1" spc="150" dirty="0" smtClean="0">
                <a:ln w="11430"/>
                <a:solidFill>
                  <a:srgbClr val="F8F8F8">
                    <a:alpha val="20000"/>
                  </a:srgbClr>
                </a:solidFill>
                <a:effectLst>
                  <a:outerShdw blurRad="25400" algn="tl" rotWithShape="0">
                    <a:srgbClr val="000000">
                      <a:alpha val="43000"/>
                    </a:srgbClr>
                  </a:outerShdw>
                </a:effectLst>
              </a:rPr>
              <a:t>Working Draft/Pre-Decisional/Deliberative Document – Internal VA Use Only</a:t>
            </a:r>
            <a:endParaRPr lang="en-US" sz="1100" b="1" spc="150" dirty="0">
              <a:ln w="11430"/>
              <a:solidFill>
                <a:srgbClr val="F8F8F8">
                  <a:alpha val="20000"/>
                </a:srgbClr>
              </a:solidFill>
              <a:effectLst>
                <a:outerShdw blurRad="25400" algn="tl" rotWithShape="0">
                  <a:srgbClr val="000000">
                    <a:alpha val="43000"/>
                  </a:srgbClr>
                </a:outerShdw>
              </a:effectLs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hf hdr="0"/>
  <p:txStyles>
    <p:titleStyle>
      <a:lvl1pPr algn="ctr" rtl="0" eaLnBrk="0" fontAlgn="base" hangingPunct="0">
        <a:spcBef>
          <a:spcPct val="0"/>
        </a:spcBef>
        <a:spcAft>
          <a:spcPct val="0"/>
        </a:spcAft>
        <a:defRPr sz="36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vetbiz.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BD1C040-C077-4C6B-A239-FCC012C19589}"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Slide Number Placeholder 4"/>
          <p:cNvSpPr>
            <a:spLocks noGrp="1"/>
          </p:cNvSpPr>
          <p:nvPr>
            <p:ph type="sldNum" sz="quarter" idx="12"/>
          </p:nvPr>
        </p:nvSpPr>
        <p:spPr/>
        <p:txBody>
          <a:bodyPr/>
          <a:lstStyle/>
          <a:p>
            <a:pPr>
              <a:defRPr/>
            </a:pPr>
            <a:fld id="{ED2A3F95-C34D-4C47-B701-00ACF72033D5}" type="slidenum">
              <a:rPr lang="en-US" smtClean="0"/>
              <a:pPr>
                <a:defRPr/>
              </a:pPr>
              <a:t>1</a:t>
            </a:fld>
            <a:endParaRPr lang="en-US" dirty="0"/>
          </a:p>
        </p:txBody>
      </p:sp>
      <p:sp>
        <p:nvSpPr>
          <p:cNvPr id="9" name="Title 1"/>
          <p:cNvSpPr txBox="1">
            <a:spLocks/>
          </p:cNvSpPr>
          <p:nvPr/>
        </p:nvSpPr>
        <p:spPr bwMode="auto">
          <a:xfrm>
            <a:off x="0" y="2133600"/>
            <a:ext cx="899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baseline="0">
                <a:solidFill>
                  <a:schemeClr val="tx2">
                    <a:lumMod val="75000"/>
                  </a:schemeClr>
                </a:solidFill>
                <a:latin typeface="Arial Black" panose="020B0A040201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sz="4800" b="1" dirty="0" smtClean="0">
              <a:solidFill>
                <a:srgbClr val="003399"/>
              </a:solidFill>
              <a:effectLst>
                <a:outerShdw blurRad="38100" dist="38100" dir="2700000" algn="tl">
                  <a:srgbClr val="000000">
                    <a:alpha val="43137"/>
                  </a:srgbClr>
                </a:outerShdw>
              </a:effectLst>
              <a:latin typeface="Arial" panose="020B0604020202020204" pitchFamily="34" charset="0"/>
            </a:endParaRPr>
          </a:p>
          <a:p>
            <a:endParaRPr lang="en-US" sz="4800" b="1" dirty="0">
              <a:solidFill>
                <a:srgbClr val="003399"/>
              </a:solidFill>
              <a:effectLst>
                <a:outerShdw blurRad="38100" dist="38100" dir="2700000" algn="tl">
                  <a:srgbClr val="000000">
                    <a:alpha val="43137"/>
                  </a:srgbClr>
                </a:outerShdw>
              </a:effectLst>
              <a:latin typeface="Arial" panose="020B0604020202020204" pitchFamily="34" charset="0"/>
            </a:endParaRPr>
          </a:p>
          <a:p>
            <a:endParaRPr lang="en-US" sz="4800" b="1" dirty="0" smtClean="0">
              <a:solidFill>
                <a:srgbClr val="003399"/>
              </a:solidFill>
              <a:effectLst>
                <a:outerShdw blurRad="38100" dist="38100" dir="2700000" algn="tl">
                  <a:srgbClr val="000000">
                    <a:alpha val="43137"/>
                  </a:srgbClr>
                </a:outerShdw>
              </a:effectLst>
              <a:latin typeface="Arial" panose="020B0604020202020204" pitchFamily="34" charset="0"/>
            </a:endParaRPr>
          </a:p>
          <a:p>
            <a:r>
              <a:rPr lang="en-US" sz="4800" b="1" dirty="0" smtClean="0">
                <a:solidFill>
                  <a:srgbClr val="003399"/>
                </a:solidFill>
                <a:effectLst>
                  <a:outerShdw blurRad="38100" dist="38100" dir="2700000" algn="tl">
                    <a:srgbClr val="000000">
                      <a:alpha val="43137"/>
                    </a:srgbClr>
                  </a:outerShdw>
                </a:effectLst>
                <a:latin typeface="Arial" panose="020B0604020202020204" pitchFamily="34" charset="0"/>
              </a:rPr>
              <a:t>Source Selection Overview</a:t>
            </a:r>
          </a:p>
          <a:p>
            <a:r>
              <a:rPr lang="en-US" sz="4800" b="1" dirty="0" smtClean="0">
                <a:solidFill>
                  <a:srgbClr val="003399"/>
                </a:solidFill>
                <a:effectLst>
                  <a:outerShdw blurRad="38100" dist="38100" dir="2700000" algn="tl">
                    <a:srgbClr val="000000">
                      <a:alpha val="43137"/>
                    </a:srgbClr>
                  </a:outerShdw>
                </a:effectLst>
                <a:latin typeface="Arial" panose="020B0604020202020204" pitchFamily="34" charset="0"/>
              </a:rPr>
              <a:t>and</a:t>
            </a:r>
          </a:p>
          <a:p>
            <a:r>
              <a:rPr lang="en-US" sz="4800" b="1" dirty="0" smtClean="0">
                <a:solidFill>
                  <a:srgbClr val="003399"/>
                </a:solidFill>
                <a:effectLst>
                  <a:outerShdw blurRad="38100" dist="38100" dir="2700000" algn="tl">
                    <a:srgbClr val="000000">
                      <a:alpha val="43137"/>
                    </a:srgbClr>
                  </a:outerShdw>
                </a:effectLst>
                <a:latin typeface="Arial" panose="020B0604020202020204" pitchFamily="34" charset="0"/>
              </a:rPr>
              <a:t>Proposal Best Practices</a:t>
            </a:r>
          </a:p>
          <a:p>
            <a:endParaRPr lang="en-US" sz="4800" b="1" dirty="0">
              <a:solidFill>
                <a:srgbClr val="003399"/>
              </a:solidFill>
              <a:effectLst>
                <a:outerShdw blurRad="38100" dist="38100" dir="2700000" algn="tl">
                  <a:srgbClr val="000000">
                    <a:alpha val="43137"/>
                  </a:srgbClr>
                </a:outerShdw>
              </a:effectLst>
              <a:latin typeface="Arial" panose="020B0604020202020204" pitchFamily="34" charset="0"/>
            </a:endParaRPr>
          </a:p>
          <a:p>
            <a:endParaRPr lang="en-US" sz="4400" b="1" dirty="0">
              <a:solidFill>
                <a:srgbClr val="003399"/>
              </a:solidFill>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456116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10</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533400" y="1066800"/>
            <a:ext cx="7848600" cy="5509843"/>
          </a:xfrm>
          <a:prstGeom prst="rect">
            <a:avLst/>
          </a:prstGeom>
          <a:noFill/>
          <a:ln w="9525">
            <a:noFill/>
            <a:miter lim="800000"/>
            <a:headEnd/>
            <a:tailEnd/>
          </a:ln>
        </p:spPr>
        <p:txBody>
          <a:bodyPr wrap="square" lIns="92075" tIns="46038" rIns="92075" bIns="46038">
            <a:spAutoFit/>
          </a:bodyPr>
          <a:lstStyle/>
          <a:p>
            <a:pPr eaLnBrk="0" hangingPunct="0">
              <a:buFont typeface="Wingdings" pitchFamily="2" charset="2"/>
              <a:buChar char="Ø"/>
            </a:pPr>
            <a:endParaRPr lang="en-US" sz="2800" dirty="0" smtClean="0">
              <a:latin typeface="Arial" pitchFamily="34" charset="0"/>
            </a:endParaRPr>
          </a:p>
          <a:p>
            <a:pPr eaLnBrk="0" hangingPunct="0">
              <a:buFont typeface="Wingdings" pitchFamily="2" charset="2"/>
              <a:buChar char="Ø"/>
            </a:pPr>
            <a:r>
              <a:rPr lang="en-US" sz="2400" dirty="0" smtClean="0">
                <a:latin typeface="Arial" pitchFamily="34" charset="0"/>
              </a:rPr>
              <a:t>  Areas that will be evaluated specifically related</a:t>
            </a:r>
          </a:p>
          <a:p>
            <a:pPr eaLnBrk="0" hangingPunct="0"/>
            <a:r>
              <a:rPr lang="en-US" sz="2400" dirty="0" smtClean="0">
                <a:latin typeface="Arial" pitchFamily="34" charset="0"/>
              </a:rPr>
              <a:t>     to the requirement</a:t>
            </a:r>
          </a:p>
          <a:p>
            <a:pPr eaLnBrk="0" hangingPunct="0"/>
            <a:endParaRPr lang="en-US" sz="2400" dirty="0">
              <a:latin typeface="Arial" pitchFamily="34" charset="0"/>
            </a:endParaRPr>
          </a:p>
          <a:p>
            <a:pPr marL="342900" indent="-342900" eaLnBrk="0" hangingPunct="0">
              <a:buFont typeface="Wingdings" panose="05000000000000000000" pitchFamily="2" charset="2"/>
              <a:buChar char="Ø"/>
            </a:pPr>
            <a:r>
              <a:rPr lang="en-US" sz="2400" dirty="0">
                <a:latin typeface="Arial" pitchFamily="34" charset="0"/>
              </a:rPr>
              <a:t> “Yardsticks” or “Standards” for each factor and </a:t>
            </a:r>
            <a:endParaRPr lang="en-US" sz="2400" dirty="0" smtClean="0">
              <a:latin typeface="Arial" pitchFamily="34" charset="0"/>
            </a:endParaRPr>
          </a:p>
          <a:p>
            <a:pPr marL="404813" eaLnBrk="0" hangingPunct="0"/>
            <a:r>
              <a:rPr lang="en-US" sz="2400" dirty="0" smtClean="0">
                <a:latin typeface="Arial" pitchFamily="34" charset="0"/>
              </a:rPr>
              <a:t>sub-factor</a:t>
            </a:r>
            <a:r>
              <a:rPr lang="en-US" sz="2400" dirty="0">
                <a:latin typeface="Arial" pitchFamily="34" charset="0"/>
              </a:rPr>
              <a:t>.  </a:t>
            </a:r>
            <a:endParaRPr lang="en-US" sz="2400" dirty="0" smtClean="0">
              <a:latin typeface="Arial" pitchFamily="34" charset="0"/>
            </a:endParaRPr>
          </a:p>
          <a:p>
            <a:pPr eaLnBrk="0" hangingPunct="0"/>
            <a:endParaRPr lang="en-US" sz="2400" dirty="0">
              <a:latin typeface="Arial" pitchFamily="34" charset="0"/>
            </a:endParaRPr>
          </a:p>
          <a:p>
            <a:pPr eaLnBrk="0" hangingPunct="0">
              <a:buFont typeface="Wingdings" pitchFamily="2" charset="2"/>
              <a:buChar char="Ø"/>
            </a:pPr>
            <a:r>
              <a:rPr lang="en-US" sz="2400" dirty="0">
                <a:latin typeface="Arial" pitchFamily="34" charset="0"/>
              </a:rPr>
              <a:t>  Vary from acquisition to </a:t>
            </a:r>
            <a:r>
              <a:rPr lang="en-US" sz="2400" dirty="0" smtClean="0">
                <a:latin typeface="Arial" pitchFamily="34" charset="0"/>
              </a:rPr>
              <a:t>acquisition</a:t>
            </a:r>
          </a:p>
          <a:p>
            <a:pPr eaLnBrk="0" hangingPunct="0"/>
            <a:endParaRPr lang="en-US" sz="2400" dirty="0">
              <a:latin typeface="Arial" pitchFamily="34" charset="0"/>
            </a:endParaRPr>
          </a:p>
          <a:p>
            <a:pPr eaLnBrk="0" hangingPunct="0">
              <a:buFont typeface="Wingdings" pitchFamily="2" charset="2"/>
              <a:buChar char="Ø"/>
            </a:pPr>
            <a:r>
              <a:rPr lang="en-US" sz="2400" dirty="0">
                <a:latin typeface="Arial" pitchFamily="34" charset="0"/>
              </a:rPr>
              <a:t>  </a:t>
            </a:r>
            <a:r>
              <a:rPr lang="en-US" sz="2400" dirty="0" smtClean="0">
                <a:latin typeface="Arial" pitchFamily="34" charset="0"/>
              </a:rPr>
              <a:t>Discriminators will be unique to the procurement</a:t>
            </a:r>
          </a:p>
          <a:p>
            <a:pPr eaLnBrk="0" hangingPunct="0">
              <a:buFont typeface="Wingdings" pitchFamily="2" charset="2"/>
              <a:buChar char="Ø"/>
            </a:pPr>
            <a:endParaRPr lang="en-US" sz="2400" dirty="0">
              <a:latin typeface="Arial" pitchFamily="34" charset="0"/>
            </a:endParaRPr>
          </a:p>
          <a:p>
            <a:pPr eaLnBrk="0" hangingPunct="0"/>
            <a:endParaRPr lang="en-US" sz="2800" dirty="0">
              <a:latin typeface="Arial" pitchFamily="34" charset="0"/>
            </a:endParaRPr>
          </a:p>
          <a:p>
            <a:pPr eaLnBrk="0" hangingPunct="0">
              <a:buFont typeface="Wingdings" pitchFamily="2" charset="2"/>
              <a:buChar char="Ø"/>
            </a:pPr>
            <a:endParaRPr lang="en-US" sz="2800" dirty="0">
              <a:latin typeface="Arial" pitchFamily="34" charset="0"/>
            </a:endParaRPr>
          </a:p>
          <a:p>
            <a:pPr eaLnBrk="0" hangingPunct="0">
              <a:buFont typeface="Wingdings" pitchFamily="2" charset="2"/>
              <a:buNone/>
            </a:pPr>
            <a:endParaRPr lang="en-US" sz="2800" dirty="0">
              <a:latin typeface="Arial" pitchFamily="34" charset="0"/>
            </a:endParaRPr>
          </a:p>
        </p:txBody>
      </p:sp>
      <p:sp>
        <p:nvSpPr>
          <p:cNvPr id="6" name="Rectangle 3"/>
          <p:cNvSpPr>
            <a:spLocks noChangeArrowheads="1"/>
          </p:cNvSpPr>
          <p:nvPr/>
        </p:nvSpPr>
        <p:spPr bwMode="auto">
          <a:xfrm>
            <a:off x="1447800" y="76200"/>
            <a:ext cx="7772400" cy="1143000"/>
          </a:xfrm>
          <a:prstGeom prst="rect">
            <a:avLst/>
          </a:prstGeom>
          <a:noFill/>
          <a:ln w="9525">
            <a:noFill/>
            <a:miter lim="800000"/>
            <a:headEnd/>
            <a:tailEnd/>
          </a:ln>
          <a:effectLst/>
        </p:spPr>
        <p:txBody>
          <a:bodyPr anchor="ctr"/>
          <a:lstStyle/>
          <a:p>
            <a:pPr algn="ctr">
              <a:defRPr/>
            </a:pPr>
            <a:r>
              <a:rPr lang="en-US" sz="4000" b="1" dirty="0">
                <a:solidFill>
                  <a:srgbClr val="003399"/>
                </a:solidFill>
                <a:effectLst>
                  <a:outerShdw blurRad="38100" dist="38100" dir="2700000" algn="tl">
                    <a:srgbClr val="C0C0C0"/>
                  </a:outerShdw>
                </a:effectLst>
                <a:latin typeface="Arial" pitchFamily="34" charset="0"/>
              </a:rPr>
              <a:t>Evaluation Factors</a:t>
            </a: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11</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Title 3"/>
          <p:cNvSpPr>
            <a:spLocks noGrp="1"/>
          </p:cNvSpPr>
          <p:nvPr>
            <p:ph type="title"/>
          </p:nvPr>
        </p:nvSpPr>
        <p:spPr>
          <a:xfrm>
            <a:off x="1600200" y="76200"/>
            <a:ext cx="8229600" cy="1143000"/>
          </a:xfrm>
        </p:spPr>
        <p:txBody>
          <a:bodyPr/>
          <a:lstStyle/>
          <a:p>
            <a:r>
              <a:rPr lang="en-US" sz="3300" dirty="0" smtClean="0">
                <a:solidFill>
                  <a:srgbClr val="003399"/>
                </a:solidFill>
                <a:effectLst>
                  <a:outerShdw blurRad="38100" dist="38100" dir="2700000" algn="tl">
                    <a:srgbClr val="000000">
                      <a:alpha val="43137"/>
                    </a:srgbClr>
                  </a:outerShdw>
                </a:effectLst>
              </a:rPr>
              <a:t/>
            </a:r>
            <a:br>
              <a:rPr lang="en-US" sz="3300" dirty="0" smtClean="0">
                <a:solidFill>
                  <a:srgbClr val="003399"/>
                </a:solidFill>
                <a:effectLst>
                  <a:outerShdw blurRad="38100" dist="38100" dir="2700000" algn="tl">
                    <a:srgbClr val="000000">
                      <a:alpha val="43137"/>
                    </a:srgbClr>
                  </a:outerShdw>
                </a:effectLst>
              </a:rPr>
            </a:br>
            <a:r>
              <a:rPr lang="en-US" sz="3300" b="1" dirty="0" smtClean="0">
                <a:solidFill>
                  <a:srgbClr val="003399"/>
                </a:solidFill>
                <a:effectLst>
                  <a:outerShdw blurRad="38100" dist="38100" dir="2700000" algn="tl">
                    <a:srgbClr val="000000">
                      <a:alpha val="43137"/>
                    </a:srgbClr>
                  </a:outerShdw>
                </a:effectLst>
              </a:rPr>
              <a:t>Evaluation Factors to Consider   </a:t>
            </a:r>
            <a:r>
              <a:rPr lang="en-US" sz="3300" dirty="0" smtClean="0">
                <a:solidFill>
                  <a:srgbClr val="003399"/>
                </a:solidFill>
                <a:effectLst>
                  <a:outerShdw blurRad="38100" dist="38100" dir="2700000" algn="tl">
                    <a:srgbClr val="000000">
                      <a:alpha val="43137"/>
                    </a:srgbClr>
                  </a:outerShdw>
                </a:effectLst>
              </a:rPr>
              <a:t/>
            </a:r>
            <a:br>
              <a:rPr lang="en-US" sz="3300" dirty="0" smtClean="0">
                <a:solidFill>
                  <a:srgbClr val="003399"/>
                </a:solidFill>
                <a:effectLst>
                  <a:outerShdw blurRad="38100" dist="38100" dir="2700000" algn="tl">
                    <a:srgbClr val="000000">
                      <a:alpha val="43137"/>
                    </a:srgbClr>
                  </a:outerShdw>
                </a:effectLst>
              </a:rPr>
            </a:br>
            <a:endParaRPr lang="en-US" sz="3300" dirty="0">
              <a:solidFill>
                <a:srgbClr val="003399"/>
              </a:solidFill>
              <a:effectLst>
                <a:outerShdw blurRad="38100" dist="38100" dir="2700000" algn="tl">
                  <a:srgbClr val="000000">
                    <a:alpha val="43137"/>
                  </a:srgbClr>
                </a:outerShdw>
              </a:effectLst>
            </a:endParaRPr>
          </a:p>
        </p:txBody>
      </p:sp>
      <p:sp>
        <p:nvSpPr>
          <p:cNvPr id="6" name="Content Placeholder 4"/>
          <p:cNvSpPr>
            <a:spLocks noGrp="1"/>
          </p:cNvSpPr>
          <p:nvPr>
            <p:ph idx="1"/>
          </p:nvPr>
        </p:nvSpPr>
        <p:spPr>
          <a:xfrm>
            <a:off x="533400" y="1447800"/>
            <a:ext cx="8229600" cy="4824390"/>
          </a:xfrm>
        </p:spPr>
        <p:txBody>
          <a:bodyPr/>
          <a:lstStyle/>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Technical</a:t>
            </a:r>
          </a:p>
          <a:p>
            <a:pPr marL="0" indent="0">
              <a:spcBef>
                <a:spcPts val="0"/>
              </a:spcBef>
              <a:buNone/>
            </a:pPr>
            <a:endParaRPr lang="en-US" sz="24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Past Performance</a:t>
            </a:r>
          </a:p>
          <a:p>
            <a:pPr>
              <a:spcBef>
                <a:spcPts val="0"/>
              </a:spcBef>
              <a:buFont typeface="Wingdings" panose="05000000000000000000" pitchFamily="2" charset="2"/>
              <a:buChar char="Ø"/>
            </a:pPr>
            <a:endParaRPr lang="en-US" sz="24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Small Business Participation Commitment (SBPC)</a:t>
            </a:r>
          </a:p>
          <a:p>
            <a:pPr>
              <a:spcBef>
                <a:spcPts val="0"/>
              </a:spcBef>
              <a:buFont typeface="Wingdings" panose="05000000000000000000" pitchFamily="2" charset="2"/>
              <a:buChar char="Ø"/>
            </a:pPr>
            <a:endParaRPr lang="en-US" sz="24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Veterans Involvement (VI)</a:t>
            </a:r>
          </a:p>
          <a:p>
            <a:pPr marL="0" indent="0">
              <a:spcBef>
                <a:spcPts val="0"/>
              </a:spcBef>
              <a:buNone/>
            </a:pPr>
            <a:endParaRPr lang="en-US" sz="24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Cost / Price</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12</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457200" y="1371600"/>
            <a:ext cx="8146715" cy="5756064"/>
          </a:xfrm>
          <a:prstGeom prst="rect">
            <a:avLst/>
          </a:prstGeom>
          <a:noFill/>
          <a:ln w="9525">
            <a:noFill/>
            <a:miter lim="800000"/>
            <a:headEnd/>
            <a:tailEnd/>
          </a:ln>
        </p:spPr>
        <p:txBody>
          <a:bodyPr wrap="square" lIns="92075" tIns="46038" rIns="92075" bIns="46038">
            <a:spAutoFit/>
          </a:bodyPr>
          <a:lstStyle/>
          <a:p>
            <a:pPr eaLnBrk="0" hangingPunct="0">
              <a:buFont typeface="Wingdings" pitchFamily="2" charset="2"/>
              <a:buChar char="Ø"/>
            </a:pPr>
            <a:r>
              <a:rPr lang="en-US" sz="2800" dirty="0">
                <a:solidFill>
                  <a:prstClr val="black"/>
                </a:solidFill>
                <a:latin typeface="Arial" pitchFamily="34" charset="0"/>
              </a:rPr>
              <a:t> </a:t>
            </a:r>
            <a:r>
              <a:rPr lang="en-US" sz="2000" dirty="0" smtClean="0">
                <a:solidFill>
                  <a:prstClr val="black"/>
                </a:solidFill>
                <a:latin typeface="Arial" pitchFamily="34" charset="0"/>
              </a:rPr>
              <a:t>Acquisition Specific </a:t>
            </a:r>
            <a:endParaRPr lang="en-US" sz="2800" dirty="0">
              <a:solidFill>
                <a:prstClr val="black"/>
              </a:solidFill>
              <a:latin typeface="Arial" pitchFamily="34" charset="0"/>
            </a:endParaRPr>
          </a:p>
          <a:p>
            <a:pPr marL="800100" lvl="1" indent="-342900" eaLnBrk="0" hangingPunct="0">
              <a:buFont typeface="Arial" panose="020B0604020202020204" pitchFamily="34" charset="0"/>
              <a:buChar char="•"/>
            </a:pPr>
            <a:r>
              <a:rPr lang="en-US" sz="2000" dirty="0" smtClean="0">
                <a:solidFill>
                  <a:prstClr val="black"/>
                </a:solidFill>
                <a:latin typeface="Arial" pitchFamily="34" charset="0"/>
              </a:rPr>
              <a:t>Detailed Technical Approach to Specific Tasks</a:t>
            </a:r>
          </a:p>
          <a:p>
            <a:pPr marL="800100" lvl="1" indent="-342900" eaLnBrk="0" hangingPunct="0">
              <a:buFont typeface="Arial" panose="020B0604020202020204" pitchFamily="34" charset="0"/>
              <a:buChar char="•"/>
            </a:pPr>
            <a:r>
              <a:rPr lang="en-US" sz="2000" dirty="0" smtClean="0">
                <a:solidFill>
                  <a:prstClr val="black"/>
                </a:solidFill>
                <a:latin typeface="Arial" pitchFamily="34" charset="0"/>
              </a:rPr>
              <a:t>Demonstrate </a:t>
            </a:r>
            <a:r>
              <a:rPr lang="en-US" sz="2000" dirty="0">
                <a:solidFill>
                  <a:prstClr val="black"/>
                </a:solidFill>
                <a:latin typeface="Arial" pitchFamily="34" charset="0"/>
              </a:rPr>
              <a:t>U</a:t>
            </a:r>
            <a:r>
              <a:rPr lang="en-US" sz="2000" dirty="0" smtClean="0">
                <a:solidFill>
                  <a:prstClr val="black"/>
                </a:solidFill>
                <a:latin typeface="Arial" pitchFamily="34" charset="0"/>
              </a:rPr>
              <a:t>nderstanding of the Problem</a:t>
            </a:r>
          </a:p>
          <a:p>
            <a:pPr marL="800100" lvl="1" indent="-342900" eaLnBrk="0" hangingPunct="0">
              <a:buFont typeface="Arial" panose="020B0604020202020204" pitchFamily="34" charset="0"/>
              <a:buChar char="•"/>
            </a:pPr>
            <a:r>
              <a:rPr lang="en-US" sz="2000" dirty="0" smtClean="0">
                <a:solidFill>
                  <a:prstClr val="black"/>
                </a:solidFill>
                <a:latin typeface="Arial" pitchFamily="34" charset="0"/>
              </a:rPr>
              <a:t>Demonstrate Feasibility of Approach</a:t>
            </a:r>
          </a:p>
          <a:p>
            <a:pPr marL="800100" lvl="1" indent="-342900" eaLnBrk="0" hangingPunct="0">
              <a:buFont typeface="Arial" panose="020B0604020202020204" pitchFamily="34" charset="0"/>
              <a:buChar char="•"/>
            </a:pPr>
            <a:r>
              <a:rPr lang="en-US" sz="2000" dirty="0" smtClean="0">
                <a:solidFill>
                  <a:prstClr val="black"/>
                </a:solidFill>
                <a:latin typeface="Arial" pitchFamily="34" charset="0"/>
              </a:rPr>
              <a:t>Completeness</a:t>
            </a:r>
          </a:p>
          <a:p>
            <a:pPr lvl="2" eaLnBrk="0" hangingPunct="0"/>
            <a:endParaRPr lang="en-US" sz="2000" dirty="0">
              <a:solidFill>
                <a:prstClr val="black"/>
              </a:solidFill>
              <a:latin typeface="Arial" pitchFamily="34" charset="0"/>
            </a:endParaRPr>
          </a:p>
          <a:p>
            <a:pPr marL="342900" indent="-342900" eaLnBrk="0" hangingPunct="0">
              <a:buFont typeface="Wingdings" panose="05000000000000000000" pitchFamily="2" charset="2"/>
              <a:buChar char="Ø"/>
            </a:pPr>
            <a:r>
              <a:rPr lang="en-US" sz="2000" dirty="0">
                <a:latin typeface="Arial" pitchFamily="34" charset="0"/>
                <a:cs typeface="Arial" pitchFamily="34" charset="0"/>
              </a:rPr>
              <a:t>Avoid past performance and incumbency information </a:t>
            </a:r>
            <a:r>
              <a:rPr lang="en-US" sz="2000" dirty="0" smtClean="0">
                <a:latin typeface="Arial" pitchFamily="34" charset="0"/>
                <a:cs typeface="Arial" pitchFamily="34" charset="0"/>
              </a:rPr>
              <a:t>and / or </a:t>
            </a:r>
            <a:r>
              <a:rPr lang="en-US" sz="2000" dirty="0">
                <a:latin typeface="Arial" pitchFamily="34" charset="0"/>
                <a:cs typeface="Arial" pitchFamily="34" charset="0"/>
              </a:rPr>
              <a:t>references as </a:t>
            </a:r>
            <a:r>
              <a:rPr lang="en-US" sz="2000" dirty="0" smtClean="0">
                <a:latin typeface="Arial" pitchFamily="34" charset="0"/>
                <a:cs typeface="Arial" pitchFamily="34" charset="0"/>
              </a:rPr>
              <a:t>a proposed </a:t>
            </a:r>
            <a:r>
              <a:rPr lang="en-US" sz="2000" dirty="0">
                <a:latin typeface="Arial" pitchFamily="34" charset="0"/>
                <a:cs typeface="Arial" pitchFamily="34" charset="0"/>
              </a:rPr>
              <a:t>solution to demonstrate understanding of requirements and feasibility for meeting </a:t>
            </a:r>
            <a:r>
              <a:rPr lang="en-US" sz="2000" dirty="0" smtClean="0">
                <a:latin typeface="Arial" pitchFamily="34" charset="0"/>
                <a:cs typeface="Arial" pitchFamily="34" charset="0"/>
              </a:rPr>
              <a:t>requirements</a:t>
            </a:r>
            <a:br>
              <a:rPr lang="en-US" sz="2000" dirty="0" smtClean="0">
                <a:latin typeface="Arial" pitchFamily="34" charset="0"/>
                <a:cs typeface="Arial" pitchFamily="34" charset="0"/>
              </a:rPr>
            </a:br>
            <a:endParaRPr lang="en-US" sz="2000" dirty="0" smtClean="0">
              <a:latin typeface="Arial" pitchFamily="34" charset="0"/>
              <a:cs typeface="Arial" pitchFamily="34" charset="0"/>
            </a:endParaRPr>
          </a:p>
          <a:p>
            <a:pPr marL="342900" indent="-342900" eaLnBrk="0" hangingPunct="0">
              <a:buFont typeface="Wingdings" panose="05000000000000000000" pitchFamily="2" charset="2"/>
              <a:buChar char="Ø"/>
            </a:pPr>
            <a:r>
              <a:rPr lang="en-US" sz="2000" dirty="0" smtClean="0">
                <a:latin typeface="Arial" pitchFamily="34" charset="0"/>
                <a:cs typeface="Arial" pitchFamily="34" charset="0"/>
              </a:rPr>
              <a:t>Ensure </a:t>
            </a:r>
            <a:r>
              <a:rPr lang="en-US" sz="2000" dirty="0">
                <a:latin typeface="Arial" pitchFamily="34" charset="0"/>
                <a:cs typeface="Arial" pitchFamily="34" charset="0"/>
              </a:rPr>
              <a:t>proposed technical </a:t>
            </a:r>
            <a:r>
              <a:rPr lang="en-US" sz="2000" dirty="0" smtClean="0">
                <a:latin typeface="Arial" pitchFamily="34" charset="0"/>
                <a:cs typeface="Arial" pitchFamily="34" charset="0"/>
              </a:rPr>
              <a:t>approach and material / labor / ODCs align </a:t>
            </a:r>
            <a:r>
              <a:rPr lang="en-US" sz="2000" dirty="0">
                <a:latin typeface="Arial" pitchFamily="34" charset="0"/>
                <a:cs typeface="Arial" pitchFamily="34" charset="0"/>
              </a:rPr>
              <a:t>with Price proposal </a:t>
            </a:r>
            <a:r>
              <a:rPr lang="en-US" sz="2000" dirty="0" smtClean="0">
                <a:latin typeface="Arial" pitchFamily="34" charset="0"/>
                <a:cs typeface="Arial" pitchFamily="34" charset="0"/>
              </a:rPr>
              <a:t>submission</a:t>
            </a:r>
          </a:p>
          <a:p>
            <a:pPr eaLnBrk="0" hangingPunct="0"/>
            <a:endParaRPr lang="en-US" sz="2000" dirty="0">
              <a:latin typeface="Arial" pitchFamily="34" charset="0"/>
              <a:cs typeface="Arial" pitchFamily="34" charset="0"/>
            </a:endParaRPr>
          </a:p>
          <a:p>
            <a:pPr marL="342900" indent="-342900" eaLnBrk="0" hangingPunct="0">
              <a:buFont typeface="Wingdings" panose="05000000000000000000" pitchFamily="2" charset="2"/>
              <a:buChar char="Ø"/>
            </a:pPr>
            <a:r>
              <a:rPr lang="en-US" sz="2000" dirty="0">
                <a:latin typeface="Arial" pitchFamily="34" charset="0"/>
                <a:cs typeface="Arial" pitchFamily="34" charset="0"/>
              </a:rPr>
              <a:t>Avoid by-name personnel references and resumes unless specifically requested by the solicitation</a:t>
            </a:r>
            <a:endParaRPr lang="en-US" sz="2000" dirty="0">
              <a:latin typeface="Bookman Old Style" pitchFamily="18" charset="0"/>
            </a:endParaRPr>
          </a:p>
          <a:p>
            <a:pPr marL="342900" indent="-342900" eaLnBrk="0" hangingPunct="0">
              <a:buFont typeface="Wingdings" panose="05000000000000000000" pitchFamily="2" charset="2"/>
              <a:buChar char="Ø"/>
            </a:pPr>
            <a:endParaRPr lang="en-US" sz="2000" dirty="0">
              <a:latin typeface="Arial" pitchFamily="34" charset="0"/>
              <a:cs typeface="Arial" pitchFamily="34" charset="0"/>
            </a:endParaRPr>
          </a:p>
          <a:p>
            <a:pPr marL="342900" indent="-342900" eaLnBrk="0" hangingPunct="0">
              <a:buFont typeface="Wingdings" panose="05000000000000000000" pitchFamily="2" charset="2"/>
              <a:buChar char="Ø"/>
            </a:pPr>
            <a:endParaRPr lang="en-US" sz="2000" dirty="0">
              <a:latin typeface="Arial" pitchFamily="34" charset="0"/>
              <a:cs typeface="Arial" pitchFamily="34" charset="0"/>
            </a:endParaRPr>
          </a:p>
          <a:p>
            <a:pPr marL="342900" indent="-342900" eaLnBrk="0" hangingPunct="0">
              <a:buFont typeface="Wingdings" panose="05000000000000000000" pitchFamily="2" charset="2"/>
              <a:buChar char="Ø"/>
            </a:pPr>
            <a:endParaRPr lang="en-US" sz="2000" dirty="0" smtClean="0">
              <a:solidFill>
                <a:prstClr val="black"/>
              </a:solidFill>
              <a:latin typeface="Arial" pitchFamily="34" charset="0"/>
            </a:endParaRPr>
          </a:p>
        </p:txBody>
      </p:sp>
      <p:sp>
        <p:nvSpPr>
          <p:cNvPr id="6" name="Rectangle 3"/>
          <p:cNvSpPr>
            <a:spLocks noChangeArrowheads="1"/>
          </p:cNvSpPr>
          <p:nvPr/>
        </p:nvSpPr>
        <p:spPr bwMode="auto">
          <a:xfrm>
            <a:off x="1752600" y="76200"/>
            <a:ext cx="7772400" cy="1143000"/>
          </a:xfrm>
          <a:prstGeom prst="rect">
            <a:avLst/>
          </a:prstGeom>
          <a:noFill/>
          <a:ln w="9525">
            <a:noFill/>
            <a:miter lim="800000"/>
            <a:headEnd/>
            <a:tailEnd/>
          </a:ln>
          <a:effectLst/>
        </p:spPr>
        <p:txBody>
          <a:bodyPr anchor="ctr"/>
          <a:lstStyle/>
          <a:p>
            <a:pPr algn="ctr">
              <a:defRPr/>
            </a:pPr>
            <a:endParaRPr lang="en-US" sz="3300" b="1" dirty="0" smtClean="0">
              <a:solidFill>
                <a:srgbClr val="003399"/>
              </a:solidFill>
              <a:effectLst>
                <a:outerShdw blurRad="38100" dist="38100" dir="2700000" algn="tl">
                  <a:srgbClr val="C0C0C0"/>
                </a:outerShdw>
              </a:effectLst>
              <a:latin typeface="Arial" pitchFamily="34" charset="0"/>
            </a:endParaRPr>
          </a:p>
          <a:p>
            <a:pPr algn="ctr">
              <a:defRPr/>
            </a:pPr>
            <a:r>
              <a:rPr lang="en-US" sz="3300" b="1" dirty="0" smtClean="0">
                <a:solidFill>
                  <a:srgbClr val="003399"/>
                </a:solidFill>
                <a:effectLst>
                  <a:outerShdw blurRad="38100" dist="38100" dir="2700000" algn="tl">
                    <a:srgbClr val="C0C0C0"/>
                  </a:outerShdw>
                </a:effectLst>
                <a:latin typeface="Arial" pitchFamily="34" charset="0"/>
              </a:rPr>
              <a:t>Technical Factor Considerations</a:t>
            </a:r>
          </a:p>
          <a:p>
            <a:pPr algn="ctr">
              <a:defRPr/>
            </a:pPr>
            <a:endParaRPr lang="en-US" sz="33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13</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Title 1"/>
          <p:cNvSpPr>
            <a:spLocks noGrp="1"/>
          </p:cNvSpPr>
          <p:nvPr>
            <p:ph type="title" idx="4294967295"/>
          </p:nvPr>
        </p:nvSpPr>
        <p:spPr>
          <a:xfrm>
            <a:off x="914400" y="202980"/>
            <a:ext cx="8953500" cy="926872"/>
          </a:xfrm>
        </p:spPr>
        <p:txBody>
          <a:bodyPr/>
          <a:lstStyle/>
          <a:p>
            <a:r>
              <a:rPr lang="en-US" sz="3200" dirty="0" smtClean="0">
                <a:solidFill>
                  <a:srgbClr val="003399"/>
                </a:solidFill>
              </a:rPr>
              <a:t/>
            </a:r>
            <a:br>
              <a:rPr lang="en-US" sz="3200" dirty="0" smtClean="0">
                <a:solidFill>
                  <a:srgbClr val="003399"/>
                </a:solidFill>
              </a:rPr>
            </a:br>
            <a:r>
              <a:rPr lang="en-US" sz="3200" b="1" dirty="0" smtClean="0">
                <a:solidFill>
                  <a:srgbClr val="003399"/>
                </a:solidFill>
                <a:effectLst>
                  <a:outerShdw blurRad="38100" dist="38100" dir="2700000" algn="tl">
                    <a:srgbClr val="000000">
                      <a:alpha val="43137"/>
                    </a:srgbClr>
                  </a:outerShdw>
                </a:effectLst>
              </a:rPr>
              <a:t>Past Performance Factor</a:t>
            </a:r>
            <a:br>
              <a:rPr lang="en-US" sz="3200" b="1" dirty="0" smtClean="0">
                <a:solidFill>
                  <a:srgbClr val="003399"/>
                </a:solidFill>
                <a:effectLst>
                  <a:outerShdw blurRad="38100" dist="38100" dir="2700000" algn="tl">
                    <a:srgbClr val="000000">
                      <a:alpha val="43137"/>
                    </a:srgbClr>
                  </a:outerShdw>
                </a:effectLst>
              </a:rPr>
            </a:br>
            <a:r>
              <a:rPr lang="en-US" sz="3200" b="1" dirty="0" smtClean="0">
                <a:solidFill>
                  <a:srgbClr val="003399"/>
                </a:solidFill>
                <a:effectLst>
                  <a:outerShdw blurRad="38100" dist="38100" dir="2700000" algn="tl">
                    <a:srgbClr val="000000">
                      <a:alpha val="43137"/>
                    </a:srgbClr>
                  </a:outerShdw>
                </a:effectLst>
              </a:rPr>
              <a:t> Considerations      </a:t>
            </a:r>
            <a:r>
              <a:rPr lang="en-US" sz="3200" dirty="0" smtClean="0">
                <a:solidFill>
                  <a:srgbClr val="003399"/>
                </a:solidFill>
              </a:rPr>
              <a:t/>
            </a:r>
            <a:br>
              <a:rPr lang="en-US" sz="3200" dirty="0" smtClean="0">
                <a:solidFill>
                  <a:srgbClr val="003399"/>
                </a:solidFill>
              </a:rPr>
            </a:br>
            <a:endParaRPr lang="en-US" sz="3200" dirty="0" smtClean="0">
              <a:solidFill>
                <a:srgbClr val="003399"/>
              </a:solidFill>
            </a:endParaRPr>
          </a:p>
        </p:txBody>
      </p:sp>
      <p:sp>
        <p:nvSpPr>
          <p:cNvPr id="6" name="Content Placeholder 2"/>
          <p:cNvSpPr>
            <a:spLocks noGrp="1"/>
          </p:cNvSpPr>
          <p:nvPr>
            <p:ph idx="4294967295"/>
          </p:nvPr>
        </p:nvSpPr>
        <p:spPr>
          <a:xfrm>
            <a:off x="381000" y="1524000"/>
            <a:ext cx="8229600" cy="5257800"/>
          </a:xfrm>
        </p:spPr>
        <p:txBody>
          <a:bodyPr/>
          <a:lstStyle/>
          <a:p>
            <a:pPr marL="460375" indent="-34925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Ensure number of Past Performance instances submitted for prime and major subcontractors is consistent with instructions  (i.e., 3 for the prime / 2 per major subcontractor)</a:t>
            </a:r>
          </a:p>
          <a:p>
            <a:pPr marL="111125" indent="0" eaLnBrk="1" hangingPunct="1">
              <a:lnSpc>
                <a:spcPct val="80000"/>
              </a:lnSpc>
              <a:spcBef>
                <a:spcPct val="10000"/>
              </a:spcBef>
              <a:buNone/>
            </a:pPr>
            <a:endParaRPr lang="en-US" sz="1600" dirty="0" smtClean="0">
              <a:latin typeface="Arial" panose="020B0604020202020204" pitchFamily="34" charset="0"/>
              <a:cs typeface="Arial" panose="020B0604020202020204" pitchFamily="34" charset="0"/>
            </a:endParaRPr>
          </a:p>
          <a:p>
            <a:pPr marL="460375" indent="-34925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Recency requirement:  i.e., instances for awards within three (3) years from the date of issuance of the solicitation</a:t>
            </a:r>
          </a:p>
          <a:p>
            <a:pPr marL="111125" indent="0" eaLnBrk="1" hangingPunct="1">
              <a:lnSpc>
                <a:spcPct val="80000"/>
              </a:lnSpc>
              <a:spcBef>
                <a:spcPct val="10000"/>
              </a:spcBef>
              <a:buNone/>
            </a:pPr>
            <a:endParaRPr lang="en-US" sz="1600" dirty="0" smtClean="0">
              <a:latin typeface="Arial" panose="020B0604020202020204" pitchFamily="34" charset="0"/>
              <a:cs typeface="Arial" panose="020B0604020202020204" pitchFamily="34" charset="0"/>
            </a:endParaRPr>
          </a:p>
          <a:p>
            <a:pPr marL="460375" indent="-34925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Relevant:  requirement for instances of similar work (acquisition specific)</a:t>
            </a:r>
          </a:p>
          <a:p>
            <a:pPr marL="111125" indent="0" eaLnBrk="1" hangingPunct="1">
              <a:lnSpc>
                <a:spcPct val="80000"/>
              </a:lnSpc>
              <a:spcBef>
                <a:spcPct val="10000"/>
              </a:spcBef>
              <a:buNone/>
            </a:pPr>
            <a:endParaRPr lang="en-US" sz="1600" dirty="0" smtClean="0">
              <a:latin typeface="Arial" panose="020B0604020202020204" pitchFamily="34" charset="0"/>
              <a:cs typeface="Arial" panose="020B0604020202020204" pitchFamily="34" charset="0"/>
            </a:endParaRPr>
          </a:p>
          <a:p>
            <a:pPr marL="461963" indent="-350838" eaLnBrk="1" hangingPunct="1">
              <a:lnSpc>
                <a:spcPct val="80000"/>
              </a:lnSpc>
              <a:spcBef>
                <a:spcPct val="10000"/>
              </a:spcBef>
              <a:buFont typeface="Wingdings" pitchFamily="2" charset="2"/>
              <a:buChar char="Ø"/>
            </a:pPr>
            <a:r>
              <a:rPr lang="en-US" sz="1600" dirty="0">
                <a:latin typeface="Arial" panose="020B0604020202020204" pitchFamily="34" charset="0"/>
                <a:cs typeface="Arial" panose="020B0604020202020204" pitchFamily="34" charset="0"/>
              </a:rPr>
              <a:t>D</a:t>
            </a:r>
            <a:r>
              <a:rPr lang="en-US" sz="1600" dirty="0" smtClean="0">
                <a:latin typeface="Arial" panose="020B0604020202020204" pitchFamily="34" charset="0"/>
                <a:cs typeface="Arial" panose="020B0604020202020204" pitchFamily="34" charset="0"/>
              </a:rPr>
              <a:t>efinition of a major subcontractor relative to the acquisition</a:t>
            </a:r>
          </a:p>
          <a:p>
            <a:pPr marL="111125" indent="0" eaLnBrk="1" hangingPunct="1">
              <a:lnSpc>
                <a:spcPct val="80000"/>
              </a:lnSpc>
              <a:spcBef>
                <a:spcPct val="10000"/>
              </a:spcBef>
              <a:buNone/>
            </a:pPr>
            <a:endParaRPr lang="en-US" sz="1600" dirty="0" smtClean="0">
              <a:latin typeface="Arial" panose="020B0604020202020204" pitchFamily="34" charset="0"/>
              <a:cs typeface="Arial" panose="020B0604020202020204" pitchFamily="34" charset="0"/>
            </a:endParaRPr>
          </a:p>
          <a:p>
            <a:pPr marL="862013" lvl="1" indent="-350838"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i.e., defined as </a:t>
            </a:r>
            <a:r>
              <a:rPr lang="en-US" sz="1600" dirty="0">
                <a:latin typeface="Arial" panose="020B0604020202020204" pitchFamily="34" charset="0"/>
                <a:cs typeface="Arial" panose="020B0604020202020204" pitchFamily="34" charset="0"/>
              </a:rPr>
              <a:t>the primary subcontractor in each functional area of the </a:t>
            </a:r>
            <a:r>
              <a:rPr lang="en-US" sz="1600" dirty="0" smtClean="0">
                <a:latin typeface="Arial" panose="020B0604020202020204" pitchFamily="34" charset="0"/>
                <a:cs typeface="Arial" panose="020B0604020202020204" pitchFamily="34" charset="0"/>
              </a:rPr>
              <a:t>PWS</a:t>
            </a:r>
          </a:p>
          <a:p>
            <a:pPr marL="511175" lvl="1" indent="0" eaLnBrk="1" hangingPunct="1">
              <a:lnSpc>
                <a:spcPct val="80000"/>
              </a:lnSpc>
              <a:spcBef>
                <a:spcPct val="10000"/>
              </a:spcBef>
              <a:buNone/>
            </a:pPr>
            <a:endParaRPr lang="en-US" sz="1600" dirty="0">
              <a:latin typeface="Arial" panose="020B0604020202020204" pitchFamily="34" charset="0"/>
              <a:cs typeface="Arial" panose="020B0604020202020204" pitchFamily="34" charset="0"/>
            </a:endParaRPr>
          </a:p>
          <a:p>
            <a:pPr marL="396875" lvl="1" indent="-27940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Ensure major subcontractor past performance instances are consistent with Price, Small Business Participation Factor, and Veterans Involvement volumes.</a:t>
            </a:r>
          </a:p>
          <a:p>
            <a:pPr marL="396875" lvl="1" indent="-279400" eaLnBrk="1" hangingPunct="1">
              <a:lnSpc>
                <a:spcPct val="80000"/>
              </a:lnSpc>
              <a:spcBef>
                <a:spcPct val="10000"/>
              </a:spcBef>
              <a:buFont typeface="Wingdings" pitchFamily="2" charset="2"/>
              <a:buChar char="Ø"/>
            </a:pPr>
            <a:endParaRPr lang="en-US" sz="1600" dirty="0">
              <a:latin typeface="Arial" panose="020B0604020202020204" pitchFamily="34" charset="0"/>
              <a:cs typeface="Arial" panose="020B0604020202020204" pitchFamily="34" charset="0"/>
            </a:endParaRPr>
          </a:p>
          <a:p>
            <a:pPr marL="396875" lvl="1" indent="-27940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Ensure current and accurate Government or Commercial contract POC information</a:t>
            </a:r>
          </a:p>
          <a:p>
            <a:pPr marL="796925" lvl="2" indent="-279400" eaLnBrk="1" hangingPunct="1">
              <a:lnSpc>
                <a:spcPct val="80000"/>
              </a:lnSpc>
              <a:spcBef>
                <a:spcPct val="10000"/>
              </a:spcBef>
              <a:buFont typeface="Wingdings" pitchFamily="2" charset="2"/>
              <a:buChar char="Ø"/>
            </a:pPr>
            <a:endParaRPr lang="en-US" sz="1600" dirty="0" smtClean="0">
              <a:latin typeface="Arial" panose="020B0604020202020204" pitchFamily="34" charset="0"/>
              <a:cs typeface="Arial" panose="020B0604020202020204" pitchFamily="34" charset="0"/>
            </a:endParaRPr>
          </a:p>
          <a:p>
            <a:pPr marL="796925" lvl="2" indent="-27940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Each POC has been provided notification / coordination</a:t>
            </a:r>
          </a:p>
          <a:p>
            <a:pPr marL="57150" indent="0" eaLnBrk="1" hangingPunct="1">
              <a:lnSpc>
                <a:spcPct val="80000"/>
              </a:lnSpc>
              <a:spcBef>
                <a:spcPct val="10000"/>
              </a:spcBef>
              <a:buNone/>
            </a:pPr>
            <a:endParaRPr lang="en-US" sz="1600" dirty="0">
              <a:latin typeface="Arial" panose="020B0604020202020204" pitchFamily="34" charset="0"/>
              <a:cs typeface="Arial" panose="020B0604020202020204" pitchFamily="34" charset="0"/>
            </a:endParaRPr>
          </a:p>
          <a:p>
            <a:pPr marL="400050" eaLnBrk="1" hangingPunct="1">
              <a:lnSpc>
                <a:spcPct val="80000"/>
              </a:lnSpc>
              <a:spcBef>
                <a:spcPct val="10000"/>
              </a:spcBef>
              <a:buFont typeface="Wingdings" pitchFamily="2" charset="2"/>
              <a:buChar char="Ø"/>
            </a:pPr>
            <a:r>
              <a:rPr lang="en-US" sz="1600" dirty="0">
                <a:latin typeface="Arial" panose="020B0604020202020204" pitchFamily="34" charset="0"/>
                <a:cs typeface="Arial" panose="020B0604020202020204" pitchFamily="34" charset="0"/>
              </a:rPr>
              <a:t>The Government may use data provided in the offeror's proposal and data obtained from other sources (e.g. </a:t>
            </a:r>
            <a:r>
              <a:rPr lang="en-US" sz="1600" dirty="0" smtClean="0">
                <a:latin typeface="Arial" panose="020B0604020202020204" pitchFamily="34" charset="0"/>
                <a:cs typeface="Arial" panose="020B0604020202020204" pitchFamily="34" charset="0"/>
              </a:rPr>
              <a:t>PPIRS)</a:t>
            </a:r>
            <a:endParaRPr lang="en-US" sz="1600" dirty="0">
              <a:latin typeface="Arial" panose="020B0604020202020204" pitchFamily="34" charset="0"/>
              <a:cs typeface="Arial" panose="020B0604020202020204" pitchFamily="34" charset="0"/>
            </a:endParaRPr>
          </a:p>
          <a:p>
            <a:pPr marL="396875" lvl="1" indent="-279400" eaLnBrk="1" hangingPunct="1">
              <a:lnSpc>
                <a:spcPct val="80000"/>
              </a:lnSpc>
              <a:spcBef>
                <a:spcPct val="10000"/>
              </a:spcBef>
              <a:buFont typeface="Wingdings" pitchFamily="2" charset="2"/>
              <a:buChar char="Ø"/>
            </a:pPr>
            <a:endParaRPr 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14</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Title 1"/>
          <p:cNvSpPr>
            <a:spLocks noGrp="1"/>
          </p:cNvSpPr>
          <p:nvPr>
            <p:ph type="title" idx="4294967295"/>
          </p:nvPr>
        </p:nvSpPr>
        <p:spPr>
          <a:xfrm>
            <a:off x="647700" y="0"/>
            <a:ext cx="8953500" cy="1291468"/>
          </a:xfrm>
        </p:spPr>
        <p:txBody>
          <a:bodyPr/>
          <a:lstStyle/>
          <a:p>
            <a:r>
              <a:rPr lang="en-US" sz="3200" b="1"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Veterans Involvement</a:t>
            </a:r>
            <a:br>
              <a:rPr lang="en-US" sz="3200" b="1"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200" b="1"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Considerations</a:t>
            </a:r>
          </a:p>
        </p:txBody>
      </p:sp>
      <p:sp>
        <p:nvSpPr>
          <p:cNvPr id="6" name="Content Placeholder 2"/>
          <p:cNvSpPr>
            <a:spLocks noGrp="1"/>
          </p:cNvSpPr>
          <p:nvPr>
            <p:ph idx="4294967295"/>
          </p:nvPr>
        </p:nvSpPr>
        <p:spPr>
          <a:xfrm>
            <a:off x="419100" y="1485900"/>
            <a:ext cx="8229600" cy="4991100"/>
          </a:xfrm>
        </p:spPr>
        <p:txBody>
          <a:bodyPr/>
          <a:lstStyle/>
          <a:p>
            <a:pPr marL="400050" eaLnBrk="1" hangingPunct="1">
              <a:lnSpc>
                <a:spcPct val="80000"/>
              </a:lnSpc>
              <a:spcBef>
                <a:spcPct val="10000"/>
              </a:spcBef>
              <a:buFont typeface="Wingdings" pitchFamily="2" charset="2"/>
              <a:buChar char="Ø"/>
            </a:pPr>
            <a:r>
              <a:rPr lang="en-US" sz="1900" dirty="0" smtClean="0"/>
              <a:t>In accordance with VAAR 852.215-70, Service-Disabled Veteran-Owned and Veteran-Owned Small Business Evaluation Factors, the Government will assign evaluation credit for an offeror (prime contractor), which is a Service-Disabled Veteran-Owned Small Business (SDVOSB) or a Veteran-Owned Small Business (VOSB)</a:t>
            </a:r>
          </a:p>
          <a:p>
            <a:pPr marL="57150" indent="0" eaLnBrk="1" hangingPunct="1">
              <a:lnSpc>
                <a:spcPct val="80000"/>
              </a:lnSpc>
              <a:spcBef>
                <a:spcPct val="10000"/>
              </a:spcBef>
              <a:buNone/>
            </a:pPr>
            <a:endParaRPr lang="en-US" sz="1900" dirty="0" smtClean="0"/>
          </a:p>
          <a:p>
            <a:pPr marL="400050" eaLnBrk="1" hangingPunct="1">
              <a:lnSpc>
                <a:spcPct val="80000"/>
              </a:lnSpc>
              <a:spcBef>
                <a:spcPct val="10000"/>
              </a:spcBef>
              <a:buFont typeface="Wingdings" pitchFamily="2" charset="2"/>
              <a:buChar char="Ø"/>
            </a:pPr>
            <a:r>
              <a:rPr lang="en-US" sz="1900" dirty="0" smtClean="0"/>
              <a:t>Non-Veteran Offerors who agree to sub-contract a certain percentage (procurement specific) or more of the contract value to a SDVOSB or VOSB will also receive some evaluation credit</a:t>
            </a:r>
          </a:p>
          <a:p>
            <a:pPr marL="57150" indent="0" eaLnBrk="1" hangingPunct="1">
              <a:lnSpc>
                <a:spcPct val="80000"/>
              </a:lnSpc>
              <a:spcBef>
                <a:spcPct val="10000"/>
              </a:spcBef>
              <a:buNone/>
            </a:pPr>
            <a:endParaRPr lang="en-US" sz="1900" b="1" dirty="0" smtClean="0"/>
          </a:p>
          <a:p>
            <a:pPr marL="400050" eaLnBrk="1" hangingPunct="1">
              <a:lnSpc>
                <a:spcPct val="80000"/>
              </a:lnSpc>
              <a:spcBef>
                <a:spcPct val="10000"/>
              </a:spcBef>
              <a:buFont typeface="Wingdings" pitchFamily="2" charset="2"/>
              <a:buChar char="Ø"/>
            </a:pPr>
            <a:r>
              <a:rPr lang="en-US" sz="1900" dirty="0"/>
              <a:t>Must be registered and verified in Vendor Information Pages (VIP) database (</a:t>
            </a:r>
            <a:r>
              <a:rPr lang="en-US" sz="1900" dirty="0">
                <a:hlinkClick r:id="rId2"/>
              </a:rPr>
              <a:t>www.VetBiz.gov</a:t>
            </a:r>
            <a:r>
              <a:rPr lang="en-US" sz="1900" dirty="0"/>
              <a:t>) to receive </a:t>
            </a:r>
            <a:r>
              <a:rPr lang="en-US" sz="1900" dirty="0" smtClean="0"/>
              <a:t>credit (prime or subcontractors).  </a:t>
            </a:r>
            <a:r>
              <a:rPr lang="en-US" sz="1900" dirty="0" err="1" smtClean="0"/>
              <a:t>Offerors</a:t>
            </a:r>
            <a:r>
              <a:rPr lang="en-US" sz="1900" dirty="0" smtClean="0"/>
              <a:t> should ensure proposed subcontractors meet the requirements for credit prior to proposal submission and prior to award. </a:t>
            </a:r>
          </a:p>
          <a:p>
            <a:pPr marL="400050" eaLnBrk="1" hangingPunct="1">
              <a:lnSpc>
                <a:spcPct val="80000"/>
              </a:lnSpc>
              <a:spcBef>
                <a:spcPct val="10000"/>
              </a:spcBef>
              <a:buFont typeface="Wingdings" pitchFamily="2" charset="2"/>
              <a:buChar char="Ø"/>
            </a:pPr>
            <a:endParaRPr lang="en-US" sz="1900" dirty="0"/>
          </a:p>
          <a:p>
            <a:pPr marL="400050" eaLnBrk="1" hangingPunct="1">
              <a:lnSpc>
                <a:spcPct val="80000"/>
              </a:lnSpc>
              <a:spcBef>
                <a:spcPct val="10000"/>
              </a:spcBef>
              <a:buFont typeface="Wingdings" pitchFamily="2" charset="2"/>
              <a:buChar char="Ø"/>
            </a:pPr>
            <a:r>
              <a:rPr lang="en-US" sz="1900" dirty="0" smtClean="0"/>
              <a:t>Ensure correct names of VOSBs and/or SDVOSBs are provided and provide a brief description </a:t>
            </a:r>
            <a:r>
              <a:rPr lang="en-US" sz="1900" dirty="0"/>
              <a:t>of proposed effort and estimated value of </a:t>
            </a:r>
            <a:r>
              <a:rPr lang="en-US" sz="1900" dirty="0" smtClean="0"/>
              <a:t>the proposed </a:t>
            </a:r>
            <a:r>
              <a:rPr lang="en-US" sz="1900" dirty="0"/>
              <a:t>VOSB and/or SDVOSB subcontracts</a:t>
            </a:r>
          </a:p>
          <a:p>
            <a:pPr marL="57150" indent="0" eaLnBrk="1" hangingPunct="1">
              <a:lnSpc>
                <a:spcPct val="80000"/>
              </a:lnSpc>
              <a:spcBef>
                <a:spcPct val="10000"/>
              </a:spcBef>
              <a:buNone/>
            </a:pPr>
            <a:endParaRPr lang="en-US" sz="1900" dirty="0"/>
          </a:p>
          <a:p>
            <a:pPr marL="57150" indent="0" eaLnBrk="1" hangingPunct="1">
              <a:lnSpc>
                <a:spcPct val="80000"/>
              </a:lnSpc>
              <a:spcBef>
                <a:spcPct val="10000"/>
              </a:spcBef>
              <a:buNone/>
            </a:pPr>
            <a:endParaRPr lang="en-US" sz="1900" b="1" dirty="0" smtClean="0"/>
          </a:p>
          <a:p>
            <a:pPr marL="57150" indent="0" eaLnBrk="1" hangingPunct="1">
              <a:lnSpc>
                <a:spcPct val="80000"/>
              </a:lnSpc>
              <a:spcBef>
                <a:spcPct val="10000"/>
              </a:spcBef>
              <a:buNone/>
            </a:pPr>
            <a:endParaRPr lang="en-US" sz="1900" b="1" dirty="0" smtClean="0"/>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15</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Title 1"/>
          <p:cNvSpPr>
            <a:spLocks noGrp="1"/>
          </p:cNvSpPr>
          <p:nvPr>
            <p:ph type="title" idx="4294967295"/>
          </p:nvPr>
        </p:nvSpPr>
        <p:spPr>
          <a:xfrm>
            <a:off x="1143000" y="160338"/>
            <a:ext cx="8953500" cy="982662"/>
          </a:xfrm>
        </p:spPr>
        <p:txBody>
          <a:bodyPr/>
          <a:lstStyle/>
          <a:p>
            <a:r>
              <a:rPr lang="en-US" sz="2800"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b="1"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Small Business Participation</a:t>
            </a:r>
            <a:br>
              <a:rPr lang="en-US" sz="2800" b="1"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b="1"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Commitment Factor Considerations</a:t>
            </a:r>
            <a:r>
              <a:rPr lang="en-US" sz="2800"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6" name="Content Placeholder 2"/>
          <p:cNvSpPr>
            <a:spLocks noGrp="1"/>
          </p:cNvSpPr>
          <p:nvPr>
            <p:ph idx="4294967295"/>
          </p:nvPr>
        </p:nvSpPr>
        <p:spPr>
          <a:xfrm>
            <a:off x="381000" y="1524000"/>
            <a:ext cx="8229600" cy="4991100"/>
          </a:xfrm>
        </p:spPr>
        <p:txBody>
          <a:bodyPr/>
          <a:lstStyle/>
          <a:p>
            <a:pPr marL="457200" eaLnBrk="1" hangingPunct="1">
              <a:lnSpc>
                <a:spcPct val="80000"/>
              </a:lnSpc>
              <a:spcBef>
                <a:spcPct val="10000"/>
              </a:spcBef>
              <a:buFont typeface="Wingdings" pitchFamily="2" charset="2"/>
              <a:buChar char="Ø"/>
            </a:pPr>
            <a:r>
              <a:rPr lang="en-US" sz="2500" dirty="0" smtClean="0"/>
              <a:t>Not utilized in all source selections</a:t>
            </a:r>
          </a:p>
          <a:p>
            <a:pPr marL="457200" eaLnBrk="1" hangingPunct="1">
              <a:lnSpc>
                <a:spcPct val="80000"/>
              </a:lnSpc>
              <a:spcBef>
                <a:spcPct val="10000"/>
              </a:spcBef>
              <a:buFont typeface="Wingdings" pitchFamily="2" charset="2"/>
              <a:buChar char="Ø"/>
            </a:pPr>
            <a:endParaRPr lang="en-US" sz="2500" b="1" dirty="0" smtClean="0">
              <a:latin typeface="+mj-lt"/>
            </a:endParaRPr>
          </a:p>
          <a:p>
            <a:pPr marL="457200" eaLnBrk="1" hangingPunct="1">
              <a:lnSpc>
                <a:spcPct val="80000"/>
              </a:lnSpc>
              <a:spcBef>
                <a:spcPct val="10000"/>
              </a:spcBef>
              <a:buFont typeface="Wingdings" pitchFamily="2" charset="2"/>
              <a:buChar char="Ø"/>
            </a:pPr>
            <a:r>
              <a:rPr lang="en-US" sz="2500" dirty="0" smtClean="0"/>
              <a:t>All offerors, both small and large businesses, are required to submit Small Business Participation Plan information</a:t>
            </a:r>
          </a:p>
          <a:p>
            <a:pPr marL="114300" indent="0" eaLnBrk="1" hangingPunct="1">
              <a:lnSpc>
                <a:spcPct val="80000"/>
              </a:lnSpc>
              <a:spcBef>
                <a:spcPct val="10000"/>
              </a:spcBef>
              <a:buNone/>
            </a:pPr>
            <a:endParaRPr lang="en-US" sz="2500" dirty="0" smtClean="0"/>
          </a:p>
          <a:p>
            <a:pPr marL="857250" lvl="1" eaLnBrk="1" hangingPunct="1">
              <a:lnSpc>
                <a:spcPct val="80000"/>
              </a:lnSpc>
              <a:spcBef>
                <a:spcPct val="10000"/>
              </a:spcBef>
              <a:buFont typeface="Arial" panose="020B0604020202020204" pitchFamily="34" charset="0"/>
              <a:buChar char="•"/>
            </a:pPr>
            <a:r>
              <a:rPr lang="en-US" sz="2400" dirty="0" smtClean="0"/>
              <a:t>Commitment to meeting or exceeding the goals set in the solicitation</a:t>
            </a:r>
          </a:p>
          <a:p>
            <a:pPr marL="857250" lvl="1" eaLnBrk="1" hangingPunct="1">
              <a:lnSpc>
                <a:spcPct val="80000"/>
              </a:lnSpc>
              <a:spcBef>
                <a:spcPct val="10000"/>
              </a:spcBef>
              <a:buFont typeface="Arial" panose="020B0604020202020204" pitchFamily="34" charset="0"/>
              <a:buChar char="•"/>
            </a:pPr>
            <a:endParaRPr lang="en-US" sz="2400" dirty="0" smtClean="0"/>
          </a:p>
          <a:p>
            <a:pPr marL="857250" lvl="1" eaLnBrk="1" hangingPunct="1">
              <a:lnSpc>
                <a:spcPct val="80000"/>
              </a:lnSpc>
              <a:spcBef>
                <a:spcPct val="10000"/>
              </a:spcBef>
              <a:buFont typeface="Arial" panose="020B0604020202020204" pitchFamily="34" charset="0"/>
              <a:buChar char="•"/>
            </a:pPr>
            <a:r>
              <a:rPr lang="en-US" sz="2400" dirty="0" smtClean="0"/>
              <a:t>Feasibility of Approach</a:t>
            </a:r>
          </a:p>
          <a:p>
            <a:pPr marL="571500" lvl="1" indent="0" eaLnBrk="1" hangingPunct="1">
              <a:lnSpc>
                <a:spcPct val="80000"/>
              </a:lnSpc>
              <a:spcBef>
                <a:spcPct val="10000"/>
              </a:spcBef>
              <a:buNone/>
            </a:pPr>
            <a:endParaRPr lang="en-US" sz="2500" dirty="0" smtClean="0"/>
          </a:p>
          <a:p>
            <a:pPr marL="571500" lvl="1" indent="0" eaLnBrk="1" hangingPunct="1">
              <a:lnSpc>
                <a:spcPct val="80000"/>
              </a:lnSpc>
              <a:spcBef>
                <a:spcPct val="10000"/>
              </a:spcBef>
              <a:buNone/>
            </a:pPr>
            <a:endParaRPr lang="en-US" sz="2500" b="1" dirty="0" smtClean="0"/>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16</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Title 1"/>
          <p:cNvSpPr>
            <a:spLocks noGrp="1"/>
          </p:cNvSpPr>
          <p:nvPr>
            <p:ph type="title" idx="4294967295"/>
          </p:nvPr>
        </p:nvSpPr>
        <p:spPr>
          <a:xfrm>
            <a:off x="838200" y="152400"/>
            <a:ext cx="8953500" cy="982662"/>
          </a:xfrm>
        </p:spPr>
        <p:txBody>
          <a:bodyPr/>
          <a:lstStyle/>
          <a:p>
            <a:r>
              <a:rPr lang="en-US" sz="3200" dirty="0" smtClean="0">
                <a:solidFill>
                  <a:srgbClr val="003399"/>
                </a:solidFill>
              </a:rPr>
              <a:t>       </a:t>
            </a:r>
            <a:r>
              <a:rPr lang="en-US" b="1"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Price Factor Considerations</a:t>
            </a:r>
          </a:p>
        </p:txBody>
      </p:sp>
      <p:sp>
        <p:nvSpPr>
          <p:cNvPr id="6" name="Content Placeholder 2"/>
          <p:cNvSpPr>
            <a:spLocks noGrp="1"/>
          </p:cNvSpPr>
          <p:nvPr>
            <p:ph idx="4294967295"/>
          </p:nvPr>
        </p:nvSpPr>
        <p:spPr>
          <a:xfrm>
            <a:off x="457200" y="1485900"/>
            <a:ext cx="8229600" cy="4991100"/>
          </a:xfrm>
        </p:spPr>
        <p:txBody>
          <a:bodyPr/>
          <a:lstStyle/>
          <a:p>
            <a:pPr marL="403225" indent="-344488" eaLnBrk="1" hangingPunct="1">
              <a:lnSpc>
                <a:spcPct val="80000"/>
              </a:lnSpc>
              <a:spcBef>
                <a:spcPct val="10000"/>
              </a:spcBef>
              <a:buFont typeface="Wingdings" pitchFamily="2" charset="2"/>
              <a:buChar char="Ø"/>
            </a:pPr>
            <a:r>
              <a:rPr lang="en-US" sz="2000" dirty="0" smtClean="0"/>
              <a:t>Varies by acquisition type and / or contract type</a:t>
            </a:r>
          </a:p>
          <a:p>
            <a:pPr marL="403225" lvl="1" indent="-344488" eaLnBrk="1" hangingPunct="1">
              <a:lnSpc>
                <a:spcPct val="80000"/>
              </a:lnSpc>
              <a:spcBef>
                <a:spcPct val="10000"/>
              </a:spcBef>
              <a:buFont typeface="Wingdings" pitchFamily="2" charset="2"/>
              <a:buChar char="Ø"/>
            </a:pPr>
            <a:endParaRPr lang="en-US" sz="2000" dirty="0" smtClean="0"/>
          </a:p>
          <a:p>
            <a:pPr marL="403225" indent="-344488">
              <a:buFont typeface="Wingdings" panose="05000000000000000000" pitchFamily="2" charset="2"/>
              <a:buChar char="Ø"/>
            </a:pPr>
            <a:r>
              <a:rPr lang="en-US" sz="2000" dirty="0"/>
              <a:t>Ensure solicitation Section B Schedule prices align with Price </a:t>
            </a:r>
            <a:r>
              <a:rPr lang="en-US" sz="2000" dirty="0" smtClean="0"/>
              <a:t>proposal</a:t>
            </a:r>
            <a:endParaRPr lang="en-US" sz="2000" dirty="0"/>
          </a:p>
          <a:p>
            <a:pPr marL="403225" indent="-344488">
              <a:buFont typeface="Wingdings" panose="05000000000000000000" pitchFamily="2" charset="2"/>
              <a:buChar char="Ø"/>
            </a:pPr>
            <a:endParaRPr lang="en-US" sz="2000" dirty="0"/>
          </a:p>
          <a:p>
            <a:pPr marL="403225" indent="-344488">
              <a:buFont typeface="Wingdings" panose="05000000000000000000" pitchFamily="2" charset="2"/>
              <a:buChar char="Ø"/>
            </a:pPr>
            <a:r>
              <a:rPr lang="en-US" sz="2000" dirty="0" smtClean="0"/>
              <a:t>Propose </a:t>
            </a:r>
            <a:r>
              <a:rPr lang="en-US" sz="2000" dirty="0"/>
              <a:t>unit prices with ONLY two (2) decimal </a:t>
            </a:r>
            <a:r>
              <a:rPr lang="en-US" sz="2000" dirty="0" smtClean="0"/>
              <a:t>places</a:t>
            </a:r>
          </a:p>
          <a:p>
            <a:pPr marL="58737" indent="0">
              <a:buNone/>
            </a:pPr>
            <a:endParaRPr lang="en-US" sz="2000" dirty="0"/>
          </a:p>
          <a:p>
            <a:pPr marL="403225" lvl="1" indent="-344488">
              <a:buFont typeface="Wingdings" panose="05000000000000000000" pitchFamily="2" charset="2"/>
              <a:buChar char="Ø"/>
            </a:pPr>
            <a:r>
              <a:rPr lang="en-US" sz="2000" dirty="0" smtClean="0"/>
              <a:t>Follow all instructions carefully</a:t>
            </a:r>
          </a:p>
          <a:p>
            <a:pPr marL="58737" lvl="1" indent="0">
              <a:buNone/>
            </a:pPr>
            <a:endParaRPr lang="en-US" sz="2000" dirty="0"/>
          </a:p>
          <a:p>
            <a:pPr marL="403225" lvl="1" indent="-344488">
              <a:buFont typeface="Wingdings" panose="05000000000000000000" pitchFamily="2" charset="2"/>
              <a:buChar char="Ø"/>
            </a:pPr>
            <a:r>
              <a:rPr lang="en-US" sz="2000" dirty="0" smtClean="0"/>
              <a:t>Pricing </a:t>
            </a:r>
            <a:r>
              <a:rPr lang="en-US" sz="2000" dirty="0"/>
              <a:t>assumptions should not conflict with other solicitation parameters (contract financing, payment </a:t>
            </a:r>
            <a:r>
              <a:rPr lang="en-US" sz="2000" dirty="0" smtClean="0"/>
              <a:t>schedules)</a:t>
            </a:r>
          </a:p>
          <a:p>
            <a:pPr marL="58737" lvl="1" indent="0">
              <a:buNone/>
            </a:pPr>
            <a:endParaRPr lang="en-US" sz="2000" dirty="0"/>
          </a:p>
          <a:p>
            <a:pPr marL="403225" lvl="1" indent="-344488">
              <a:buFont typeface="Wingdings" panose="05000000000000000000" pitchFamily="2" charset="2"/>
              <a:buChar char="Ø"/>
            </a:pPr>
            <a:r>
              <a:rPr lang="en-US" sz="2000" dirty="0" smtClean="0"/>
              <a:t>Price Factor is not rated</a:t>
            </a:r>
            <a:endParaRPr lang="en-US" sz="2000" dirty="0"/>
          </a:p>
          <a:p>
            <a:pPr marL="403225" lvl="1" indent="-344488">
              <a:buFont typeface="Wingdings" panose="05000000000000000000" pitchFamily="2" charset="2"/>
              <a:buChar char="Ø"/>
            </a:pPr>
            <a:endParaRPr lang="en-US" sz="2000" dirty="0"/>
          </a:p>
          <a:p>
            <a:pPr marL="800100" lvl="1" eaLnBrk="1" hangingPunct="1">
              <a:lnSpc>
                <a:spcPct val="80000"/>
              </a:lnSpc>
              <a:spcBef>
                <a:spcPct val="10000"/>
              </a:spcBef>
              <a:buFont typeface="Wingdings" pitchFamily="2" charset="2"/>
              <a:buChar char="Ø"/>
            </a:pPr>
            <a:endParaRPr lang="en-US" sz="2000" dirty="0"/>
          </a:p>
          <a:p>
            <a:pPr marL="800100" lvl="1" eaLnBrk="1" hangingPunct="1">
              <a:lnSpc>
                <a:spcPct val="80000"/>
              </a:lnSpc>
              <a:spcBef>
                <a:spcPct val="10000"/>
              </a:spcBef>
              <a:buFont typeface="Wingdings" pitchFamily="2" charset="2"/>
              <a:buChar char="Ø"/>
            </a:pPr>
            <a:endParaRPr lang="en-US" sz="2000" b="1" dirty="0">
              <a:latin typeface="+mj-lt"/>
            </a:endParaRPr>
          </a:p>
          <a:p>
            <a:pPr marL="800100" lvl="1" eaLnBrk="1" hangingPunct="1">
              <a:lnSpc>
                <a:spcPct val="80000"/>
              </a:lnSpc>
              <a:spcBef>
                <a:spcPct val="10000"/>
              </a:spcBef>
              <a:buFont typeface="Wingdings" pitchFamily="2" charset="2"/>
              <a:buChar char="Ø"/>
            </a:pPr>
            <a:endParaRPr lang="en-US" sz="2000" b="1" dirty="0" smtClean="0">
              <a:latin typeface="+mj-lt"/>
            </a:endParaRPr>
          </a:p>
          <a:p>
            <a:pPr marL="800100" lvl="1" eaLnBrk="1" hangingPunct="1">
              <a:lnSpc>
                <a:spcPct val="80000"/>
              </a:lnSpc>
              <a:spcBef>
                <a:spcPct val="10000"/>
              </a:spcBef>
              <a:buFont typeface="Wingdings" pitchFamily="2" charset="2"/>
              <a:buChar char="Ø"/>
            </a:pPr>
            <a:endParaRPr lang="en-US" sz="2000" b="1" dirty="0" smtClean="0">
              <a:latin typeface="+mj-lt"/>
            </a:endParaRPr>
          </a:p>
          <a:p>
            <a:pPr marL="800100" lvl="1" eaLnBrk="1" hangingPunct="1">
              <a:lnSpc>
                <a:spcPct val="80000"/>
              </a:lnSpc>
              <a:spcBef>
                <a:spcPct val="10000"/>
              </a:spcBef>
              <a:buFont typeface="Wingdings" pitchFamily="2" charset="2"/>
              <a:buChar char="Ø"/>
            </a:pPr>
            <a:endParaRPr lang="en-US" sz="2000" b="1" dirty="0">
              <a:latin typeface="+mj-lt"/>
            </a:endParaRPr>
          </a:p>
          <a:p>
            <a:pPr marL="57150" indent="0" eaLnBrk="1" hangingPunct="1">
              <a:lnSpc>
                <a:spcPct val="80000"/>
              </a:lnSpc>
              <a:spcBef>
                <a:spcPct val="10000"/>
              </a:spcBef>
              <a:buNone/>
            </a:pPr>
            <a:endParaRPr lang="en-US" sz="2000" b="1" dirty="0" smtClean="0">
              <a:latin typeface="+mj-lt"/>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17</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533400" y="1295400"/>
            <a:ext cx="8229600" cy="4894290"/>
          </a:xfrm>
          <a:prstGeom prst="rect">
            <a:avLst/>
          </a:prstGeom>
          <a:noFill/>
          <a:ln w="9525">
            <a:noFill/>
            <a:miter lim="800000"/>
            <a:headEnd/>
            <a:tailEnd/>
          </a:ln>
        </p:spPr>
        <p:txBody>
          <a:bodyPr lIns="92075" tIns="46038" rIns="92075" bIns="46038">
            <a:spAutoFit/>
          </a:bodyPr>
          <a:lstStyle/>
          <a:p>
            <a:pPr eaLnBrk="0" hangingPunct="0">
              <a:buFont typeface="Wingdings" pitchFamily="2" charset="2"/>
              <a:buChar char="Ø"/>
            </a:pPr>
            <a:r>
              <a:rPr lang="en-US" sz="2400" b="1" dirty="0">
                <a:solidFill>
                  <a:prstClr val="black"/>
                </a:solidFill>
                <a:latin typeface="Arial" pitchFamily="34" charset="0"/>
              </a:rPr>
              <a:t>  </a:t>
            </a:r>
            <a:r>
              <a:rPr lang="en-US" sz="2000" dirty="0">
                <a:solidFill>
                  <a:prstClr val="black"/>
                </a:solidFill>
                <a:effectLst>
                  <a:outerShdw blurRad="38100" dist="38100" dir="2700000" algn="tl">
                    <a:srgbClr val="000000">
                      <a:alpha val="43137"/>
                    </a:srgbClr>
                  </a:outerShdw>
                </a:effectLst>
                <a:latin typeface="Arial" pitchFamily="34" charset="0"/>
              </a:rPr>
              <a:t>Proposal Evaluation</a:t>
            </a:r>
          </a:p>
          <a:p>
            <a:pPr marL="742950" lvl="1" indent="-285750" eaLnBrk="0" hangingPunct="0">
              <a:buFont typeface="Arial" panose="020B0604020202020204" pitchFamily="34" charset="0"/>
              <a:buChar char="•"/>
            </a:pPr>
            <a:r>
              <a:rPr lang="en-US" sz="1600" dirty="0">
                <a:solidFill>
                  <a:prstClr val="black"/>
                </a:solidFill>
                <a:latin typeface="Arial" pitchFamily="34" charset="0"/>
              </a:rPr>
              <a:t>Examination of the merits of each proposal against the requirements of the solicitation and </a:t>
            </a:r>
            <a:r>
              <a:rPr lang="en-US" sz="1600" dirty="0" smtClean="0">
                <a:solidFill>
                  <a:prstClr val="black"/>
                </a:solidFill>
                <a:latin typeface="Arial" pitchFamily="34" charset="0"/>
              </a:rPr>
              <a:t>evaluation criteria and rating </a:t>
            </a:r>
            <a:r>
              <a:rPr lang="en-US" sz="1600" dirty="0">
                <a:solidFill>
                  <a:prstClr val="black"/>
                </a:solidFill>
                <a:latin typeface="Arial" pitchFamily="34" charset="0"/>
              </a:rPr>
              <a:t>the factors and </a:t>
            </a:r>
            <a:r>
              <a:rPr lang="en-US" sz="1600" dirty="0" smtClean="0">
                <a:solidFill>
                  <a:prstClr val="black"/>
                </a:solidFill>
                <a:latin typeface="Arial" pitchFamily="34" charset="0"/>
              </a:rPr>
              <a:t>sub-factors accordingly. </a:t>
            </a:r>
          </a:p>
          <a:p>
            <a:pPr marL="742950" lvl="1" indent="-285750" eaLnBrk="0" hangingPunct="0">
              <a:buFont typeface="Arial" panose="020B0604020202020204" pitchFamily="34" charset="0"/>
              <a:buChar char="•"/>
            </a:pPr>
            <a:endParaRPr lang="en-US" sz="1600" dirty="0" smtClean="0">
              <a:solidFill>
                <a:prstClr val="black"/>
              </a:solidFill>
              <a:latin typeface="Arial" pitchFamily="34" charset="0"/>
            </a:endParaRPr>
          </a:p>
          <a:p>
            <a:pPr marL="742950" lvl="1" indent="-285750" eaLnBrk="0" hangingPunct="0">
              <a:buFont typeface="Arial" panose="020B0604020202020204" pitchFamily="34" charset="0"/>
              <a:buChar char="•"/>
            </a:pPr>
            <a:r>
              <a:rPr lang="en-US" sz="1600" dirty="0" smtClean="0">
                <a:solidFill>
                  <a:prstClr val="black"/>
                </a:solidFill>
                <a:latin typeface="Arial" pitchFamily="34" charset="0"/>
              </a:rPr>
              <a:t>Performed by the Source Selection Evaluation Board (SSEB)</a:t>
            </a:r>
          </a:p>
          <a:p>
            <a:pPr marL="1200150" lvl="2" indent="-285750" eaLnBrk="0" hangingPunct="0">
              <a:buFont typeface="Arial" panose="020B0604020202020204" pitchFamily="34" charset="0"/>
              <a:buChar char="‒"/>
            </a:pPr>
            <a:r>
              <a:rPr lang="en-US" sz="1600" dirty="0" smtClean="0">
                <a:solidFill>
                  <a:prstClr val="black"/>
                </a:solidFill>
                <a:latin typeface="Arial" pitchFamily="34" charset="0"/>
              </a:rPr>
              <a:t> </a:t>
            </a:r>
            <a:r>
              <a:rPr lang="en-US" sz="1600" b="1" dirty="0" smtClean="0">
                <a:solidFill>
                  <a:prstClr val="black"/>
                </a:solidFill>
                <a:latin typeface="Arial" pitchFamily="34" charset="0"/>
              </a:rPr>
              <a:t>Note:   </a:t>
            </a:r>
            <a:r>
              <a:rPr lang="en-US" sz="1600" dirty="0" smtClean="0">
                <a:solidFill>
                  <a:prstClr val="black"/>
                </a:solidFill>
                <a:latin typeface="Arial" pitchFamily="34" charset="0"/>
              </a:rPr>
              <a:t>A comparison of one offeror’s proposal to another </a:t>
            </a:r>
            <a:r>
              <a:rPr lang="en-US" sz="1600" b="1" dirty="0" smtClean="0">
                <a:solidFill>
                  <a:prstClr val="black"/>
                </a:solidFill>
                <a:latin typeface="Arial" pitchFamily="34" charset="0"/>
              </a:rPr>
              <a:t>DOES NOT </a:t>
            </a:r>
            <a:r>
              <a:rPr lang="en-US" sz="1600" dirty="0" smtClean="0">
                <a:solidFill>
                  <a:prstClr val="black"/>
                </a:solidFill>
                <a:latin typeface="Arial" pitchFamily="34" charset="0"/>
              </a:rPr>
              <a:t>take place during evaluation phase.  </a:t>
            </a:r>
            <a:endParaRPr lang="en-US" sz="1600" dirty="0">
              <a:solidFill>
                <a:prstClr val="black"/>
              </a:solidFill>
              <a:latin typeface="Arial" pitchFamily="34" charset="0"/>
            </a:endParaRPr>
          </a:p>
          <a:p>
            <a:pPr eaLnBrk="0" hangingPunct="0">
              <a:buFont typeface="Wingdings" pitchFamily="2" charset="2"/>
              <a:buNone/>
            </a:pPr>
            <a:endParaRPr lang="en-US" sz="2400" dirty="0">
              <a:solidFill>
                <a:prstClr val="black"/>
              </a:solidFill>
              <a:latin typeface="Arial" pitchFamily="34" charset="0"/>
            </a:endParaRPr>
          </a:p>
          <a:p>
            <a:pPr eaLnBrk="0" hangingPunct="0">
              <a:buFont typeface="Wingdings" pitchFamily="2" charset="2"/>
              <a:buChar char="Ø"/>
            </a:pPr>
            <a:r>
              <a:rPr lang="en-US" sz="2400" b="1" dirty="0">
                <a:solidFill>
                  <a:prstClr val="black"/>
                </a:solidFill>
                <a:latin typeface="Arial" pitchFamily="34" charset="0"/>
              </a:rPr>
              <a:t>  </a:t>
            </a:r>
            <a:r>
              <a:rPr lang="en-US" sz="2000" dirty="0">
                <a:solidFill>
                  <a:prstClr val="black"/>
                </a:solidFill>
                <a:effectLst>
                  <a:outerShdw blurRad="38100" dist="38100" dir="2700000" algn="tl">
                    <a:srgbClr val="000000">
                      <a:alpha val="43137"/>
                    </a:srgbClr>
                  </a:outerShdw>
                </a:effectLst>
                <a:latin typeface="Arial" pitchFamily="34" charset="0"/>
              </a:rPr>
              <a:t>Source Selection</a:t>
            </a:r>
          </a:p>
          <a:p>
            <a:pPr marL="742950" lvl="1" indent="-285750" eaLnBrk="0" hangingPunct="0">
              <a:buFont typeface="Arial" panose="020B0604020202020204" pitchFamily="34" charset="0"/>
              <a:buChar char="•"/>
            </a:pPr>
            <a:r>
              <a:rPr lang="en-US" sz="1600" dirty="0">
                <a:solidFill>
                  <a:prstClr val="black"/>
                </a:solidFill>
                <a:latin typeface="Arial" pitchFamily="34" charset="0"/>
              </a:rPr>
              <a:t>Comparing the evaluated merits of each proposal against those of other proposals using the established weights of the factors and sub-factors, and selecting the proposal judged to represent the “Best Value” to the </a:t>
            </a:r>
            <a:r>
              <a:rPr lang="en-US" sz="1600" dirty="0" smtClean="0">
                <a:solidFill>
                  <a:prstClr val="black"/>
                </a:solidFill>
                <a:latin typeface="Arial" pitchFamily="34" charset="0"/>
              </a:rPr>
              <a:t>Government</a:t>
            </a:r>
          </a:p>
          <a:p>
            <a:pPr marL="742950" lvl="1" indent="-285750" eaLnBrk="0" hangingPunct="0">
              <a:buFont typeface="Arial" panose="020B0604020202020204" pitchFamily="34" charset="0"/>
              <a:buChar char="•"/>
            </a:pPr>
            <a:endParaRPr lang="en-US" sz="1600" dirty="0" smtClean="0">
              <a:solidFill>
                <a:prstClr val="black"/>
              </a:solidFill>
              <a:latin typeface="Arial" pitchFamily="34" charset="0"/>
            </a:endParaRPr>
          </a:p>
          <a:p>
            <a:pPr marL="742950" lvl="1" indent="-285750" eaLnBrk="0" hangingPunct="0">
              <a:buFont typeface="Arial" panose="020B0604020202020204" pitchFamily="34" charset="0"/>
              <a:buChar char="•"/>
            </a:pPr>
            <a:r>
              <a:rPr lang="en-US" sz="1600" dirty="0" smtClean="0">
                <a:solidFill>
                  <a:prstClr val="black"/>
                </a:solidFill>
                <a:latin typeface="Arial" pitchFamily="34" charset="0"/>
              </a:rPr>
              <a:t>Performed by the Source Selection Authority (SSA)</a:t>
            </a:r>
          </a:p>
          <a:p>
            <a:pPr marL="1200150" lvl="2" indent="-285750" eaLnBrk="0" hangingPunct="0">
              <a:buFont typeface="Arial" panose="020B0604020202020204" pitchFamily="34" charset="0"/>
              <a:buChar char="‒"/>
            </a:pPr>
            <a:r>
              <a:rPr lang="en-US" sz="1600" b="1" dirty="0" smtClean="0">
                <a:solidFill>
                  <a:prstClr val="black"/>
                </a:solidFill>
                <a:latin typeface="Arial" pitchFamily="34" charset="0"/>
              </a:rPr>
              <a:t>Note:</a:t>
            </a:r>
            <a:r>
              <a:rPr lang="en-US" sz="1600" b="1" dirty="0" smtClean="0">
                <a:latin typeface="Arial" pitchFamily="34" charset="0"/>
                <a:cs typeface="Arial" pitchFamily="34" charset="0"/>
              </a:rPr>
              <a:t>  </a:t>
            </a:r>
            <a:r>
              <a:rPr lang="en-US" sz="1600" dirty="0" smtClean="0">
                <a:latin typeface="Arial" pitchFamily="34" charset="0"/>
                <a:cs typeface="Arial" pitchFamily="34" charset="0"/>
              </a:rPr>
              <a:t>The </a:t>
            </a:r>
            <a:r>
              <a:rPr lang="en-US" sz="1600" dirty="0">
                <a:latin typeface="Arial" pitchFamily="34" charset="0"/>
                <a:cs typeface="Arial" pitchFamily="34" charset="0"/>
              </a:rPr>
              <a:t>identity of the </a:t>
            </a:r>
            <a:r>
              <a:rPr lang="en-US" sz="1600" dirty="0" smtClean="0">
                <a:latin typeface="Arial" pitchFamily="34" charset="0"/>
                <a:cs typeface="Arial" pitchFamily="34" charset="0"/>
              </a:rPr>
              <a:t>offerors </a:t>
            </a:r>
            <a:r>
              <a:rPr lang="en-US" sz="1600" dirty="0">
                <a:latin typeface="Arial" pitchFamily="34" charset="0"/>
                <a:cs typeface="Arial" pitchFamily="34" charset="0"/>
              </a:rPr>
              <a:t>is unknown to the </a:t>
            </a:r>
            <a:r>
              <a:rPr lang="en-US" sz="1600" dirty="0" smtClean="0">
                <a:latin typeface="Arial" pitchFamily="34" charset="0"/>
                <a:cs typeface="Arial" pitchFamily="34" charset="0"/>
              </a:rPr>
              <a:t>SSA, </a:t>
            </a:r>
            <a:r>
              <a:rPr lang="en-US" sz="1600" dirty="0">
                <a:latin typeface="Arial" pitchFamily="34" charset="0"/>
                <a:cs typeface="Arial" pitchFamily="34" charset="0"/>
              </a:rPr>
              <a:t>so a competitor’s good “reputation” – even if well deserved - is meaningless outside of the stated evaluation criteria.</a:t>
            </a:r>
            <a:endParaRPr lang="en-US" sz="1600" dirty="0">
              <a:solidFill>
                <a:prstClr val="black"/>
              </a:solidFill>
              <a:latin typeface="Arial" pitchFamily="34" charset="0"/>
            </a:endParaRPr>
          </a:p>
        </p:txBody>
      </p:sp>
      <p:sp>
        <p:nvSpPr>
          <p:cNvPr id="6" name="Rectangle 3"/>
          <p:cNvSpPr>
            <a:spLocks noChangeArrowheads="1"/>
          </p:cNvSpPr>
          <p:nvPr/>
        </p:nvSpPr>
        <p:spPr bwMode="auto">
          <a:xfrm>
            <a:off x="1524000" y="76200"/>
            <a:ext cx="7772400" cy="1143000"/>
          </a:xfrm>
          <a:prstGeom prst="rect">
            <a:avLst/>
          </a:prstGeom>
          <a:noFill/>
          <a:ln w="9525">
            <a:noFill/>
            <a:miter lim="800000"/>
            <a:headEnd/>
            <a:tailEnd/>
          </a:ln>
          <a:effectLst/>
        </p:spPr>
        <p:txBody>
          <a:bodyPr anchor="ctr"/>
          <a:lstStyle/>
          <a:p>
            <a:pPr algn="ctr">
              <a:defRPr/>
            </a:pPr>
            <a:r>
              <a:rPr lang="en-US" sz="3500" b="1" dirty="0">
                <a:solidFill>
                  <a:srgbClr val="003399"/>
                </a:solidFill>
                <a:effectLst>
                  <a:outerShdw blurRad="38100" dist="38100" dir="2700000" algn="tl">
                    <a:srgbClr val="C0C0C0"/>
                  </a:outerShdw>
                </a:effectLst>
                <a:latin typeface="Arial" pitchFamily="34" charset="0"/>
              </a:rPr>
              <a:t>Proposal Evaluation vs. </a:t>
            </a:r>
            <a:endParaRPr lang="en-US" sz="3500" b="1" dirty="0" smtClean="0">
              <a:solidFill>
                <a:srgbClr val="003399"/>
              </a:solidFill>
              <a:effectLst>
                <a:outerShdw blurRad="38100" dist="38100" dir="2700000" algn="tl">
                  <a:srgbClr val="C0C0C0"/>
                </a:outerShdw>
              </a:effectLst>
              <a:latin typeface="Arial" pitchFamily="34" charset="0"/>
            </a:endParaRPr>
          </a:p>
          <a:p>
            <a:pPr algn="ctr">
              <a:defRPr/>
            </a:pPr>
            <a:r>
              <a:rPr lang="en-US" sz="3500" b="1" dirty="0" smtClean="0">
                <a:solidFill>
                  <a:srgbClr val="003399"/>
                </a:solidFill>
                <a:effectLst>
                  <a:outerShdw blurRad="38100" dist="38100" dir="2700000" algn="tl">
                    <a:srgbClr val="C0C0C0"/>
                  </a:outerShdw>
                </a:effectLst>
                <a:latin typeface="Arial" pitchFamily="34" charset="0"/>
              </a:rPr>
              <a:t>Source </a:t>
            </a:r>
            <a:r>
              <a:rPr lang="en-US" sz="3500" b="1" dirty="0">
                <a:solidFill>
                  <a:srgbClr val="003399"/>
                </a:solidFill>
                <a:effectLst>
                  <a:outerShdw blurRad="38100" dist="38100" dir="2700000" algn="tl">
                    <a:srgbClr val="C0C0C0"/>
                  </a:outerShdw>
                </a:effectLst>
                <a:latin typeface="Arial" pitchFamily="34" charset="0"/>
              </a:rPr>
              <a:t>Selection</a:t>
            </a: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18</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533400" y="2057400"/>
            <a:ext cx="8229600" cy="4109459"/>
          </a:xfrm>
          <a:prstGeom prst="rect">
            <a:avLst/>
          </a:prstGeom>
          <a:noFill/>
          <a:ln w="9525">
            <a:noFill/>
            <a:miter lim="800000"/>
            <a:headEnd/>
            <a:tailEnd/>
          </a:ln>
        </p:spPr>
        <p:txBody>
          <a:bodyPr lIns="92075" tIns="46038" rIns="92075" bIns="46038">
            <a:spAutoFit/>
          </a:bodyPr>
          <a:lstStyle/>
          <a:p>
            <a:pPr marL="457200" indent="-457200" eaLnBrk="0" hangingPunct="0">
              <a:buFont typeface="Wingdings" pitchFamily="2" charset="2"/>
              <a:buChar char="Ø"/>
            </a:pPr>
            <a:r>
              <a:rPr lang="en-US" sz="2900" dirty="0" smtClean="0">
                <a:solidFill>
                  <a:prstClr val="black"/>
                </a:solidFill>
                <a:latin typeface="Arial" pitchFamily="34" charset="0"/>
              </a:rPr>
              <a:t>SSA makes an independent, integrated, comparative assessment and decision consistent with the stated evaluation criteria and relative weightings</a:t>
            </a:r>
          </a:p>
          <a:p>
            <a:pPr eaLnBrk="0" hangingPunct="0"/>
            <a:endParaRPr lang="en-US" sz="2900" dirty="0" smtClean="0">
              <a:solidFill>
                <a:prstClr val="black"/>
              </a:solidFill>
              <a:latin typeface="Arial" pitchFamily="34" charset="0"/>
            </a:endParaRPr>
          </a:p>
          <a:p>
            <a:pPr lvl="1" eaLnBrk="0" hangingPunct="0"/>
            <a:endParaRPr lang="en-US" sz="2900" dirty="0" smtClean="0">
              <a:solidFill>
                <a:prstClr val="black"/>
              </a:solidFill>
              <a:latin typeface="Arial" pitchFamily="34" charset="0"/>
            </a:endParaRPr>
          </a:p>
          <a:p>
            <a:pPr lvl="1" eaLnBrk="0" hangingPunct="0"/>
            <a:endParaRPr lang="en-US" sz="2900" dirty="0">
              <a:solidFill>
                <a:prstClr val="black"/>
              </a:solidFill>
              <a:latin typeface="Arial" pitchFamily="34" charset="0"/>
            </a:endParaRPr>
          </a:p>
          <a:p>
            <a:pPr lvl="1" eaLnBrk="0" hangingPunct="0"/>
            <a:endParaRPr lang="en-US" sz="2900" dirty="0">
              <a:solidFill>
                <a:prstClr val="black"/>
              </a:solidFill>
              <a:latin typeface="Arial" pitchFamily="34" charset="0"/>
            </a:endParaRPr>
          </a:p>
          <a:p>
            <a:pPr eaLnBrk="0" hangingPunct="0">
              <a:buFont typeface="Wingdings" pitchFamily="2" charset="2"/>
              <a:buNone/>
            </a:pPr>
            <a:endParaRPr lang="en-US" sz="2900" dirty="0">
              <a:solidFill>
                <a:prstClr val="black"/>
              </a:solidFill>
              <a:latin typeface="Arial" pitchFamily="34" charset="0"/>
            </a:endParaRPr>
          </a:p>
        </p:txBody>
      </p:sp>
      <p:sp>
        <p:nvSpPr>
          <p:cNvPr id="6" name="Rectangle 3"/>
          <p:cNvSpPr>
            <a:spLocks noChangeArrowheads="1"/>
          </p:cNvSpPr>
          <p:nvPr/>
        </p:nvSpPr>
        <p:spPr bwMode="auto">
          <a:xfrm>
            <a:off x="1828800" y="76200"/>
            <a:ext cx="7772400" cy="1143000"/>
          </a:xfrm>
          <a:prstGeom prst="rect">
            <a:avLst/>
          </a:prstGeom>
          <a:noFill/>
          <a:ln w="9525">
            <a:noFill/>
            <a:miter lim="800000"/>
            <a:headEnd/>
            <a:tailEnd/>
          </a:ln>
          <a:effectLst/>
        </p:spPr>
        <p:txBody>
          <a:bodyPr anchor="ctr"/>
          <a:lstStyle/>
          <a:p>
            <a:pPr algn="ctr">
              <a:defRPr/>
            </a:pPr>
            <a:r>
              <a:rPr lang="en-US" sz="3900" b="1" dirty="0" smtClean="0">
                <a:solidFill>
                  <a:srgbClr val="003399"/>
                </a:solidFill>
                <a:effectLst>
                  <a:outerShdw blurRad="38100" dist="38100" dir="2700000" algn="tl">
                    <a:srgbClr val="C0C0C0"/>
                  </a:outerShdw>
                </a:effectLst>
                <a:latin typeface="Arial" pitchFamily="34" charset="0"/>
              </a:rPr>
              <a:t>Source Selection Decision</a:t>
            </a:r>
            <a:endParaRPr lang="en-US" sz="39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19</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Title 1"/>
          <p:cNvSpPr txBox="1">
            <a:spLocks/>
          </p:cNvSpPr>
          <p:nvPr/>
        </p:nvSpPr>
        <p:spPr bwMode="auto">
          <a:xfrm>
            <a:off x="228600" y="2514600"/>
            <a:ext cx="8458200" cy="2438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4800" dirty="0" smtClean="0">
                <a:solidFill>
                  <a:srgbClr val="003399"/>
                </a:solidFill>
              </a:rPr>
              <a:t/>
            </a:r>
            <a:br>
              <a:rPr lang="en-US" sz="4800" dirty="0" smtClean="0">
                <a:solidFill>
                  <a:srgbClr val="003399"/>
                </a:solidFill>
              </a:rPr>
            </a:br>
            <a:r>
              <a:rPr lang="en-US" sz="4800" dirty="0" smtClean="0">
                <a:solidFill>
                  <a:srgbClr val="003399"/>
                </a:solidFill>
                <a:latin typeface="Arial" charset="0"/>
                <a:cs typeface="Arial" charset="0"/>
              </a:rPr>
              <a:t> </a:t>
            </a:r>
            <a:r>
              <a:rPr lang="en-US" sz="4800" b="1" dirty="0" smtClean="0">
                <a:solidFill>
                  <a:srgbClr val="003399"/>
                </a:solidFill>
                <a:effectLst>
                  <a:outerShdw blurRad="38100" dist="38100" dir="2700000" algn="tl">
                    <a:srgbClr val="000000">
                      <a:alpha val="43137"/>
                    </a:srgbClr>
                  </a:outerShdw>
                </a:effectLst>
                <a:latin typeface="Arial" charset="0"/>
                <a:cs typeface="Arial" charset="0"/>
              </a:rPr>
              <a:t>PROPOSAL BEST PRACTICES</a:t>
            </a:r>
          </a:p>
          <a:p>
            <a:pPr eaLnBrk="1" hangingPunct="1"/>
            <a:r>
              <a:rPr lang="en-US" dirty="0" smtClean="0">
                <a:solidFill>
                  <a:srgbClr val="003399"/>
                </a:solidFill>
              </a:rPr>
              <a:t>Matt Ginty – Contracting Officer</a:t>
            </a:r>
            <a:endParaRPr lang="en-US" dirty="0">
              <a:solidFill>
                <a:srgbClr val="003399"/>
              </a:solidFill>
            </a:endParaRPr>
          </a:p>
          <a:p>
            <a:pPr eaLnBrk="1" hangingPunct="1"/>
            <a:r>
              <a:rPr lang="en-US" sz="4800" dirty="0" smtClean="0">
                <a:solidFill>
                  <a:srgbClr val="003399"/>
                </a:solidFill>
              </a:rPr>
              <a:t/>
            </a:r>
            <a:br>
              <a:rPr lang="en-US" sz="4800" dirty="0" smtClean="0">
                <a:solidFill>
                  <a:srgbClr val="003399"/>
                </a:solidFill>
              </a:rPr>
            </a:br>
            <a:endParaRPr lang="en-US" sz="4800" dirty="0" smtClean="0">
              <a:solidFill>
                <a:srgbClr val="003399"/>
              </a:solidFill>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9" name="Title 1"/>
          <p:cNvSpPr txBox="1">
            <a:spLocks/>
          </p:cNvSpPr>
          <p:nvPr/>
        </p:nvSpPr>
        <p:spPr bwMode="auto">
          <a:xfrm>
            <a:off x="457200" y="2667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baseline="0">
                <a:solidFill>
                  <a:schemeClr val="tx2">
                    <a:lumMod val="75000"/>
                  </a:schemeClr>
                </a:solidFill>
                <a:latin typeface="Arial Black" panose="020B0A040201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800" b="1" dirty="0" smtClean="0">
                <a:solidFill>
                  <a:srgbClr val="003399"/>
                </a:solidFill>
                <a:effectLst>
                  <a:outerShdw blurRad="38100" dist="38100" dir="2700000" algn="tl">
                    <a:srgbClr val="000000">
                      <a:alpha val="43137"/>
                    </a:srgbClr>
                  </a:outerShdw>
                </a:effectLst>
                <a:latin typeface="Arial" panose="020B0604020202020204" pitchFamily="34" charset="0"/>
              </a:rPr>
              <a:t>Source Selection</a:t>
            </a:r>
          </a:p>
          <a:p>
            <a:r>
              <a:rPr lang="en-US" sz="4800" b="1" dirty="0" smtClean="0">
                <a:solidFill>
                  <a:srgbClr val="003399"/>
                </a:solidFill>
                <a:effectLst>
                  <a:outerShdw blurRad="38100" dist="38100" dir="2700000" algn="tl">
                    <a:srgbClr val="000000">
                      <a:alpha val="43137"/>
                    </a:srgbClr>
                  </a:outerShdw>
                </a:effectLst>
                <a:latin typeface="Arial" panose="020B0604020202020204" pitchFamily="34" charset="0"/>
              </a:rPr>
              <a:t> Overview</a:t>
            </a:r>
          </a:p>
          <a:p>
            <a:r>
              <a:rPr lang="en-US" dirty="0" smtClean="0">
                <a:solidFill>
                  <a:srgbClr val="003399"/>
                </a:solidFill>
                <a:latin typeface="Arial" panose="020B0604020202020204" pitchFamily="34" charset="0"/>
              </a:rPr>
              <a:t>Brett Schwerin – Contracting Officer</a:t>
            </a:r>
            <a:endParaRPr lang="en-US" dirty="0">
              <a:solidFill>
                <a:srgbClr val="003399"/>
              </a:solidFill>
              <a:latin typeface="Arial" panose="020B0604020202020204"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20</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533400" y="1465315"/>
            <a:ext cx="8229600" cy="6002285"/>
          </a:xfrm>
          <a:prstGeom prst="rect">
            <a:avLst/>
          </a:prstGeom>
          <a:noFill/>
          <a:ln w="9525">
            <a:noFill/>
            <a:miter lim="800000"/>
            <a:headEnd/>
            <a:tailEnd/>
          </a:ln>
        </p:spPr>
        <p:txBody>
          <a:bodyPr lIns="92075" tIns="46038" rIns="92075" bIns="46038">
            <a:spAutoFit/>
          </a:bodyPr>
          <a:lstStyle/>
          <a:p>
            <a:pPr marL="285750" indent="-285750" eaLnBrk="0" hangingPunct="0">
              <a:buFont typeface="Wingdings" panose="05000000000000000000" pitchFamily="2" charset="2"/>
              <a:buChar char="Ø"/>
            </a:pPr>
            <a:r>
              <a:rPr lang="en-US" b="1" dirty="0" smtClean="0">
                <a:solidFill>
                  <a:prstClr val="black"/>
                </a:solidFill>
                <a:latin typeface="Arial" pitchFamily="34" charset="0"/>
              </a:rPr>
              <a:t> </a:t>
            </a:r>
            <a:r>
              <a:rPr lang="en-US" dirty="0" smtClean="0">
                <a:latin typeface="Arial" pitchFamily="34" charset="0"/>
                <a:cs typeface="Arial" pitchFamily="34" charset="0"/>
              </a:rPr>
              <a:t>Ensure </a:t>
            </a:r>
            <a:r>
              <a:rPr lang="en-US" dirty="0">
                <a:latin typeface="Arial" pitchFamily="34" charset="0"/>
                <a:cs typeface="Arial" pitchFamily="34" charset="0"/>
              </a:rPr>
              <a:t>compliance with proposal submission instructions:</a:t>
            </a:r>
          </a:p>
          <a:p>
            <a:pPr marL="742950" lvl="1" indent="-285750">
              <a:buFont typeface="Arial" panose="020B0604020202020204" pitchFamily="34" charset="0"/>
              <a:buChar char="•"/>
            </a:pPr>
            <a:r>
              <a:rPr lang="en-US" dirty="0" smtClean="0">
                <a:latin typeface="Arial" pitchFamily="34" charset="0"/>
                <a:cs typeface="Arial" pitchFamily="34" charset="0"/>
              </a:rPr>
              <a:t> </a:t>
            </a:r>
            <a:r>
              <a:rPr lang="en-US" dirty="0">
                <a:latin typeface="Arial" pitchFamily="34" charset="0"/>
                <a:cs typeface="Arial" pitchFamily="34" charset="0"/>
              </a:rPr>
              <a:t>Font, spacing, margins, table requirements</a:t>
            </a:r>
          </a:p>
          <a:p>
            <a:pPr marL="742950" lvl="1" indent="-285750">
              <a:buFont typeface="Arial" panose="020B0604020202020204" pitchFamily="34" charset="0"/>
              <a:buChar char="•"/>
            </a:pPr>
            <a:r>
              <a:rPr lang="en-US" dirty="0">
                <a:latin typeface="Arial" pitchFamily="34" charset="0"/>
                <a:cs typeface="Arial" pitchFamily="34" charset="0"/>
              </a:rPr>
              <a:t> Proposal volume page limitations</a:t>
            </a:r>
          </a:p>
          <a:p>
            <a:pPr marL="742950" lvl="1" indent="-285750">
              <a:buFont typeface="Arial" panose="020B0604020202020204" pitchFamily="34" charset="0"/>
              <a:buChar char="•"/>
            </a:pPr>
            <a:r>
              <a:rPr lang="en-US" dirty="0">
                <a:latin typeface="Arial" pitchFamily="34" charset="0"/>
                <a:cs typeface="Arial" pitchFamily="34" charset="0"/>
              </a:rPr>
              <a:t> Proposal volume file format </a:t>
            </a:r>
            <a:r>
              <a:rPr lang="en-US" dirty="0" smtClean="0">
                <a:latin typeface="Arial" pitchFamily="34" charset="0"/>
                <a:cs typeface="Arial" pitchFamily="34" charset="0"/>
              </a:rPr>
              <a:t>(MS Word</a:t>
            </a:r>
            <a:r>
              <a:rPr lang="en-US" dirty="0">
                <a:latin typeface="Arial" pitchFamily="34" charset="0"/>
                <a:cs typeface="Arial" pitchFamily="34" charset="0"/>
              </a:rPr>
              <a:t>, Excel, Adobe</a:t>
            </a:r>
            <a:r>
              <a:rPr lang="en-US" dirty="0" smtClean="0">
                <a:latin typeface="Arial" pitchFamily="34" charset="0"/>
                <a:cs typeface="Arial" pitchFamily="34" charset="0"/>
              </a:rPr>
              <a:t>)</a:t>
            </a:r>
          </a:p>
          <a:p>
            <a:pPr marL="800100" lvl="1" indent="-342900" eaLnBrk="0" hangingPunct="0">
              <a:buFont typeface="Arial" panose="020B0604020202020204" pitchFamily="34" charset="0"/>
              <a:buChar char="•"/>
            </a:pPr>
            <a:r>
              <a:rPr lang="en-US" dirty="0">
                <a:solidFill>
                  <a:prstClr val="black"/>
                </a:solidFill>
                <a:latin typeface="Arial" pitchFamily="34" charset="0"/>
              </a:rPr>
              <a:t>Do not submit additional appendices unless specifically called for - these may put your proposal over the page </a:t>
            </a:r>
            <a:r>
              <a:rPr lang="en-US" dirty="0" smtClean="0">
                <a:solidFill>
                  <a:prstClr val="black"/>
                </a:solidFill>
                <a:latin typeface="Arial" pitchFamily="34" charset="0"/>
              </a:rPr>
              <a:t>limit – additional pages not evaluated.</a:t>
            </a:r>
            <a:endParaRPr lang="en-US" dirty="0">
              <a:solidFill>
                <a:prstClr val="black"/>
              </a:solidFill>
              <a:latin typeface="Arial" pitchFamily="34" charset="0"/>
            </a:endParaRPr>
          </a:p>
          <a:p>
            <a:pPr eaLnBrk="0" hangingPunct="0">
              <a:buFont typeface="Wingdings" pitchFamily="2" charset="2"/>
              <a:buChar char="Ø"/>
            </a:pPr>
            <a:endParaRPr lang="en-US" dirty="0" smtClean="0">
              <a:solidFill>
                <a:prstClr val="black"/>
              </a:solidFill>
              <a:latin typeface="Arial" pitchFamily="34" charset="0"/>
            </a:endParaRPr>
          </a:p>
          <a:p>
            <a:pPr eaLnBrk="0" hangingPunct="0">
              <a:buFont typeface="Wingdings" pitchFamily="2" charset="2"/>
              <a:buChar char="Ø"/>
            </a:pPr>
            <a:r>
              <a:rPr lang="en-US" dirty="0" smtClean="0">
                <a:solidFill>
                  <a:prstClr val="black"/>
                </a:solidFill>
                <a:latin typeface="Arial" pitchFamily="34" charset="0"/>
              </a:rPr>
              <a:t>  Eliminate / reduce proposal assumptions which may lead to deficiencies.</a:t>
            </a:r>
          </a:p>
          <a:p>
            <a:pPr marL="796925" lvl="1" indent="-339725">
              <a:buFont typeface="Arial" panose="020B0604020202020204" pitchFamily="34" charset="0"/>
              <a:buChar char="•"/>
            </a:pPr>
            <a:r>
              <a:rPr lang="en-US" dirty="0" smtClean="0">
                <a:latin typeface="Arial" panose="020B0604020202020204" pitchFamily="34" charset="0"/>
                <a:cs typeface="Arial" panose="020B0604020202020204" pitchFamily="34" charset="0"/>
              </a:rPr>
              <a:t>Review </a:t>
            </a:r>
            <a:r>
              <a:rPr lang="en-US" dirty="0">
                <a:latin typeface="Arial" panose="020B0604020202020204" pitchFamily="34" charset="0"/>
                <a:cs typeface="Arial" panose="020B0604020202020204" pitchFamily="34" charset="0"/>
              </a:rPr>
              <a:t>dates or due dates that conflict with Section B, Schedule of Deliverables</a:t>
            </a:r>
          </a:p>
          <a:p>
            <a:pPr marL="796925" lvl="1" indent="-339725">
              <a:buFont typeface="Arial" panose="020B0604020202020204" pitchFamily="34" charset="0"/>
              <a:buChar char="•"/>
            </a:pPr>
            <a:r>
              <a:rPr lang="en-US" dirty="0">
                <a:latin typeface="Arial" panose="020B0604020202020204" pitchFamily="34" charset="0"/>
                <a:cs typeface="Arial" panose="020B0604020202020204" pitchFamily="34" charset="0"/>
              </a:rPr>
              <a:t>Assuming additional GFE is provided when GFE paragraph states what the Government will furnish</a:t>
            </a:r>
          </a:p>
          <a:p>
            <a:pPr marL="796925" lvl="1" indent="-339725">
              <a:buFont typeface="Arial" panose="020B0604020202020204" pitchFamily="34" charset="0"/>
              <a:buChar char="•"/>
            </a:pPr>
            <a:r>
              <a:rPr lang="en-US" dirty="0">
                <a:latin typeface="Arial" panose="020B0604020202020204" pitchFamily="34" charset="0"/>
                <a:cs typeface="Arial" panose="020B0604020202020204" pitchFamily="34" charset="0"/>
              </a:rPr>
              <a:t>Exception to </a:t>
            </a:r>
            <a:r>
              <a:rPr lang="en-US" dirty="0" smtClean="0">
                <a:latin typeface="Arial" panose="020B0604020202020204" pitchFamily="34" charset="0"/>
                <a:cs typeface="Arial" panose="020B0604020202020204" pitchFamily="34" charset="0"/>
              </a:rPr>
              <a:t>Liquidated Damages for Data Breach or any other </a:t>
            </a:r>
            <a:r>
              <a:rPr lang="en-US" dirty="0">
                <a:latin typeface="Arial" panose="020B0604020202020204" pitchFamily="34" charset="0"/>
                <a:cs typeface="Arial" panose="020B0604020202020204" pitchFamily="34" charset="0"/>
              </a:rPr>
              <a:t>Security Requirements</a:t>
            </a:r>
          </a:p>
          <a:p>
            <a:pPr marL="796925" lvl="1" indent="-339725">
              <a:buFont typeface="Arial" panose="020B0604020202020204" pitchFamily="34" charset="0"/>
              <a:buChar char="•"/>
            </a:pPr>
            <a:r>
              <a:rPr lang="en-US" dirty="0">
                <a:latin typeface="Arial" panose="020B0604020202020204" pitchFamily="34" charset="0"/>
                <a:cs typeface="Arial" panose="020B0604020202020204" pitchFamily="34" charset="0"/>
              </a:rPr>
              <a:t>Exception to Intellectual </a:t>
            </a:r>
            <a:r>
              <a:rPr lang="en-US" dirty="0" smtClean="0">
                <a:latin typeface="Arial" panose="020B0604020202020204" pitchFamily="34" charset="0"/>
                <a:cs typeface="Arial" panose="020B0604020202020204" pitchFamily="34" charset="0"/>
              </a:rPr>
              <a:t>Property rights</a:t>
            </a:r>
            <a:endParaRPr lang="en-US" dirty="0">
              <a:latin typeface="Arial" panose="020B0604020202020204" pitchFamily="34" charset="0"/>
              <a:cs typeface="Arial" panose="020B0604020202020204" pitchFamily="34" charset="0"/>
            </a:endParaRPr>
          </a:p>
          <a:p>
            <a:pPr eaLnBrk="0" hangingPunct="0">
              <a:buFont typeface="Wingdings" pitchFamily="2" charset="2"/>
              <a:buChar char="Ø"/>
            </a:pPr>
            <a:endParaRPr lang="en-US" dirty="0">
              <a:solidFill>
                <a:prstClr val="black"/>
              </a:solidFill>
              <a:latin typeface="Arial" pitchFamily="34" charset="0"/>
            </a:endParaRPr>
          </a:p>
          <a:p>
            <a:pPr eaLnBrk="0" hangingPunct="0">
              <a:buFont typeface="Wingdings" pitchFamily="2" charset="2"/>
              <a:buChar char="Ø"/>
            </a:pPr>
            <a:endParaRPr lang="en-US" dirty="0">
              <a:solidFill>
                <a:prstClr val="black"/>
              </a:solidFill>
              <a:latin typeface="Arial" pitchFamily="34" charset="0"/>
            </a:endParaRPr>
          </a:p>
          <a:p>
            <a:pPr lvl="1" eaLnBrk="0" hangingPunct="0"/>
            <a:endParaRPr lang="en-US" dirty="0">
              <a:solidFill>
                <a:prstClr val="black"/>
              </a:solidFill>
              <a:latin typeface="Arial" pitchFamily="34" charset="0"/>
            </a:endParaRPr>
          </a:p>
          <a:p>
            <a:pPr lvl="1" eaLnBrk="0" hangingPunct="0"/>
            <a:endParaRPr lang="en-US" dirty="0">
              <a:solidFill>
                <a:prstClr val="black"/>
              </a:solidFill>
              <a:latin typeface="Arial" pitchFamily="34" charset="0"/>
            </a:endParaRPr>
          </a:p>
          <a:p>
            <a:pPr eaLnBrk="0" hangingPunct="0">
              <a:buFont typeface="Wingdings" pitchFamily="2" charset="2"/>
              <a:buNone/>
            </a:pPr>
            <a:endParaRPr lang="en-US" sz="2400" dirty="0">
              <a:solidFill>
                <a:prstClr val="black"/>
              </a:solidFill>
              <a:latin typeface="Arial" pitchFamily="34" charset="0"/>
            </a:endParaRPr>
          </a:p>
        </p:txBody>
      </p:sp>
      <p:sp>
        <p:nvSpPr>
          <p:cNvPr id="6" name="Rectangle 3"/>
          <p:cNvSpPr>
            <a:spLocks noChangeArrowheads="1"/>
          </p:cNvSpPr>
          <p:nvPr/>
        </p:nvSpPr>
        <p:spPr bwMode="auto">
          <a:xfrm>
            <a:off x="17526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Proposal Best Practices</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21</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533400" y="1447800"/>
            <a:ext cx="8229600" cy="5355954"/>
          </a:xfrm>
          <a:prstGeom prst="rect">
            <a:avLst/>
          </a:prstGeom>
          <a:noFill/>
          <a:ln w="9525">
            <a:noFill/>
            <a:miter lim="800000"/>
            <a:headEnd/>
            <a:tailEnd/>
          </a:ln>
        </p:spPr>
        <p:txBody>
          <a:bodyPr lIns="92075" tIns="46038" rIns="92075" bIns="46038">
            <a:spAutoFit/>
          </a:bodyPr>
          <a:lstStyle/>
          <a:p>
            <a:pPr marL="173038" indent="-173038" eaLnBrk="0" hangingPunct="0">
              <a:buFont typeface="Wingdings" pitchFamily="2" charset="2"/>
              <a:buChar char="Ø"/>
            </a:pPr>
            <a:r>
              <a:rPr lang="en-US" dirty="0" smtClean="0">
                <a:solidFill>
                  <a:prstClr val="black"/>
                </a:solidFill>
                <a:latin typeface="Arial" pitchFamily="34" charset="0"/>
              </a:rPr>
              <a:t>  </a:t>
            </a:r>
            <a:r>
              <a:rPr lang="en-US" sz="1600" dirty="0" smtClean="0">
                <a:solidFill>
                  <a:prstClr val="black"/>
                </a:solidFill>
                <a:latin typeface="Arial" pitchFamily="34" charset="0"/>
              </a:rPr>
              <a:t>Terms and Conditions should all be contained in same proposal volume.</a:t>
            </a:r>
          </a:p>
          <a:p>
            <a:pPr marL="344488" lvl="0" indent="-225425">
              <a:buFont typeface="Wingdings" pitchFamily="2" charset="2"/>
              <a:buChar char="Ø"/>
            </a:pPr>
            <a:endParaRPr lang="en-US" sz="1600" dirty="0" smtClean="0">
              <a:latin typeface="Arial" panose="020B0604020202020204" pitchFamily="34" charset="0"/>
              <a:cs typeface="Arial" panose="020B0604020202020204" pitchFamily="34" charset="0"/>
            </a:endParaRPr>
          </a:p>
          <a:p>
            <a:pPr marL="344488" lvl="0" indent="-344488">
              <a:buFont typeface="Wingdings" pitchFamily="2" charset="2"/>
              <a:buChar char="Ø"/>
            </a:pPr>
            <a:r>
              <a:rPr lang="en-US" sz="1600" dirty="0" smtClean="0">
                <a:latin typeface="Arial" panose="020B0604020202020204" pitchFamily="34" charset="0"/>
                <a:cs typeface="Arial" panose="020B0604020202020204" pitchFamily="34" charset="0"/>
              </a:rPr>
              <a:t>Do not</a:t>
            </a:r>
            <a:r>
              <a:rPr lang="en-US" sz="1600" b="1"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make assumptions not explicitly stated in the </a:t>
            </a:r>
            <a:r>
              <a:rPr lang="en-US" sz="1600" dirty="0" smtClean="0">
                <a:latin typeface="Arial" panose="020B0604020202020204" pitchFamily="34" charset="0"/>
                <a:cs typeface="Arial" panose="020B0604020202020204" pitchFamily="34" charset="0"/>
              </a:rPr>
              <a:t>Solicitation </a:t>
            </a:r>
            <a:r>
              <a:rPr lang="en-US" sz="1600" dirty="0">
                <a:latin typeface="Arial" panose="020B0604020202020204" pitchFamily="34" charset="0"/>
                <a:cs typeface="Arial" panose="020B0604020202020204" pitchFamily="34" charset="0"/>
              </a:rPr>
              <a:t>or </a:t>
            </a:r>
            <a:r>
              <a:rPr lang="en-US" sz="1600" dirty="0" smtClean="0">
                <a:latin typeface="Arial" panose="020B0604020202020204" pitchFamily="34" charset="0"/>
                <a:cs typeface="Arial" panose="020B0604020202020204" pitchFamily="34" charset="0"/>
              </a:rPr>
              <a:t>PWS and do not include </a:t>
            </a:r>
            <a:r>
              <a:rPr lang="en-US" sz="1600" dirty="0">
                <a:latin typeface="Arial" panose="020B0604020202020204" pitchFamily="34" charset="0"/>
                <a:cs typeface="Arial" panose="020B0604020202020204" pitchFamily="34" charset="0"/>
              </a:rPr>
              <a:t>technical assumptions in volumes other than technical </a:t>
            </a:r>
            <a:endParaRPr lang="en-US" sz="1600" dirty="0" smtClean="0">
              <a:latin typeface="Arial" panose="020B0604020202020204" pitchFamily="34" charset="0"/>
              <a:cs typeface="Arial" panose="020B0604020202020204" pitchFamily="34" charset="0"/>
            </a:endParaRPr>
          </a:p>
          <a:p>
            <a:pPr marL="344488" lvl="0" indent="-344488">
              <a:buFont typeface="Wingdings" pitchFamily="2" charset="2"/>
              <a:buChar char="Ø"/>
            </a:pPr>
            <a:endParaRPr lang="en-US" sz="1600" dirty="0" smtClean="0">
              <a:latin typeface="Arial" panose="020B0604020202020204" pitchFamily="34" charset="0"/>
              <a:cs typeface="Arial" panose="020B0604020202020204" pitchFamily="34" charset="0"/>
            </a:endParaRPr>
          </a:p>
          <a:p>
            <a:pPr marL="344488" lvl="0" indent="-344488">
              <a:buFont typeface="Wingdings" pitchFamily="2" charset="2"/>
              <a:buChar char="Ø"/>
            </a:pPr>
            <a:r>
              <a:rPr lang="en-US" sz="1600" dirty="0" smtClean="0">
                <a:latin typeface="Arial" panose="020B0604020202020204" pitchFamily="34" charset="0"/>
                <a:cs typeface="Arial" panose="020B0604020202020204" pitchFamily="34" charset="0"/>
              </a:rPr>
              <a:t>Proposal volumes are evaluated independently.  Information in one volume will not be considered in evaluation of another volume.</a:t>
            </a:r>
            <a:endParaRPr lang="en-US" sz="1600" dirty="0">
              <a:latin typeface="Arial" panose="020B0604020202020204" pitchFamily="34" charset="0"/>
              <a:cs typeface="Arial" panose="020B0604020202020204" pitchFamily="34" charset="0"/>
            </a:endParaRPr>
          </a:p>
          <a:p>
            <a:pPr eaLnBrk="0" hangingPunct="0">
              <a:buFont typeface="Wingdings" pitchFamily="2" charset="2"/>
              <a:buChar char="Ø"/>
            </a:pPr>
            <a:endParaRPr lang="en-US" sz="1600" dirty="0">
              <a:solidFill>
                <a:prstClr val="black"/>
              </a:solidFill>
              <a:latin typeface="Arial" pitchFamily="34" charset="0"/>
            </a:endParaRPr>
          </a:p>
          <a:p>
            <a:pPr marL="288925" indent="-288925" eaLnBrk="0" hangingPunct="0">
              <a:buFont typeface="Wingdings" pitchFamily="2" charset="2"/>
              <a:buChar char="Ø"/>
            </a:pPr>
            <a:r>
              <a:rPr lang="en-US" sz="1600" dirty="0" smtClean="0">
                <a:solidFill>
                  <a:prstClr val="black"/>
                </a:solidFill>
                <a:latin typeface="Arial" pitchFamily="34" charset="0"/>
              </a:rPr>
              <a:t>  Perform quality reviews of your proposal.</a:t>
            </a:r>
          </a:p>
          <a:p>
            <a:pPr marL="742950" lvl="1" indent="-285750" eaLnBrk="0" hangingPunct="0">
              <a:buFont typeface="Arial" panose="020B0604020202020204" pitchFamily="34" charset="0"/>
              <a:buChar char="•"/>
            </a:pPr>
            <a:r>
              <a:rPr lang="en-US" sz="1600" dirty="0" smtClean="0">
                <a:solidFill>
                  <a:prstClr val="black"/>
                </a:solidFill>
                <a:latin typeface="Arial" pitchFamily="34" charset="0"/>
              </a:rPr>
              <a:t>Spelling and grammar</a:t>
            </a:r>
          </a:p>
          <a:p>
            <a:pPr marL="742950" lvl="1" indent="-285750" eaLnBrk="0" hangingPunct="0">
              <a:buFont typeface="Arial" panose="020B0604020202020204" pitchFamily="34" charset="0"/>
              <a:buChar char="•"/>
            </a:pPr>
            <a:r>
              <a:rPr lang="en-US" sz="1600" dirty="0" smtClean="0">
                <a:solidFill>
                  <a:prstClr val="black"/>
                </a:solidFill>
                <a:latin typeface="Arial" pitchFamily="34" charset="0"/>
              </a:rPr>
              <a:t>Cut and paste errors (prior proposals)</a:t>
            </a:r>
          </a:p>
          <a:p>
            <a:pPr marL="742950" lvl="1" indent="-285750" eaLnBrk="0" hangingPunct="0">
              <a:buFont typeface="Arial" panose="020B0604020202020204" pitchFamily="34" charset="0"/>
              <a:buChar char="•"/>
            </a:pPr>
            <a:r>
              <a:rPr lang="en-US" sz="1600" dirty="0" smtClean="0">
                <a:solidFill>
                  <a:prstClr val="black"/>
                </a:solidFill>
                <a:latin typeface="Arial" pitchFamily="34" charset="0"/>
              </a:rPr>
              <a:t>Facts and references</a:t>
            </a:r>
          </a:p>
          <a:p>
            <a:pPr marL="742950" lvl="1" indent="-285750" eaLnBrk="0" hangingPunct="0">
              <a:buFont typeface="Arial" panose="020B0604020202020204" pitchFamily="34" charset="0"/>
              <a:buChar char="•"/>
            </a:pPr>
            <a:r>
              <a:rPr lang="en-US" sz="1600" dirty="0" smtClean="0">
                <a:solidFill>
                  <a:prstClr val="black"/>
                </a:solidFill>
                <a:latin typeface="Arial" pitchFamily="34" charset="0"/>
              </a:rPr>
              <a:t>Consistency between all proposal volumes</a:t>
            </a:r>
          </a:p>
          <a:p>
            <a:pPr marL="742950" lvl="1" indent="-285750" eaLnBrk="0" hangingPunct="0">
              <a:buFont typeface="Arial" panose="020B0604020202020204" pitchFamily="34" charset="0"/>
              <a:buChar char="•"/>
            </a:pPr>
            <a:r>
              <a:rPr lang="en-US" sz="1600" dirty="0" smtClean="0">
                <a:solidFill>
                  <a:prstClr val="black"/>
                </a:solidFill>
                <a:latin typeface="Arial" pitchFamily="34" charset="0"/>
              </a:rPr>
              <a:t>Ensure compliance with proposal submission requirements</a:t>
            </a:r>
          </a:p>
          <a:p>
            <a:pPr marL="742950" lvl="1" indent="-285750" eaLnBrk="0" hangingPunct="0">
              <a:buFont typeface="Arial" panose="020B0604020202020204" pitchFamily="34" charset="0"/>
              <a:buChar char="•"/>
            </a:pPr>
            <a:r>
              <a:rPr lang="en-US" sz="1600" dirty="0" smtClean="0">
                <a:solidFill>
                  <a:prstClr val="black"/>
                </a:solidFill>
                <a:latin typeface="Arial" pitchFamily="34" charset="0"/>
              </a:rPr>
              <a:t>Ensure solicitation amendments are acknowledged, if applicable</a:t>
            </a:r>
          </a:p>
          <a:p>
            <a:pPr eaLnBrk="0" hangingPunct="0">
              <a:buFont typeface="Wingdings" pitchFamily="2" charset="2"/>
              <a:buChar char="Ø"/>
            </a:pPr>
            <a:endParaRPr lang="en-US" sz="1600" dirty="0">
              <a:solidFill>
                <a:prstClr val="black"/>
              </a:solidFill>
              <a:latin typeface="Arial" pitchFamily="34" charset="0"/>
            </a:endParaRPr>
          </a:p>
          <a:p>
            <a:pPr marL="347663" indent="-347663" eaLnBrk="0" hangingPunct="0">
              <a:buFont typeface="Wingdings" pitchFamily="2" charset="2"/>
              <a:buChar char="Ø"/>
            </a:pPr>
            <a:r>
              <a:rPr lang="en-US" sz="1600" dirty="0" smtClean="0">
                <a:solidFill>
                  <a:prstClr val="black"/>
                </a:solidFill>
                <a:latin typeface="Arial" pitchFamily="34" charset="0"/>
              </a:rPr>
              <a:t>Submit </a:t>
            </a:r>
            <a:r>
              <a:rPr lang="en-US" sz="1600" dirty="0">
                <a:solidFill>
                  <a:prstClr val="black"/>
                </a:solidFill>
                <a:latin typeface="Arial" pitchFamily="34" charset="0"/>
              </a:rPr>
              <a:t>your proposal early – </a:t>
            </a:r>
            <a:r>
              <a:rPr lang="en-US" sz="1600" dirty="0" smtClean="0">
                <a:solidFill>
                  <a:prstClr val="black"/>
                </a:solidFill>
                <a:latin typeface="Arial" pitchFamily="34" charset="0"/>
              </a:rPr>
              <a:t>do </a:t>
            </a:r>
            <a:r>
              <a:rPr lang="en-US" sz="1600" dirty="0">
                <a:solidFill>
                  <a:prstClr val="black"/>
                </a:solidFill>
                <a:latin typeface="Arial" pitchFamily="34" charset="0"/>
              </a:rPr>
              <a:t>not wait until the last minute</a:t>
            </a:r>
            <a:r>
              <a:rPr lang="en-US" sz="1600" dirty="0" smtClean="0">
                <a:solidFill>
                  <a:prstClr val="black"/>
                </a:solidFill>
                <a:latin typeface="Arial" pitchFamily="34" charset="0"/>
              </a:rPr>
              <a:t>.</a:t>
            </a:r>
          </a:p>
          <a:p>
            <a:pPr eaLnBrk="0" hangingPunct="0">
              <a:buFont typeface="Wingdings" pitchFamily="2" charset="2"/>
              <a:buChar char="Ø"/>
            </a:pPr>
            <a:endParaRPr lang="en-US" sz="1600" dirty="0" smtClean="0">
              <a:solidFill>
                <a:prstClr val="black"/>
              </a:solidFill>
              <a:latin typeface="Arial" pitchFamily="34" charset="0"/>
            </a:endParaRPr>
          </a:p>
          <a:p>
            <a:pPr marL="347663" indent="-288925" eaLnBrk="0" hangingPunct="0">
              <a:buFont typeface="Wingdings" pitchFamily="2" charset="2"/>
              <a:buChar char="Ø"/>
            </a:pPr>
            <a:r>
              <a:rPr lang="en-US" sz="1600" dirty="0" smtClean="0">
                <a:solidFill>
                  <a:prstClr val="black"/>
                </a:solidFill>
                <a:latin typeface="Arial" pitchFamily="34" charset="0"/>
              </a:rPr>
              <a:t>Verify all volumes of your proposal were received and on-time</a:t>
            </a:r>
          </a:p>
          <a:p>
            <a:pPr eaLnBrk="0" hangingPunct="0">
              <a:buFont typeface="Wingdings" pitchFamily="2" charset="2"/>
              <a:buChar char="Ø"/>
            </a:pPr>
            <a:endParaRPr lang="en-US" dirty="0">
              <a:solidFill>
                <a:prstClr val="black"/>
              </a:solidFill>
              <a:latin typeface="Arial" pitchFamily="34" charset="0"/>
            </a:endParaRPr>
          </a:p>
          <a:p>
            <a:r>
              <a:rPr lang="en-US" dirty="0"/>
              <a:t> </a:t>
            </a:r>
          </a:p>
        </p:txBody>
      </p:sp>
      <p:sp>
        <p:nvSpPr>
          <p:cNvPr id="6" name="Rectangle 3"/>
          <p:cNvSpPr>
            <a:spLocks noChangeArrowheads="1"/>
          </p:cNvSpPr>
          <p:nvPr/>
        </p:nvSpPr>
        <p:spPr bwMode="auto">
          <a:xfrm>
            <a:off x="762000" y="152400"/>
            <a:ext cx="7772400" cy="1143000"/>
          </a:xfrm>
          <a:prstGeom prst="rect">
            <a:avLst/>
          </a:prstGeom>
          <a:noFill/>
          <a:ln w="9525">
            <a:noFill/>
            <a:miter lim="800000"/>
            <a:headEnd/>
            <a:tailEnd/>
          </a:ln>
          <a:effectLst/>
        </p:spPr>
        <p:txBody>
          <a:bodyPr anchor="ctr"/>
          <a:lstStyle/>
          <a:p>
            <a:pPr algn="ctr">
              <a:defRPr/>
            </a:pPr>
            <a:endParaRPr lang="en-US" sz="4000" b="1" dirty="0">
              <a:solidFill>
                <a:srgbClr val="1F497D"/>
              </a:solidFill>
              <a:effectLst>
                <a:outerShdw blurRad="38100" dist="38100" dir="2700000" algn="tl">
                  <a:srgbClr val="C0C0C0"/>
                </a:outerShdw>
              </a:effectLst>
              <a:latin typeface="Arial" pitchFamily="34" charset="0"/>
            </a:endParaRPr>
          </a:p>
        </p:txBody>
      </p:sp>
      <p:sp>
        <p:nvSpPr>
          <p:cNvPr id="8" name="Rectangle 3"/>
          <p:cNvSpPr>
            <a:spLocks noChangeArrowheads="1"/>
          </p:cNvSpPr>
          <p:nvPr/>
        </p:nvSpPr>
        <p:spPr bwMode="auto">
          <a:xfrm>
            <a:off x="17526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Proposal Best Practices</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22</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457200" y="1447800"/>
            <a:ext cx="8229600" cy="3170741"/>
          </a:xfrm>
          <a:prstGeom prst="rect">
            <a:avLst/>
          </a:prstGeom>
          <a:noFill/>
          <a:ln w="9525">
            <a:noFill/>
            <a:miter lim="800000"/>
            <a:headEnd/>
            <a:tailEnd/>
          </a:ln>
        </p:spPr>
        <p:txBody>
          <a:bodyPr lIns="92075" tIns="46038" rIns="92075" bIns="46038">
            <a:spAutoFit/>
          </a:bodyPr>
          <a:lstStyle/>
          <a:p>
            <a:pPr marL="403225" indent="-403225" eaLnBrk="0" hangingPunct="0">
              <a:buFont typeface="Wingdings" pitchFamily="2" charset="2"/>
              <a:buChar char="Ø"/>
            </a:pPr>
            <a:r>
              <a:rPr lang="en-US" sz="2000" dirty="0" smtClean="0"/>
              <a:t>When answering a sample task or providing an approach to a PWS task, question whether or not your response relates to the technical evaluation criteria. If the evaluation criteria are “understanding” and “feasibility of approach”, then an Executive Summary of your company is not a valuable use of your page limitations. </a:t>
            </a:r>
          </a:p>
          <a:p>
            <a:pPr eaLnBrk="0" hangingPunct="0"/>
            <a:endParaRPr lang="en-US" sz="2000" dirty="0" smtClean="0"/>
          </a:p>
          <a:p>
            <a:pPr marL="403225" indent="-403225" eaLnBrk="0" hangingPunct="0">
              <a:buFont typeface="Wingdings" pitchFamily="2" charset="2"/>
              <a:buChar char="Ø"/>
            </a:pPr>
            <a:r>
              <a:rPr lang="en-US" sz="2000" dirty="0" smtClean="0"/>
              <a:t>Past performance about similar past projects and resumes of resources, unless specifically required, are not used to determine understanding or feasibility of approach.</a:t>
            </a:r>
          </a:p>
          <a:p>
            <a:r>
              <a:rPr lang="en-US" sz="2000" dirty="0"/>
              <a:t> </a:t>
            </a:r>
          </a:p>
        </p:txBody>
      </p:sp>
      <p:sp>
        <p:nvSpPr>
          <p:cNvPr id="6" name="Rectangle 3"/>
          <p:cNvSpPr>
            <a:spLocks noChangeArrowheads="1"/>
          </p:cNvSpPr>
          <p:nvPr/>
        </p:nvSpPr>
        <p:spPr bwMode="auto">
          <a:xfrm>
            <a:off x="762000" y="152400"/>
            <a:ext cx="7772400" cy="1143000"/>
          </a:xfrm>
          <a:prstGeom prst="rect">
            <a:avLst/>
          </a:prstGeom>
          <a:noFill/>
          <a:ln w="9525">
            <a:noFill/>
            <a:miter lim="800000"/>
            <a:headEnd/>
            <a:tailEnd/>
          </a:ln>
          <a:effectLst/>
        </p:spPr>
        <p:txBody>
          <a:bodyPr anchor="ctr"/>
          <a:lstStyle/>
          <a:p>
            <a:pPr algn="ctr">
              <a:defRPr/>
            </a:pPr>
            <a:endParaRPr lang="en-US" sz="4000" b="1" dirty="0">
              <a:solidFill>
                <a:srgbClr val="1F497D"/>
              </a:solidFill>
              <a:effectLst>
                <a:outerShdw blurRad="38100" dist="38100" dir="2700000" algn="tl">
                  <a:srgbClr val="C0C0C0"/>
                </a:outerShdw>
              </a:effectLst>
              <a:latin typeface="Arial" pitchFamily="34" charset="0"/>
            </a:endParaRPr>
          </a:p>
        </p:txBody>
      </p:sp>
      <p:sp>
        <p:nvSpPr>
          <p:cNvPr id="8" name="Rectangle 3"/>
          <p:cNvSpPr>
            <a:spLocks noChangeArrowheads="1"/>
          </p:cNvSpPr>
          <p:nvPr/>
        </p:nvSpPr>
        <p:spPr bwMode="auto">
          <a:xfrm>
            <a:off x="17526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Technical Proposals</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23</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381000" y="1447800"/>
            <a:ext cx="8229600" cy="4632679"/>
          </a:xfrm>
          <a:prstGeom prst="rect">
            <a:avLst/>
          </a:prstGeom>
          <a:noFill/>
          <a:ln w="9525">
            <a:noFill/>
            <a:miter lim="800000"/>
            <a:headEnd/>
            <a:tailEnd/>
          </a:ln>
        </p:spPr>
        <p:txBody>
          <a:bodyPr lIns="92075" tIns="46038" rIns="92075" bIns="46038">
            <a:spAutoFit/>
          </a:bodyPr>
          <a:lstStyle/>
          <a:p>
            <a:pPr marL="403225" indent="-403225" eaLnBrk="0" hangingPunct="0">
              <a:buFont typeface="Wingdings" pitchFamily="2" charset="2"/>
              <a:buChar char="Ø"/>
            </a:pPr>
            <a:r>
              <a:rPr lang="en-US" sz="2100" dirty="0" smtClean="0"/>
              <a:t>If </a:t>
            </a:r>
            <a:r>
              <a:rPr lang="en-US" sz="2100" dirty="0"/>
              <a:t>you have previous past performance of a similar project that could be relevant to the sample task problem or PWS task, then describe the past performance </a:t>
            </a:r>
            <a:r>
              <a:rPr lang="en-US" sz="2100" dirty="0" smtClean="0"/>
              <a:t>effort </a:t>
            </a:r>
            <a:r>
              <a:rPr lang="en-US" sz="2100" dirty="0"/>
              <a:t>and then follow up and say that this previous past performance example will be the approach used on the PWS task. </a:t>
            </a:r>
            <a:endParaRPr lang="en-US" sz="2100" dirty="0" smtClean="0"/>
          </a:p>
          <a:p>
            <a:pPr eaLnBrk="0" hangingPunct="0"/>
            <a:endParaRPr lang="en-US" sz="1900" dirty="0" smtClean="0"/>
          </a:p>
          <a:p>
            <a:pPr marL="747713" indent="-342900" eaLnBrk="0" hangingPunct="0">
              <a:buFont typeface="Arial" panose="020B0604020202020204" pitchFamily="34" charset="0"/>
              <a:buChar char="•"/>
            </a:pPr>
            <a:r>
              <a:rPr lang="en-US" sz="1900" dirty="0" smtClean="0"/>
              <a:t>i.e., on the Project XYZ that we did for the Army, our approach to data migration was that we first met with the users, established data migration working groups for the 15 types of data (that totaled 53 terabytes), determined that data that needed to be migrated, put a strategy in place to standardize and clean the data, developed data migration scripts, … and for the data migration for this effort, we plan on using a very similar approach as on Project XYZ, where except for this, we will do that, and need to also do a, b, and c.</a:t>
            </a:r>
          </a:p>
          <a:p>
            <a:r>
              <a:rPr lang="en-US" sz="1900" dirty="0" smtClean="0"/>
              <a:t> </a:t>
            </a:r>
            <a:endParaRPr lang="en-US" sz="1900" dirty="0"/>
          </a:p>
        </p:txBody>
      </p:sp>
      <p:sp>
        <p:nvSpPr>
          <p:cNvPr id="7" name="Rectangle 3"/>
          <p:cNvSpPr>
            <a:spLocks noChangeArrowheads="1"/>
          </p:cNvSpPr>
          <p:nvPr/>
        </p:nvSpPr>
        <p:spPr bwMode="auto">
          <a:xfrm>
            <a:off x="17526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Technical Proposals</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24</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457200" y="1447800"/>
            <a:ext cx="8229600" cy="5063567"/>
          </a:xfrm>
          <a:prstGeom prst="rect">
            <a:avLst/>
          </a:prstGeom>
          <a:noFill/>
          <a:ln w="9525">
            <a:noFill/>
            <a:miter lim="800000"/>
            <a:headEnd/>
            <a:tailEnd/>
          </a:ln>
        </p:spPr>
        <p:txBody>
          <a:bodyPr lIns="92075" tIns="46038" rIns="92075" bIns="46038">
            <a:spAutoFit/>
          </a:bodyPr>
          <a:lstStyle/>
          <a:p>
            <a:pPr marL="347663" indent="-347663" eaLnBrk="0" hangingPunct="0">
              <a:buFont typeface="Wingdings" pitchFamily="2" charset="2"/>
              <a:buChar char="Ø"/>
            </a:pPr>
            <a:r>
              <a:rPr lang="en-US" sz="1900" dirty="0" smtClean="0"/>
              <a:t>If </a:t>
            </a:r>
            <a:r>
              <a:rPr lang="en-US" sz="1900" dirty="0"/>
              <a:t>the sample </a:t>
            </a:r>
            <a:r>
              <a:rPr lang="en-US" sz="1900" dirty="0" smtClean="0"/>
              <a:t>task or PWS task </a:t>
            </a:r>
            <a:r>
              <a:rPr lang="en-US" sz="1900" dirty="0"/>
              <a:t>is a complex technical problem, stay away from generic high level </a:t>
            </a:r>
            <a:r>
              <a:rPr lang="en-US" sz="1900" dirty="0" smtClean="0"/>
              <a:t>processes i.e., do not </a:t>
            </a:r>
            <a:r>
              <a:rPr lang="en-US" sz="1900" dirty="0"/>
              <a:t>say that you follow a CMMI type of risk process where you can identify risks that have a likelihood of happening with a corresponding impact. </a:t>
            </a:r>
            <a:r>
              <a:rPr lang="en-US" sz="1900" dirty="0" smtClean="0"/>
              <a:t> Instead</a:t>
            </a:r>
            <a:r>
              <a:rPr lang="en-US" sz="1900" dirty="0"/>
              <a:t>, </a:t>
            </a:r>
            <a:r>
              <a:rPr lang="en-US" sz="1900" dirty="0" smtClean="0"/>
              <a:t>provide </a:t>
            </a:r>
            <a:r>
              <a:rPr lang="en-US" sz="1900" dirty="0"/>
              <a:t>actual examples of risk related to the </a:t>
            </a:r>
            <a:r>
              <a:rPr lang="en-US" sz="1900" dirty="0" smtClean="0"/>
              <a:t>problem, </a:t>
            </a:r>
            <a:r>
              <a:rPr lang="en-US" sz="1900" dirty="0"/>
              <a:t>describe the impacts, and then provide mitigation strategies – this </a:t>
            </a:r>
            <a:r>
              <a:rPr lang="en-US" sz="1900" dirty="0" smtClean="0"/>
              <a:t>demonstrates </a:t>
            </a:r>
            <a:r>
              <a:rPr lang="en-US" sz="1900" dirty="0"/>
              <a:t>that you “understand” the problem and your mitigation strategies can be tied to your “feasibility of approach</a:t>
            </a:r>
            <a:r>
              <a:rPr lang="en-US" sz="1900" dirty="0" smtClean="0"/>
              <a:t>”.</a:t>
            </a:r>
          </a:p>
          <a:p>
            <a:pPr eaLnBrk="0" hangingPunct="0"/>
            <a:endParaRPr lang="en-US" sz="1900" dirty="0" smtClean="0"/>
          </a:p>
          <a:p>
            <a:pPr marL="347663" indent="-347663" eaLnBrk="0" hangingPunct="0">
              <a:buFont typeface="Wingdings" pitchFamily="2" charset="2"/>
              <a:buChar char="Ø"/>
            </a:pPr>
            <a:r>
              <a:rPr lang="en-US" sz="1900" dirty="0" smtClean="0"/>
              <a:t>If </a:t>
            </a:r>
            <a:r>
              <a:rPr lang="en-US" sz="1900" dirty="0"/>
              <a:t>you provide pictures, especially if they are copied from a government source, thoroughly describe what the picture states and how your approach is (or relates) to the picture (diagram</a:t>
            </a:r>
            <a:r>
              <a:rPr lang="en-US" sz="1900" dirty="0" smtClean="0"/>
              <a:t>).</a:t>
            </a:r>
          </a:p>
          <a:p>
            <a:pPr eaLnBrk="0" hangingPunct="0"/>
            <a:endParaRPr lang="en-US" sz="1900" dirty="0" smtClean="0"/>
          </a:p>
          <a:p>
            <a:pPr marL="347663" indent="-347663" eaLnBrk="0" hangingPunct="0">
              <a:buFont typeface="Wingdings" pitchFamily="2" charset="2"/>
              <a:buChar char="Ø"/>
            </a:pPr>
            <a:r>
              <a:rPr lang="en-US" sz="1900" dirty="0" smtClean="0"/>
              <a:t>If </a:t>
            </a:r>
            <a:r>
              <a:rPr lang="en-US" sz="1900" dirty="0"/>
              <a:t>you copy content from government sources or Wikipedia, the evaluator SMEs are likely to </a:t>
            </a:r>
            <a:r>
              <a:rPr lang="en-US" sz="1900" dirty="0" smtClean="0"/>
              <a:t>know </a:t>
            </a:r>
            <a:r>
              <a:rPr lang="en-US" sz="1900" dirty="0"/>
              <a:t>and this </a:t>
            </a:r>
            <a:r>
              <a:rPr lang="en-US" sz="1900" dirty="0" smtClean="0"/>
              <a:t>indicates </a:t>
            </a:r>
            <a:r>
              <a:rPr lang="en-US" sz="1900" dirty="0"/>
              <a:t>you likely do not </a:t>
            </a:r>
            <a:r>
              <a:rPr lang="en-US" sz="1900" dirty="0" smtClean="0"/>
              <a:t>understand.</a:t>
            </a:r>
            <a:endParaRPr lang="en-US" sz="1900" dirty="0"/>
          </a:p>
          <a:p>
            <a:r>
              <a:rPr lang="en-US" sz="1900" dirty="0"/>
              <a:t> </a:t>
            </a:r>
          </a:p>
        </p:txBody>
      </p:sp>
      <p:sp>
        <p:nvSpPr>
          <p:cNvPr id="7" name="Rectangle 3"/>
          <p:cNvSpPr>
            <a:spLocks noChangeArrowheads="1"/>
          </p:cNvSpPr>
          <p:nvPr/>
        </p:nvSpPr>
        <p:spPr bwMode="auto">
          <a:xfrm>
            <a:off x="17526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Technical Proposals</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25</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457200" y="1447800"/>
            <a:ext cx="8229600" cy="3309240"/>
          </a:xfrm>
          <a:prstGeom prst="rect">
            <a:avLst/>
          </a:prstGeom>
          <a:noFill/>
          <a:ln w="9525">
            <a:noFill/>
            <a:miter lim="800000"/>
            <a:headEnd/>
            <a:tailEnd/>
          </a:ln>
        </p:spPr>
        <p:txBody>
          <a:bodyPr lIns="92075" tIns="46038" rIns="92075" bIns="46038">
            <a:spAutoFit/>
          </a:bodyPr>
          <a:lstStyle/>
          <a:p>
            <a:pPr marL="403225" indent="-403225" eaLnBrk="0" hangingPunct="0">
              <a:buFont typeface="Wingdings" pitchFamily="2" charset="2"/>
              <a:buChar char="Ø"/>
            </a:pPr>
            <a:r>
              <a:rPr lang="en-US" sz="1900" dirty="0" smtClean="0"/>
              <a:t>If </a:t>
            </a:r>
            <a:r>
              <a:rPr lang="en-US" sz="1900" dirty="0"/>
              <a:t>the page limit is 25 pages, then it is likely you will not do well if you provide a </a:t>
            </a:r>
            <a:r>
              <a:rPr lang="en-US" sz="1900" dirty="0" smtClean="0"/>
              <a:t>5-10 </a:t>
            </a:r>
            <a:r>
              <a:rPr lang="en-US" sz="1900" dirty="0"/>
              <a:t>page proposal. </a:t>
            </a:r>
            <a:r>
              <a:rPr lang="en-US" sz="1900" dirty="0" smtClean="0"/>
              <a:t> Make good use of your page limits.</a:t>
            </a:r>
          </a:p>
          <a:p>
            <a:pPr marL="403225" indent="-403225" eaLnBrk="0" hangingPunct="0"/>
            <a:endParaRPr lang="en-US" sz="1900" dirty="0" smtClean="0"/>
          </a:p>
          <a:p>
            <a:pPr marL="403225" indent="-403225" eaLnBrk="0" hangingPunct="0">
              <a:buFont typeface="Wingdings" pitchFamily="2" charset="2"/>
              <a:buChar char="Ø"/>
            </a:pPr>
            <a:r>
              <a:rPr lang="en-US" sz="1900" dirty="0"/>
              <a:t>In areas where you lack </a:t>
            </a:r>
            <a:r>
              <a:rPr lang="en-US" sz="1900" dirty="0" smtClean="0"/>
              <a:t>expertise, </a:t>
            </a:r>
            <a:r>
              <a:rPr lang="en-US" sz="1900" dirty="0"/>
              <a:t>seek partnerships with companies that are SMEs to those areas</a:t>
            </a:r>
            <a:r>
              <a:rPr lang="en-US" sz="1900" dirty="0" smtClean="0"/>
              <a:t>.</a:t>
            </a:r>
          </a:p>
          <a:p>
            <a:pPr marL="403225" indent="-403225" eaLnBrk="0" hangingPunct="0"/>
            <a:endParaRPr lang="en-US" sz="1900" dirty="0"/>
          </a:p>
          <a:p>
            <a:pPr marL="403225" indent="-403225" eaLnBrk="0" hangingPunct="0">
              <a:buFont typeface="Wingdings" pitchFamily="2" charset="2"/>
              <a:buChar char="Ø"/>
            </a:pPr>
            <a:r>
              <a:rPr lang="en-US" sz="1900" dirty="0"/>
              <a:t>If you are not sure of a solicitation requirement, submit a question before proposals are </a:t>
            </a:r>
            <a:r>
              <a:rPr lang="en-US" sz="1900" dirty="0" smtClean="0"/>
              <a:t>due.</a:t>
            </a:r>
          </a:p>
          <a:p>
            <a:pPr marL="403225" indent="-403225" eaLnBrk="0" hangingPunct="0"/>
            <a:endParaRPr lang="en-US" sz="1900" dirty="0"/>
          </a:p>
          <a:p>
            <a:pPr lvl="1" eaLnBrk="0" hangingPunct="0"/>
            <a:endParaRPr lang="en-US" sz="1900" dirty="0"/>
          </a:p>
          <a:p>
            <a:r>
              <a:rPr lang="en-US" sz="1900" dirty="0"/>
              <a:t> </a:t>
            </a:r>
          </a:p>
        </p:txBody>
      </p:sp>
      <p:sp>
        <p:nvSpPr>
          <p:cNvPr id="7" name="Rectangle 3"/>
          <p:cNvSpPr>
            <a:spLocks noChangeArrowheads="1"/>
          </p:cNvSpPr>
          <p:nvPr/>
        </p:nvSpPr>
        <p:spPr bwMode="auto">
          <a:xfrm>
            <a:off x="17526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Technical Proposals</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26</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457200" y="1447800"/>
            <a:ext cx="8229600" cy="4801957"/>
          </a:xfrm>
          <a:prstGeom prst="rect">
            <a:avLst/>
          </a:prstGeom>
          <a:noFill/>
          <a:ln w="9525">
            <a:noFill/>
            <a:miter lim="800000"/>
            <a:headEnd/>
            <a:tailEnd/>
          </a:ln>
        </p:spPr>
        <p:txBody>
          <a:bodyPr lIns="92075" tIns="46038" rIns="92075" bIns="46038">
            <a:spAutoFit/>
          </a:bodyPr>
          <a:lstStyle/>
          <a:p>
            <a:pPr marL="285750" lvl="0" indent="-285750">
              <a:buFont typeface="Wingdings" panose="05000000000000000000" pitchFamily="2" charset="2"/>
              <a:buChar char="Ø"/>
            </a:pPr>
            <a:r>
              <a:rPr lang="en-US" dirty="0" smtClean="0"/>
              <a:t>Ensure </a:t>
            </a:r>
            <a:r>
              <a:rPr lang="en-US" dirty="0"/>
              <a:t>that if a DUNS number in your past performance volume will show up in either PPIRS or FAPIIS under a different contractor’s name, you provide an explanation within your past performance volume explaining how the name found in </a:t>
            </a:r>
            <a:r>
              <a:rPr lang="en-US" dirty="0" smtClean="0"/>
              <a:t>PPIRS / FAPIIS </a:t>
            </a:r>
            <a:r>
              <a:rPr lang="en-US" dirty="0"/>
              <a:t>relates to you as the bidding entity.  This should also be done for any of your proposed Major Subcontractors.</a:t>
            </a:r>
          </a:p>
          <a:p>
            <a:pPr marL="285750" lvl="0" indent="-285750">
              <a:buFont typeface="Wingdings" panose="05000000000000000000" pitchFamily="2" charset="2"/>
              <a:buChar char="Ø"/>
            </a:pPr>
            <a:endParaRPr lang="en-US" dirty="0" smtClean="0"/>
          </a:p>
          <a:p>
            <a:pPr marL="285750" lvl="0" indent="-285750">
              <a:buFont typeface="Wingdings" panose="05000000000000000000" pitchFamily="2" charset="2"/>
              <a:buChar char="Ø"/>
            </a:pPr>
            <a:r>
              <a:rPr lang="en-US" dirty="0" smtClean="0"/>
              <a:t>Ensure </a:t>
            </a:r>
            <a:r>
              <a:rPr lang="en-US" dirty="0"/>
              <a:t>you have clearly explained the meaningful relationship between you as the Bidding Entity and any other </a:t>
            </a:r>
            <a:r>
              <a:rPr lang="en-US" dirty="0" smtClean="0"/>
              <a:t>vendors / entity </a:t>
            </a:r>
            <a:r>
              <a:rPr lang="en-US" dirty="0"/>
              <a:t>whose Past Performance information you are using as your own </a:t>
            </a:r>
            <a:r>
              <a:rPr lang="en-US" dirty="0" smtClean="0"/>
              <a:t>(i.e., if </a:t>
            </a:r>
            <a:r>
              <a:rPr lang="en-US" dirty="0"/>
              <a:t>you have recently been </a:t>
            </a:r>
            <a:r>
              <a:rPr lang="en-US" dirty="0" smtClean="0"/>
              <a:t>acquired / merged </a:t>
            </a:r>
            <a:r>
              <a:rPr lang="en-US" dirty="0"/>
              <a:t>and are using the Past Performance of the vendor who acquired you).  Also, </a:t>
            </a:r>
            <a:r>
              <a:rPr lang="en-US" dirty="0" smtClean="0"/>
              <a:t>provide details of the acquisition or merger.</a:t>
            </a:r>
            <a:endParaRPr lang="en-US" dirty="0"/>
          </a:p>
          <a:p>
            <a:pPr marL="285750" lvl="0" indent="-285750">
              <a:buFont typeface="Wingdings" panose="05000000000000000000" pitchFamily="2" charset="2"/>
              <a:buChar char="Ø"/>
            </a:pPr>
            <a:endParaRPr lang="en-US" dirty="0" smtClean="0"/>
          </a:p>
          <a:p>
            <a:pPr marL="285750" lvl="0" indent="-285750">
              <a:buFont typeface="Wingdings" panose="05000000000000000000" pitchFamily="2" charset="2"/>
              <a:buChar char="Ø"/>
            </a:pPr>
            <a:r>
              <a:rPr lang="en-US" dirty="0" smtClean="0"/>
              <a:t>If </a:t>
            </a:r>
            <a:r>
              <a:rPr lang="en-US" dirty="0"/>
              <a:t>possible, when you’re providing information on the relevancy of a particular proposed instance, be specific.  </a:t>
            </a:r>
            <a:r>
              <a:rPr lang="en-US" dirty="0" smtClean="0"/>
              <a:t>i.e., if </a:t>
            </a:r>
            <a:r>
              <a:rPr lang="en-US" dirty="0"/>
              <a:t>relevancy is determined by similarity to tasks within the </a:t>
            </a:r>
            <a:r>
              <a:rPr lang="en-US" dirty="0" smtClean="0"/>
              <a:t>PWS / SOW</a:t>
            </a:r>
            <a:r>
              <a:rPr lang="en-US" dirty="0"/>
              <a:t>, tie the relevancy statement back to a specific PWS Task so it’s very clear exactly which task you feel it is </a:t>
            </a:r>
            <a:r>
              <a:rPr lang="en-US" dirty="0" smtClean="0"/>
              <a:t>relevant / similar </a:t>
            </a:r>
            <a:r>
              <a:rPr lang="en-US" dirty="0"/>
              <a:t>to</a:t>
            </a:r>
            <a:r>
              <a:rPr lang="en-US" dirty="0" smtClean="0"/>
              <a:t>.</a:t>
            </a:r>
            <a:endParaRPr lang="en-US" dirty="0"/>
          </a:p>
        </p:txBody>
      </p:sp>
      <p:sp>
        <p:nvSpPr>
          <p:cNvPr id="7" name="Rectangle 3"/>
          <p:cNvSpPr>
            <a:spLocks noChangeArrowheads="1"/>
          </p:cNvSpPr>
          <p:nvPr/>
        </p:nvSpPr>
        <p:spPr bwMode="auto">
          <a:xfrm>
            <a:off x="14478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Past Performance</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27</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457200" y="1447800"/>
            <a:ext cx="8229600" cy="5725286"/>
          </a:xfrm>
          <a:prstGeom prst="rect">
            <a:avLst/>
          </a:prstGeom>
          <a:noFill/>
          <a:ln w="9525">
            <a:noFill/>
            <a:miter lim="800000"/>
            <a:headEnd/>
            <a:tailEnd/>
          </a:ln>
        </p:spPr>
        <p:txBody>
          <a:bodyPr lIns="92075" tIns="46038" rIns="92075" bIns="46038">
            <a:spAutoFit/>
          </a:bodyPr>
          <a:lstStyle/>
          <a:p>
            <a:pPr marL="285750" lvl="0" indent="-285750">
              <a:buFont typeface="Wingdings" panose="05000000000000000000" pitchFamily="2" charset="2"/>
              <a:buChar char="Ø"/>
            </a:pPr>
            <a:r>
              <a:rPr lang="en-US" dirty="0" smtClean="0"/>
              <a:t>When providing a negative instance of past performance or </a:t>
            </a:r>
            <a:r>
              <a:rPr lang="en-US" dirty="0"/>
              <a:t>responding to an Item for Negotiation on </a:t>
            </a:r>
            <a:r>
              <a:rPr lang="en-US" dirty="0" smtClean="0"/>
              <a:t>one, </a:t>
            </a:r>
            <a:r>
              <a:rPr lang="en-US" dirty="0"/>
              <a:t>do not just explain how you resolved the immediate issue at hand, but also try and explain how your company has worked to ensure a similar issue does not come up in the future.</a:t>
            </a:r>
          </a:p>
          <a:p>
            <a:pPr marL="285750" lvl="0" indent="-285750">
              <a:buFont typeface="Wingdings" panose="05000000000000000000" pitchFamily="2" charset="2"/>
              <a:buChar char="Ø"/>
            </a:pPr>
            <a:endParaRPr lang="en-US" dirty="0" smtClean="0"/>
          </a:p>
          <a:p>
            <a:pPr marL="285750" lvl="0" indent="-285750">
              <a:buFont typeface="Wingdings" panose="05000000000000000000" pitchFamily="2" charset="2"/>
              <a:buChar char="Ø"/>
            </a:pPr>
            <a:r>
              <a:rPr lang="en-US" dirty="0" smtClean="0"/>
              <a:t>When </a:t>
            </a:r>
            <a:r>
              <a:rPr lang="en-US" dirty="0"/>
              <a:t>providing narrative text in an excel spreadsheet, make sure the cell is formatted as “text.”  At </a:t>
            </a:r>
            <a:r>
              <a:rPr lang="en-US" dirty="0" smtClean="0"/>
              <a:t>times, </a:t>
            </a:r>
            <a:r>
              <a:rPr lang="en-US" dirty="0"/>
              <a:t>things like contract or DUNS numbers can mistakenly show up as dates or in other formats if not specifically marked as </a:t>
            </a:r>
            <a:r>
              <a:rPr lang="en-US" dirty="0" smtClean="0"/>
              <a:t>text, </a:t>
            </a:r>
            <a:r>
              <a:rPr lang="en-US" dirty="0"/>
              <a:t>which can cause confusion for the evaluators.</a:t>
            </a:r>
          </a:p>
          <a:p>
            <a:pPr marL="285750" lvl="0" indent="-285750">
              <a:buFont typeface="Wingdings" panose="05000000000000000000" pitchFamily="2" charset="2"/>
              <a:buChar char="Ø"/>
            </a:pPr>
            <a:endParaRPr lang="en-US" dirty="0" smtClean="0"/>
          </a:p>
          <a:p>
            <a:pPr marL="285750" lvl="0" indent="-285750">
              <a:buFont typeface="Wingdings" panose="05000000000000000000" pitchFamily="2" charset="2"/>
              <a:buChar char="Ø"/>
            </a:pPr>
            <a:r>
              <a:rPr lang="en-US" dirty="0" smtClean="0"/>
              <a:t>When </a:t>
            </a:r>
            <a:r>
              <a:rPr lang="en-US" dirty="0"/>
              <a:t>providing the dollar value of an instance where you were a subcontractor, ensure you give the total value of the </a:t>
            </a:r>
            <a:r>
              <a:rPr lang="en-US" dirty="0" smtClean="0"/>
              <a:t>portion </a:t>
            </a:r>
            <a:r>
              <a:rPr lang="en-US" dirty="0"/>
              <a:t>you worked on.  Additionally, provide the contact information for the Prime and include at least one POC for that Prime the Government can reach out to.</a:t>
            </a:r>
          </a:p>
          <a:p>
            <a:pPr eaLnBrk="0" hangingPunct="0">
              <a:buFont typeface="Wingdings" pitchFamily="2" charset="2"/>
              <a:buChar char="Ø"/>
            </a:pPr>
            <a:endParaRPr lang="en-US" dirty="0">
              <a:solidFill>
                <a:prstClr val="black"/>
              </a:solidFill>
              <a:latin typeface="Arial" pitchFamily="34" charset="0"/>
            </a:endParaRPr>
          </a:p>
          <a:p>
            <a:pPr eaLnBrk="0" hangingPunct="0"/>
            <a:endParaRPr lang="en-US" dirty="0">
              <a:solidFill>
                <a:prstClr val="black"/>
              </a:solidFill>
              <a:latin typeface="Arial" pitchFamily="34" charset="0"/>
            </a:endParaRPr>
          </a:p>
          <a:p>
            <a:pPr eaLnBrk="0" hangingPunct="0">
              <a:buFont typeface="Wingdings" pitchFamily="2" charset="2"/>
              <a:buChar char="Ø"/>
            </a:pPr>
            <a:endParaRPr lang="en-US" dirty="0">
              <a:solidFill>
                <a:prstClr val="black"/>
              </a:solidFill>
              <a:latin typeface="Arial" pitchFamily="34" charset="0"/>
            </a:endParaRPr>
          </a:p>
          <a:p>
            <a:pPr lvl="1" eaLnBrk="0" hangingPunct="0"/>
            <a:endParaRPr lang="en-US" dirty="0">
              <a:solidFill>
                <a:prstClr val="black"/>
              </a:solidFill>
              <a:latin typeface="Arial" pitchFamily="34" charset="0"/>
            </a:endParaRPr>
          </a:p>
          <a:p>
            <a:pPr lvl="1" eaLnBrk="0" hangingPunct="0"/>
            <a:endParaRPr lang="en-US" dirty="0">
              <a:solidFill>
                <a:prstClr val="black"/>
              </a:solidFill>
              <a:latin typeface="Arial" pitchFamily="34" charset="0"/>
            </a:endParaRPr>
          </a:p>
          <a:p>
            <a:pPr eaLnBrk="0" hangingPunct="0">
              <a:buFont typeface="Wingdings" pitchFamily="2" charset="2"/>
              <a:buNone/>
            </a:pPr>
            <a:endParaRPr lang="en-US" sz="2400" dirty="0">
              <a:solidFill>
                <a:prstClr val="black"/>
              </a:solidFill>
              <a:latin typeface="Arial" pitchFamily="34" charset="0"/>
            </a:endParaRPr>
          </a:p>
        </p:txBody>
      </p:sp>
      <p:sp>
        <p:nvSpPr>
          <p:cNvPr id="7" name="Rectangle 3"/>
          <p:cNvSpPr>
            <a:spLocks noChangeArrowheads="1"/>
          </p:cNvSpPr>
          <p:nvPr/>
        </p:nvSpPr>
        <p:spPr bwMode="auto">
          <a:xfrm>
            <a:off x="14478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Past Performance</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28</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457200" y="1447800"/>
            <a:ext cx="8229600" cy="4524958"/>
          </a:xfrm>
          <a:prstGeom prst="rect">
            <a:avLst/>
          </a:prstGeom>
          <a:noFill/>
          <a:ln w="9525">
            <a:noFill/>
            <a:miter lim="800000"/>
            <a:headEnd/>
            <a:tailEnd/>
          </a:ln>
        </p:spPr>
        <p:txBody>
          <a:bodyPr lIns="92075" tIns="46038" rIns="92075" bIns="46038">
            <a:spAutoFit/>
          </a:bodyPr>
          <a:lstStyle/>
          <a:p>
            <a:pPr marL="344488" lvl="0" indent="-344488">
              <a:buFont typeface="Wingdings" panose="05000000000000000000" pitchFamily="2" charset="2"/>
              <a:buChar char="Ø"/>
            </a:pPr>
            <a:r>
              <a:rPr lang="en-US" dirty="0" smtClean="0"/>
              <a:t>When completing a firm fixed price </a:t>
            </a:r>
            <a:r>
              <a:rPr lang="en-US" dirty="0" err="1" smtClean="0"/>
              <a:t>Price</a:t>
            </a:r>
            <a:r>
              <a:rPr lang="en-US" dirty="0" smtClean="0"/>
              <a:t> Schedule (Schedule B), </a:t>
            </a:r>
            <a:r>
              <a:rPr lang="en-US" dirty="0"/>
              <a:t>enter unit prices with no more than two decimal places.  The two decimal place unit multiplied by the line item quantity should equal the two decimal place total line item price (there should be no rounding).  Do not develop the unit price by dividing the total line item price by the quantity.  Note that </a:t>
            </a:r>
            <a:r>
              <a:rPr lang="en-US" dirty="0" smtClean="0"/>
              <a:t>price / cost </a:t>
            </a:r>
            <a:r>
              <a:rPr lang="en-US" dirty="0"/>
              <a:t>backup calculations for the total price can differ slightly from the </a:t>
            </a:r>
            <a:r>
              <a:rPr lang="en-US" dirty="0" smtClean="0"/>
              <a:t>Price </a:t>
            </a:r>
            <a:r>
              <a:rPr lang="en-US" dirty="0"/>
              <a:t>Schedule total price due to rounding.</a:t>
            </a:r>
          </a:p>
          <a:p>
            <a:endParaRPr lang="en-US" dirty="0"/>
          </a:p>
          <a:p>
            <a:pPr marL="344488" lvl="0" indent="-344488">
              <a:buFont typeface="Wingdings" panose="05000000000000000000" pitchFamily="2" charset="2"/>
              <a:buChar char="Ø"/>
            </a:pPr>
            <a:r>
              <a:rPr lang="en-US" dirty="0"/>
              <a:t>T&amp;M </a:t>
            </a:r>
            <a:r>
              <a:rPr lang="en-US" dirty="0" smtClean="0"/>
              <a:t>proposals – </a:t>
            </a:r>
            <a:r>
              <a:rPr lang="en-US" dirty="0"/>
              <a:t>Ensure </a:t>
            </a:r>
            <a:r>
              <a:rPr lang="en-US" dirty="0" smtClean="0"/>
              <a:t>if the Government provided the </a:t>
            </a:r>
            <a:r>
              <a:rPr lang="en-US" dirty="0"/>
              <a:t>labor hours by labor category to be </a:t>
            </a:r>
            <a:r>
              <a:rPr lang="en-US" dirty="0" smtClean="0"/>
              <a:t>priced, that the hours </a:t>
            </a:r>
            <a:r>
              <a:rPr lang="en-US" dirty="0"/>
              <a:t>are correctly allocated across the Offeror’s team.</a:t>
            </a:r>
          </a:p>
          <a:p>
            <a:pPr marL="285750" indent="-285750">
              <a:buFont typeface="Wingdings" panose="05000000000000000000" pitchFamily="2" charset="2"/>
              <a:buChar char="Ø"/>
            </a:pPr>
            <a:endParaRPr lang="en-US" dirty="0"/>
          </a:p>
          <a:p>
            <a:pPr marL="344488" lvl="0" indent="-344488">
              <a:buFont typeface="Wingdings" panose="05000000000000000000" pitchFamily="2" charset="2"/>
              <a:buChar char="Ø"/>
            </a:pPr>
            <a:r>
              <a:rPr lang="en-US" dirty="0"/>
              <a:t>T&amp;M </a:t>
            </a:r>
            <a:r>
              <a:rPr lang="en-US" dirty="0" smtClean="0"/>
              <a:t>proposals – </a:t>
            </a:r>
            <a:r>
              <a:rPr lang="en-US" dirty="0"/>
              <a:t>Enter loaded labor rates with no more than two </a:t>
            </a:r>
            <a:r>
              <a:rPr lang="en-US" dirty="0" smtClean="0"/>
              <a:t>(2) decimal </a:t>
            </a:r>
            <a:r>
              <a:rPr lang="en-US" dirty="0"/>
              <a:t>places.  Do not enter labor rates where no labor hours have been allocated to a team member.</a:t>
            </a:r>
          </a:p>
          <a:p>
            <a:endParaRPr lang="en-US" dirty="0"/>
          </a:p>
        </p:txBody>
      </p:sp>
      <p:sp>
        <p:nvSpPr>
          <p:cNvPr id="7" name="Rectangle 3"/>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Price</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29</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457200" y="1447800"/>
            <a:ext cx="8229600" cy="6002285"/>
          </a:xfrm>
          <a:prstGeom prst="rect">
            <a:avLst/>
          </a:prstGeom>
          <a:noFill/>
          <a:ln w="9525">
            <a:noFill/>
            <a:miter lim="800000"/>
            <a:headEnd/>
            <a:tailEnd/>
          </a:ln>
        </p:spPr>
        <p:txBody>
          <a:bodyPr lIns="92075" tIns="46038" rIns="92075" bIns="46038">
            <a:spAutoFit/>
          </a:bodyPr>
          <a:lstStyle/>
          <a:p>
            <a:pPr marL="344488" lvl="0" indent="-344488">
              <a:buFont typeface="Wingdings" panose="05000000000000000000" pitchFamily="2" charset="2"/>
              <a:buChar char="Ø"/>
            </a:pPr>
            <a:r>
              <a:rPr lang="en-US" dirty="0" smtClean="0"/>
              <a:t>T&amp;M proposals – When proposing on an order under an existing contract, loaded </a:t>
            </a:r>
            <a:r>
              <a:rPr lang="en-US" dirty="0"/>
              <a:t>labor rates </a:t>
            </a:r>
            <a:r>
              <a:rPr lang="en-US" dirty="0" smtClean="0"/>
              <a:t>should not exceed rates set forth in the contract.  The same applies to fixed price orders where the basic contract contains fixed price labor rates.</a:t>
            </a:r>
            <a:endParaRPr lang="en-US" dirty="0"/>
          </a:p>
          <a:p>
            <a:pPr marL="344488" indent="-344488"/>
            <a:endParaRPr lang="en-US" dirty="0"/>
          </a:p>
          <a:p>
            <a:pPr marL="344488" lvl="0" indent="-344488">
              <a:buFont typeface="Wingdings" panose="05000000000000000000" pitchFamily="2" charset="2"/>
              <a:buChar char="Ø"/>
            </a:pPr>
            <a:r>
              <a:rPr lang="en-US" dirty="0"/>
              <a:t>T&amp;M - For those labor categories that are listed in more than one T&amp;M task during a period, the </a:t>
            </a:r>
            <a:r>
              <a:rPr lang="en-US" dirty="0" err="1" smtClean="0"/>
              <a:t>Offeror</a:t>
            </a:r>
            <a:r>
              <a:rPr lang="en-US" dirty="0" smtClean="0"/>
              <a:t> should </a:t>
            </a:r>
            <a:r>
              <a:rPr lang="en-US" dirty="0"/>
              <a:t>enter the same loaded labor rate for each of the tasks containing that </a:t>
            </a:r>
            <a:r>
              <a:rPr lang="en-US" dirty="0" smtClean="0"/>
              <a:t>identical labor </a:t>
            </a:r>
            <a:r>
              <a:rPr lang="en-US" dirty="0"/>
              <a:t>category</a:t>
            </a:r>
            <a:r>
              <a:rPr lang="en-US" dirty="0" smtClean="0"/>
              <a:t>.</a:t>
            </a:r>
          </a:p>
          <a:p>
            <a:pPr marL="344488" lvl="0" indent="-344488">
              <a:buFont typeface="Wingdings" panose="05000000000000000000" pitchFamily="2" charset="2"/>
              <a:buChar char="Ø"/>
            </a:pPr>
            <a:endParaRPr lang="en-US" dirty="0"/>
          </a:p>
          <a:p>
            <a:pPr marL="344488" lvl="0" indent="-344488">
              <a:buFont typeface="Wingdings" panose="05000000000000000000" pitchFamily="2" charset="2"/>
              <a:buChar char="Ø"/>
            </a:pPr>
            <a:r>
              <a:rPr lang="en-US" dirty="0" smtClean="0"/>
              <a:t>Follow the price proposal submission instructions.</a:t>
            </a:r>
          </a:p>
          <a:p>
            <a:pPr marL="344488" lvl="0" indent="-344488">
              <a:buFont typeface="Wingdings" panose="05000000000000000000" pitchFamily="2" charset="2"/>
              <a:buChar char="Ø"/>
            </a:pPr>
            <a:endParaRPr lang="en-US" dirty="0"/>
          </a:p>
          <a:p>
            <a:pPr marL="344488" lvl="0" indent="-344488">
              <a:buFont typeface="Wingdings" panose="05000000000000000000" pitchFamily="2" charset="2"/>
              <a:buChar char="Ø"/>
            </a:pPr>
            <a:r>
              <a:rPr lang="en-US" dirty="0" smtClean="0"/>
              <a:t>Ensure your price proposal reflects the technical approach proposed.</a:t>
            </a:r>
          </a:p>
          <a:p>
            <a:pPr marL="344488" lvl="0" indent="-344488">
              <a:buFont typeface="Wingdings" panose="05000000000000000000" pitchFamily="2" charset="2"/>
              <a:buChar char="Ø"/>
            </a:pPr>
            <a:endParaRPr lang="en-US" dirty="0"/>
          </a:p>
          <a:p>
            <a:pPr marL="344488" lvl="0" indent="-344488">
              <a:buFont typeface="Wingdings" panose="05000000000000000000" pitchFamily="2" charset="2"/>
              <a:buChar char="Ø"/>
            </a:pPr>
            <a:r>
              <a:rPr lang="en-US" dirty="0" smtClean="0"/>
              <a:t>Review price proposal for calculation errors, consistency, and omissions.</a:t>
            </a:r>
            <a:endParaRPr lang="en-US" dirty="0"/>
          </a:p>
          <a:p>
            <a:endParaRPr lang="en-US" dirty="0"/>
          </a:p>
          <a:p>
            <a:endParaRPr lang="en-US" dirty="0">
              <a:solidFill>
                <a:prstClr val="black"/>
              </a:solidFill>
              <a:latin typeface="Arial" pitchFamily="34" charset="0"/>
            </a:endParaRPr>
          </a:p>
          <a:p>
            <a:pPr eaLnBrk="0" hangingPunct="0"/>
            <a:endParaRPr lang="en-US" dirty="0">
              <a:solidFill>
                <a:prstClr val="black"/>
              </a:solidFill>
              <a:latin typeface="Arial" pitchFamily="34" charset="0"/>
            </a:endParaRPr>
          </a:p>
          <a:p>
            <a:pPr eaLnBrk="0" hangingPunct="0">
              <a:buFont typeface="Wingdings" pitchFamily="2" charset="2"/>
              <a:buChar char="Ø"/>
            </a:pPr>
            <a:endParaRPr lang="en-US" dirty="0">
              <a:solidFill>
                <a:prstClr val="black"/>
              </a:solidFill>
              <a:latin typeface="Arial" pitchFamily="34" charset="0"/>
            </a:endParaRPr>
          </a:p>
          <a:p>
            <a:pPr lvl="1" eaLnBrk="0" hangingPunct="0"/>
            <a:endParaRPr lang="en-US" dirty="0">
              <a:solidFill>
                <a:prstClr val="black"/>
              </a:solidFill>
              <a:latin typeface="Arial" pitchFamily="34" charset="0"/>
            </a:endParaRPr>
          </a:p>
          <a:p>
            <a:pPr lvl="1" eaLnBrk="0" hangingPunct="0"/>
            <a:endParaRPr lang="en-US" dirty="0">
              <a:solidFill>
                <a:prstClr val="black"/>
              </a:solidFill>
              <a:latin typeface="Arial" pitchFamily="34" charset="0"/>
            </a:endParaRPr>
          </a:p>
          <a:p>
            <a:pPr eaLnBrk="0" hangingPunct="0">
              <a:buFont typeface="Wingdings" pitchFamily="2" charset="2"/>
              <a:buNone/>
            </a:pPr>
            <a:endParaRPr lang="en-US" sz="2400" dirty="0">
              <a:solidFill>
                <a:prstClr val="black"/>
              </a:solidFill>
              <a:latin typeface="Arial" pitchFamily="34" charset="0"/>
            </a:endParaRPr>
          </a:p>
        </p:txBody>
      </p:sp>
      <p:sp>
        <p:nvSpPr>
          <p:cNvPr id="7" name="Rectangle 3"/>
          <p:cNvSpPr>
            <a:spLocks noChangeArrowheads="1"/>
          </p:cNvSpPr>
          <p:nvPr/>
        </p:nvSpPr>
        <p:spPr bwMode="auto">
          <a:xfrm>
            <a:off x="838200" y="762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003399"/>
                </a:solidFill>
                <a:effectLst>
                  <a:outerShdw blurRad="38100" dist="38100" dir="2700000" algn="tl">
                    <a:srgbClr val="C0C0C0"/>
                  </a:outerShdw>
                </a:effectLst>
                <a:latin typeface="Arial" pitchFamily="34" charset="0"/>
              </a:rPr>
              <a:t>Price</a:t>
            </a:r>
            <a:endParaRPr lang="en-US" sz="4000" b="1" dirty="0">
              <a:solidFill>
                <a:srgbClr val="003399"/>
              </a:solidFill>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BA71CC67-6B41-41F0-9DA0-F2E67B159632}" type="datetime1">
              <a:rPr lang="en-US" smtClean="0"/>
              <a:t>6/22/2016</a:t>
            </a:fld>
            <a:endParaRPr lang="en-US" dirty="0"/>
          </a:p>
        </p:txBody>
      </p:sp>
      <p:sp>
        <p:nvSpPr>
          <p:cNvPr id="5" name="Footer Placeholder 4"/>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6" name="Slide Number Placeholder 5"/>
          <p:cNvSpPr>
            <a:spLocks noGrp="1"/>
          </p:cNvSpPr>
          <p:nvPr>
            <p:ph type="sldNum" sz="quarter" idx="12"/>
          </p:nvPr>
        </p:nvSpPr>
        <p:spPr/>
        <p:txBody>
          <a:bodyPr/>
          <a:lstStyle/>
          <a:p>
            <a:pPr>
              <a:defRPr/>
            </a:pPr>
            <a:fld id="{34B248A1-F576-4550-9FF3-FD19F80FFA1D}" type="slidenum">
              <a:rPr lang="en-US" smtClean="0"/>
              <a:pPr>
                <a:defRPr/>
              </a:pPr>
              <a:t>3</a:t>
            </a:fld>
            <a:endParaRPr lang="en-US" dirty="0"/>
          </a:p>
        </p:txBody>
      </p:sp>
      <p:sp>
        <p:nvSpPr>
          <p:cNvPr id="9" name="Title 1"/>
          <p:cNvSpPr>
            <a:spLocks noGrp="1"/>
          </p:cNvSpPr>
          <p:nvPr>
            <p:ph type="title"/>
          </p:nvPr>
        </p:nvSpPr>
        <p:spPr>
          <a:xfrm>
            <a:off x="762000" y="76200"/>
            <a:ext cx="8229600" cy="1143000"/>
          </a:xfrm>
        </p:spPr>
        <p:txBody>
          <a:bodyPr/>
          <a:lstStyle/>
          <a:p>
            <a:r>
              <a:rPr lang="en-US" sz="4000" b="1"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Purpose</a:t>
            </a:r>
            <a:endParaRPr lang="en-US" sz="4000" b="1" dirty="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Content Placeholder 2"/>
          <p:cNvSpPr>
            <a:spLocks noGrp="1"/>
          </p:cNvSpPr>
          <p:nvPr>
            <p:ph idx="1"/>
          </p:nvPr>
        </p:nvSpPr>
        <p:spPr>
          <a:xfrm>
            <a:off x="424260" y="2408237"/>
            <a:ext cx="8229600" cy="4525963"/>
          </a:xfrm>
        </p:spPr>
        <p:txBody>
          <a:bodyPr/>
          <a:lstStyle/>
          <a:p>
            <a:pPr marL="0" indent="0" algn="ctr">
              <a:buNone/>
            </a:pPr>
            <a:r>
              <a:rPr lang="en-US" sz="2600" dirty="0" smtClean="0"/>
              <a:t>To communicate the key features of Department of Veterans Affairs (VA) Technology Acquisition Center (TAC) Source Selection fundamentals and best practices to assist Industry in preparing proposals.</a:t>
            </a:r>
          </a:p>
          <a:p>
            <a:pPr marL="0" indent="0" algn="ctr">
              <a:buNone/>
            </a:pPr>
            <a:endParaRPr lang="en-US" sz="2600" dirty="0"/>
          </a:p>
        </p:txBody>
      </p:sp>
    </p:spTree>
    <p:extLst>
      <p:ext uri="{BB962C8B-B14F-4D97-AF65-F5344CB8AC3E}">
        <p14:creationId xmlns:p14="http://schemas.microsoft.com/office/powerpoint/2010/main" val="3437100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4</a:t>
            </a:fld>
            <a:endParaRPr lang="en-US" dirty="0"/>
          </a:p>
        </p:txBody>
      </p:sp>
      <p:sp>
        <p:nvSpPr>
          <p:cNvPr id="2" name="Date Placeholder 1"/>
          <p:cNvSpPr>
            <a:spLocks noGrp="1"/>
          </p:cNvSpPr>
          <p:nvPr>
            <p:ph type="dt" sz="half" idx="10"/>
          </p:nvPr>
        </p:nvSpPr>
        <p:spPr/>
        <p:txBody>
          <a:bodyPr/>
          <a:lstStyle/>
          <a:p>
            <a:pPr>
              <a:defRPr/>
            </a:pPr>
            <a:fld id="{647F2BD7-8C1A-4030-9016-242B7C45CEAA}"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dirty="0" smtClean="0"/>
              <a:t>Working Draft/Pre-Decisional/Deliberative Document - Internal VA Use Only</a:t>
            </a:r>
            <a:endParaRPr lang="en-US" dirty="0"/>
          </a:p>
        </p:txBody>
      </p:sp>
      <p:sp>
        <p:nvSpPr>
          <p:cNvPr id="10" name="Title 1"/>
          <p:cNvSpPr>
            <a:spLocks noGrp="1"/>
          </p:cNvSpPr>
          <p:nvPr>
            <p:ph type="title"/>
          </p:nvPr>
        </p:nvSpPr>
        <p:spPr>
          <a:xfrm>
            <a:off x="1143000" y="152400"/>
            <a:ext cx="8229600" cy="1143000"/>
          </a:xfrm>
        </p:spPr>
        <p:txBody>
          <a:bodyPr/>
          <a:lstStyle/>
          <a:p>
            <a:r>
              <a:rPr lang="en-US" sz="4000" b="1" dirty="0" smtClean="0">
                <a:solidFill>
                  <a:srgbClr val="003399"/>
                </a:solidFill>
                <a:effectLst>
                  <a:outerShdw blurRad="38100" dist="38100" dir="2700000" algn="tl">
                    <a:srgbClr val="000000">
                      <a:alpha val="43137"/>
                    </a:srgbClr>
                  </a:outerShdw>
                </a:effectLst>
              </a:rPr>
              <a:t>Best Value Concept</a:t>
            </a:r>
            <a:endParaRPr lang="en-US" sz="4000" b="1" dirty="0">
              <a:solidFill>
                <a:srgbClr val="003399"/>
              </a:solidFill>
              <a:effectLst>
                <a:outerShdw blurRad="38100" dist="38100" dir="2700000" algn="tl">
                  <a:srgbClr val="000000">
                    <a:alpha val="43137"/>
                  </a:srgbClr>
                </a:outerShdw>
              </a:effectLst>
            </a:endParaRPr>
          </a:p>
        </p:txBody>
      </p:sp>
      <p:sp>
        <p:nvSpPr>
          <p:cNvPr id="11" name="Content Placeholder 2"/>
          <p:cNvSpPr>
            <a:spLocks noGrp="1"/>
          </p:cNvSpPr>
          <p:nvPr>
            <p:ph idx="1"/>
          </p:nvPr>
        </p:nvSpPr>
        <p:spPr>
          <a:xfrm>
            <a:off x="304800" y="1676400"/>
            <a:ext cx="8382000" cy="4525963"/>
          </a:xfrm>
        </p:spPr>
        <p:txBody>
          <a:bodyPr/>
          <a:lstStyle/>
          <a:p>
            <a:pPr marL="0" indent="0" algn="ctr">
              <a:buNone/>
            </a:pPr>
            <a:r>
              <a:rPr lang="en-US" sz="2600" dirty="0" smtClean="0">
                <a:latin typeface="Arial" panose="020B0604020202020204" pitchFamily="34" charset="0"/>
                <a:cs typeface="Arial" panose="020B0604020202020204" pitchFamily="34" charset="0"/>
              </a:rPr>
              <a:t>The objective of source selection is to select the proposal that represents the best value to Government.</a:t>
            </a:r>
          </a:p>
          <a:p>
            <a:pPr marL="0" indent="0" algn="ctr">
              <a:buNone/>
            </a:pPr>
            <a:r>
              <a:rPr lang="en-US" sz="2600" dirty="0" smtClean="0">
                <a:latin typeface="Arial" panose="020B0604020202020204" pitchFamily="34" charset="0"/>
                <a:cs typeface="Arial" panose="020B0604020202020204" pitchFamily="34" charset="0"/>
              </a:rPr>
              <a:t>(FAR 15.302)</a:t>
            </a:r>
          </a:p>
          <a:p>
            <a:pPr marL="0" indent="0" algn="ctr">
              <a:buNone/>
            </a:pPr>
            <a:endParaRPr lang="en-US" sz="2600" dirty="0">
              <a:latin typeface="Arial" panose="020B0604020202020204" pitchFamily="34" charset="0"/>
              <a:cs typeface="Arial" panose="020B0604020202020204" pitchFamily="34" charset="0"/>
            </a:endParaRPr>
          </a:p>
          <a:p>
            <a:pPr marL="0" indent="0" algn="ctr">
              <a:buNone/>
            </a:pPr>
            <a:r>
              <a:rPr lang="en-US" sz="260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Definition</a:t>
            </a:r>
            <a:r>
              <a:rPr lang="en-US" sz="2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The expected outcome of an acquisition that, in the Government’s estimation, provides the greatest overall benefit in response to the requirement. (FAR 2.101)</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172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5</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8" name="Title 1"/>
          <p:cNvSpPr>
            <a:spLocks noGrp="1"/>
          </p:cNvSpPr>
          <p:nvPr>
            <p:ph type="title"/>
          </p:nvPr>
        </p:nvSpPr>
        <p:spPr>
          <a:xfrm>
            <a:off x="1524000" y="152400"/>
            <a:ext cx="8229600" cy="1143000"/>
          </a:xfrm>
        </p:spPr>
        <p:txBody>
          <a:bodyPr/>
          <a:lstStyle/>
          <a:p>
            <a:r>
              <a:rPr lang="en-US" sz="4000" b="1" dirty="0" smtClean="0">
                <a:solidFill>
                  <a:srgbClr val="003399"/>
                </a:solidFill>
                <a:effectLst>
                  <a:outerShdw blurRad="38100" dist="38100" dir="2700000" algn="tl">
                    <a:srgbClr val="000000">
                      <a:alpha val="43137"/>
                    </a:srgbClr>
                  </a:outerShdw>
                </a:effectLst>
              </a:rPr>
              <a:t>Best Value Approaches</a:t>
            </a:r>
            <a:endParaRPr lang="en-US" sz="4000" b="1" dirty="0">
              <a:solidFill>
                <a:srgbClr val="003399"/>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533400" y="1447800"/>
            <a:ext cx="8229600" cy="4915840"/>
          </a:xfrm>
        </p:spPr>
        <p:txBody>
          <a:bodyPr/>
          <a:lstStyle/>
          <a:p>
            <a:pPr marL="0" indent="0" eaLnBrk="1" hangingPunct="1">
              <a:buNone/>
            </a:pPr>
            <a:r>
              <a:rPr lang="en-US" sz="2000" b="1" dirty="0" smtClean="0">
                <a:latin typeface="Arial" panose="020B0604020202020204" pitchFamily="34" charset="0"/>
                <a:cs typeface="Arial" panose="020B0604020202020204" pitchFamily="34" charset="0"/>
              </a:rPr>
              <a:t>1)  Trade-off </a:t>
            </a:r>
            <a:r>
              <a:rPr lang="en-US" sz="2000" b="1" dirty="0">
                <a:latin typeface="Arial" panose="020B0604020202020204" pitchFamily="34" charset="0"/>
                <a:cs typeface="Arial" panose="020B0604020202020204" pitchFamily="34" charset="0"/>
              </a:rPr>
              <a:t>Process (FAR 15.101-1)</a:t>
            </a:r>
          </a:p>
          <a:p>
            <a:pPr lvl="1" eaLnBrk="1" hangingPunct="1">
              <a:buFont typeface="Wingdings" panose="05000000000000000000" pitchFamily="2" charset="2"/>
              <a:buChar char="Ø"/>
            </a:pPr>
            <a:r>
              <a:rPr lang="en-US" sz="1800" dirty="0">
                <a:latin typeface="Arial" panose="020B0604020202020204" pitchFamily="34" charset="0"/>
                <a:cs typeface="Arial" panose="020B0604020202020204" pitchFamily="34" charset="0"/>
              </a:rPr>
              <a:t>All evaluation factors and sub-factors and their relative importance </a:t>
            </a:r>
            <a:r>
              <a:rPr lang="en-US" sz="1800" dirty="0" smtClean="0">
                <a:latin typeface="Arial" panose="020B0604020202020204" pitchFamily="34" charset="0"/>
                <a:cs typeface="Arial" panose="020B0604020202020204" pitchFamily="34" charset="0"/>
              </a:rPr>
              <a:t>are clearly </a:t>
            </a:r>
            <a:r>
              <a:rPr lang="en-US" sz="1800" dirty="0">
                <a:latin typeface="Arial" panose="020B0604020202020204" pitchFamily="34" charset="0"/>
                <a:cs typeface="Arial" panose="020B0604020202020204" pitchFamily="34" charset="0"/>
              </a:rPr>
              <a:t>stated in the RFP</a:t>
            </a:r>
          </a:p>
          <a:p>
            <a:pPr lvl="1" eaLnBrk="1" hangingPunct="1">
              <a:buFont typeface="Wingdings" panose="05000000000000000000" pitchFamily="2" charset="2"/>
              <a:buChar char="Ø"/>
            </a:pPr>
            <a:r>
              <a:rPr lang="en-US" sz="1800" dirty="0">
                <a:latin typeface="Arial" panose="020B0604020202020204" pitchFamily="34" charset="0"/>
                <a:cs typeface="Arial" panose="020B0604020202020204" pitchFamily="34" charset="0"/>
              </a:rPr>
              <a:t>RFP </a:t>
            </a:r>
            <a:r>
              <a:rPr lang="en-US" sz="1800" dirty="0" smtClean="0">
                <a:latin typeface="Arial" panose="020B0604020202020204" pitchFamily="34" charset="0"/>
                <a:cs typeface="Arial" panose="020B0604020202020204" pitchFamily="34" charset="0"/>
              </a:rPr>
              <a:t>includes </a:t>
            </a:r>
            <a:r>
              <a:rPr lang="en-US" sz="1800" dirty="0">
                <a:latin typeface="Arial" panose="020B0604020202020204" pitchFamily="34" charset="0"/>
                <a:cs typeface="Arial" panose="020B0604020202020204" pitchFamily="34" charset="0"/>
              </a:rPr>
              <a:t>a clear indication of the relative weight of </a:t>
            </a:r>
            <a:r>
              <a:rPr lang="en-US" sz="1800" dirty="0" smtClean="0">
                <a:latin typeface="Arial" panose="020B0604020202020204" pitchFamily="34" charset="0"/>
                <a:cs typeface="Arial" panose="020B0604020202020204" pitchFamily="34" charset="0"/>
              </a:rPr>
              <a:t>each individual factor.</a:t>
            </a:r>
          </a:p>
          <a:p>
            <a:pPr lvl="1" eaLnBrk="1" hangingPunct="1">
              <a:buFont typeface="Wingdings" panose="05000000000000000000" pitchFamily="2" charset="2"/>
              <a:buChar char="Ø"/>
            </a:pPr>
            <a:r>
              <a:rPr lang="en-US" sz="1800" dirty="0">
                <a:latin typeface="Arial" panose="020B0604020202020204" pitchFamily="34" charset="0"/>
                <a:cs typeface="Arial" panose="020B0604020202020204" pitchFamily="34" charset="0"/>
              </a:rPr>
              <a:t>Allows business judgment and flexibility, but tradeoffs and benefits to Government must be documented and consistent with </a:t>
            </a:r>
            <a:r>
              <a:rPr lang="en-US" sz="1800" dirty="0" smtClean="0">
                <a:latin typeface="Arial" panose="020B0604020202020204" pitchFamily="34" charset="0"/>
                <a:cs typeface="Arial" panose="020B0604020202020204" pitchFamily="34" charset="0"/>
              </a:rPr>
              <a:t>RFP</a:t>
            </a:r>
          </a:p>
          <a:p>
            <a:pPr marL="457200" lvl="1" indent="0" eaLnBrk="1" hangingPunct="1">
              <a:buNone/>
            </a:pPr>
            <a:endParaRPr lang="en-US" sz="1800" dirty="0">
              <a:latin typeface="Arial" panose="020B0604020202020204" pitchFamily="34" charset="0"/>
              <a:cs typeface="Arial" panose="020B0604020202020204" pitchFamily="34" charset="0"/>
            </a:endParaRPr>
          </a:p>
          <a:p>
            <a:pPr marL="0" indent="0" eaLnBrk="1" hangingPunct="1">
              <a:buNone/>
            </a:pPr>
            <a:r>
              <a:rPr lang="en-US" sz="2000" b="1" dirty="0" smtClean="0">
                <a:latin typeface="Arial" panose="020B0604020202020204" pitchFamily="34" charset="0"/>
                <a:cs typeface="Arial" panose="020B0604020202020204" pitchFamily="34" charset="0"/>
              </a:rPr>
              <a:t>2)  Lowest </a:t>
            </a:r>
            <a:r>
              <a:rPr lang="en-US" sz="2000" b="1" dirty="0">
                <a:latin typeface="Arial" panose="020B0604020202020204" pitchFamily="34" charset="0"/>
                <a:cs typeface="Arial" panose="020B0604020202020204" pitchFamily="34" charset="0"/>
              </a:rPr>
              <a:t>Price Technically Acceptable (FAR 15.101-2)</a:t>
            </a:r>
          </a:p>
          <a:p>
            <a:pPr lvl="1" eaLnBrk="1" hangingPunct="1">
              <a:buFont typeface="Wingdings" panose="05000000000000000000" pitchFamily="2" charset="2"/>
              <a:buChar char="Ø"/>
            </a:pPr>
            <a:r>
              <a:rPr lang="en-US" sz="1800" dirty="0">
                <a:latin typeface="Arial" panose="020B0604020202020204" pitchFamily="34" charset="0"/>
                <a:ea typeface="ＭＳ Ｐゴシック" pitchFamily="34" charset="-128"/>
                <a:cs typeface="Arial" panose="020B0604020202020204" pitchFamily="34" charset="0"/>
              </a:rPr>
              <a:t>Typically for supplies, commercial items, or non-complex services that are clearly defined and low </a:t>
            </a:r>
            <a:r>
              <a:rPr lang="en-US" sz="1800" dirty="0" smtClean="0">
                <a:latin typeface="Arial" panose="020B0604020202020204" pitchFamily="34" charset="0"/>
                <a:ea typeface="ＭＳ Ｐゴシック" pitchFamily="34" charset="-128"/>
                <a:cs typeface="Arial" panose="020B0604020202020204" pitchFamily="34" charset="0"/>
              </a:rPr>
              <a:t>risk</a:t>
            </a:r>
          </a:p>
          <a:p>
            <a:pPr lvl="1" eaLnBrk="1" hangingPunct="1">
              <a:buFont typeface="Wingdings" panose="05000000000000000000" pitchFamily="2" charset="2"/>
              <a:buChar char="Ø"/>
            </a:pPr>
            <a:r>
              <a:rPr lang="en-US" sz="1800" dirty="0" smtClean="0">
                <a:latin typeface="Arial" panose="020B0604020202020204" pitchFamily="34" charset="0"/>
                <a:ea typeface="ＭＳ Ｐゴシック" pitchFamily="34" charset="-128"/>
                <a:cs typeface="Arial" panose="020B0604020202020204" pitchFamily="34" charset="0"/>
              </a:rPr>
              <a:t>Used </a:t>
            </a:r>
            <a:r>
              <a:rPr lang="en-US" sz="1800" dirty="0">
                <a:latin typeface="Arial" panose="020B0604020202020204" pitchFamily="34" charset="0"/>
                <a:ea typeface="ＭＳ Ｐゴシック" pitchFamily="34" charset="-128"/>
                <a:cs typeface="Arial" panose="020B0604020202020204" pitchFamily="34" charset="0"/>
              </a:rPr>
              <a:t>where there is no value to the government in exceeding the minimum </a:t>
            </a:r>
            <a:r>
              <a:rPr lang="en-US" sz="1800" dirty="0" smtClean="0">
                <a:latin typeface="Arial" panose="020B0604020202020204" pitchFamily="34" charset="0"/>
                <a:ea typeface="ＭＳ Ｐゴシック" pitchFamily="34" charset="-128"/>
                <a:cs typeface="Arial" panose="020B0604020202020204" pitchFamily="34" charset="0"/>
              </a:rPr>
              <a:t>requirements</a:t>
            </a:r>
          </a:p>
          <a:p>
            <a:pPr lvl="1" eaLnBrk="1" hangingPunct="1">
              <a:buFont typeface="Wingdings" panose="05000000000000000000" pitchFamily="2" charset="2"/>
              <a:buChar char="Ø"/>
            </a:pPr>
            <a:r>
              <a:rPr lang="en-US" sz="1800" dirty="0">
                <a:latin typeface="Arial" panose="020B0604020202020204" pitchFamily="34" charset="0"/>
                <a:ea typeface="ＭＳ Ｐゴシック" pitchFamily="34" charset="-128"/>
                <a:cs typeface="Arial" panose="020B0604020202020204" pitchFamily="34" charset="0"/>
              </a:rPr>
              <a:t>P</a:t>
            </a:r>
            <a:r>
              <a:rPr lang="en-US" sz="1800" dirty="0" smtClean="0">
                <a:latin typeface="Arial" panose="020B0604020202020204" pitchFamily="34" charset="0"/>
                <a:ea typeface="ＭＳ Ｐゴシック" pitchFamily="34" charset="-128"/>
                <a:cs typeface="Arial" panose="020B0604020202020204" pitchFamily="34" charset="0"/>
              </a:rPr>
              <a:t>roposals evaluated for acceptability</a:t>
            </a:r>
          </a:p>
          <a:p>
            <a:pPr lvl="1" eaLnBrk="1" hangingPunct="1">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Award </a:t>
            </a:r>
            <a:r>
              <a:rPr lang="en-US" sz="1800" dirty="0">
                <a:latin typeface="Arial" panose="020B0604020202020204" pitchFamily="34" charset="0"/>
                <a:cs typeface="Arial" panose="020B0604020202020204" pitchFamily="34" charset="0"/>
              </a:rPr>
              <a:t>to lowest evaluated price of technically acceptable proposal</a:t>
            </a:r>
          </a:p>
          <a:p>
            <a:pPr lvl="1" eaLnBrk="1" hangingPunct="1">
              <a:buFont typeface="Wingdings" panose="05000000000000000000" pitchFamily="2" charset="2"/>
              <a:buChar char="Ø"/>
            </a:pPr>
            <a:endParaRPr lang="en-US" sz="2000" dirty="0"/>
          </a:p>
          <a:p>
            <a:pPr marL="0" indent="0" algn="ctr">
              <a:buNone/>
            </a:pPr>
            <a:endParaRPr lang="en-US" dirty="0"/>
          </a:p>
        </p:txBody>
      </p:sp>
    </p:spTree>
    <p:extLst>
      <p:ext uri="{BB962C8B-B14F-4D97-AF65-F5344CB8AC3E}">
        <p14:creationId xmlns:p14="http://schemas.microsoft.com/office/powerpoint/2010/main" val="2190956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6</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538255" y="1143000"/>
            <a:ext cx="8300945" cy="3324629"/>
          </a:xfrm>
          <a:prstGeom prst="rect">
            <a:avLst/>
          </a:prstGeom>
          <a:noFill/>
          <a:ln w="9525">
            <a:noFill/>
            <a:miter lim="800000"/>
            <a:headEnd/>
            <a:tailEnd/>
          </a:ln>
        </p:spPr>
        <p:txBody>
          <a:bodyPr wrap="square" lIns="92075" tIns="46038" rIns="92075" bIns="46038">
            <a:spAutoFit/>
          </a:bodyPr>
          <a:lstStyle/>
          <a:p>
            <a:pPr eaLnBrk="0" hangingPunct="0">
              <a:buFont typeface="Wingdings" pitchFamily="2" charset="2"/>
              <a:buChar char="Ø"/>
            </a:pPr>
            <a:endParaRPr lang="en-US" sz="2600" dirty="0" smtClean="0">
              <a:latin typeface="Arial" pitchFamily="34" charset="0"/>
            </a:endParaRPr>
          </a:p>
          <a:p>
            <a:pPr marL="457200" indent="-457200" eaLnBrk="0" hangingPunct="0">
              <a:buFont typeface="Wingdings" panose="05000000000000000000" pitchFamily="2" charset="2"/>
              <a:buChar char="Ø"/>
            </a:pPr>
            <a:r>
              <a:rPr lang="en-US" sz="2400" dirty="0" smtClean="0">
                <a:latin typeface="Arial" pitchFamily="34" charset="0"/>
              </a:rPr>
              <a:t>Provides the Government discretion in determining which proposal offers the best value for successfully meeting the solicitation's requirements.</a:t>
            </a:r>
          </a:p>
          <a:p>
            <a:pPr eaLnBrk="0" hangingPunct="0"/>
            <a:endParaRPr lang="en-US" sz="2400" dirty="0" smtClean="0">
              <a:latin typeface="Arial" pitchFamily="34" charset="0"/>
            </a:endParaRPr>
          </a:p>
          <a:p>
            <a:pPr marL="1371600" lvl="2" indent="-457200" eaLnBrk="0" hangingPunct="0">
              <a:buFont typeface="Arial" panose="020B0604020202020204" pitchFamily="34" charset="0"/>
              <a:buChar char="•"/>
            </a:pPr>
            <a:r>
              <a:rPr lang="en-US" sz="2200" dirty="0" smtClean="0">
                <a:latin typeface="Arial" pitchFamily="34" charset="0"/>
              </a:rPr>
              <a:t>Lowest cost/price proposal does not necessarily win</a:t>
            </a:r>
          </a:p>
          <a:p>
            <a:pPr marL="1371600" lvl="2" indent="-457200" eaLnBrk="0" hangingPunct="0">
              <a:buFont typeface="Arial" panose="020B0604020202020204" pitchFamily="34" charset="0"/>
              <a:buChar char="•"/>
            </a:pPr>
            <a:r>
              <a:rPr lang="en-US" sz="2200" dirty="0" smtClean="0">
                <a:latin typeface="Arial" pitchFamily="34" charset="0"/>
              </a:rPr>
              <a:t>Government may decide that advantageous aspects of a particular proposal are worth the extra money it will cost.</a:t>
            </a:r>
            <a:endParaRPr lang="en-US" sz="2200" dirty="0">
              <a:latin typeface="Arial" pitchFamily="34" charset="0"/>
            </a:endParaRPr>
          </a:p>
        </p:txBody>
      </p:sp>
      <p:sp>
        <p:nvSpPr>
          <p:cNvPr id="7" name="Title 1"/>
          <p:cNvSpPr>
            <a:spLocks noGrp="1"/>
          </p:cNvSpPr>
          <p:nvPr>
            <p:ph type="title"/>
          </p:nvPr>
        </p:nvSpPr>
        <p:spPr>
          <a:xfrm>
            <a:off x="1437640" y="76200"/>
            <a:ext cx="8229600" cy="1143000"/>
          </a:xfrm>
        </p:spPr>
        <p:txBody>
          <a:bodyPr/>
          <a:lstStyle/>
          <a:p>
            <a:r>
              <a:rPr lang="en-US" sz="3800" b="1" dirty="0" smtClean="0">
                <a:solidFill>
                  <a:srgbClr val="003399"/>
                </a:solidFill>
                <a:effectLst>
                  <a:outerShdw blurRad="38100" dist="38100" dir="2700000" algn="tl">
                    <a:srgbClr val="000000">
                      <a:alpha val="43137"/>
                    </a:srgbClr>
                  </a:outerShdw>
                </a:effectLst>
              </a:rPr>
              <a:t>Source Selection Trade-off Benefits</a:t>
            </a:r>
            <a:endParaRPr lang="en-US" sz="3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7</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dirty="0" smtClean="0"/>
              <a:t>Working Draft/Pre-Decisional/Deliberative Document - Internal VA Use Only</a:t>
            </a:r>
            <a:endParaRPr lang="en-US" dirty="0"/>
          </a:p>
        </p:txBody>
      </p:sp>
      <p:sp>
        <p:nvSpPr>
          <p:cNvPr id="5" name="Title 3"/>
          <p:cNvSpPr txBox="1">
            <a:spLocks/>
          </p:cNvSpPr>
          <p:nvPr/>
        </p:nvSpPr>
        <p:spPr bwMode="auto">
          <a:xfrm>
            <a:off x="1141412" y="304800"/>
            <a:ext cx="8535988"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dirty="0" smtClean="0">
                <a:solidFill>
                  <a:srgbClr val="003399"/>
                </a:solidFill>
                <a:effectLst>
                  <a:outerShdw blurRad="38100" dist="38100" dir="2700000" algn="tl">
                    <a:srgbClr val="000000">
                      <a:alpha val="43137"/>
                    </a:srgbClr>
                  </a:outerShdw>
                </a:effectLst>
              </a:rPr>
              <a:t>Pre-Award Roadmap</a:t>
            </a:r>
          </a:p>
        </p:txBody>
      </p:sp>
      <p:sp>
        <p:nvSpPr>
          <p:cNvPr id="6" name="Flowchart: Process 5"/>
          <p:cNvSpPr/>
          <p:nvPr/>
        </p:nvSpPr>
        <p:spPr>
          <a:xfrm>
            <a:off x="228600" y="1828801"/>
            <a:ext cx="1241965" cy="797737"/>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Establish the Requirement</a:t>
            </a:r>
            <a:endParaRPr lang="en-US" sz="1200" dirty="0"/>
          </a:p>
        </p:txBody>
      </p:sp>
      <p:sp>
        <p:nvSpPr>
          <p:cNvPr id="7" name="Flowchart: Process 6"/>
          <p:cNvSpPr/>
          <p:nvPr/>
        </p:nvSpPr>
        <p:spPr>
          <a:xfrm>
            <a:off x="3671277" y="1844262"/>
            <a:ext cx="1371600" cy="762000"/>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Conduct Market Research</a:t>
            </a:r>
          </a:p>
          <a:p>
            <a:pPr algn="ctr">
              <a:defRPr/>
            </a:pPr>
            <a:r>
              <a:rPr lang="en-US" sz="1200" dirty="0" smtClean="0"/>
              <a:t>(Informal and Formal)</a:t>
            </a:r>
            <a:endParaRPr lang="en-US" sz="1200" dirty="0"/>
          </a:p>
        </p:txBody>
      </p:sp>
      <p:sp>
        <p:nvSpPr>
          <p:cNvPr id="8" name="Flowchart: Process 7"/>
          <p:cNvSpPr/>
          <p:nvPr/>
        </p:nvSpPr>
        <p:spPr>
          <a:xfrm>
            <a:off x="3671277" y="3506153"/>
            <a:ext cx="1371600" cy="762000"/>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Receive Proposals</a:t>
            </a:r>
            <a:endParaRPr lang="en-US" sz="1200" dirty="0"/>
          </a:p>
        </p:txBody>
      </p:sp>
      <p:cxnSp>
        <p:nvCxnSpPr>
          <p:cNvPr id="9" name="Straight Arrow Connector 8"/>
          <p:cNvCxnSpPr/>
          <p:nvPr/>
        </p:nvCxnSpPr>
        <p:spPr>
          <a:xfrm>
            <a:off x="928626" y="4572191"/>
            <a:ext cx="0" cy="119732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a:off x="8192489" y="2297806"/>
            <a:ext cx="0" cy="116330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Flowchart: Process 10"/>
          <p:cNvSpPr/>
          <p:nvPr/>
        </p:nvSpPr>
        <p:spPr>
          <a:xfrm>
            <a:off x="7427642" y="3461109"/>
            <a:ext cx="1450647" cy="762000"/>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Prepare and Issue the Solicitation/Post any Q&amp;As</a:t>
            </a:r>
            <a:endParaRPr lang="en-US" sz="1200" dirty="0"/>
          </a:p>
        </p:txBody>
      </p:sp>
      <p:sp>
        <p:nvSpPr>
          <p:cNvPr id="12" name="Flowchart: Process 11"/>
          <p:cNvSpPr/>
          <p:nvPr/>
        </p:nvSpPr>
        <p:spPr>
          <a:xfrm>
            <a:off x="228600" y="3444310"/>
            <a:ext cx="1457934" cy="1127881"/>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Conduct Proposal Evaluations</a:t>
            </a:r>
          </a:p>
          <a:p>
            <a:pPr algn="ctr">
              <a:defRPr/>
            </a:pPr>
            <a:r>
              <a:rPr lang="en-US" sz="1200" dirty="0" smtClean="0"/>
              <a:t>(Including establishing a Competitive Range, if necessary)</a:t>
            </a:r>
            <a:endParaRPr lang="en-US" sz="1200" dirty="0"/>
          </a:p>
        </p:txBody>
      </p:sp>
      <p:cxnSp>
        <p:nvCxnSpPr>
          <p:cNvPr id="13" name="Straight Arrow Connector 12"/>
          <p:cNvCxnSpPr/>
          <p:nvPr/>
        </p:nvCxnSpPr>
        <p:spPr>
          <a:xfrm flipH="1">
            <a:off x="1686535" y="3842109"/>
            <a:ext cx="199010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4" name="Oval 13"/>
          <p:cNvSpPr/>
          <p:nvPr/>
        </p:nvSpPr>
        <p:spPr>
          <a:xfrm>
            <a:off x="5618499" y="5219492"/>
            <a:ext cx="1233519" cy="1116013"/>
          </a:xfrm>
          <a:prstGeom prst="ellipse">
            <a:avLst/>
          </a:prstGeom>
          <a:solidFill>
            <a:schemeClr val="accent6">
              <a:lumMod val="75000"/>
            </a:schemeClr>
          </a:solidFill>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200" dirty="0" smtClean="0"/>
              <a:t>Award</a:t>
            </a:r>
            <a:endParaRPr lang="en-US" sz="1200" dirty="0"/>
          </a:p>
        </p:txBody>
      </p:sp>
      <p:cxnSp>
        <p:nvCxnSpPr>
          <p:cNvPr id="16" name="Straight Arrow Connector 15"/>
          <p:cNvCxnSpPr/>
          <p:nvPr/>
        </p:nvCxnSpPr>
        <p:spPr>
          <a:xfrm>
            <a:off x="5042877" y="2117989"/>
            <a:ext cx="246381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Flowchart: Process 16"/>
          <p:cNvSpPr/>
          <p:nvPr/>
        </p:nvSpPr>
        <p:spPr>
          <a:xfrm>
            <a:off x="7506689" y="1828800"/>
            <a:ext cx="1371600" cy="777461"/>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Industry Days/One-on-Ones</a:t>
            </a:r>
            <a:endParaRPr lang="en-US" sz="1200" dirty="0"/>
          </a:p>
        </p:txBody>
      </p:sp>
      <p:cxnSp>
        <p:nvCxnSpPr>
          <p:cNvPr id="18" name="Straight Arrow Connector 17"/>
          <p:cNvCxnSpPr>
            <a:stCxn id="11" idx="1"/>
          </p:cNvCxnSpPr>
          <p:nvPr/>
        </p:nvCxnSpPr>
        <p:spPr>
          <a:xfrm flipH="1">
            <a:off x="5042877" y="3842109"/>
            <a:ext cx="2384765"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Flowchart: Decision 18"/>
          <p:cNvSpPr/>
          <p:nvPr/>
        </p:nvSpPr>
        <p:spPr>
          <a:xfrm>
            <a:off x="1757410" y="5109862"/>
            <a:ext cx="1919227" cy="1295400"/>
          </a:xfrm>
          <a:prstGeom prst="flowChartDecision">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Source Selection Decision</a:t>
            </a:r>
            <a:endParaRPr lang="en-US" sz="1200" dirty="0"/>
          </a:p>
        </p:txBody>
      </p:sp>
      <p:cxnSp>
        <p:nvCxnSpPr>
          <p:cNvPr id="20" name="Straight Arrow Connector 19"/>
          <p:cNvCxnSpPr>
            <a:endCxn id="14" idx="2"/>
          </p:cNvCxnSpPr>
          <p:nvPr/>
        </p:nvCxnSpPr>
        <p:spPr>
          <a:xfrm>
            <a:off x="3676637" y="5769515"/>
            <a:ext cx="1941862" cy="798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p:nvPr/>
        </p:nvCxnSpPr>
        <p:spPr>
          <a:xfrm flipV="1">
            <a:off x="1470565" y="2117989"/>
            <a:ext cx="2200712" cy="240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2" name="Straight Arrow Connector 21"/>
          <p:cNvCxnSpPr>
            <a:endCxn id="19" idx="1"/>
          </p:cNvCxnSpPr>
          <p:nvPr/>
        </p:nvCxnSpPr>
        <p:spPr>
          <a:xfrm>
            <a:off x="928626" y="5740813"/>
            <a:ext cx="828784" cy="1674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8</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Title 3"/>
          <p:cNvSpPr>
            <a:spLocks noGrp="1"/>
          </p:cNvSpPr>
          <p:nvPr>
            <p:ph type="title"/>
          </p:nvPr>
        </p:nvSpPr>
        <p:spPr>
          <a:xfrm>
            <a:off x="1143000" y="76200"/>
            <a:ext cx="8229600" cy="1143000"/>
          </a:xfrm>
        </p:spPr>
        <p:txBody>
          <a:bodyPr/>
          <a:lstStyle/>
          <a:p>
            <a:r>
              <a:rPr lang="en-US" sz="4000" b="1" dirty="0" smtClean="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Market Research</a:t>
            </a:r>
            <a:endParaRPr lang="en-US" sz="4000" b="1" dirty="0">
              <a:solidFill>
                <a:srgbClr val="0033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4"/>
          <p:cNvSpPr>
            <a:spLocks noGrp="1"/>
          </p:cNvSpPr>
          <p:nvPr>
            <p:ph idx="1"/>
          </p:nvPr>
        </p:nvSpPr>
        <p:spPr>
          <a:xfrm>
            <a:off x="533400" y="1447800"/>
            <a:ext cx="8229600" cy="5093225"/>
          </a:xfrm>
        </p:spPr>
        <p:txBody>
          <a:bodyPr/>
          <a:lstStyle/>
          <a:p>
            <a:pPr>
              <a:buFont typeface="Wingdings" panose="05000000000000000000" pitchFamily="2" charset="2"/>
              <a:buChar char="Ø"/>
            </a:pPr>
            <a:r>
              <a:rPr lang="en-US" sz="2000" dirty="0" smtClean="0"/>
              <a:t>Market </a:t>
            </a:r>
            <a:r>
              <a:rPr lang="en-US" sz="2000" dirty="0"/>
              <a:t>Research is the </a:t>
            </a:r>
            <a:r>
              <a:rPr lang="en-US" sz="2000" dirty="0">
                <a:effectLst>
                  <a:outerShdw blurRad="38100" dist="38100" dir="2700000" algn="tl">
                    <a:srgbClr val="000000">
                      <a:alpha val="43137"/>
                    </a:srgbClr>
                  </a:outerShdw>
                </a:effectLst>
              </a:rPr>
              <a:t>FOUNDATION</a:t>
            </a:r>
            <a:r>
              <a:rPr lang="en-US" sz="2000" dirty="0"/>
              <a:t> of a </a:t>
            </a:r>
            <a:r>
              <a:rPr lang="en-US" sz="2000" dirty="0" smtClean="0"/>
              <a:t>successful   procurement</a:t>
            </a:r>
            <a:r>
              <a:rPr lang="en-US" sz="2000" b="1" dirty="0" smtClean="0">
                <a:solidFill>
                  <a:prstClr val="black"/>
                </a:solidFill>
              </a:rPr>
              <a:t> </a:t>
            </a:r>
          </a:p>
          <a:p>
            <a:pPr>
              <a:buFont typeface="Wingdings" panose="05000000000000000000" pitchFamily="2" charset="2"/>
              <a:buChar char="Ø"/>
            </a:pPr>
            <a:r>
              <a:rPr lang="en-US" sz="2000" dirty="0" smtClean="0">
                <a:solidFill>
                  <a:prstClr val="black"/>
                </a:solidFill>
              </a:rPr>
              <a:t>Monitor </a:t>
            </a:r>
            <a:r>
              <a:rPr lang="en-US" sz="2000" dirty="0">
                <a:solidFill>
                  <a:prstClr val="black"/>
                </a:solidFill>
              </a:rPr>
              <a:t>FBO for the latest </a:t>
            </a:r>
            <a:r>
              <a:rPr lang="en-US" sz="2000" dirty="0" smtClean="0">
                <a:solidFill>
                  <a:prstClr val="black"/>
                </a:solidFill>
              </a:rPr>
              <a:t>information</a:t>
            </a:r>
          </a:p>
          <a:p>
            <a:pPr>
              <a:buFont typeface="Wingdings" panose="05000000000000000000" pitchFamily="2" charset="2"/>
              <a:buChar char="Ø"/>
            </a:pPr>
            <a:r>
              <a:rPr lang="en-US" sz="2000" dirty="0" smtClean="0">
                <a:solidFill>
                  <a:prstClr val="black"/>
                </a:solidFill>
              </a:rPr>
              <a:t>Attend Industry Days, Pre-solicitation and / or Pre-proposal conferences</a:t>
            </a:r>
            <a:endParaRPr lang="en-US" sz="2000" dirty="0" smtClean="0"/>
          </a:p>
          <a:p>
            <a:pPr>
              <a:buFont typeface="Wingdings" panose="05000000000000000000" pitchFamily="2" charset="2"/>
              <a:buChar char="Ø"/>
            </a:pPr>
            <a:r>
              <a:rPr lang="en-US" sz="2000" dirty="0" smtClean="0"/>
              <a:t>Early Industry Involvement is </a:t>
            </a:r>
            <a:r>
              <a:rPr lang="en-US" sz="2000" dirty="0" smtClean="0">
                <a:effectLst>
                  <a:outerShdw blurRad="38100" dist="38100" dir="2700000" algn="tl">
                    <a:srgbClr val="000000">
                      <a:alpha val="43137"/>
                    </a:srgbClr>
                  </a:outerShdw>
                </a:effectLst>
              </a:rPr>
              <a:t>CRITICAL</a:t>
            </a:r>
          </a:p>
          <a:p>
            <a:pPr>
              <a:buFont typeface="Wingdings" panose="05000000000000000000" pitchFamily="2" charset="2"/>
              <a:buChar char="Ø"/>
            </a:pPr>
            <a:r>
              <a:rPr lang="en-US" sz="2000" dirty="0" smtClean="0"/>
              <a:t>Draft Performance Work Statement (PWS) generally issued along with various questions to elicit Industry comments and feedback</a:t>
            </a:r>
          </a:p>
          <a:p>
            <a:pPr>
              <a:buFont typeface="Wingdings" panose="05000000000000000000" pitchFamily="2" charset="2"/>
              <a:buChar char="Ø"/>
            </a:pPr>
            <a:r>
              <a:rPr lang="en-US" sz="2000" dirty="0" smtClean="0"/>
              <a:t>Ask any questions that are unclear in the draft RFP or RFP</a:t>
            </a:r>
          </a:p>
          <a:p>
            <a:pPr marL="338138" lvl="1" indent="-338138">
              <a:buFont typeface="Wingdings" panose="05000000000000000000" pitchFamily="2" charset="2"/>
              <a:buChar char="Ø"/>
            </a:pPr>
            <a:r>
              <a:rPr lang="en-US" sz="2000" dirty="0" smtClean="0"/>
              <a:t>Market Research may significantly influence:</a:t>
            </a:r>
          </a:p>
          <a:p>
            <a:pPr marL="1316038" lvl="3" indent="-342900">
              <a:buFont typeface="Arial" panose="020B0604020202020204" pitchFamily="34" charset="0"/>
              <a:buChar char="•"/>
            </a:pPr>
            <a:r>
              <a:rPr lang="en-US" dirty="0" smtClean="0"/>
              <a:t>PWS revisions</a:t>
            </a:r>
          </a:p>
          <a:p>
            <a:pPr marL="1316038" lvl="3" indent="-342900">
              <a:buFont typeface="Arial" panose="020B0604020202020204" pitchFamily="34" charset="0"/>
              <a:buChar char="•"/>
            </a:pPr>
            <a:r>
              <a:rPr lang="en-US" dirty="0" smtClean="0"/>
              <a:t>Acquisition Strategy</a:t>
            </a:r>
          </a:p>
          <a:p>
            <a:pPr marL="1316038" lvl="3" indent="-342900">
              <a:buFont typeface="Arial" panose="020B0604020202020204" pitchFamily="34" charset="0"/>
              <a:buChar char="•"/>
            </a:pPr>
            <a:r>
              <a:rPr lang="en-US" dirty="0" smtClean="0"/>
              <a:t>Small Business Considerations</a:t>
            </a:r>
          </a:p>
          <a:p>
            <a:pPr lvl="1">
              <a:buFont typeface="Wingdings" panose="05000000000000000000" pitchFamily="2" charset="2"/>
              <a:buChar char="Ø"/>
            </a:pPr>
            <a:endParaRPr lang="en-US" sz="2100" dirty="0"/>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B1D4EC-91E3-47E5-8346-FEAC734B9101}" type="slidenum">
              <a:rPr lang="en-US" smtClean="0"/>
              <a:pPr>
                <a:defRPr/>
              </a:pPr>
              <a:t>9</a:t>
            </a:fld>
            <a:endParaRPr lang="en-US" dirty="0"/>
          </a:p>
        </p:txBody>
      </p:sp>
      <p:sp>
        <p:nvSpPr>
          <p:cNvPr id="2" name="Date Placeholder 1"/>
          <p:cNvSpPr>
            <a:spLocks noGrp="1"/>
          </p:cNvSpPr>
          <p:nvPr>
            <p:ph type="dt" sz="half" idx="10"/>
          </p:nvPr>
        </p:nvSpPr>
        <p:spPr/>
        <p:txBody>
          <a:bodyPr/>
          <a:lstStyle/>
          <a:p>
            <a:pPr>
              <a:defRPr/>
            </a:pPr>
            <a:fld id="{73F70C69-4E7F-40F0-B86D-B2AD8BB0A945}" type="datetime1">
              <a:rPr lang="en-US" smtClean="0"/>
              <a:t>6/22/2016</a:t>
            </a:fld>
            <a:endParaRPr lang="en-US" dirty="0"/>
          </a:p>
        </p:txBody>
      </p:sp>
      <p:sp>
        <p:nvSpPr>
          <p:cNvPr id="3" name="Footer Placeholder 2"/>
          <p:cNvSpPr>
            <a:spLocks noGrp="1"/>
          </p:cNvSpPr>
          <p:nvPr>
            <p:ph type="ftr" sz="quarter" idx="11"/>
          </p:nvPr>
        </p:nvSpPr>
        <p:spPr/>
        <p:txBody>
          <a:bodyPr/>
          <a:lstStyle/>
          <a:p>
            <a:pPr>
              <a:defRPr/>
            </a:pPr>
            <a:r>
              <a:rPr lang="en-US" smtClean="0"/>
              <a:t>Working Draft/Pre-Decisional/Deliberative Document - Internal VA Use Only</a:t>
            </a:r>
            <a:endParaRPr lang="en-US" dirty="0"/>
          </a:p>
        </p:txBody>
      </p:sp>
      <p:sp>
        <p:nvSpPr>
          <p:cNvPr id="5" name="Rectangle 2"/>
          <p:cNvSpPr>
            <a:spLocks noChangeArrowheads="1"/>
          </p:cNvSpPr>
          <p:nvPr/>
        </p:nvSpPr>
        <p:spPr bwMode="auto">
          <a:xfrm>
            <a:off x="502265" y="1066800"/>
            <a:ext cx="8717935" cy="5402121"/>
          </a:xfrm>
          <a:prstGeom prst="rect">
            <a:avLst/>
          </a:prstGeom>
          <a:noFill/>
          <a:ln w="9525">
            <a:noFill/>
            <a:miter lim="800000"/>
            <a:headEnd/>
            <a:tailEnd/>
          </a:ln>
        </p:spPr>
        <p:txBody>
          <a:bodyPr wrap="square" lIns="92075" tIns="46038" rIns="92075" bIns="46038">
            <a:spAutoFit/>
          </a:bodyPr>
          <a:lstStyle/>
          <a:p>
            <a:pPr eaLnBrk="0" hangingPunct="0">
              <a:buFont typeface="Wingdings" pitchFamily="2" charset="2"/>
              <a:buChar char="Ø"/>
            </a:pPr>
            <a:endParaRPr lang="en-US" sz="2800" dirty="0" smtClean="0">
              <a:latin typeface="Arial" pitchFamily="34" charset="0"/>
            </a:endParaRPr>
          </a:p>
          <a:p>
            <a:pPr eaLnBrk="0" hangingPunct="0">
              <a:buFont typeface="Wingdings" pitchFamily="2" charset="2"/>
              <a:buChar char="Ø"/>
            </a:pPr>
            <a:r>
              <a:rPr lang="en-US" dirty="0" smtClean="0">
                <a:latin typeface="Arial" pitchFamily="34" charset="0"/>
              </a:rPr>
              <a:t>  </a:t>
            </a:r>
            <a:r>
              <a:rPr lang="en-US" sz="1900" dirty="0" smtClean="0">
                <a:latin typeface="Arial" pitchFamily="34" charset="0"/>
              </a:rPr>
              <a:t>Every </a:t>
            </a:r>
            <a:r>
              <a:rPr lang="en-US" sz="1900" dirty="0">
                <a:latin typeface="Arial" pitchFamily="34" charset="0"/>
              </a:rPr>
              <a:t>competitive solicitation has a “Basis </a:t>
            </a:r>
            <a:r>
              <a:rPr lang="en-US" sz="1900" dirty="0" smtClean="0">
                <a:latin typeface="Arial" pitchFamily="34" charset="0"/>
              </a:rPr>
              <a:t>of Award”</a:t>
            </a:r>
          </a:p>
          <a:p>
            <a:pPr eaLnBrk="0" hangingPunct="0"/>
            <a:endParaRPr lang="en-US" dirty="0">
              <a:latin typeface="Arial" pitchFamily="34" charset="0"/>
            </a:endParaRPr>
          </a:p>
          <a:p>
            <a:pPr marL="742950" lvl="1" indent="-285750" eaLnBrk="0" hangingPunct="0">
              <a:buFont typeface="Arial" panose="020B0604020202020204" pitchFamily="34" charset="0"/>
              <a:buChar char="•"/>
            </a:pPr>
            <a:r>
              <a:rPr lang="en-US" dirty="0">
                <a:latin typeface="Arial" pitchFamily="34" charset="0"/>
              </a:rPr>
              <a:t>The basic rule used to determine the </a:t>
            </a:r>
            <a:r>
              <a:rPr lang="en-US" dirty="0" smtClean="0">
                <a:latin typeface="Arial" pitchFamily="34" charset="0"/>
              </a:rPr>
              <a:t>winner</a:t>
            </a:r>
          </a:p>
          <a:p>
            <a:pPr lvl="1" eaLnBrk="0" hangingPunct="0">
              <a:buFont typeface="Wingdings" pitchFamily="2" charset="2"/>
              <a:buChar char="Ø"/>
            </a:pPr>
            <a:endParaRPr lang="en-US" dirty="0">
              <a:latin typeface="Arial" pitchFamily="34" charset="0"/>
            </a:endParaRPr>
          </a:p>
          <a:p>
            <a:pPr marL="288925" indent="-288925">
              <a:buFont typeface="Wingdings" panose="05000000000000000000" pitchFamily="2" charset="2"/>
              <a:buChar char="Ø"/>
            </a:pPr>
            <a:r>
              <a:rPr lang="en-US" sz="1900" dirty="0" smtClean="0">
                <a:latin typeface="Arial" panose="020B0604020202020204" pitchFamily="34" charset="0"/>
                <a:cs typeface="Arial" panose="020B0604020202020204" pitchFamily="34" charset="0"/>
              </a:rPr>
              <a:t>Any </a:t>
            </a:r>
            <a:r>
              <a:rPr lang="en-US" sz="1900" dirty="0">
                <a:latin typeface="Arial" panose="020B0604020202020204" pitchFamily="34" charset="0"/>
                <a:cs typeface="Arial" panose="020B0604020202020204" pitchFamily="34" charset="0"/>
              </a:rPr>
              <a:t>awards to be made will be based on the best overall (i.e</a:t>
            </a:r>
            <a:r>
              <a:rPr lang="en-US" sz="1900" dirty="0" smtClean="0">
                <a:latin typeface="Arial" panose="020B0604020202020204" pitchFamily="34" charset="0"/>
                <a:cs typeface="Arial" panose="020B0604020202020204" pitchFamily="34" charset="0"/>
              </a:rPr>
              <a:t>., </a:t>
            </a:r>
            <a:r>
              <a:rPr lang="en-US" sz="1900" dirty="0">
                <a:latin typeface="Arial" panose="020B0604020202020204" pitchFamily="34" charset="0"/>
                <a:cs typeface="Arial" panose="020B0604020202020204" pitchFamily="34" charset="0"/>
              </a:rPr>
              <a:t>best value) </a:t>
            </a:r>
            <a:r>
              <a:rPr lang="en-US" sz="1900" dirty="0" smtClean="0">
                <a:latin typeface="Arial" panose="020B0604020202020204" pitchFamily="34" charset="0"/>
                <a:cs typeface="Arial" panose="020B0604020202020204" pitchFamily="34" charset="0"/>
              </a:rPr>
              <a:t>proposals </a:t>
            </a:r>
            <a:r>
              <a:rPr lang="en-US" sz="1900" dirty="0">
                <a:latin typeface="Arial" panose="020B0604020202020204" pitchFamily="34" charset="0"/>
                <a:cs typeface="Arial" panose="020B0604020202020204" pitchFamily="34" charset="0"/>
              </a:rPr>
              <a:t>that are determined to be the most beneficial to the </a:t>
            </a:r>
            <a:r>
              <a:rPr lang="en-US" sz="1900" dirty="0" smtClean="0">
                <a:latin typeface="Arial" panose="020B0604020202020204" pitchFamily="34" charset="0"/>
                <a:cs typeface="Arial" panose="020B0604020202020204" pitchFamily="34" charset="0"/>
              </a:rPr>
              <a:t>Government</a:t>
            </a:r>
          </a:p>
          <a:p>
            <a:pPr>
              <a:buFont typeface="Wingdings" panose="05000000000000000000" pitchFamily="2" charset="2"/>
              <a:buChar char="Ø"/>
            </a:pPr>
            <a:endParaRPr lang="en-US" sz="1900" dirty="0">
              <a:latin typeface="Arial" panose="020B0604020202020204" pitchFamily="34" charset="0"/>
              <a:cs typeface="Arial" panose="020B0604020202020204" pitchFamily="34" charset="0"/>
            </a:endParaRPr>
          </a:p>
          <a:p>
            <a:pPr marL="347663" indent="-347663">
              <a:buFont typeface="Wingdings" panose="05000000000000000000" pitchFamily="2" charset="2"/>
              <a:buChar char="Ø"/>
            </a:pPr>
            <a:r>
              <a:rPr lang="en-US" sz="1900" dirty="0" smtClean="0">
                <a:latin typeface="Arial" panose="020B0604020202020204" pitchFamily="34" charset="0"/>
                <a:cs typeface="Arial" panose="020B0604020202020204" pitchFamily="34" charset="0"/>
              </a:rPr>
              <a:t>Evaluation Factor Weightings are used to gauge the importance of each</a:t>
            </a:r>
          </a:p>
          <a:p>
            <a:pPr indent="347663"/>
            <a:r>
              <a:rPr lang="en-US" sz="1900" dirty="0" smtClean="0">
                <a:latin typeface="Arial" panose="020B0604020202020204" pitchFamily="34" charset="0"/>
                <a:cs typeface="Arial" panose="020B0604020202020204" pitchFamily="34" charset="0"/>
              </a:rPr>
              <a:t>factor and sub-factor relative to each other</a:t>
            </a:r>
          </a:p>
          <a:p>
            <a:endParaRPr lang="en-US" dirty="0">
              <a:latin typeface="Arial" panose="020B0604020202020204" pitchFamily="34" charset="0"/>
              <a:cs typeface="Arial" panose="020B0604020202020204" pitchFamily="34" charset="0"/>
            </a:endParaRPr>
          </a:p>
          <a:p>
            <a:r>
              <a:rPr lang="en-US" sz="200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a:t>
            </a:r>
            <a:r>
              <a:rPr lang="en-U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Technical factor is significantly more important than the Past Performance factor, which is slightly more important than the Veterans Involvement factor, which is of equal importance to the </a:t>
            </a:r>
            <a:r>
              <a:rPr lang="en-US" dirty="0" smtClean="0">
                <a:latin typeface="Arial" panose="020B0604020202020204" pitchFamily="34" charset="0"/>
                <a:cs typeface="Arial" panose="020B0604020202020204" pitchFamily="34" charset="0"/>
              </a:rPr>
              <a:t>Small Business Participation Commitment (SBPC) </a:t>
            </a:r>
            <a:r>
              <a:rPr lang="en-US" dirty="0">
                <a:latin typeface="Arial" panose="020B0604020202020204" pitchFamily="34" charset="0"/>
                <a:cs typeface="Arial" panose="020B0604020202020204" pitchFamily="34" charset="0"/>
              </a:rPr>
              <a:t>factor, which is slightly more important than the Price factor</a:t>
            </a:r>
            <a:r>
              <a:rPr lang="en-US" dirty="0" smtClean="0">
                <a:latin typeface="Arial" panose="020B0604020202020204" pitchFamily="34" charset="0"/>
                <a:cs typeface="Arial" panose="020B0604020202020204" pitchFamily="34" charset="0"/>
              </a:rPr>
              <a:t>.  All non-Price factors when combined are significantly more important than price.</a:t>
            </a:r>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sp>
        <p:nvSpPr>
          <p:cNvPr id="6" name="Rectangle 4"/>
          <p:cNvSpPr>
            <a:spLocks noChangeArrowheads="1"/>
          </p:cNvSpPr>
          <p:nvPr/>
        </p:nvSpPr>
        <p:spPr bwMode="auto">
          <a:xfrm>
            <a:off x="1219200" y="76200"/>
            <a:ext cx="7772400" cy="1143000"/>
          </a:xfrm>
          <a:prstGeom prst="rect">
            <a:avLst/>
          </a:prstGeom>
          <a:noFill/>
          <a:ln w="9525">
            <a:noFill/>
            <a:miter lim="800000"/>
            <a:headEnd/>
            <a:tailEnd/>
          </a:ln>
          <a:effectLst/>
        </p:spPr>
        <p:txBody>
          <a:bodyPr anchor="ctr"/>
          <a:lstStyle/>
          <a:p>
            <a:pPr algn="ctr">
              <a:defRPr/>
            </a:pPr>
            <a:r>
              <a:rPr lang="en-US" sz="4000" b="1" dirty="0">
                <a:solidFill>
                  <a:srgbClr val="003399"/>
                </a:solidFill>
                <a:effectLst>
                  <a:outerShdw blurRad="38100" dist="38100" dir="2700000" algn="tl">
                    <a:srgbClr val="C0C0C0"/>
                  </a:outerShdw>
                </a:effectLst>
                <a:latin typeface="Arial" pitchFamily="34" charset="0"/>
              </a:rPr>
              <a:t>Basis </a:t>
            </a:r>
            <a:r>
              <a:rPr lang="en-US" sz="4000" b="1" dirty="0" smtClean="0">
                <a:solidFill>
                  <a:srgbClr val="003399"/>
                </a:solidFill>
                <a:effectLst>
                  <a:outerShdw blurRad="38100" dist="38100" dir="2700000" algn="tl">
                    <a:srgbClr val="C0C0C0"/>
                  </a:outerShdw>
                </a:effectLst>
                <a:latin typeface="Arial" pitchFamily="34" charset="0"/>
              </a:rPr>
              <a:t>of </a:t>
            </a:r>
            <a:r>
              <a:rPr lang="en-US" sz="4000" b="1" dirty="0">
                <a:solidFill>
                  <a:srgbClr val="003399"/>
                </a:solidFill>
                <a:effectLst>
                  <a:outerShdw blurRad="38100" dist="38100" dir="2700000" algn="tl">
                    <a:srgbClr val="C0C0C0"/>
                  </a:outerShdw>
                </a:effectLst>
                <a:latin typeface="Arial" pitchFamily="34" charset="0"/>
              </a:rPr>
              <a:t>Award</a:t>
            </a:r>
          </a:p>
        </p:txBody>
      </p:sp>
    </p:spTree>
    <p:extLst>
      <p:ext uri="{BB962C8B-B14F-4D97-AF65-F5344CB8AC3E}">
        <p14:creationId xmlns:p14="http://schemas.microsoft.com/office/powerpoint/2010/main" val="91949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AO Flag Theme">
  <a:themeElements>
    <a:clrScheme name="Office">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9C652483A1F74C876208F8B66D9560" ma:contentTypeVersion="0" ma:contentTypeDescription="Create a new document." ma:contentTypeScope="" ma:versionID="4db7e63d9bba9d2fdfb87007ee0bc33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A13100-65C3-4A6D-AB82-B699F1D0B7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95D854E-B345-4FC2-9FBF-D6A7BF2D1A33}">
  <ds:schemaRefs>
    <ds:schemaRef ds:uri="http://purl.org/dc/dcmitype/"/>
    <ds:schemaRef ds:uri="http://www.w3.org/XML/1998/namespace"/>
    <ds:schemaRef ds:uri="http://schemas.microsoft.com/office/infopath/2007/PartnerControls"/>
    <ds:schemaRef ds:uri="http://purl.org/dc/elements/1.1/"/>
    <ds:schemaRef ds:uri="http://schemas.microsoft.com/office/2006/documentManagement/types"/>
    <ds:schemaRef ds:uri="http://purl.org/dc/terms/"/>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07B3B7AD-88C3-4935-9480-3DDC885E2A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2123</TotalTime>
  <Words>2466</Words>
  <Application>Microsoft Office PowerPoint</Application>
  <PresentationFormat>On-screen Show (4:3)</PresentationFormat>
  <Paragraphs>364</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OAO Flag Theme</vt:lpstr>
      <vt:lpstr>PowerPoint Presentation</vt:lpstr>
      <vt:lpstr>PowerPoint Presentation</vt:lpstr>
      <vt:lpstr>Purpose</vt:lpstr>
      <vt:lpstr>Best Value Concept</vt:lpstr>
      <vt:lpstr>Best Value Approaches</vt:lpstr>
      <vt:lpstr>Source Selection Trade-off Benefits</vt:lpstr>
      <vt:lpstr>PowerPoint Presentation</vt:lpstr>
      <vt:lpstr>Market Research</vt:lpstr>
      <vt:lpstr>PowerPoint Presentation</vt:lpstr>
      <vt:lpstr>PowerPoint Presentation</vt:lpstr>
      <vt:lpstr> Evaluation Factors to Consider    </vt:lpstr>
      <vt:lpstr>PowerPoint Presentation</vt:lpstr>
      <vt:lpstr> Past Performance Factor  Considerations       </vt:lpstr>
      <vt:lpstr>Veterans Involvement Considerations</vt:lpstr>
      <vt:lpstr> Small Business Participation Commitment Factor Considerations       </vt:lpstr>
      <vt:lpstr>       Price Factor Considerations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OAO Internal Use PPT Briefing Template</dc:title>
  <dc:creator>Angela Malloy;vhaeasrogans</dc:creator>
  <cp:lastModifiedBy>Department of Veterans Affairs</cp:lastModifiedBy>
  <cp:revision>217</cp:revision>
  <cp:lastPrinted>2016-06-16T19:05:46Z</cp:lastPrinted>
  <dcterms:created xsi:type="dcterms:W3CDTF">2010-07-23T13:13:38Z</dcterms:created>
  <dcterms:modified xsi:type="dcterms:W3CDTF">2016-06-22T20:17:36Z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0x0101008B9C652483A1F74C876208F8B66D9560</vt:lpwstr>
  </property>
</Properties>
</file>