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2"/>
  </p:notesMasterIdLst>
  <p:sldIdLst>
    <p:sldId id="289" r:id="rId2"/>
    <p:sldId id="364" r:id="rId3"/>
    <p:sldId id="309" r:id="rId4"/>
    <p:sldId id="350" r:id="rId5"/>
    <p:sldId id="287" r:id="rId6"/>
    <p:sldId id="288" r:id="rId7"/>
    <p:sldId id="328" r:id="rId8"/>
    <p:sldId id="359" r:id="rId9"/>
    <p:sldId id="345" r:id="rId10"/>
    <p:sldId id="346" r:id="rId11"/>
    <p:sldId id="366" r:id="rId12"/>
    <p:sldId id="367" r:id="rId13"/>
    <p:sldId id="370" r:id="rId14"/>
    <p:sldId id="342" r:id="rId15"/>
    <p:sldId id="297" r:id="rId16"/>
    <p:sldId id="360" r:id="rId17"/>
    <p:sldId id="363" r:id="rId18"/>
    <p:sldId id="349" r:id="rId19"/>
    <p:sldId id="339" r:id="rId20"/>
    <p:sldId id="340" r:id="rId21"/>
    <p:sldId id="357" r:id="rId22"/>
    <p:sldId id="368" r:id="rId23"/>
    <p:sldId id="369" r:id="rId24"/>
    <p:sldId id="361" r:id="rId25"/>
    <p:sldId id="365" r:id="rId26"/>
    <p:sldId id="362" r:id="rId27"/>
    <p:sldId id="355" r:id="rId28"/>
    <p:sldId id="320" r:id="rId29"/>
    <p:sldId id="326" r:id="rId30"/>
    <p:sldId id="325" r:id="rId3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556F2"/>
    <a:srgbClr val="167DFF"/>
    <a:srgbClr val="131BBF"/>
    <a:srgbClr val="122E8A"/>
    <a:srgbClr val="0000FF"/>
    <a:srgbClr val="000000"/>
    <a:srgbClr val="89D7FF"/>
    <a:srgbClr val="52A9FD"/>
    <a:srgbClr val="BDC7FD"/>
    <a:srgbClr val="BEE6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796" autoAdjust="0"/>
  </p:normalViewPr>
  <p:slideViewPr>
    <p:cSldViewPr snapToGrid="0">
      <p:cViewPr varScale="1">
        <p:scale>
          <a:sx n="177" d="100"/>
          <a:sy n="177" d="100"/>
        </p:scale>
        <p:origin x="-250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 Id="rId2"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 charset="0"/>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 charset="0"/>
              </a:defRPr>
            </a:lvl1pPr>
          </a:lstStyle>
          <a:p>
            <a:pPr>
              <a:defRPr/>
            </a:pPr>
            <a:endParaRPr lang="en-US"/>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 charset="0"/>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1" charset="0"/>
              </a:defRPr>
            </a:lvl1pPr>
          </a:lstStyle>
          <a:p>
            <a:pPr>
              <a:defRPr/>
            </a:pPr>
            <a:fld id="{61CAA692-DFB1-48C0-8709-97DA9D894E26}" type="slidenum">
              <a:rPr lang="en-US"/>
              <a:pPr>
                <a:defRPr/>
              </a:pPr>
              <a:t>‹#›</a:t>
            </a:fld>
            <a:endParaRPr lang="en-US"/>
          </a:p>
        </p:txBody>
      </p:sp>
    </p:spTree>
    <p:extLst>
      <p:ext uri="{BB962C8B-B14F-4D97-AF65-F5344CB8AC3E}">
        <p14:creationId xmlns:p14="http://schemas.microsoft.com/office/powerpoint/2010/main" val="25893998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5C5A6DC-FA19-4013-8579-522AE86DA76C}" type="slidenum">
              <a:rPr lang="en-US" smtClean="0">
                <a:latin typeface="Times" pitchFamily="18" charset="0"/>
              </a:rPr>
              <a:pPr/>
              <a:t>1</a:t>
            </a:fld>
            <a:endParaRPr lang="en-US" smtClean="0">
              <a:latin typeface="Times" pitchFamily="18"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latin typeface="Times"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14D7CE5E-14E0-4514-97A8-0D2CF8FFABAA}" type="slidenum">
              <a:rPr lang="en-US" smtClean="0">
                <a:latin typeface="Times" pitchFamily="18" charset="0"/>
              </a:rPr>
              <a:pPr/>
              <a:t>18</a:t>
            </a:fld>
            <a:endParaRPr lang="en-US" dirty="0" smtClean="0">
              <a:latin typeface="Times" pitchFamily="18"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685800" y="4343400"/>
            <a:ext cx="5486400" cy="4114800"/>
          </a:xfrm>
          <a:noFill/>
          <a:ln/>
        </p:spPr>
        <p:txBody>
          <a:bodyPr/>
          <a:lstStyle/>
          <a:p>
            <a:pPr eaLnBrk="1" hangingPunct="1"/>
            <a:endParaRPr lang="en-US" dirty="0" smtClean="0">
              <a:latin typeface="Times"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905539FA-288A-4571-BB23-FB63681C471E}" type="slidenum">
              <a:rPr lang="en-US" smtClean="0">
                <a:latin typeface="Times" pitchFamily="18" charset="0"/>
              </a:rPr>
              <a:pPr/>
              <a:t>19</a:t>
            </a:fld>
            <a:endParaRPr lang="en-US" smtClean="0">
              <a:latin typeface="Times"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latin typeface="Times"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F456BB42-BC6A-450B-8A25-402E59A43FD8}" type="slidenum">
              <a:rPr lang="en-US"/>
              <a:pPr/>
              <a:t>21</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latin typeface="Times" pitchFamily="-106"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ヒラギノ角ゴ Pro W3" pitchFamily="28" charset="-128"/>
            </a:endParaRPr>
          </a:p>
        </p:txBody>
      </p:sp>
      <p:sp>
        <p:nvSpPr>
          <p:cNvPr id="14340" name="Slide Number Placeholder 3"/>
          <p:cNvSpPr>
            <a:spLocks noGrp="1"/>
          </p:cNvSpPr>
          <p:nvPr>
            <p:ph type="sldNum" sz="quarter" idx="5"/>
          </p:nvPr>
        </p:nvSpPr>
        <p:spPr bwMode="auto">
          <a:noFill/>
          <a:ln>
            <a:miter lim="800000"/>
            <a:headEnd/>
            <a:tailEnd/>
          </a:ln>
        </p:spPr>
        <p:txBody>
          <a:bodyPr/>
          <a:lstStyle/>
          <a:p>
            <a:fld id="{10402F65-FA21-4521-A968-B7BC2A70F28E}" type="slidenum">
              <a:rPr lang="en-US">
                <a:ea typeface="ＭＳ Ｐゴシック" pitchFamily="28" charset="-128"/>
              </a:rPr>
              <a:pPr/>
              <a:t>22</a:t>
            </a:fld>
            <a:endParaRPr lang="en-US">
              <a:ea typeface="ＭＳ Ｐゴシック" pitchFamily="28"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4FE676A8-2C4B-4043-9F2E-DF7E7A43AC37}" type="slidenum">
              <a:rPr lang="en-US" smtClean="0"/>
              <a:pPr/>
              <a:t>27</a:t>
            </a:fld>
            <a:endParaRPr lang="en-US" smtClean="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5ADC247D-BE93-4BD8-89AA-E7650EBC8F56}" type="slidenum">
              <a:rPr lang="en-US" smtClean="0">
                <a:latin typeface="Times" pitchFamily="18" charset="0"/>
              </a:rPr>
              <a:pPr/>
              <a:t>28</a:t>
            </a:fld>
            <a:endParaRPr lang="en-US" smtClean="0">
              <a:latin typeface="Times" pitchFamily="18"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smtClean="0">
              <a:latin typeface="Times"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629FFB32-4C6A-46D1-9A8B-5AA14BE3A5D3}" type="slidenum">
              <a:rPr lang="en-US" smtClean="0">
                <a:latin typeface="Times" pitchFamily="18" charset="0"/>
              </a:rPr>
              <a:pPr/>
              <a:t>30</a:t>
            </a:fld>
            <a:endParaRPr lang="en-US" smtClean="0">
              <a:latin typeface="Times"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F4BAFDC-615B-41D3-AB11-53148A260F46}" type="slidenum">
              <a:rPr lang="en-US" smtClean="0">
                <a:latin typeface="Times" pitchFamily="18" charset="0"/>
              </a:rPr>
              <a:pPr/>
              <a:t>3</a:t>
            </a:fld>
            <a:endParaRPr lang="en-US" smtClean="0">
              <a:latin typeface="Times" pitchFamily="18"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8CD3A31-59AE-423A-B49B-D6BB61F58D84}" type="slidenum">
              <a:rPr lang="en-US" smtClean="0">
                <a:latin typeface="Times" pitchFamily="18" charset="0"/>
              </a:rPr>
              <a:pPr/>
              <a:t>5</a:t>
            </a:fld>
            <a:endParaRPr lang="en-US" smtClean="0">
              <a:latin typeface="Times" pitchFamily="18"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smtClean="0">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7B1B9E85-2845-40F4-8705-CF03298B0FE3}" type="slidenum">
              <a:rPr lang="en-US" smtClean="0">
                <a:latin typeface="Times" pitchFamily="18" charset="0"/>
              </a:rPr>
              <a:pPr/>
              <a:t>6</a:t>
            </a:fld>
            <a:endParaRPr lang="en-US" smtClean="0">
              <a:latin typeface="Times" pitchFamily="18"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smtClean="0">
              <a:latin typeface="Times"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F46C0FFB-9237-4762-91AE-49EE1F2DC6F1}" type="slidenum">
              <a:rPr lang="en-US" smtClean="0">
                <a:latin typeface="Times" pitchFamily="18" charset="0"/>
              </a:rPr>
              <a:pPr/>
              <a:t>7</a:t>
            </a:fld>
            <a:endParaRPr lang="en-US" smtClean="0">
              <a:latin typeface="Times" pitchFamily="18"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latin typeface="Times"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853C49DD-97FF-4EAA-8BFA-91C9C39E1AF8}" type="slidenum">
              <a:rPr lang="en-US"/>
              <a:pPr/>
              <a:t>9</a:t>
            </a:fld>
            <a:endParaRPr 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smtClean="0">
              <a:latin typeface="Times" pitchFamily="-112"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A8383DB1-6EDB-4AAA-AEBB-4911C0EAA706}" type="slidenum">
              <a:rPr lang="en-US"/>
              <a:pPr/>
              <a:t>10</a:t>
            </a:fld>
            <a:endParaRPr lang="en-US"/>
          </a:p>
        </p:txBody>
      </p:sp>
      <p:sp>
        <p:nvSpPr>
          <p:cNvPr id="17411" name="Rectangle 7"/>
          <p:cNvSpPr txBox="1">
            <a:spLocks noGrp="1" noChangeArrowheads="1"/>
          </p:cNvSpPr>
          <p:nvPr/>
        </p:nvSpPr>
        <p:spPr bwMode="auto">
          <a:xfrm>
            <a:off x="3885579" y="8686489"/>
            <a:ext cx="2972421" cy="457512"/>
          </a:xfrm>
          <a:prstGeom prst="rect">
            <a:avLst/>
          </a:prstGeom>
          <a:noFill/>
          <a:ln w="9525">
            <a:noFill/>
            <a:miter lim="800000"/>
            <a:headEnd/>
            <a:tailEnd/>
          </a:ln>
        </p:spPr>
        <p:txBody>
          <a:bodyPr lIns="91435" tIns="45718" rIns="91435" bIns="45718" anchor="b"/>
          <a:lstStyle/>
          <a:p>
            <a:pPr algn="r" defTabSz="914437"/>
            <a:fld id="{2D93052B-3BF8-41A9-93E1-32A60C01BBDB}" type="slidenum">
              <a:rPr lang="en-US" sz="1200"/>
              <a:pPr algn="r" defTabSz="914437"/>
              <a:t>10</a:t>
            </a:fld>
            <a:endParaRPr lang="en-US" sz="1200" dirty="0"/>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pPr eaLnBrk="1" hangingPunct="1"/>
            <a:endParaRPr lang="en-US" smtClean="0">
              <a:latin typeface="Times" pitchFamily="-112"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C00224E5-9F4B-4110-9FCF-AD22605B4707}" type="slidenum">
              <a:rPr lang="en-US" smtClean="0">
                <a:solidFill>
                  <a:srgbClr val="000000"/>
                </a:solidFill>
                <a:latin typeface="Times" pitchFamily="18" charset="0"/>
              </a:rPr>
              <a:pPr/>
              <a:t>14</a:t>
            </a:fld>
            <a:endParaRPr lang="en-US" smtClean="0">
              <a:solidFill>
                <a:srgbClr val="000000"/>
              </a:solidFill>
              <a:latin typeface="Times" pitchFamily="18"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lIns="89657" tIns="44828" rIns="89657" bIns="44828"/>
          <a:lstStyle/>
          <a:p>
            <a:pPr>
              <a:spcBef>
                <a:spcPct val="0"/>
              </a:spcBef>
            </a:pPr>
            <a:endParaRPr lang="en-US" smtClean="0">
              <a:latin typeface="Times"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C1EC1DC8-595A-49E5-9436-4F77ABD715C8}" type="slidenum">
              <a:rPr lang="en-US" smtClean="0">
                <a:latin typeface="Times" pitchFamily="18" charset="0"/>
              </a:rPr>
              <a:pPr/>
              <a:t>15</a:t>
            </a:fld>
            <a:endParaRPr lang="en-US" smtClean="0">
              <a:latin typeface="Times" pitchFamily="18" charset="0"/>
            </a:endParaRPr>
          </a:p>
        </p:txBody>
      </p:sp>
      <p:sp>
        <p:nvSpPr>
          <p:cNvPr id="60419" name="Rectangle 2"/>
          <p:cNvSpPr>
            <a:spLocks noGrp="1" noRot="1" noChangeAspect="1" noChangeArrowheads="1" noTextEdit="1"/>
          </p:cNvSpPr>
          <p:nvPr>
            <p:ph type="sldImg"/>
          </p:nvPr>
        </p:nvSpPr>
        <p:spPr>
          <a:xfrm>
            <a:off x="1144588" y="685800"/>
            <a:ext cx="4572000" cy="3429000"/>
          </a:xfrm>
          <a:ln/>
        </p:spPr>
      </p:sp>
      <p:sp>
        <p:nvSpPr>
          <p:cNvPr id="60420" name="Rectangle 3"/>
          <p:cNvSpPr>
            <a:spLocks noGrp="1" noChangeArrowheads="1"/>
          </p:cNvSpPr>
          <p:nvPr>
            <p:ph type="body" idx="1"/>
          </p:nvPr>
        </p:nvSpPr>
        <p:spPr>
          <a:xfrm>
            <a:off x="685800" y="4343400"/>
            <a:ext cx="5486400" cy="4114800"/>
          </a:xfrm>
          <a:noFill/>
          <a:ln/>
        </p:spPr>
        <p:txBody>
          <a:bodyPr/>
          <a:lstStyle/>
          <a:p>
            <a:pPr eaLnBrk="1" hangingPunct="1"/>
            <a:r>
              <a:rPr lang="en-US" i="1" smtClean="0">
                <a:latin typeface="Times" pitchFamily="18" charset="0"/>
              </a:rPr>
              <a:t>What are the objectives of the project?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4"/>
          <p:cNvSpPr>
            <a:spLocks noGrp="1" noChangeArrowheads="1"/>
          </p:cNvSpPr>
          <p:nvPr>
            <p:ph type="sldNum" sz="quarter" idx="10"/>
          </p:nvPr>
        </p:nvSpPr>
        <p:spPr>
          <a:ln/>
        </p:spPr>
        <p:txBody>
          <a:bodyPr/>
          <a:lstStyle>
            <a:lvl1pPr>
              <a:defRPr/>
            </a:lvl1pPr>
          </a:lstStyle>
          <a:p>
            <a:pPr>
              <a:defRPr/>
            </a:pPr>
            <a:fld id="{746143CD-236A-403E-AD8D-3CB3DE644A9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sldNum" sz="quarter" idx="10"/>
          </p:nvPr>
        </p:nvSpPr>
        <p:spPr>
          <a:ln/>
        </p:spPr>
        <p:txBody>
          <a:bodyPr/>
          <a:lstStyle>
            <a:lvl1pPr>
              <a:defRPr/>
            </a:lvl1pPr>
          </a:lstStyle>
          <a:p>
            <a:pPr>
              <a:defRPr/>
            </a:pPr>
            <a:fld id="{12E82433-F325-4BA9-85C4-16DFBA3CABE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sldNum" sz="quarter" idx="10"/>
          </p:nvPr>
        </p:nvSpPr>
        <p:spPr>
          <a:ln/>
        </p:spPr>
        <p:txBody>
          <a:bodyPr/>
          <a:lstStyle>
            <a:lvl1pPr>
              <a:defRPr/>
            </a:lvl1pPr>
          </a:lstStyle>
          <a:p>
            <a:pPr>
              <a:defRPr/>
            </a:pPr>
            <a:fld id="{8189A430-0E9C-4660-B910-DB838EAADEF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4"/>
          <p:cNvSpPr>
            <a:spLocks noGrp="1" noChangeArrowheads="1"/>
          </p:cNvSpPr>
          <p:nvPr>
            <p:ph type="sldNum" sz="quarter" idx="10"/>
          </p:nvPr>
        </p:nvSpPr>
        <p:spPr>
          <a:ln/>
        </p:spPr>
        <p:txBody>
          <a:bodyPr/>
          <a:lstStyle>
            <a:lvl1pPr>
              <a:defRPr/>
            </a:lvl1pPr>
          </a:lstStyle>
          <a:p>
            <a:pPr>
              <a:defRPr/>
            </a:pPr>
            <a:fld id="{EE32C351-4EB7-464C-84B7-5DB13FD2803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sldNum" sz="quarter" idx="10"/>
          </p:nvPr>
        </p:nvSpPr>
        <p:spPr>
          <a:ln/>
        </p:spPr>
        <p:txBody>
          <a:bodyPr/>
          <a:lstStyle>
            <a:lvl1pPr>
              <a:defRPr/>
            </a:lvl1pPr>
          </a:lstStyle>
          <a:p>
            <a:pPr>
              <a:defRPr/>
            </a:pPr>
            <a:fld id="{07383F02-D3AB-4529-97A9-471ABCB087E2}"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b="1">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2" name="Date Placeholder 1"/>
          <p:cNvSpPr>
            <a:spLocks noGrp="1"/>
          </p:cNvSpPr>
          <p:nvPr>
            <p:ph type="dt" sz="half" idx="10"/>
          </p:nvPr>
        </p:nvSpPr>
        <p:spPr>
          <a:xfrm>
            <a:off x="0" y="6623554"/>
            <a:ext cx="2133600" cy="234446"/>
          </a:xfrm>
          <a:prstGeom prst="rect">
            <a:avLst/>
          </a:prstGeom>
        </p:spPr>
        <p:txBody>
          <a:bodyPr/>
          <a:lstStyle>
            <a:lvl1pPr>
              <a:defRPr>
                <a:solidFill>
                  <a:srgbClr val="7F7F7F"/>
                </a:solidFill>
                <a:latin typeface="Arial" pitchFamily="34" charset="0"/>
                <a:cs typeface="Arial" pitchFamily="34" charset="0"/>
              </a:defRPr>
            </a:lvl1pPr>
          </a:lstStyle>
          <a:p>
            <a:r>
              <a:rPr lang="en-US" smtClean="0"/>
              <a:t>September 30, 2014</a:t>
            </a:r>
            <a:endParaRPr lang="en-US" dirty="0"/>
          </a:p>
        </p:txBody>
      </p:sp>
      <p:sp>
        <p:nvSpPr>
          <p:cNvPr id="3" name="Footer Placeholder 2"/>
          <p:cNvSpPr>
            <a:spLocks noGrp="1"/>
          </p:cNvSpPr>
          <p:nvPr>
            <p:ph type="ftr" sz="quarter" idx="11"/>
          </p:nvPr>
        </p:nvSpPr>
        <p:spPr>
          <a:xfrm>
            <a:off x="3124200" y="6623554"/>
            <a:ext cx="2895600" cy="234446"/>
          </a:xfrm>
          <a:prstGeom prst="rect">
            <a:avLst/>
          </a:prstGeom>
        </p:spPr>
        <p:txBody>
          <a:bodyPr/>
          <a:lstStyle>
            <a:lvl1pPr>
              <a:defRPr>
                <a:latin typeface="Arial" pitchFamily="34" charset="0"/>
                <a:cs typeface="Arial" pitchFamily="34" charset="0"/>
              </a:defRPr>
            </a:lvl1pPr>
          </a:lstStyle>
          <a:p>
            <a:r>
              <a:rPr lang="en-US" smtClean="0"/>
              <a:t>TEMPO Instrument KDP-C</a:t>
            </a:r>
            <a:endParaRPr lang="en-US" dirty="0"/>
          </a:p>
        </p:txBody>
      </p:sp>
      <p:sp>
        <p:nvSpPr>
          <p:cNvPr id="4" name="Slide Number Placeholder 3"/>
          <p:cNvSpPr>
            <a:spLocks noGrp="1"/>
          </p:cNvSpPr>
          <p:nvPr>
            <p:ph type="sldNum" sz="quarter" idx="12"/>
          </p:nvPr>
        </p:nvSpPr>
        <p:spPr/>
        <p:txBody>
          <a:bodyPr/>
          <a:lstStyle>
            <a:lvl1pPr>
              <a:defRPr>
                <a:latin typeface="Arial" pitchFamily="34" charset="0"/>
                <a:cs typeface="Arial" pitchFamily="34" charset="0"/>
              </a:defRPr>
            </a:lvl1pPr>
          </a:lstStyle>
          <a:p>
            <a:fld id="{130A24BC-7C24-D948-A9D4-702D9310C26F}" type="slidenum">
              <a:rPr lang="en-US" smtClean="0"/>
              <a:pPr/>
              <a:t>‹#›</a:t>
            </a:fld>
            <a:endParaRPr lang="en-US" dirty="0"/>
          </a:p>
        </p:txBody>
      </p:sp>
    </p:spTree>
    <p:extLst>
      <p:ext uri="{BB962C8B-B14F-4D97-AF65-F5344CB8AC3E}">
        <p14:creationId xmlns:p14="http://schemas.microsoft.com/office/powerpoint/2010/main" val="3533650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sldNum" sz="quarter" idx="10"/>
          </p:nvPr>
        </p:nvSpPr>
        <p:spPr>
          <a:ln/>
        </p:spPr>
        <p:txBody>
          <a:bodyPr/>
          <a:lstStyle>
            <a:lvl1pPr>
              <a:defRPr/>
            </a:lvl1pPr>
          </a:lstStyle>
          <a:p>
            <a:pPr>
              <a:defRPr/>
            </a:pPr>
            <a:fld id="{9E157FE6-2E48-46F6-9630-B3577A23496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4"/>
          <p:cNvSpPr>
            <a:spLocks noGrp="1" noChangeArrowheads="1"/>
          </p:cNvSpPr>
          <p:nvPr>
            <p:ph type="sldNum" sz="quarter" idx="10"/>
          </p:nvPr>
        </p:nvSpPr>
        <p:spPr>
          <a:ln/>
        </p:spPr>
        <p:txBody>
          <a:bodyPr/>
          <a:lstStyle>
            <a:lvl1pPr>
              <a:defRPr/>
            </a:lvl1pPr>
          </a:lstStyle>
          <a:p>
            <a:pPr>
              <a:defRPr/>
            </a:pPr>
            <a:fld id="{E14405FB-9452-434B-A49E-6BCA142F55A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sldNum" sz="quarter" idx="10"/>
          </p:nvPr>
        </p:nvSpPr>
        <p:spPr>
          <a:ln/>
        </p:spPr>
        <p:txBody>
          <a:bodyPr/>
          <a:lstStyle>
            <a:lvl1pPr>
              <a:defRPr/>
            </a:lvl1pPr>
          </a:lstStyle>
          <a:p>
            <a:pPr>
              <a:defRPr/>
            </a:pPr>
            <a:fld id="{3E81D888-85BE-4B74-847F-1F8F8528EF6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4"/>
          <p:cNvSpPr>
            <a:spLocks noGrp="1" noChangeArrowheads="1"/>
          </p:cNvSpPr>
          <p:nvPr>
            <p:ph type="sldNum" sz="quarter" idx="10"/>
          </p:nvPr>
        </p:nvSpPr>
        <p:spPr>
          <a:ln/>
        </p:spPr>
        <p:txBody>
          <a:bodyPr/>
          <a:lstStyle>
            <a:lvl1pPr>
              <a:defRPr/>
            </a:lvl1pPr>
          </a:lstStyle>
          <a:p>
            <a:pPr>
              <a:defRPr/>
            </a:pPr>
            <a:fld id="{E8E3F427-A9A0-4DD9-B043-EC31392E1E6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4"/>
          <p:cNvSpPr>
            <a:spLocks noGrp="1" noChangeArrowheads="1"/>
          </p:cNvSpPr>
          <p:nvPr>
            <p:ph type="sldNum" sz="quarter" idx="10"/>
          </p:nvPr>
        </p:nvSpPr>
        <p:spPr>
          <a:ln/>
        </p:spPr>
        <p:txBody>
          <a:bodyPr/>
          <a:lstStyle>
            <a:lvl1pPr>
              <a:defRPr/>
            </a:lvl1pPr>
          </a:lstStyle>
          <a:p>
            <a:pPr>
              <a:defRPr/>
            </a:pPr>
            <a:fld id="{59C596AC-5E15-49FE-8167-982A45F8CA6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pPr>
              <a:defRPr/>
            </a:pPr>
            <a:fld id="{D18F5EF4-025B-4809-8D23-BF6F0FFFC41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pPr>
              <a:defRPr/>
            </a:pPr>
            <a:fld id="{13BB03FF-31FE-4816-9968-F0ABD7A9398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sldNum" sz="quarter" idx="10"/>
          </p:nvPr>
        </p:nvSpPr>
        <p:spPr>
          <a:ln/>
        </p:spPr>
        <p:txBody>
          <a:bodyPr/>
          <a:lstStyle>
            <a:lvl1pPr>
              <a:defRPr/>
            </a:lvl1pPr>
          </a:lstStyle>
          <a:p>
            <a:pPr>
              <a:defRPr/>
            </a:pPr>
            <a:fld id="{0484B0C8-9FA8-43B7-813F-577797DB7B5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7"/>
          <p:cNvPicPr>
            <a:picLocks noChangeAspect="1" noChangeArrowheads="1"/>
          </p:cNvPicPr>
          <p:nvPr userDrawn="1"/>
        </p:nvPicPr>
        <p:blipFill>
          <a:blip r:embed="rId16" cstate="print"/>
          <a:srcRect/>
          <a:stretch>
            <a:fillRect/>
          </a:stretch>
        </p:blipFill>
        <p:spPr bwMode="auto">
          <a:xfrm>
            <a:off x="0" y="0"/>
            <a:ext cx="9145588" cy="1035050"/>
          </a:xfrm>
          <a:prstGeom prst="rect">
            <a:avLst/>
          </a:prstGeom>
          <a:noFill/>
          <a:ln w="9525">
            <a:noFill/>
            <a:miter lim="800000"/>
            <a:headEnd/>
            <a:tailEnd/>
          </a:ln>
        </p:spPr>
      </p:pic>
      <p:sp>
        <p:nvSpPr>
          <p:cNvPr id="2051" name="Rectangle 8"/>
          <p:cNvSpPr>
            <a:spLocks noGrp="1" noChangeArrowheads="1"/>
          </p:cNvSpPr>
          <p:nvPr>
            <p:ph type="title"/>
          </p:nvPr>
        </p:nvSpPr>
        <p:spPr bwMode="auto">
          <a:xfrm>
            <a:off x="685800" y="264238"/>
            <a:ext cx="7772400" cy="6864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2052" name="Rectangle 9"/>
          <p:cNvSpPr>
            <a:spLocks noGrp="1" noChangeArrowheads="1"/>
          </p:cNvSpPr>
          <p:nvPr>
            <p:ph type="body" idx="1"/>
          </p:nvPr>
        </p:nvSpPr>
        <p:spPr bwMode="auto">
          <a:xfrm>
            <a:off x="685800" y="1371600"/>
            <a:ext cx="77724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8" name="Rectangle 14"/>
          <p:cNvSpPr>
            <a:spLocks noGrp="1" noChangeArrowheads="1"/>
          </p:cNvSpPr>
          <p:nvPr>
            <p:ph type="sldNum" sz="quarter" idx="4"/>
          </p:nvPr>
        </p:nvSpPr>
        <p:spPr bwMode="auto">
          <a:xfrm>
            <a:off x="7006768" y="6607626"/>
            <a:ext cx="2133600"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mn-lt"/>
              </a:defRPr>
            </a:lvl1pPr>
          </a:lstStyle>
          <a:p>
            <a:pPr>
              <a:defRPr/>
            </a:pPr>
            <a:fld id="{D806B96E-D998-4C7C-88D0-6F4FEB7801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lnSpc>
          <a:spcPts val="2840"/>
        </a:lnSpc>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Arial" charset="0"/>
        </a:defRPr>
      </a:lvl2pPr>
      <a:lvl3pPr algn="ctr" rtl="0" eaLnBrk="0" fontAlgn="base" hangingPunct="0">
        <a:spcBef>
          <a:spcPct val="0"/>
        </a:spcBef>
        <a:spcAft>
          <a:spcPct val="0"/>
        </a:spcAft>
        <a:defRPr sz="3200" b="1">
          <a:solidFill>
            <a:schemeClr val="bg1"/>
          </a:solidFill>
          <a:latin typeface="Arial" charset="0"/>
        </a:defRPr>
      </a:lvl3pPr>
      <a:lvl4pPr algn="ctr" rtl="0" eaLnBrk="0" fontAlgn="base" hangingPunct="0">
        <a:spcBef>
          <a:spcPct val="0"/>
        </a:spcBef>
        <a:spcAft>
          <a:spcPct val="0"/>
        </a:spcAft>
        <a:defRPr sz="3200" b="1">
          <a:solidFill>
            <a:schemeClr val="bg1"/>
          </a:solidFill>
          <a:latin typeface="Arial" charset="0"/>
        </a:defRPr>
      </a:lvl4pPr>
      <a:lvl5pPr algn="ctr" rtl="0" eaLnBrk="0" fontAlgn="base" hangingPunct="0">
        <a:spcBef>
          <a:spcPct val="0"/>
        </a:spcBef>
        <a:spcAft>
          <a:spcPct val="0"/>
        </a:spcAft>
        <a:defRPr sz="3200" b="1">
          <a:solidFill>
            <a:schemeClr val="bg1"/>
          </a:solidFill>
          <a:latin typeface="Arial" charset="0"/>
        </a:defRPr>
      </a:lvl5pPr>
      <a:lvl6pPr marL="457200" algn="ctr" rtl="0" fontAlgn="base">
        <a:spcBef>
          <a:spcPct val="0"/>
        </a:spcBef>
        <a:spcAft>
          <a:spcPct val="0"/>
        </a:spcAft>
        <a:defRPr sz="3200" b="1">
          <a:solidFill>
            <a:schemeClr val="bg1"/>
          </a:solidFill>
          <a:latin typeface="Arial" charset="0"/>
        </a:defRPr>
      </a:lvl6pPr>
      <a:lvl7pPr marL="914400" algn="ctr" rtl="0" fontAlgn="base">
        <a:spcBef>
          <a:spcPct val="0"/>
        </a:spcBef>
        <a:spcAft>
          <a:spcPct val="0"/>
        </a:spcAft>
        <a:defRPr sz="3200" b="1">
          <a:solidFill>
            <a:schemeClr val="bg1"/>
          </a:solidFill>
          <a:latin typeface="Arial" charset="0"/>
        </a:defRPr>
      </a:lvl7pPr>
      <a:lvl8pPr marL="1371600" algn="ctr" rtl="0" fontAlgn="base">
        <a:spcBef>
          <a:spcPct val="0"/>
        </a:spcBef>
        <a:spcAft>
          <a:spcPct val="0"/>
        </a:spcAft>
        <a:defRPr sz="3200" b="1">
          <a:solidFill>
            <a:schemeClr val="bg1"/>
          </a:solidFill>
          <a:latin typeface="Arial" charset="0"/>
        </a:defRPr>
      </a:lvl8pPr>
      <a:lvl9pPr marL="1828800" algn="ctr"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5000"/>
        </a:spcBef>
        <a:spcAft>
          <a:spcPct val="25000"/>
        </a:spcAft>
        <a:buChar char="•"/>
        <a:defRPr sz="2800" b="1">
          <a:solidFill>
            <a:schemeClr val="tx1"/>
          </a:solidFill>
          <a:latin typeface="+mn-lt"/>
          <a:ea typeface="+mn-ea"/>
          <a:cs typeface="+mn-cs"/>
        </a:defRPr>
      </a:lvl1pPr>
      <a:lvl2pPr marL="742950" indent="-285750" algn="l" rtl="0" eaLnBrk="0" fontAlgn="base" hangingPunct="0">
        <a:spcBef>
          <a:spcPct val="25000"/>
        </a:spcBef>
        <a:spcAft>
          <a:spcPct val="25000"/>
        </a:spcAft>
        <a:buChar char="–"/>
        <a:defRPr sz="2400">
          <a:solidFill>
            <a:schemeClr val="tx1"/>
          </a:solidFill>
          <a:latin typeface="+mn-lt"/>
        </a:defRPr>
      </a:lvl2pPr>
      <a:lvl3pPr marL="1143000" indent="-228600" algn="l" rtl="0" eaLnBrk="0" fontAlgn="base" hangingPunct="0">
        <a:spcBef>
          <a:spcPct val="25000"/>
        </a:spcBef>
        <a:spcAft>
          <a:spcPct val="25000"/>
        </a:spcAft>
        <a:buChar char="•"/>
        <a:defRPr sz="2000">
          <a:solidFill>
            <a:schemeClr val="tx1"/>
          </a:solidFill>
          <a:latin typeface="+mn-lt"/>
        </a:defRPr>
      </a:lvl3pPr>
      <a:lvl4pPr marL="1600200" indent="-228600" algn="l" rtl="0" eaLnBrk="0" fontAlgn="base" hangingPunct="0">
        <a:spcBef>
          <a:spcPct val="25000"/>
        </a:spcBef>
        <a:spcAft>
          <a:spcPct val="25000"/>
        </a:spcAft>
        <a:buChar char="–"/>
        <a:defRPr>
          <a:solidFill>
            <a:schemeClr val="tx1"/>
          </a:solidFill>
          <a:latin typeface="+mn-lt"/>
        </a:defRPr>
      </a:lvl4pPr>
      <a:lvl5pPr marL="2057400" indent="-228600" algn="l" rtl="0" eaLnBrk="0" fontAlgn="base" hangingPunct="0">
        <a:spcBef>
          <a:spcPct val="25000"/>
        </a:spcBef>
        <a:spcAft>
          <a:spcPct val="25000"/>
        </a:spcAft>
        <a:buChar char="»"/>
        <a:defRPr>
          <a:solidFill>
            <a:schemeClr val="tx1"/>
          </a:solidFill>
          <a:latin typeface="+mn-lt"/>
        </a:defRPr>
      </a:lvl5pPr>
      <a:lvl6pPr marL="2514600" indent="-228600" algn="l" rtl="0" fontAlgn="base">
        <a:spcBef>
          <a:spcPct val="25000"/>
        </a:spcBef>
        <a:spcAft>
          <a:spcPct val="25000"/>
        </a:spcAft>
        <a:buChar char="»"/>
        <a:defRPr>
          <a:solidFill>
            <a:schemeClr val="tx1"/>
          </a:solidFill>
          <a:latin typeface="+mn-lt"/>
        </a:defRPr>
      </a:lvl6pPr>
      <a:lvl7pPr marL="2971800" indent="-228600" algn="l" rtl="0" fontAlgn="base">
        <a:spcBef>
          <a:spcPct val="25000"/>
        </a:spcBef>
        <a:spcAft>
          <a:spcPct val="25000"/>
        </a:spcAft>
        <a:buChar char="»"/>
        <a:defRPr>
          <a:solidFill>
            <a:schemeClr val="tx1"/>
          </a:solidFill>
          <a:latin typeface="+mn-lt"/>
        </a:defRPr>
      </a:lvl7pPr>
      <a:lvl8pPr marL="3429000" indent="-228600" algn="l" rtl="0" fontAlgn="base">
        <a:spcBef>
          <a:spcPct val="25000"/>
        </a:spcBef>
        <a:spcAft>
          <a:spcPct val="25000"/>
        </a:spcAft>
        <a:buChar char="»"/>
        <a:defRPr>
          <a:solidFill>
            <a:schemeClr val="tx1"/>
          </a:solidFill>
          <a:latin typeface="+mn-lt"/>
        </a:defRPr>
      </a:lvl8pPr>
      <a:lvl9pPr marL="3886200" indent="-228600" algn="l" rtl="0" fontAlgn="base">
        <a:spcBef>
          <a:spcPct val="25000"/>
        </a:spcBef>
        <a:spcAft>
          <a:spcPct val="2500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jpe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18.png"/><Relationship Id="rId6" Type="http://schemas.openxmlformats.org/officeDocument/2006/relationships/image" Target="../media/image26.png"/><Relationship Id="rId7" Type="http://schemas.openxmlformats.org/officeDocument/2006/relationships/image" Target="../media/image27.jpeg"/><Relationship Id="rId8" Type="http://schemas.openxmlformats.org/officeDocument/2006/relationships/image" Target="../media/image28.jpeg"/><Relationship Id="rId9" Type="http://schemas.openxmlformats.org/officeDocument/2006/relationships/image" Target="../media/image29.jpe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image" Target="../media/image33.jpeg"/><Relationship Id="rId6" Type="http://schemas.openxmlformats.org/officeDocument/2006/relationships/image" Target="../media/image34.jpeg"/><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oleObject" Target="../embeddings/oleObject1.bin"/><Relationship Id="rId5" Type="http://schemas.openxmlformats.org/officeDocument/2006/relationships/image" Target="../media/image44.wmf"/><Relationship Id="rId6" Type="http://schemas.openxmlformats.org/officeDocument/2006/relationships/oleObject" Target="../embeddings/oleObject2.bin"/><Relationship Id="rId7" Type="http://schemas.openxmlformats.org/officeDocument/2006/relationships/image" Target="../media/image45.wmf"/><Relationship Id="rId8" Type="http://schemas.openxmlformats.org/officeDocument/2006/relationships/oleObject" Target="../embeddings/oleObject3.bin"/><Relationship Id="rId9" Type="http://schemas.openxmlformats.org/officeDocument/2006/relationships/image" Target="../media/image47.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8.png"/><Relationship Id="rId5"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1" Type="http://schemas.openxmlformats.org/officeDocument/2006/relationships/image" Target="../media/image62.jpeg"/><Relationship Id="rId12"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image" Target="../media/image53.jpeg"/><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jpeg"/><Relationship Id="rId9" Type="http://schemas.openxmlformats.org/officeDocument/2006/relationships/image" Target="../media/image60.jpeg"/><Relationship Id="rId10" Type="http://schemas.openxmlformats.org/officeDocument/2006/relationships/image" Target="../media/image6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C0959A7E-1C62-46C8-B44A-EA130394A817}" type="slidenum">
              <a:rPr lang="en-US" smtClean="0"/>
              <a:pPr>
                <a:defRPr/>
              </a:pPr>
              <a:t>1</a:t>
            </a:fld>
            <a:endParaRPr lang="en-US"/>
          </a:p>
        </p:txBody>
      </p:sp>
      <p:sp>
        <p:nvSpPr>
          <p:cNvPr id="2051" name="Rectangle 4"/>
          <p:cNvSpPr>
            <a:spLocks noGrp="1" noChangeArrowheads="1"/>
          </p:cNvSpPr>
          <p:nvPr>
            <p:ph type="ctrTitle"/>
          </p:nvPr>
        </p:nvSpPr>
        <p:spPr>
          <a:xfrm>
            <a:off x="0" y="4474308"/>
            <a:ext cx="9144000" cy="1670538"/>
          </a:xfrm>
        </p:spPr>
        <p:txBody>
          <a:bodyPr/>
          <a:lstStyle/>
          <a:p>
            <a:pPr eaLnBrk="1" hangingPunct="1">
              <a:defRPr/>
            </a:pPr>
            <a:r>
              <a:rPr lang="en-US" sz="1400" dirty="0" smtClean="0">
                <a:solidFill>
                  <a:schemeClr val="tx1"/>
                </a:solidFill>
              </a:rPr>
              <a:t>Mary </a:t>
            </a:r>
            <a:r>
              <a:rPr lang="en-US" sz="1400" dirty="0" err="1" smtClean="0">
                <a:solidFill>
                  <a:schemeClr val="tx1"/>
                </a:solidFill>
              </a:rPr>
              <a:t>DiJoseph</a:t>
            </a:r>
            <a:r>
              <a:rPr lang="en-US" sz="1400" dirty="0" smtClean="0">
                <a:solidFill>
                  <a:schemeClr val="tx1"/>
                </a:solidFill>
              </a:rPr>
              <a:t/>
            </a:r>
            <a:br>
              <a:rPr lang="en-US" sz="1400" dirty="0" smtClean="0">
                <a:solidFill>
                  <a:schemeClr val="tx1"/>
                </a:solidFill>
              </a:rPr>
            </a:br>
            <a:r>
              <a:rPr lang="en-US" sz="1400" dirty="0" smtClean="0">
                <a:solidFill>
                  <a:schemeClr val="tx1"/>
                </a:solidFill>
              </a:rPr>
              <a:t>Director, Flight Project</a:t>
            </a:r>
            <a:br>
              <a:rPr lang="en-US" sz="1400" dirty="0" smtClean="0">
                <a:solidFill>
                  <a:schemeClr val="tx1"/>
                </a:solidFill>
              </a:rPr>
            </a:br>
            <a:r>
              <a:rPr lang="en-US" sz="1400" dirty="0" smtClean="0">
                <a:solidFill>
                  <a:schemeClr val="tx1"/>
                </a:solidFill>
              </a:rPr>
              <a:t>October 22, </a:t>
            </a:r>
            <a:r>
              <a:rPr lang="en-US" sz="1400" dirty="0" smtClean="0">
                <a:solidFill>
                  <a:schemeClr val="tx1"/>
                </a:solidFill>
              </a:rPr>
              <a:t>2014</a:t>
            </a:r>
            <a:endParaRPr lang="en-US" sz="1400" dirty="0" smtClean="0">
              <a:solidFill>
                <a:schemeClr val="tx1"/>
              </a:solidFill>
            </a:endParaRPr>
          </a:p>
        </p:txBody>
      </p:sp>
      <p:sp>
        <p:nvSpPr>
          <p:cNvPr id="15" name="TextBox 14"/>
          <p:cNvSpPr txBox="1"/>
          <p:nvPr/>
        </p:nvSpPr>
        <p:spPr>
          <a:xfrm>
            <a:off x="1074616" y="2168770"/>
            <a:ext cx="6809154" cy="1323439"/>
          </a:xfrm>
          <a:prstGeom prst="rect">
            <a:avLst/>
          </a:prstGeom>
          <a:noFill/>
        </p:spPr>
        <p:txBody>
          <a:bodyPr wrap="square" rtlCol="0">
            <a:spAutoFit/>
          </a:bodyPr>
          <a:lstStyle/>
          <a:p>
            <a:pPr algn="ctr"/>
            <a:r>
              <a:rPr lang="en-US" sz="4000" b="1" dirty="0" smtClean="0">
                <a:latin typeface="Arial"/>
                <a:cs typeface="Arial"/>
              </a:rPr>
              <a:t>Flight Projects Directorate</a:t>
            </a:r>
            <a:br>
              <a:rPr lang="en-US" sz="4000" b="1" dirty="0" smtClean="0">
                <a:latin typeface="Arial"/>
                <a:cs typeface="Arial"/>
              </a:rPr>
            </a:br>
            <a:r>
              <a:rPr lang="en-US" sz="4000" b="1" dirty="0" smtClean="0">
                <a:latin typeface="Arial"/>
                <a:cs typeface="Arial"/>
              </a:rPr>
              <a:t>Overview</a:t>
            </a:r>
            <a:endParaRPr lang="en-US" sz="4000" b="1"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Slide Number Placeholder 1"/>
          <p:cNvSpPr>
            <a:spLocks noGrp="1"/>
          </p:cNvSpPr>
          <p:nvPr>
            <p:ph type="sldNum" sz="quarter" idx="10"/>
          </p:nvPr>
        </p:nvSpPr>
        <p:spPr>
          <a:noFill/>
        </p:spPr>
        <p:txBody>
          <a:bodyPr/>
          <a:lstStyle/>
          <a:p>
            <a:fld id="{2C35AECA-5E32-413E-94D1-E3E6ED2AB287}" type="slidenum">
              <a:rPr lang="en-US"/>
              <a:pPr/>
              <a:t>10</a:t>
            </a:fld>
            <a:endParaRPr lang="en-US"/>
          </a:p>
        </p:txBody>
      </p:sp>
      <p:sp>
        <p:nvSpPr>
          <p:cNvPr id="16412" name="Rectangle 36"/>
          <p:cNvSpPr>
            <a:spLocks noGrp="1" noChangeArrowheads="1"/>
          </p:cNvSpPr>
          <p:nvPr>
            <p:ph type="title" idx="4294967295"/>
          </p:nvPr>
        </p:nvSpPr>
        <p:spPr>
          <a:xfrm>
            <a:off x="828941" y="287064"/>
            <a:ext cx="8245475" cy="592539"/>
          </a:xfrm>
        </p:spPr>
        <p:txBody>
          <a:bodyPr/>
          <a:lstStyle/>
          <a:p>
            <a:pPr eaLnBrk="1" hangingPunct="1"/>
            <a:r>
              <a:rPr lang="en-US" dirty="0" smtClean="0"/>
              <a:t>PP&amp;C Organizational Roles</a:t>
            </a:r>
          </a:p>
        </p:txBody>
      </p:sp>
      <p:cxnSp>
        <p:nvCxnSpPr>
          <p:cNvPr id="6" name="Straight Connector 5"/>
          <p:cNvCxnSpPr/>
          <p:nvPr/>
        </p:nvCxnSpPr>
        <p:spPr>
          <a:xfrm>
            <a:off x="4393821" y="1955675"/>
            <a:ext cx="2888638"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911446" y="4604622"/>
            <a:ext cx="5632" cy="1091327"/>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231216" y="4604622"/>
            <a:ext cx="5632" cy="1091327"/>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446232" y="2785469"/>
            <a:ext cx="5632" cy="1091327"/>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751621" y="2785469"/>
            <a:ext cx="5632" cy="1091327"/>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8045643" y="2785469"/>
            <a:ext cx="5632" cy="1091327"/>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130923" y="2785469"/>
            <a:ext cx="5632" cy="1091327"/>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2741464" y="1356823"/>
            <a:ext cx="3661073" cy="1210382"/>
          </a:xfrm>
          <a:prstGeom prst="roundRect">
            <a:avLst/>
          </a:prstGeom>
          <a:solidFill>
            <a:srgbClr val="C0DCFF"/>
          </a:solid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solidFill>
                  <a:schemeClr val="tx1"/>
                </a:solidFill>
              </a:rPr>
              <a:t>Program Planning &amp; Control</a:t>
            </a:r>
          </a:p>
          <a:p>
            <a:pPr algn="ctr"/>
            <a:r>
              <a:rPr lang="en-US" sz="1400" dirty="0" smtClean="0">
                <a:solidFill>
                  <a:schemeClr val="tx1"/>
                </a:solidFill>
              </a:rPr>
              <a:t>Deputy Director, Barbara Mobley</a:t>
            </a:r>
          </a:p>
          <a:p>
            <a:pPr algn="ctr"/>
            <a:r>
              <a:rPr lang="en-US" sz="1300" dirty="0" smtClean="0">
                <a:solidFill>
                  <a:schemeClr val="tx1"/>
                </a:solidFill>
              </a:rPr>
              <a:t>Graphics (Teams 2)</a:t>
            </a:r>
          </a:p>
          <a:p>
            <a:pPr algn="ctr"/>
            <a:r>
              <a:rPr lang="en-US" sz="1300" dirty="0" smtClean="0">
                <a:solidFill>
                  <a:schemeClr val="tx1"/>
                </a:solidFill>
              </a:rPr>
              <a:t>Project Coordinator (Teams 2)</a:t>
            </a:r>
            <a:endParaRPr lang="en-US" sz="1300" dirty="0">
              <a:solidFill>
                <a:schemeClr val="tx1"/>
              </a:solidFill>
            </a:endParaRPr>
          </a:p>
        </p:txBody>
      </p:sp>
      <p:sp>
        <p:nvSpPr>
          <p:cNvPr id="15" name="Rounded Rectangle 14"/>
          <p:cNvSpPr/>
          <p:nvPr/>
        </p:nvSpPr>
        <p:spPr>
          <a:xfrm>
            <a:off x="6780039" y="1370326"/>
            <a:ext cx="2077195" cy="1210382"/>
          </a:xfrm>
          <a:prstGeom prst="roundRect">
            <a:avLst/>
          </a:prstGeom>
          <a:solidFill>
            <a:srgbClr val="C0DCFF"/>
          </a:solid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Admin Support</a:t>
            </a:r>
          </a:p>
          <a:p>
            <a:pPr algn="ctr"/>
            <a:r>
              <a:rPr lang="en-US" sz="1300" dirty="0" smtClean="0">
                <a:solidFill>
                  <a:schemeClr val="tx1"/>
                </a:solidFill>
              </a:rPr>
              <a:t>Lead, Terrie Seitz</a:t>
            </a:r>
          </a:p>
          <a:p>
            <a:pPr algn="ctr"/>
            <a:r>
              <a:rPr lang="en-US" sz="1300" dirty="0" smtClean="0">
                <a:solidFill>
                  <a:schemeClr val="tx1"/>
                </a:solidFill>
              </a:rPr>
              <a:t>LAMPS Contractors</a:t>
            </a:r>
          </a:p>
          <a:p>
            <a:pPr algn="ctr"/>
            <a:endParaRPr lang="en-US" sz="1400" dirty="0">
              <a:solidFill>
                <a:schemeClr val="tx1"/>
              </a:solidFill>
            </a:endParaRPr>
          </a:p>
        </p:txBody>
      </p:sp>
      <p:sp>
        <p:nvSpPr>
          <p:cNvPr id="16" name="Rounded Rectangle 15"/>
          <p:cNvSpPr/>
          <p:nvPr/>
        </p:nvSpPr>
        <p:spPr>
          <a:xfrm>
            <a:off x="155975" y="3040663"/>
            <a:ext cx="1950190" cy="1298841"/>
          </a:xfrm>
          <a:prstGeom prst="roundRect">
            <a:avLst/>
          </a:prstGeom>
          <a:solidFill>
            <a:srgbClr val="C0DCFF"/>
          </a:solid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smtClean="0">
              <a:solidFill>
                <a:schemeClr val="tx1"/>
              </a:solidFill>
            </a:endParaRPr>
          </a:p>
          <a:p>
            <a:pPr algn="ctr"/>
            <a:r>
              <a:rPr lang="en-US" sz="1600" b="1" dirty="0" smtClean="0">
                <a:solidFill>
                  <a:schemeClr val="tx1"/>
                </a:solidFill>
              </a:rPr>
              <a:t>Resources </a:t>
            </a:r>
          </a:p>
          <a:p>
            <a:pPr algn="ctr"/>
            <a:r>
              <a:rPr lang="en-US" sz="1600" b="1" dirty="0" smtClean="0">
                <a:solidFill>
                  <a:schemeClr val="tx1"/>
                </a:solidFill>
              </a:rPr>
              <a:t>Management</a:t>
            </a:r>
          </a:p>
          <a:p>
            <a:pPr algn="ctr"/>
            <a:r>
              <a:rPr lang="en-US" sz="1300" dirty="0" smtClean="0">
                <a:solidFill>
                  <a:schemeClr val="tx1"/>
                </a:solidFill>
              </a:rPr>
              <a:t>Lead, Tara </a:t>
            </a:r>
            <a:r>
              <a:rPr lang="en-US" sz="1300" dirty="0" err="1" smtClean="0">
                <a:solidFill>
                  <a:schemeClr val="tx1"/>
                </a:solidFill>
              </a:rPr>
              <a:t>Tveten</a:t>
            </a:r>
            <a:endParaRPr lang="en-US" sz="1300" dirty="0" smtClean="0">
              <a:solidFill>
                <a:schemeClr val="tx1"/>
              </a:solidFill>
            </a:endParaRPr>
          </a:p>
          <a:p>
            <a:pPr algn="ctr"/>
            <a:r>
              <a:rPr lang="en-US" sz="1300" dirty="0" smtClean="0">
                <a:solidFill>
                  <a:schemeClr val="tx1"/>
                </a:solidFill>
              </a:rPr>
              <a:t>Contractors </a:t>
            </a:r>
          </a:p>
          <a:p>
            <a:pPr algn="ctr"/>
            <a:r>
              <a:rPr lang="en-US" sz="1300" dirty="0" smtClean="0">
                <a:solidFill>
                  <a:schemeClr val="tx1"/>
                </a:solidFill>
              </a:rPr>
              <a:t>(</a:t>
            </a:r>
            <a:r>
              <a:rPr lang="en-US" sz="1300" dirty="0">
                <a:solidFill>
                  <a:schemeClr val="tx1"/>
                </a:solidFill>
              </a:rPr>
              <a:t>Teams 2)</a:t>
            </a:r>
          </a:p>
          <a:p>
            <a:pPr algn="ctr"/>
            <a:endParaRPr lang="en-US" sz="1300" dirty="0" smtClean="0">
              <a:solidFill>
                <a:schemeClr val="tx1"/>
              </a:solidFill>
            </a:endParaRPr>
          </a:p>
          <a:p>
            <a:pPr algn="ctr"/>
            <a:endParaRPr lang="en-US" sz="1400" dirty="0">
              <a:solidFill>
                <a:schemeClr val="tx1"/>
              </a:solidFill>
            </a:endParaRPr>
          </a:p>
        </p:txBody>
      </p:sp>
      <p:sp>
        <p:nvSpPr>
          <p:cNvPr id="17" name="Rounded Rectangle 16"/>
          <p:cNvSpPr/>
          <p:nvPr/>
        </p:nvSpPr>
        <p:spPr>
          <a:xfrm>
            <a:off x="2443631" y="3054755"/>
            <a:ext cx="1950190" cy="1298841"/>
          </a:xfrm>
          <a:prstGeom prst="roundRect">
            <a:avLst/>
          </a:prstGeom>
          <a:solidFill>
            <a:srgbClr val="C0DCFF"/>
          </a:solid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smtClean="0">
              <a:solidFill>
                <a:schemeClr val="tx1"/>
              </a:solidFill>
            </a:endParaRPr>
          </a:p>
          <a:p>
            <a:pPr algn="ctr"/>
            <a:r>
              <a:rPr lang="en-US" sz="1600" b="1" dirty="0" smtClean="0">
                <a:solidFill>
                  <a:schemeClr val="tx1"/>
                </a:solidFill>
              </a:rPr>
              <a:t>Schedule </a:t>
            </a:r>
          </a:p>
          <a:p>
            <a:pPr algn="ctr"/>
            <a:r>
              <a:rPr lang="en-US" sz="1600" b="1" dirty="0" smtClean="0">
                <a:solidFill>
                  <a:schemeClr val="tx1"/>
                </a:solidFill>
              </a:rPr>
              <a:t>Management</a:t>
            </a:r>
          </a:p>
          <a:p>
            <a:pPr algn="ctr"/>
            <a:r>
              <a:rPr lang="en-US" sz="1300" dirty="0">
                <a:solidFill>
                  <a:schemeClr val="tx1"/>
                </a:solidFill>
              </a:rPr>
              <a:t>Lead, </a:t>
            </a:r>
            <a:r>
              <a:rPr lang="en-US" sz="1300" dirty="0" smtClean="0">
                <a:solidFill>
                  <a:schemeClr val="tx1"/>
                </a:solidFill>
              </a:rPr>
              <a:t>Tara </a:t>
            </a:r>
            <a:r>
              <a:rPr lang="en-US" sz="1300" dirty="0" err="1" smtClean="0">
                <a:solidFill>
                  <a:schemeClr val="tx1"/>
                </a:solidFill>
              </a:rPr>
              <a:t>Tveten</a:t>
            </a:r>
            <a:endParaRPr lang="en-US" sz="1300" dirty="0" smtClean="0">
              <a:solidFill>
                <a:schemeClr val="tx1"/>
              </a:solidFill>
            </a:endParaRPr>
          </a:p>
          <a:p>
            <a:pPr algn="ctr"/>
            <a:r>
              <a:rPr lang="en-US" sz="1300" dirty="0" smtClean="0">
                <a:solidFill>
                  <a:schemeClr val="tx1"/>
                </a:solidFill>
              </a:rPr>
              <a:t>Contractors</a:t>
            </a:r>
          </a:p>
          <a:p>
            <a:pPr algn="ctr"/>
            <a:r>
              <a:rPr lang="en-US" sz="1300" dirty="0">
                <a:solidFill>
                  <a:schemeClr val="tx1"/>
                </a:solidFill>
              </a:rPr>
              <a:t>(Teams 2</a:t>
            </a:r>
            <a:r>
              <a:rPr lang="en-US" sz="1300" dirty="0" smtClean="0">
                <a:solidFill>
                  <a:schemeClr val="tx1"/>
                </a:solidFill>
              </a:rPr>
              <a:t>)</a:t>
            </a:r>
            <a:endParaRPr lang="en-US" sz="1300" dirty="0">
              <a:solidFill>
                <a:schemeClr val="tx1"/>
              </a:solidFill>
            </a:endParaRPr>
          </a:p>
          <a:p>
            <a:pPr algn="ctr"/>
            <a:endParaRPr lang="en-US" sz="1300" dirty="0" smtClean="0">
              <a:solidFill>
                <a:schemeClr val="tx1"/>
              </a:solidFill>
            </a:endParaRPr>
          </a:p>
          <a:p>
            <a:pPr algn="ctr"/>
            <a:endParaRPr lang="en-US" sz="1400" dirty="0">
              <a:solidFill>
                <a:schemeClr val="tx1"/>
              </a:solidFill>
            </a:endParaRPr>
          </a:p>
        </p:txBody>
      </p:sp>
      <p:sp>
        <p:nvSpPr>
          <p:cNvPr id="18" name="Rounded Rectangle 17"/>
          <p:cNvSpPr/>
          <p:nvPr/>
        </p:nvSpPr>
        <p:spPr>
          <a:xfrm>
            <a:off x="4782158" y="3052976"/>
            <a:ext cx="1950190" cy="1298841"/>
          </a:xfrm>
          <a:prstGeom prst="roundRect">
            <a:avLst/>
          </a:prstGeom>
          <a:solidFill>
            <a:srgbClr val="C0DCFF"/>
          </a:solid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smtClean="0">
              <a:solidFill>
                <a:schemeClr val="tx1"/>
              </a:solidFill>
            </a:endParaRPr>
          </a:p>
          <a:p>
            <a:pPr algn="ctr"/>
            <a:endParaRPr lang="en-US" sz="1600" b="1" dirty="0" smtClean="0">
              <a:solidFill>
                <a:schemeClr val="tx1"/>
              </a:solidFill>
            </a:endParaRPr>
          </a:p>
          <a:p>
            <a:pPr algn="ctr"/>
            <a:r>
              <a:rPr lang="en-US" sz="1400" b="1" dirty="0" smtClean="0">
                <a:solidFill>
                  <a:schemeClr val="tx1"/>
                </a:solidFill>
              </a:rPr>
              <a:t>Configuration &amp; </a:t>
            </a:r>
          </a:p>
          <a:p>
            <a:pPr algn="ctr"/>
            <a:r>
              <a:rPr lang="en-US" sz="1400" b="1" dirty="0" smtClean="0">
                <a:solidFill>
                  <a:schemeClr val="tx1"/>
                </a:solidFill>
              </a:rPr>
              <a:t>Data</a:t>
            </a:r>
            <a:r>
              <a:rPr lang="en-US" sz="1400" b="1" dirty="0">
                <a:solidFill>
                  <a:schemeClr val="tx1"/>
                </a:solidFill>
              </a:rPr>
              <a:t> </a:t>
            </a:r>
            <a:r>
              <a:rPr lang="en-US" sz="1400" b="1" dirty="0" smtClean="0">
                <a:solidFill>
                  <a:schemeClr val="tx1"/>
                </a:solidFill>
              </a:rPr>
              <a:t>Management</a:t>
            </a:r>
          </a:p>
          <a:p>
            <a:pPr algn="ctr"/>
            <a:r>
              <a:rPr lang="en-US" sz="1300" dirty="0" smtClean="0">
                <a:solidFill>
                  <a:schemeClr val="tx1"/>
                </a:solidFill>
              </a:rPr>
              <a:t>Lead, Heather </a:t>
            </a:r>
            <a:r>
              <a:rPr lang="en-US" sz="1300" dirty="0" err="1" smtClean="0">
                <a:solidFill>
                  <a:schemeClr val="tx1"/>
                </a:solidFill>
              </a:rPr>
              <a:t>Altizer</a:t>
            </a:r>
            <a:r>
              <a:rPr lang="en-US" sz="1300" dirty="0" smtClean="0">
                <a:solidFill>
                  <a:schemeClr val="tx1"/>
                </a:solidFill>
              </a:rPr>
              <a:t> Contractors</a:t>
            </a:r>
          </a:p>
          <a:p>
            <a:pPr algn="ctr"/>
            <a:r>
              <a:rPr lang="en-US" sz="1300" dirty="0">
                <a:solidFill>
                  <a:schemeClr val="tx1"/>
                </a:solidFill>
              </a:rPr>
              <a:t>(Teams 2)</a:t>
            </a:r>
          </a:p>
          <a:p>
            <a:pPr algn="ctr"/>
            <a:endParaRPr lang="en-US" sz="1300" dirty="0">
              <a:solidFill>
                <a:schemeClr val="tx1"/>
              </a:solidFill>
            </a:endParaRPr>
          </a:p>
          <a:p>
            <a:pPr algn="ctr"/>
            <a:endParaRPr lang="en-US" sz="1300" dirty="0" smtClean="0">
              <a:solidFill>
                <a:schemeClr val="tx1"/>
              </a:solidFill>
            </a:endParaRPr>
          </a:p>
          <a:p>
            <a:pPr algn="ctr"/>
            <a:endParaRPr lang="en-US" sz="1400" dirty="0">
              <a:solidFill>
                <a:schemeClr val="tx1"/>
              </a:solidFill>
            </a:endParaRPr>
          </a:p>
        </p:txBody>
      </p:sp>
      <p:sp>
        <p:nvSpPr>
          <p:cNvPr id="19" name="Rounded Rectangle 18"/>
          <p:cNvSpPr/>
          <p:nvPr/>
        </p:nvSpPr>
        <p:spPr>
          <a:xfrm>
            <a:off x="7078475" y="3040663"/>
            <a:ext cx="1950190" cy="1298841"/>
          </a:xfrm>
          <a:prstGeom prst="roundRect">
            <a:avLst/>
          </a:prstGeom>
          <a:solidFill>
            <a:srgbClr val="C0DCFF"/>
          </a:solid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Risk </a:t>
            </a:r>
          </a:p>
          <a:p>
            <a:pPr algn="ctr"/>
            <a:r>
              <a:rPr lang="en-US" sz="1600" b="1" dirty="0" smtClean="0">
                <a:solidFill>
                  <a:schemeClr val="tx1"/>
                </a:solidFill>
              </a:rPr>
              <a:t>Management</a:t>
            </a:r>
          </a:p>
          <a:p>
            <a:pPr algn="ctr"/>
            <a:r>
              <a:rPr lang="en-US" sz="1300" dirty="0">
                <a:solidFill>
                  <a:schemeClr val="tx1"/>
                </a:solidFill>
              </a:rPr>
              <a:t>Lead, </a:t>
            </a:r>
            <a:r>
              <a:rPr lang="en-US" sz="1300" dirty="0" smtClean="0">
                <a:solidFill>
                  <a:schemeClr val="tx1"/>
                </a:solidFill>
              </a:rPr>
              <a:t>Tara </a:t>
            </a:r>
            <a:r>
              <a:rPr lang="en-US" sz="1300" dirty="0" err="1" smtClean="0">
                <a:solidFill>
                  <a:schemeClr val="tx1"/>
                </a:solidFill>
              </a:rPr>
              <a:t>Tveten</a:t>
            </a:r>
            <a:endParaRPr lang="en-US" sz="1300" dirty="0" smtClean="0">
              <a:solidFill>
                <a:schemeClr val="tx1"/>
              </a:solidFill>
            </a:endParaRPr>
          </a:p>
          <a:p>
            <a:pPr algn="ctr"/>
            <a:r>
              <a:rPr lang="en-US" sz="1300" dirty="0" smtClean="0">
                <a:solidFill>
                  <a:schemeClr val="tx1"/>
                </a:solidFill>
              </a:rPr>
              <a:t>Contractors</a:t>
            </a:r>
          </a:p>
          <a:p>
            <a:pPr algn="ctr"/>
            <a:r>
              <a:rPr lang="en-US" sz="1300" dirty="0" smtClean="0">
                <a:solidFill>
                  <a:schemeClr val="tx1"/>
                </a:solidFill>
              </a:rPr>
              <a:t>(TEAMS)</a:t>
            </a:r>
          </a:p>
          <a:p>
            <a:pPr algn="ctr"/>
            <a:endParaRPr lang="en-US" sz="1400" dirty="0">
              <a:solidFill>
                <a:schemeClr val="tx1"/>
              </a:solidFill>
            </a:endParaRPr>
          </a:p>
        </p:txBody>
      </p:sp>
      <p:sp>
        <p:nvSpPr>
          <p:cNvPr id="20" name="Rounded Rectangle 19"/>
          <p:cNvSpPr/>
          <p:nvPr/>
        </p:nvSpPr>
        <p:spPr>
          <a:xfrm>
            <a:off x="1290626" y="4849900"/>
            <a:ext cx="1950190" cy="1298841"/>
          </a:xfrm>
          <a:prstGeom prst="roundRect">
            <a:avLst/>
          </a:prstGeom>
          <a:solidFill>
            <a:srgbClr val="C0DCFF"/>
          </a:solid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smtClean="0">
              <a:solidFill>
                <a:schemeClr val="tx1"/>
              </a:solidFill>
            </a:endParaRPr>
          </a:p>
          <a:p>
            <a:pPr algn="ctr"/>
            <a:r>
              <a:rPr lang="en-US" sz="1600" b="1" dirty="0" smtClean="0">
                <a:solidFill>
                  <a:schemeClr val="tx1"/>
                </a:solidFill>
              </a:rPr>
              <a:t>Earned Value </a:t>
            </a:r>
          </a:p>
          <a:p>
            <a:pPr algn="ctr"/>
            <a:r>
              <a:rPr lang="en-US" sz="1600" b="1" dirty="0" smtClean="0">
                <a:solidFill>
                  <a:schemeClr val="tx1"/>
                </a:solidFill>
              </a:rPr>
              <a:t>Management</a:t>
            </a:r>
          </a:p>
          <a:p>
            <a:pPr algn="ctr"/>
            <a:r>
              <a:rPr lang="en-US" sz="1300" dirty="0" smtClean="0">
                <a:solidFill>
                  <a:schemeClr val="tx1"/>
                </a:solidFill>
              </a:rPr>
              <a:t>Lead, TBD</a:t>
            </a:r>
          </a:p>
          <a:p>
            <a:pPr algn="ctr"/>
            <a:r>
              <a:rPr lang="en-US" sz="1300" dirty="0" smtClean="0">
                <a:solidFill>
                  <a:schemeClr val="tx1"/>
                </a:solidFill>
              </a:rPr>
              <a:t>Contractors</a:t>
            </a:r>
          </a:p>
          <a:p>
            <a:pPr algn="ctr"/>
            <a:r>
              <a:rPr lang="en-US" sz="1300" dirty="0">
                <a:solidFill>
                  <a:schemeClr val="tx1"/>
                </a:solidFill>
              </a:rPr>
              <a:t>(Teams 2</a:t>
            </a:r>
            <a:r>
              <a:rPr lang="en-US" sz="1300" dirty="0" smtClean="0">
                <a:solidFill>
                  <a:schemeClr val="tx1"/>
                </a:solidFill>
              </a:rPr>
              <a:t>)</a:t>
            </a:r>
            <a:endParaRPr lang="en-US" sz="1300" dirty="0">
              <a:solidFill>
                <a:schemeClr val="tx1"/>
              </a:solidFill>
            </a:endParaRPr>
          </a:p>
          <a:p>
            <a:pPr algn="ctr"/>
            <a:endParaRPr lang="en-US" sz="1400" dirty="0">
              <a:solidFill>
                <a:schemeClr val="tx1"/>
              </a:solidFill>
            </a:endParaRPr>
          </a:p>
        </p:txBody>
      </p:sp>
      <p:sp>
        <p:nvSpPr>
          <p:cNvPr id="21" name="Rounded Rectangle 20"/>
          <p:cNvSpPr/>
          <p:nvPr/>
        </p:nvSpPr>
        <p:spPr>
          <a:xfrm>
            <a:off x="3565852" y="4849900"/>
            <a:ext cx="2029542" cy="1298841"/>
          </a:xfrm>
          <a:prstGeom prst="roundRect">
            <a:avLst/>
          </a:prstGeom>
          <a:solidFill>
            <a:srgbClr val="C0DCFF"/>
          </a:solid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smtClean="0">
              <a:solidFill>
                <a:schemeClr val="tx1"/>
              </a:solidFill>
            </a:endParaRPr>
          </a:p>
          <a:p>
            <a:pPr algn="ctr"/>
            <a:endParaRPr lang="en-US" sz="1600" b="1" dirty="0">
              <a:solidFill>
                <a:schemeClr val="tx1"/>
              </a:solidFill>
            </a:endParaRPr>
          </a:p>
          <a:p>
            <a:pPr algn="ctr"/>
            <a:r>
              <a:rPr lang="en-US" sz="1600" b="1" dirty="0" smtClean="0">
                <a:solidFill>
                  <a:schemeClr val="tx1"/>
                </a:solidFill>
              </a:rPr>
              <a:t>Human</a:t>
            </a:r>
          </a:p>
          <a:p>
            <a:pPr algn="ctr"/>
            <a:r>
              <a:rPr lang="en-US" sz="1600" b="1" dirty="0" smtClean="0">
                <a:solidFill>
                  <a:schemeClr val="tx1"/>
                </a:solidFill>
              </a:rPr>
              <a:t>Capital</a:t>
            </a:r>
          </a:p>
          <a:p>
            <a:pPr algn="ctr"/>
            <a:r>
              <a:rPr lang="en-US" sz="1300" dirty="0" smtClean="0">
                <a:solidFill>
                  <a:schemeClr val="tx1"/>
                </a:solidFill>
              </a:rPr>
              <a:t>Lead, Jennifer </a:t>
            </a:r>
            <a:r>
              <a:rPr lang="en-US" sz="1300" dirty="0" err="1" smtClean="0">
                <a:solidFill>
                  <a:schemeClr val="tx1"/>
                </a:solidFill>
              </a:rPr>
              <a:t>McCardell</a:t>
            </a:r>
            <a:endParaRPr lang="en-US" sz="1300" dirty="0" smtClean="0">
              <a:solidFill>
                <a:schemeClr val="tx1"/>
              </a:solidFill>
            </a:endParaRPr>
          </a:p>
          <a:p>
            <a:pPr algn="ctr"/>
            <a:endParaRPr lang="en-US" sz="1300" dirty="0" smtClean="0">
              <a:solidFill>
                <a:schemeClr val="tx1"/>
              </a:solidFill>
            </a:endParaRPr>
          </a:p>
          <a:p>
            <a:pPr algn="ctr"/>
            <a:endParaRPr lang="en-US" sz="1400" dirty="0" smtClean="0">
              <a:solidFill>
                <a:schemeClr val="tx1"/>
              </a:solidFill>
            </a:endParaRPr>
          </a:p>
          <a:p>
            <a:pPr algn="ctr"/>
            <a:endParaRPr lang="en-US" sz="1400" dirty="0">
              <a:solidFill>
                <a:schemeClr val="tx1"/>
              </a:solidFill>
            </a:endParaRPr>
          </a:p>
        </p:txBody>
      </p:sp>
      <p:sp>
        <p:nvSpPr>
          <p:cNvPr id="22" name="Rounded Rectangle 21"/>
          <p:cNvSpPr/>
          <p:nvPr/>
        </p:nvSpPr>
        <p:spPr>
          <a:xfrm>
            <a:off x="5920430" y="4849900"/>
            <a:ext cx="1950190" cy="1298841"/>
          </a:xfrm>
          <a:prstGeom prst="roundRect">
            <a:avLst/>
          </a:prstGeom>
          <a:solidFill>
            <a:srgbClr val="C0DCFF"/>
          </a:solid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smtClean="0">
                <a:solidFill>
                  <a:schemeClr val="tx1"/>
                </a:solidFill>
              </a:rPr>
              <a:t>Cost Estimation </a:t>
            </a:r>
            <a:endParaRPr lang="en-US" sz="1600" b="1" dirty="0" smtClean="0">
              <a:solidFill>
                <a:schemeClr val="tx1"/>
              </a:solidFill>
            </a:endParaRPr>
          </a:p>
          <a:p>
            <a:pPr algn="ctr"/>
            <a:r>
              <a:rPr lang="en-US" sz="1300" dirty="0" smtClean="0">
                <a:solidFill>
                  <a:schemeClr val="tx1"/>
                </a:solidFill>
              </a:rPr>
              <a:t>Lead, Barbara Mobley</a:t>
            </a:r>
          </a:p>
          <a:p>
            <a:pPr algn="ctr"/>
            <a:r>
              <a:rPr lang="en-US" sz="1300" dirty="0" smtClean="0">
                <a:solidFill>
                  <a:schemeClr val="tx1"/>
                </a:solidFill>
              </a:rPr>
              <a:t>Staffing provided by OSACB</a:t>
            </a:r>
          </a:p>
          <a:p>
            <a:pPr algn="ctr"/>
            <a:endParaRPr lang="en-US" sz="1400" dirty="0">
              <a:solidFill>
                <a:schemeClr val="tx1"/>
              </a:solidFill>
            </a:endParaRPr>
          </a:p>
        </p:txBody>
      </p:sp>
      <p:cxnSp>
        <p:nvCxnSpPr>
          <p:cNvPr id="23" name="Straight Connector 22"/>
          <p:cNvCxnSpPr/>
          <p:nvPr/>
        </p:nvCxnSpPr>
        <p:spPr>
          <a:xfrm>
            <a:off x="1131065" y="2795390"/>
            <a:ext cx="6909623"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234377" y="4604622"/>
            <a:ext cx="4690904"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4" idx="2"/>
          </p:cNvCxnSpPr>
          <p:nvPr/>
        </p:nvCxnSpPr>
        <p:spPr>
          <a:xfrm>
            <a:off x="4572001" y="2567205"/>
            <a:ext cx="11781" cy="2282695"/>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0" y="6627168"/>
            <a:ext cx="1051077" cy="230832"/>
          </a:xfrm>
          <a:prstGeom prst="rect">
            <a:avLst/>
          </a:prstGeom>
          <a:noFill/>
          <a:effectLst/>
        </p:spPr>
        <p:txBody>
          <a:bodyPr wrap="none" rtlCol="0">
            <a:spAutoFit/>
          </a:bodyPr>
          <a:lstStyle/>
          <a:p>
            <a:r>
              <a:rPr lang="en-US" sz="900" dirty="0" smtClean="0">
                <a:latin typeface="Arial"/>
                <a:cs typeface="Arial"/>
              </a:rPr>
              <a:t>updated</a:t>
            </a:r>
            <a:r>
              <a:rPr lang="en-US" sz="900" smtClean="0">
                <a:latin typeface="Arial"/>
                <a:cs typeface="Arial"/>
              </a:rPr>
              <a:t>: 1/</a:t>
            </a:r>
            <a:r>
              <a:rPr lang="en-US" sz="900" dirty="0" smtClean="0">
                <a:latin typeface="Arial"/>
                <a:cs typeface="Arial"/>
              </a:rPr>
              <a:t>13/15</a:t>
            </a:r>
            <a:endParaRPr lang="en-US" sz="900"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Orion Launch Abort System (LAS)</a:t>
            </a:r>
            <a:endParaRPr lang="en-US" sz="2800" dirty="0"/>
          </a:p>
        </p:txBody>
      </p:sp>
      <p:pic>
        <p:nvPicPr>
          <p:cNvPr id="3" name="Picture 2" descr="LAS_montage.jpg"/>
          <p:cNvPicPr>
            <a:picLocks noChangeAspect="1"/>
          </p:cNvPicPr>
          <p:nvPr/>
        </p:nvPicPr>
        <p:blipFill>
          <a:blip r:embed="rId2"/>
          <a:stretch>
            <a:fillRect/>
          </a:stretch>
        </p:blipFill>
        <p:spPr>
          <a:xfrm>
            <a:off x="0" y="969264"/>
            <a:ext cx="9144000" cy="5888736"/>
          </a:xfrm>
          <a:prstGeom prst="rect">
            <a:avLst/>
          </a:prstGeom>
        </p:spPr>
      </p:pic>
    </p:spTree>
    <p:extLst>
      <p:ext uri="{BB962C8B-B14F-4D97-AF65-F5344CB8AC3E}">
        <p14:creationId xmlns:p14="http://schemas.microsoft.com/office/powerpoint/2010/main" val="396647299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9895" y="351493"/>
            <a:ext cx="7772400" cy="686445"/>
          </a:xfrm>
        </p:spPr>
        <p:txBody>
          <a:bodyPr/>
          <a:lstStyle/>
          <a:p>
            <a:r>
              <a:rPr lang="en-US" dirty="0" smtClean="0">
                <a:solidFill>
                  <a:srgbClr val="FFFF00"/>
                </a:solidFill>
              </a:rPr>
              <a:t>ORION LAS </a:t>
            </a:r>
            <a:r>
              <a:rPr lang="en-US" sz="2400" i="1" dirty="0">
                <a:solidFill>
                  <a:srgbClr val="FFFFFF"/>
                </a:solidFill>
                <a:effectLst>
                  <a:outerShdw blurRad="50800" dist="38100" algn="l" rotWithShape="0">
                    <a:prstClr val="black">
                      <a:alpha val="40000"/>
                    </a:prstClr>
                  </a:outerShdw>
                </a:effectLst>
              </a:rPr>
              <a:t>– </a:t>
            </a:r>
            <a:r>
              <a:rPr lang="en-US" sz="2400" i="1" dirty="0" smtClean="0">
                <a:solidFill>
                  <a:srgbClr val="FFFFFF"/>
                </a:solidFill>
                <a:effectLst>
                  <a:outerShdw blurRad="50800" dist="38100" algn="l" rotWithShape="0">
                    <a:prstClr val="black">
                      <a:alpha val="40000"/>
                    </a:prstClr>
                  </a:outerShdw>
                </a:effectLst>
              </a:rPr>
              <a:t>Preparing for 2014 EFT-1 Launch</a:t>
            </a:r>
            <a:endParaRPr lang="en-US" sz="2400" dirty="0">
              <a:solidFill>
                <a:srgbClr val="FFFFFF"/>
              </a:solidFill>
            </a:endParaRPr>
          </a:p>
        </p:txBody>
      </p:sp>
      <p:pic>
        <p:nvPicPr>
          <p:cNvPr id="2" name="Picture 1" descr="Orion GTA Test Complet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5647" y="1081820"/>
            <a:ext cx="2414497" cy="5259047"/>
          </a:xfrm>
          <a:prstGeom prst="rect">
            <a:avLst/>
          </a:prstGeom>
        </p:spPr>
      </p:pic>
      <p:pic>
        <p:nvPicPr>
          <p:cNvPr id="4" name="Picture 3" descr="EFT-1 Fairing Pane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333" y="1081820"/>
            <a:ext cx="1851888" cy="1499862"/>
          </a:xfrm>
          <a:prstGeom prst="rect">
            <a:avLst/>
          </a:prstGeom>
        </p:spPr>
      </p:pic>
      <p:pic>
        <p:nvPicPr>
          <p:cNvPr id="5" name="Picture 4" descr="EFT-1 Aft Intersatg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701" y="4857285"/>
            <a:ext cx="1851888" cy="1477918"/>
          </a:xfrm>
          <a:prstGeom prst="rect">
            <a:avLst/>
          </a:prstGeom>
        </p:spPr>
      </p:pic>
      <p:pic>
        <p:nvPicPr>
          <p:cNvPr id="6" name="Picture 5" descr="EFT-1 Jettison Motor.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82161" y="3079832"/>
            <a:ext cx="1740768" cy="1284461"/>
          </a:xfrm>
          <a:prstGeom prst="rect">
            <a:avLst/>
          </a:prstGeom>
        </p:spPr>
      </p:pic>
      <p:pic>
        <p:nvPicPr>
          <p:cNvPr id="7" name="Picture 6" descr="EFT-1 Inert AM.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82160" y="4857285"/>
            <a:ext cx="1740769" cy="1483582"/>
          </a:xfrm>
          <a:prstGeom prst="rect">
            <a:avLst/>
          </a:prstGeom>
        </p:spPr>
      </p:pic>
      <p:pic>
        <p:nvPicPr>
          <p:cNvPr id="8" name="Picture 7" descr="EFT-1 Adapter Cone.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8700" y="3079832"/>
            <a:ext cx="1851888" cy="1284461"/>
          </a:xfrm>
          <a:prstGeom prst="rect">
            <a:avLst/>
          </a:prstGeom>
        </p:spPr>
      </p:pic>
      <p:pic>
        <p:nvPicPr>
          <p:cNvPr id="9" name="Picture 8" descr="LAS Tower Test in Langley VST.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43053" y="1081820"/>
            <a:ext cx="2579556" cy="1512846"/>
          </a:xfrm>
          <a:prstGeom prst="rect">
            <a:avLst/>
          </a:prstGeom>
        </p:spPr>
      </p:pic>
      <p:pic>
        <p:nvPicPr>
          <p:cNvPr id="10" name="Picture 9" descr="TPS Test in MSFC.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443052" y="2934105"/>
            <a:ext cx="2569521" cy="1415961"/>
          </a:xfrm>
          <a:prstGeom prst="rect">
            <a:avLst/>
          </a:prstGeom>
        </p:spPr>
      </p:pic>
      <p:pic>
        <p:nvPicPr>
          <p:cNvPr id="11" name="Picture 10" descr="AM Battery Testing.jp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443052" y="4857285"/>
            <a:ext cx="2569521" cy="1483582"/>
          </a:xfrm>
          <a:prstGeom prst="rect">
            <a:avLst/>
          </a:prstGeom>
        </p:spPr>
      </p:pic>
      <p:sp>
        <p:nvSpPr>
          <p:cNvPr id="12" name="TextBox 11"/>
          <p:cNvSpPr txBox="1"/>
          <p:nvPr/>
        </p:nvSpPr>
        <p:spPr>
          <a:xfrm>
            <a:off x="1047333" y="2597695"/>
            <a:ext cx="1851888" cy="261610"/>
          </a:xfrm>
          <a:prstGeom prst="rect">
            <a:avLst/>
          </a:prstGeom>
          <a:noFill/>
        </p:spPr>
        <p:txBody>
          <a:bodyPr wrap="square" rtlCol="0">
            <a:spAutoFit/>
          </a:bodyPr>
          <a:lstStyle/>
          <a:p>
            <a:pPr algn="ctr"/>
            <a:r>
              <a:rPr lang="en-US" sz="1100" b="1" dirty="0" smtClean="0"/>
              <a:t>EFT-1 Fairing Panel</a:t>
            </a:r>
            <a:endParaRPr lang="en-US" sz="1100" b="1" dirty="0"/>
          </a:p>
        </p:txBody>
      </p:sp>
      <p:sp>
        <p:nvSpPr>
          <p:cNvPr id="13" name="TextBox 12"/>
          <p:cNvSpPr txBox="1"/>
          <p:nvPr/>
        </p:nvSpPr>
        <p:spPr>
          <a:xfrm>
            <a:off x="121389" y="4350066"/>
            <a:ext cx="1851888" cy="261610"/>
          </a:xfrm>
          <a:prstGeom prst="rect">
            <a:avLst/>
          </a:prstGeom>
          <a:noFill/>
        </p:spPr>
        <p:txBody>
          <a:bodyPr wrap="square" rtlCol="0">
            <a:spAutoFit/>
          </a:bodyPr>
          <a:lstStyle/>
          <a:p>
            <a:pPr algn="ctr"/>
            <a:r>
              <a:rPr lang="en-US" sz="1100" b="1" dirty="0" smtClean="0"/>
              <a:t>EFT-1 Adapter Cone</a:t>
            </a:r>
            <a:endParaRPr lang="en-US" sz="1100" b="1" dirty="0"/>
          </a:p>
        </p:txBody>
      </p:sp>
      <p:sp>
        <p:nvSpPr>
          <p:cNvPr id="14" name="TextBox 13"/>
          <p:cNvSpPr txBox="1"/>
          <p:nvPr/>
        </p:nvSpPr>
        <p:spPr>
          <a:xfrm>
            <a:off x="2031130" y="4350066"/>
            <a:ext cx="1851888" cy="261610"/>
          </a:xfrm>
          <a:prstGeom prst="rect">
            <a:avLst/>
          </a:prstGeom>
          <a:noFill/>
        </p:spPr>
        <p:txBody>
          <a:bodyPr wrap="square" rtlCol="0">
            <a:spAutoFit/>
          </a:bodyPr>
          <a:lstStyle/>
          <a:p>
            <a:pPr algn="ctr"/>
            <a:r>
              <a:rPr lang="en-US" sz="1100" b="1" dirty="0" smtClean="0"/>
              <a:t>EFT-1 Jettison Motor</a:t>
            </a:r>
            <a:endParaRPr lang="en-US" sz="1100" b="1" dirty="0"/>
          </a:p>
        </p:txBody>
      </p:sp>
      <p:sp>
        <p:nvSpPr>
          <p:cNvPr id="15" name="TextBox 14"/>
          <p:cNvSpPr txBox="1"/>
          <p:nvPr/>
        </p:nvSpPr>
        <p:spPr>
          <a:xfrm>
            <a:off x="118700" y="6308073"/>
            <a:ext cx="1851888" cy="261610"/>
          </a:xfrm>
          <a:prstGeom prst="rect">
            <a:avLst/>
          </a:prstGeom>
          <a:noFill/>
        </p:spPr>
        <p:txBody>
          <a:bodyPr wrap="square" rtlCol="0">
            <a:spAutoFit/>
          </a:bodyPr>
          <a:lstStyle/>
          <a:p>
            <a:pPr algn="ctr"/>
            <a:r>
              <a:rPr lang="en-US" sz="1100" b="1" dirty="0" smtClean="0"/>
              <a:t>EFT-1 Aft </a:t>
            </a:r>
            <a:r>
              <a:rPr lang="en-US" sz="1100" b="1" dirty="0" err="1" smtClean="0"/>
              <a:t>Interstage</a:t>
            </a:r>
            <a:endParaRPr lang="en-US" sz="1100" b="1" dirty="0"/>
          </a:p>
        </p:txBody>
      </p:sp>
      <p:sp>
        <p:nvSpPr>
          <p:cNvPr id="16" name="TextBox 15"/>
          <p:cNvSpPr txBox="1"/>
          <p:nvPr/>
        </p:nvSpPr>
        <p:spPr>
          <a:xfrm>
            <a:off x="2031130" y="6303295"/>
            <a:ext cx="1851888" cy="261610"/>
          </a:xfrm>
          <a:prstGeom prst="rect">
            <a:avLst/>
          </a:prstGeom>
          <a:noFill/>
        </p:spPr>
        <p:txBody>
          <a:bodyPr wrap="square" rtlCol="0">
            <a:spAutoFit/>
          </a:bodyPr>
          <a:lstStyle/>
          <a:p>
            <a:pPr algn="ctr"/>
            <a:r>
              <a:rPr lang="en-US" sz="1100" b="1" dirty="0" smtClean="0"/>
              <a:t>EFT-1 Inert AM</a:t>
            </a:r>
            <a:endParaRPr lang="en-US" sz="1100" b="1" dirty="0"/>
          </a:p>
        </p:txBody>
      </p:sp>
      <p:sp>
        <p:nvSpPr>
          <p:cNvPr id="17" name="TextBox 16"/>
          <p:cNvSpPr txBox="1"/>
          <p:nvPr/>
        </p:nvSpPr>
        <p:spPr>
          <a:xfrm>
            <a:off x="3883018" y="6335203"/>
            <a:ext cx="2457126" cy="261610"/>
          </a:xfrm>
          <a:prstGeom prst="rect">
            <a:avLst/>
          </a:prstGeom>
          <a:noFill/>
        </p:spPr>
        <p:txBody>
          <a:bodyPr wrap="square" rtlCol="0">
            <a:spAutoFit/>
          </a:bodyPr>
          <a:lstStyle/>
          <a:p>
            <a:pPr algn="ctr"/>
            <a:r>
              <a:rPr lang="en-US" sz="1100" b="1" dirty="0" smtClean="0"/>
              <a:t>ORION GTA Test Completed</a:t>
            </a:r>
            <a:endParaRPr lang="en-US" sz="1100" b="1" dirty="0"/>
          </a:p>
        </p:txBody>
      </p:sp>
      <p:sp>
        <p:nvSpPr>
          <p:cNvPr id="18" name="TextBox 17"/>
          <p:cNvSpPr txBox="1"/>
          <p:nvPr/>
        </p:nvSpPr>
        <p:spPr>
          <a:xfrm>
            <a:off x="6721681" y="6335203"/>
            <a:ext cx="1851888" cy="261610"/>
          </a:xfrm>
          <a:prstGeom prst="rect">
            <a:avLst/>
          </a:prstGeom>
          <a:noFill/>
        </p:spPr>
        <p:txBody>
          <a:bodyPr wrap="square" rtlCol="0">
            <a:spAutoFit/>
          </a:bodyPr>
          <a:lstStyle/>
          <a:p>
            <a:pPr algn="ctr"/>
            <a:r>
              <a:rPr lang="en-US" sz="1100" b="1" dirty="0" smtClean="0"/>
              <a:t>ACM Battery Testing</a:t>
            </a:r>
            <a:endParaRPr lang="en-US" sz="1100" b="1" dirty="0"/>
          </a:p>
        </p:txBody>
      </p:sp>
      <p:sp>
        <p:nvSpPr>
          <p:cNvPr id="19" name="TextBox 18"/>
          <p:cNvSpPr txBox="1"/>
          <p:nvPr/>
        </p:nvSpPr>
        <p:spPr>
          <a:xfrm>
            <a:off x="6762818" y="4359464"/>
            <a:ext cx="1851888" cy="430887"/>
          </a:xfrm>
          <a:prstGeom prst="rect">
            <a:avLst/>
          </a:prstGeom>
          <a:noFill/>
        </p:spPr>
        <p:txBody>
          <a:bodyPr wrap="square" rtlCol="0">
            <a:spAutoFit/>
          </a:bodyPr>
          <a:lstStyle/>
          <a:p>
            <a:pPr algn="ctr"/>
            <a:r>
              <a:rPr lang="en-US" sz="1100" b="1" dirty="0" smtClean="0"/>
              <a:t>TPS Tests in the MSFC Plasma Torch Test Bed</a:t>
            </a:r>
            <a:endParaRPr lang="en-US" sz="1100" b="1" dirty="0"/>
          </a:p>
        </p:txBody>
      </p:sp>
      <p:sp>
        <p:nvSpPr>
          <p:cNvPr id="20" name="TextBox 19"/>
          <p:cNvSpPr txBox="1"/>
          <p:nvPr/>
        </p:nvSpPr>
        <p:spPr>
          <a:xfrm>
            <a:off x="6443053" y="2575098"/>
            <a:ext cx="2569520" cy="261610"/>
          </a:xfrm>
          <a:prstGeom prst="rect">
            <a:avLst/>
          </a:prstGeom>
          <a:noFill/>
        </p:spPr>
        <p:txBody>
          <a:bodyPr wrap="square" rtlCol="0">
            <a:spAutoFit/>
          </a:bodyPr>
          <a:lstStyle/>
          <a:p>
            <a:pPr algn="ctr"/>
            <a:r>
              <a:rPr lang="en-US" sz="1100" b="1" dirty="0" smtClean="0"/>
              <a:t>LAS Tower Test in </a:t>
            </a:r>
            <a:r>
              <a:rPr lang="en-US" sz="1100" b="1" dirty="0" err="1" smtClean="0"/>
              <a:t>LaRC</a:t>
            </a:r>
            <a:r>
              <a:rPr lang="en-US" sz="1100" b="1" dirty="0" smtClean="0"/>
              <a:t> VST</a:t>
            </a:r>
            <a:endParaRPr lang="en-US" sz="1100" b="1" dirty="0"/>
          </a:p>
        </p:txBody>
      </p:sp>
    </p:spTree>
    <p:extLst>
      <p:ext uri="{BB962C8B-B14F-4D97-AF65-F5344CB8AC3E}">
        <p14:creationId xmlns:p14="http://schemas.microsoft.com/office/powerpoint/2010/main" val="7240571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9895" y="351493"/>
            <a:ext cx="7772400" cy="686445"/>
          </a:xfrm>
        </p:spPr>
        <p:txBody>
          <a:bodyPr/>
          <a:lstStyle/>
          <a:p>
            <a:r>
              <a:rPr lang="en-US" dirty="0" smtClean="0">
                <a:solidFill>
                  <a:srgbClr val="FFFF00"/>
                </a:solidFill>
              </a:rPr>
              <a:t>ORION LAS </a:t>
            </a:r>
            <a:r>
              <a:rPr lang="en-US" sz="2400" i="1" dirty="0">
                <a:solidFill>
                  <a:srgbClr val="FFFFFF"/>
                </a:solidFill>
                <a:effectLst>
                  <a:outerShdw blurRad="50800" dist="38100" algn="l" rotWithShape="0">
                    <a:prstClr val="black">
                      <a:alpha val="40000"/>
                    </a:prstClr>
                  </a:outerShdw>
                </a:effectLst>
              </a:rPr>
              <a:t>– </a:t>
            </a:r>
            <a:r>
              <a:rPr lang="en-US" sz="2400" i="1" dirty="0" smtClean="0">
                <a:solidFill>
                  <a:srgbClr val="FFFFFF"/>
                </a:solidFill>
                <a:effectLst>
                  <a:outerShdw blurRad="50800" dist="38100" algn="l" rotWithShape="0">
                    <a:prstClr val="black">
                      <a:alpha val="40000"/>
                    </a:prstClr>
                  </a:outerShdw>
                </a:effectLst>
              </a:rPr>
              <a:t>EFT-1 Launch 12.5.2014</a:t>
            </a:r>
            <a:endParaRPr lang="en-US" sz="2400" dirty="0">
              <a:solidFill>
                <a:srgbClr val="FFFFFF"/>
              </a:solidFill>
            </a:endParaRPr>
          </a:p>
        </p:txBody>
      </p:sp>
      <p:pic>
        <p:nvPicPr>
          <p:cNvPr id="21" name="Picture 1" descr="EFT-1 Launch Photo Merge Poster Landscape v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9387"/>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EFT-1 LAS Jetts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23150" y="2900934"/>
            <a:ext cx="172085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descr="SM Fairing Panel Separati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1199387"/>
            <a:ext cx="172085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descr="15950838391_100b06f075_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23150" y="5136388"/>
            <a:ext cx="172085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48528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0"/>
          </p:nvPr>
        </p:nvSpPr>
        <p:spPr/>
        <p:txBody>
          <a:bodyPr/>
          <a:lstStyle/>
          <a:p>
            <a:pPr>
              <a:defRPr/>
            </a:pPr>
            <a:fld id="{831BC1F1-B073-42B6-A8B5-F42057C1989E}" type="slidenum">
              <a:rPr lang="en-US" smtClean="0">
                <a:latin typeface="Arial"/>
                <a:cs typeface="Arial"/>
              </a:rPr>
              <a:pPr>
                <a:defRPr/>
              </a:pPr>
              <a:t>14</a:t>
            </a:fld>
            <a:endParaRPr lang="en-US" smtClean="0">
              <a:latin typeface="Arial"/>
              <a:cs typeface="Arial"/>
            </a:endParaRPr>
          </a:p>
        </p:txBody>
      </p:sp>
      <p:sp>
        <p:nvSpPr>
          <p:cNvPr id="23555" name="Rectangle 2"/>
          <p:cNvSpPr>
            <a:spLocks noChangeArrowheads="1"/>
          </p:cNvSpPr>
          <p:nvPr/>
        </p:nvSpPr>
        <p:spPr bwMode="auto">
          <a:xfrm>
            <a:off x="0" y="3081338"/>
            <a:ext cx="4052888" cy="3671887"/>
          </a:xfrm>
          <a:prstGeom prst="rect">
            <a:avLst/>
          </a:prstGeom>
          <a:noFill/>
          <a:ln w="9525">
            <a:noFill/>
            <a:miter lim="800000"/>
            <a:headEnd/>
            <a:tailEnd/>
          </a:ln>
        </p:spPr>
        <p:txBody>
          <a:bodyPr/>
          <a:lstStyle/>
          <a:p>
            <a:pPr marL="287338" lvl="1" indent="-173038">
              <a:spcBef>
                <a:spcPct val="25000"/>
              </a:spcBef>
              <a:spcAft>
                <a:spcPct val="25000"/>
              </a:spcAft>
              <a:buFontTx/>
              <a:buChar char="•"/>
            </a:pPr>
            <a:r>
              <a:rPr lang="en-US" sz="1400" b="1">
                <a:solidFill>
                  <a:srgbClr val="000000"/>
                </a:solidFill>
                <a:latin typeface="Arial"/>
                <a:cs typeface="Arial"/>
              </a:rPr>
              <a:t>LaRC’s Role: Atmospheric Flight, EDL</a:t>
            </a:r>
          </a:p>
          <a:p>
            <a:pPr marL="517525" lvl="2" indent="-115888">
              <a:spcBef>
                <a:spcPct val="25000"/>
              </a:spcBef>
              <a:spcAft>
                <a:spcPct val="25000"/>
              </a:spcAft>
              <a:buFontTx/>
              <a:buChar char="–"/>
            </a:pPr>
            <a:r>
              <a:rPr lang="en-US" sz="1200">
                <a:solidFill>
                  <a:srgbClr val="000000"/>
                </a:solidFill>
                <a:latin typeface="Arial"/>
                <a:cs typeface="Arial"/>
              </a:rPr>
              <a:t>Configuration development</a:t>
            </a:r>
            <a:br>
              <a:rPr lang="en-US" sz="1200">
                <a:solidFill>
                  <a:srgbClr val="000000"/>
                </a:solidFill>
                <a:latin typeface="Arial"/>
                <a:cs typeface="Arial"/>
              </a:rPr>
            </a:br>
            <a:r>
              <a:rPr lang="en-US" sz="1200">
                <a:solidFill>
                  <a:srgbClr val="000000"/>
                </a:solidFill>
                <a:latin typeface="Arial"/>
                <a:cs typeface="Arial"/>
              </a:rPr>
              <a:t>(2001 to present)</a:t>
            </a:r>
          </a:p>
          <a:p>
            <a:pPr marL="517525" lvl="2" indent="-115888">
              <a:spcBef>
                <a:spcPct val="25000"/>
              </a:spcBef>
              <a:spcAft>
                <a:spcPct val="25000"/>
              </a:spcAft>
              <a:buFontTx/>
              <a:buChar char="–"/>
            </a:pPr>
            <a:r>
              <a:rPr lang="en-US" sz="1200">
                <a:solidFill>
                  <a:srgbClr val="000000"/>
                </a:solidFill>
                <a:latin typeface="Arial"/>
                <a:cs typeface="Arial"/>
              </a:rPr>
              <a:t>Lead end-to-end atmospheric flight</a:t>
            </a:r>
            <a:br>
              <a:rPr lang="en-US" sz="1200">
                <a:solidFill>
                  <a:srgbClr val="000000"/>
                </a:solidFill>
                <a:latin typeface="Arial"/>
                <a:cs typeface="Arial"/>
              </a:rPr>
            </a:br>
            <a:r>
              <a:rPr lang="en-US" sz="1200">
                <a:solidFill>
                  <a:srgbClr val="000000"/>
                </a:solidFill>
                <a:latin typeface="Arial"/>
                <a:cs typeface="Arial"/>
              </a:rPr>
              <a:t>simulation for entry, descent </a:t>
            </a:r>
            <a:br>
              <a:rPr lang="en-US" sz="1200">
                <a:solidFill>
                  <a:srgbClr val="000000"/>
                </a:solidFill>
                <a:latin typeface="Arial"/>
                <a:cs typeface="Arial"/>
              </a:rPr>
            </a:br>
            <a:r>
              <a:rPr lang="en-US" sz="1200">
                <a:solidFill>
                  <a:srgbClr val="000000"/>
                </a:solidFill>
                <a:latin typeface="Arial"/>
                <a:cs typeface="Arial"/>
              </a:rPr>
              <a:t>and landing </a:t>
            </a:r>
          </a:p>
          <a:p>
            <a:pPr marL="517525" lvl="2" indent="-115888">
              <a:spcBef>
                <a:spcPct val="25000"/>
              </a:spcBef>
              <a:spcAft>
                <a:spcPct val="25000"/>
              </a:spcAft>
              <a:buFontTx/>
              <a:buChar char="–"/>
            </a:pPr>
            <a:r>
              <a:rPr lang="en-US" sz="1200">
                <a:solidFill>
                  <a:srgbClr val="000000"/>
                </a:solidFill>
                <a:latin typeface="Arial"/>
                <a:cs typeface="Arial"/>
              </a:rPr>
              <a:t>Lead aerodynamic database </a:t>
            </a:r>
            <a:br>
              <a:rPr lang="en-US" sz="1200">
                <a:solidFill>
                  <a:srgbClr val="000000"/>
                </a:solidFill>
                <a:latin typeface="Arial"/>
                <a:cs typeface="Arial"/>
              </a:rPr>
            </a:br>
            <a:r>
              <a:rPr lang="en-US" sz="1200">
                <a:solidFill>
                  <a:srgbClr val="000000"/>
                </a:solidFill>
                <a:latin typeface="Arial"/>
                <a:cs typeface="Arial"/>
              </a:rPr>
              <a:t>development, analysis, testing</a:t>
            </a:r>
          </a:p>
          <a:p>
            <a:pPr marL="517525" lvl="2" indent="-115888">
              <a:spcBef>
                <a:spcPct val="25000"/>
              </a:spcBef>
              <a:spcAft>
                <a:spcPct val="25000"/>
              </a:spcAft>
              <a:buFontTx/>
              <a:buChar char="–"/>
            </a:pPr>
            <a:r>
              <a:rPr lang="en-US" sz="1200">
                <a:solidFill>
                  <a:srgbClr val="000000"/>
                </a:solidFill>
                <a:latin typeface="Arial"/>
                <a:cs typeface="Arial"/>
              </a:rPr>
              <a:t>Lead aerothermal environments, </a:t>
            </a:r>
            <a:br>
              <a:rPr lang="en-US" sz="1200">
                <a:solidFill>
                  <a:srgbClr val="000000"/>
                </a:solidFill>
                <a:latin typeface="Arial"/>
                <a:cs typeface="Arial"/>
              </a:rPr>
            </a:br>
            <a:r>
              <a:rPr lang="en-US" sz="1200">
                <a:solidFill>
                  <a:srgbClr val="000000"/>
                </a:solidFill>
                <a:latin typeface="Arial"/>
                <a:cs typeface="Arial"/>
              </a:rPr>
              <a:t>analysis, testing</a:t>
            </a:r>
          </a:p>
          <a:p>
            <a:pPr marL="517525" lvl="2" indent="-115888">
              <a:spcBef>
                <a:spcPct val="25000"/>
              </a:spcBef>
              <a:spcAft>
                <a:spcPct val="25000"/>
              </a:spcAft>
              <a:buFontTx/>
              <a:buChar char="–"/>
            </a:pPr>
            <a:r>
              <a:rPr lang="en-US" sz="1200">
                <a:solidFill>
                  <a:srgbClr val="000000"/>
                </a:solidFill>
                <a:latin typeface="Arial"/>
                <a:cs typeface="Arial"/>
              </a:rPr>
              <a:t>Parachute design, development</a:t>
            </a:r>
          </a:p>
          <a:p>
            <a:pPr marL="517525" lvl="2" indent="-115888">
              <a:spcBef>
                <a:spcPct val="25000"/>
              </a:spcBef>
              <a:spcAft>
                <a:spcPct val="25000"/>
              </a:spcAft>
              <a:buFontTx/>
              <a:buChar char="–"/>
            </a:pPr>
            <a:r>
              <a:rPr lang="en-US" sz="1200">
                <a:solidFill>
                  <a:srgbClr val="000000"/>
                </a:solidFill>
                <a:latin typeface="Arial"/>
                <a:cs typeface="Arial"/>
              </a:rPr>
              <a:t>Aeroshell design support</a:t>
            </a:r>
          </a:p>
          <a:p>
            <a:pPr marL="517525" lvl="2" indent="-115888">
              <a:spcBef>
                <a:spcPct val="25000"/>
              </a:spcBef>
              <a:spcAft>
                <a:spcPct val="25000"/>
              </a:spcAft>
              <a:buFontTx/>
              <a:buChar char="–"/>
            </a:pPr>
            <a:r>
              <a:rPr lang="en-US" sz="1200">
                <a:solidFill>
                  <a:srgbClr val="000000"/>
                </a:solidFill>
                <a:latin typeface="Arial"/>
                <a:cs typeface="Arial"/>
              </a:rPr>
              <a:t>Concept trades thru flight operations</a:t>
            </a:r>
          </a:p>
          <a:p>
            <a:pPr marL="517525" lvl="2" indent="-115888">
              <a:spcBef>
                <a:spcPct val="25000"/>
              </a:spcBef>
              <a:spcAft>
                <a:spcPct val="25000"/>
              </a:spcAft>
              <a:buFontTx/>
              <a:buChar char="–"/>
            </a:pPr>
            <a:r>
              <a:rPr lang="en-US" sz="1200">
                <a:solidFill>
                  <a:srgbClr val="000000"/>
                </a:solidFill>
                <a:latin typeface="Arial"/>
                <a:cs typeface="Arial"/>
              </a:rPr>
              <a:t>Member of multi-center JPL-led team</a:t>
            </a:r>
          </a:p>
        </p:txBody>
      </p:sp>
      <p:sp>
        <p:nvSpPr>
          <p:cNvPr id="23556" name="Rectangle 4"/>
          <p:cNvSpPr>
            <a:spLocks noGrp="1" noChangeArrowheads="1"/>
          </p:cNvSpPr>
          <p:nvPr>
            <p:ph type="body" sz="half" idx="1"/>
          </p:nvPr>
        </p:nvSpPr>
        <p:spPr>
          <a:xfrm>
            <a:off x="2295525" y="1323975"/>
            <a:ext cx="1811338" cy="1458913"/>
          </a:xfrm>
        </p:spPr>
        <p:txBody>
          <a:bodyPr/>
          <a:lstStyle/>
          <a:p>
            <a:pPr marL="347663" lvl="1" indent="-233363" eaLnBrk="1" hangingPunct="1">
              <a:spcBef>
                <a:spcPct val="15000"/>
              </a:spcBef>
              <a:spcAft>
                <a:spcPct val="15000"/>
              </a:spcAft>
              <a:buFontTx/>
              <a:buNone/>
            </a:pPr>
            <a:r>
              <a:rPr lang="en-US" sz="1800" b="1" u="sng" smtClean="0">
                <a:latin typeface="Arial"/>
                <a:cs typeface="Arial"/>
              </a:rPr>
              <a:t>Launch:</a:t>
            </a:r>
            <a:r>
              <a:rPr lang="en-US" sz="1400" smtClean="0">
                <a:latin typeface="Arial"/>
                <a:cs typeface="Arial"/>
              </a:rPr>
              <a:t> </a:t>
            </a:r>
          </a:p>
          <a:p>
            <a:pPr marL="347663" lvl="1" indent="-233363" eaLnBrk="1" hangingPunct="1">
              <a:spcBef>
                <a:spcPct val="15000"/>
              </a:spcBef>
              <a:spcAft>
                <a:spcPct val="15000"/>
              </a:spcAft>
              <a:buFontTx/>
              <a:buNone/>
            </a:pPr>
            <a:r>
              <a:rPr lang="en-US" sz="1600" smtClean="0">
                <a:latin typeface="Arial"/>
                <a:cs typeface="Arial"/>
              </a:rPr>
              <a:t>Oct - Dec 2011</a:t>
            </a:r>
            <a:endParaRPr lang="en-US" sz="1400" smtClean="0">
              <a:latin typeface="Arial"/>
              <a:cs typeface="Arial"/>
            </a:endParaRPr>
          </a:p>
          <a:p>
            <a:pPr marL="347663" lvl="1" indent="-233363" eaLnBrk="1" hangingPunct="1">
              <a:spcBef>
                <a:spcPct val="15000"/>
              </a:spcBef>
              <a:spcAft>
                <a:spcPct val="15000"/>
              </a:spcAft>
              <a:buFontTx/>
              <a:buNone/>
            </a:pPr>
            <a:r>
              <a:rPr lang="en-US" sz="1800" b="1" u="sng" smtClean="0">
                <a:latin typeface="Arial"/>
                <a:cs typeface="Arial"/>
              </a:rPr>
              <a:t>Mars Arrival:</a:t>
            </a:r>
          </a:p>
          <a:p>
            <a:pPr marL="347663" lvl="1" indent="-233363" eaLnBrk="1" hangingPunct="1">
              <a:spcBef>
                <a:spcPct val="15000"/>
              </a:spcBef>
              <a:spcAft>
                <a:spcPct val="15000"/>
              </a:spcAft>
              <a:buFontTx/>
              <a:buNone/>
            </a:pPr>
            <a:r>
              <a:rPr lang="en-US" sz="1600" smtClean="0">
                <a:latin typeface="Arial"/>
                <a:cs typeface="Arial"/>
              </a:rPr>
              <a:t>Aug - Sep 2012</a:t>
            </a:r>
            <a:endParaRPr lang="en-US" sz="1200" smtClean="0">
              <a:latin typeface="Arial"/>
              <a:cs typeface="Arial"/>
            </a:endParaRPr>
          </a:p>
        </p:txBody>
      </p:sp>
      <p:sp>
        <p:nvSpPr>
          <p:cNvPr id="82950" name="Rectangle 6"/>
          <p:cNvSpPr>
            <a:spLocks noChangeArrowheads="1"/>
          </p:cNvSpPr>
          <p:nvPr/>
        </p:nvSpPr>
        <p:spPr bwMode="auto">
          <a:xfrm>
            <a:off x="379413" y="1252538"/>
            <a:ext cx="3779837" cy="1739900"/>
          </a:xfrm>
          <a:prstGeom prst="rect">
            <a:avLst/>
          </a:prstGeom>
          <a:noFill/>
          <a:ln w="9525">
            <a:noFill/>
            <a:miter lim="800000"/>
            <a:headEnd/>
            <a:tailEnd/>
          </a:ln>
          <a:effectLst>
            <a:outerShdw dist="17961" dir="2700000" algn="ctr" rotWithShape="0">
              <a:schemeClr val="tx1"/>
            </a:outerShdw>
          </a:effectLst>
        </p:spPr>
        <p:txBody>
          <a:bodyPr/>
          <a:lstStyle/>
          <a:p>
            <a:pPr marL="742950" lvl="1" indent="-285750">
              <a:spcBef>
                <a:spcPct val="25000"/>
              </a:spcBef>
              <a:spcAft>
                <a:spcPct val="25000"/>
              </a:spcAft>
              <a:defRPr/>
            </a:pPr>
            <a:endParaRPr lang="en-US" sz="2000">
              <a:solidFill>
                <a:srgbClr val="000000"/>
              </a:solidFill>
              <a:latin typeface="Arial"/>
              <a:cs typeface="Arial"/>
            </a:endParaRPr>
          </a:p>
        </p:txBody>
      </p:sp>
      <p:sp>
        <p:nvSpPr>
          <p:cNvPr id="23558" name="Text Box 8"/>
          <p:cNvSpPr txBox="1">
            <a:spLocks noChangeArrowheads="1"/>
          </p:cNvSpPr>
          <p:nvPr/>
        </p:nvSpPr>
        <p:spPr bwMode="auto">
          <a:xfrm>
            <a:off x="3717925" y="6353175"/>
            <a:ext cx="3521075" cy="396875"/>
          </a:xfrm>
          <a:prstGeom prst="rect">
            <a:avLst/>
          </a:prstGeom>
          <a:noFill/>
          <a:ln w="9525">
            <a:noFill/>
            <a:miter lim="800000"/>
            <a:headEnd/>
            <a:tailEnd/>
          </a:ln>
        </p:spPr>
        <p:txBody>
          <a:bodyPr>
            <a:spAutoFit/>
          </a:bodyPr>
          <a:lstStyle/>
          <a:p>
            <a:pPr>
              <a:tabLst>
                <a:tab pos="398463" algn="ctr"/>
                <a:tab pos="1090613" algn="ctr"/>
                <a:tab pos="1828800" algn="ctr"/>
                <a:tab pos="2511425" algn="ctr"/>
                <a:tab pos="3203575" algn="ctr"/>
                <a:tab pos="3886200" algn="ctr"/>
                <a:tab pos="4624388" algn="ctr"/>
                <a:tab pos="5316538" algn="ctr"/>
              </a:tabLst>
            </a:pPr>
            <a:r>
              <a:rPr lang="en-US" sz="1000" b="1">
                <a:solidFill>
                  <a:srgbClr val="003BD4"/>
                </a:solidFill>
                <a:latin typeface="Arial"/>
                <a:ea typeface="ＭＳ Ｐゴシック"/>
                <a:cs typeface="Arial"/>
              </a:rPr>
              <a:t>112.5  	112.0  111.5	  111.0  110.5  110.0  109.5  109.0</a:t>
            </a:r>
          </a:p>
          <a:p>
            <a:pPr algn="ctr">
              <a:tabLst>
                <a:tab pos="398463" algn="ctr"/>
                <a:tab pos="1090613" algn="ctr"/>
                <a:tab pos="1828800" algn="ctr"/>
                <a:tab pos="2511425" algn="ctr"/>
                <a:tab pos="3203575" algn="ctr"/>
                <a:tab pos="3886200" algn="ctr"/>
                <a:tab pos="4624388" algn="ctr"/>
                <a:tab pos="5316538" algn="ctr"/>
              </a:tabLst>
            </a:pPr>
            <a:r>
              <a:rPr lang="en-US" sz="1000" b="1">
                <a:solidFill>
                  <a:srgbClr val="003BD4"/>
                </a:solidFill>
                <a:latin typeface="Arial"/>
                <a:ea typeface="ＭＳ Ｐゴシック"/>
                <a:cs typeface="Arial"/>
              </a:rPr>
              <a:t>Longitude (deg)</a:t>
            </a:r>
          </a:p>
        </p:txBody>
      </p:sp>
      <p:sp>
        <p:nvSpPr>
          <p:cNvPr id="23559" name="Text Box 9"/>
          <p:cNvSpPr txBox="1">
            <a:spLocks noChangeArrowheads="1"/>
          </p:cNvSpPr>
          <p:nvPr/>
        </p:nvSpPr>
        <p:spPr bwMode="auto">
          <a:xfrm>
            <a:off x="3484563" y="3724275"/>
            <a:ext cx="477837" cy="2708275"/>
          </a:xfrm>
          <a:prstGeom prst="rect">
            <a:avLst/>
          </a:prstGeom>
          <a:noFill/>
          <a:ln w="9525">
            <a:noFill/>
            <a:miter lim="800000"/>
            <a:headEnd/>
            <a:tailEnd/>
          </a:ln>
        </p:spPr>
        <p:txBody>
          <a:bodyPr>
            <a:spAutoFit/>
          </a:bodyPr>
          <a:lstStyle/>
          <a:p>
            <a:pPr>
              <a:lnSpc>
                <a:spcPct val="215000"/>
              </a:lnSpc>
            </a:pPr>
            <a:r>
              <a:rPr lang="en-US" sz="1000" b="1">
                <a:solidFill>
                  <a:srgbClr val="003BD4"/>
                </a:solidFill>
                <a:latin typeface="Arial"/>
                <a:ea typeface="ＭＳ Ｐゴシック"/>
                <a:cs typeface="Arial"/>
              </a:rPr>
              <a:t>28.5</a:t>
            </a:r>
          </a:p>
          <a:p>
            <a:pPr>
              <a:lnSpc>
                <a:spcPct val="215000"/>
              </a:lnSpc>
            </a:pPr>
            <a:r>
              <a:rPr lang="en-US" sz="1000" b="1">
                <a:solidFill>
                  <a:srgbClr val="003BD4"/>
                </a:solidFill>
                <a:latin typeface="Arial"/>
                <a:ea typeface="ＭＳ Ｐゴシック"/>
                <a:cs typeface="Arial"/>
              </a:rPr>
              <a:t>28.0</a:t>
            </a:r>
          </a:p>
          <a:p>
            <a:pPr>
              <a:lnSpc>
                <a:spcPct val="215000"/>
              </a:lnSpc>
            </a:pPr>
            <a:r>
              <a:rPr lang="en-US" sz="1000" b="1">
                <a:solidFill>
                  <a:srgbClr val="003BD4"/>
                </a:solidFill>
                <a:latin typeface="Arial"/>
                <a:ea typeface="ＭＳ Ｐゴシック"/>
                <a:cs typeface="Arial"/>
              </a:rPr>
              <a:t>27.5</a:t>
            </a:r>
          </a:p>
          <a:p>
            <a:pPr>
              <a:lnSpc>
                <a:spcPct val="215000"/>
              </a:lnSpc>
            </a:pPr>
            <a:r>
              <a:rPr lang="en-US" sz="1000" b="1">
                <a:solidFill>
                  <a:srgbClr val="003BD4"/>
                </a:solidFill>
                <a:latin typeface="Arial"/>
                <a:ea typeface="ＭＳ Ｐゴシック"/>
                <a:cs typeface="Arial"/>
              </a:rPr>
              <a:t>27.0</a:t>
            </a:r>
          </a:p>
          <a:p>
            <a:pPr>
              <a:lnSpc>
                <a:spcPct val="215000"/>
              </a:lnSpc>
            </a:pPr>
            <a:r>
              <a:rPr lang="en-US" sz="1000" b="1">
                <a:solidFill>
                  <a:srgbClr val="003BD4"/>
                </a:solidFill>
                <a:latin typeface="Arial"/>
                <a:ea typeface="ＭＳ Ｐゴシック"/>
                <a:cs typeface="Arial"/>
              </a:rPr>
              <a:t>26.5</a:t>
            </a:r>
          </a:p>
          <a:p>
            <a:pPr>
              <a:lnSpc>
                <a:spcPct val="215000"/>
              </a:lnSpc>
            </a:pPr>
            <a:r>
              <a:rPr lang="en-US" sz="1000" b="1">
                <a:solidFill>
                  <a:srgbClr val="003BD4"/>
                </a:solidFill>
                <a:latin typeface="Arial"/>
                <a:ea typeface="ＭＳ Ｐゴシック"/>
                <a:cs typeface="Arial"/>
              </a:rPr>
              <a:t>26.0</a:t>
            </a:r>
          </a:p>
          <a:p>
            <a:pPr>
              <a:lnSpc>
                <a:spcPct val="215000"/>
              </a:lnSpc>
            </a:pPr>
            <a:r>
              <a:rPr lang="en-US" sz="1000" b="1">
                <a:solidFill>
                  <a:srgbClr val="003BD4"/>
                </a:solidFill>
                <a:latin typeface="Arial"/>
                <a:ea typeface="ＭＳ Ｐゴシック"/>
                <a:cs typeface="Arial"/>
              </a:rPr>
              <a:t>25.5</a:t>
            </a:r>
          </a:p>
          <a:p>
            <a:pPr>
              <a:lnSpc>
                <a:spcPct val="215000"/>
              </a:lnSpc>
            </a:pPr>
            <a:r>
              <a:rPr lang="en-US" sz="1000" b="1">
                <a:solidFill>
                  <a:srgbClr val="003BD4"/>
                </a:solidFill>
                <a:latin typeface="Arial"/>
                <a:ea typeface="ＭＳ Ｐゴシック"/>
                <a:cs typeface="Arial"/>
              </a:rPr>
              <a:t>25.0</a:t>
            </a:r>
          </a:p>
        </p:txBody>
      </p:sp>
      <p:sp>
        <p:nvSpPr>
          <p:cNvPr id="23560" name="Text Box 10"/>
          <p:cNvSpPr txBox="1">
            <a:spLocks noChangeArrowheads="1"/>
          </p:cNvSpPr>
          <p:nvPr/>
        </p:nvSpPr>
        <p:spPr bwMode="auto">
          <a:xfrm rot="-5421454">
            <a:off x="2639219" y="4923631"/>
            <a:ext cx="1474788" cy="244475"/>
          </a:xfrm>
          <a:prstGeom prst="rect">
            <a:avLst/>
          </a:prstGeom>
          <a:noFill/>
          <a:ln w="9525">
            <a:noFill/>
            <a:miter lim="800000"/>
            <a:headEnd/>
            <a:tailEnd/>
          </a:ln>
        </p:spPr>
        <p:txBody>
          <a:bodyPr>
            <a:spAutoFit/>
          </a:bodyPr>
          <a:lstStyle/>
          <a:p>
            <a:pPr algn="ctr"/>
            <a:r>
              <a:rPr lang="en-US" sz="1000" b="1">
                <a:solidFill>
                  <a:srgbClr val="003BD4"/>
                </a:solidFill>
                <a:latin typeface="Arial"/>
                <a:ea typeface="ＭＳ Ｐゴシック"/>
                <a:cs typeface="Arial"/>
              </a:rPr>
              <a:t>Latitude(deg)</a:t>
            </a:r>
          </a:p>
        </p:txBody>
      </p:sp>
      <p:sp>
        <p:nvSpPr>
          <p:cNvPr id="23561" name="Rectangle 26"/>
          <p:cNvSpPr>
            <a:spLocks noChangeArrowheads="1"/>
          </p:cNvSpPr>
          <p:nvPr/>
        </p:nvSpPr>
        <p:spPr bwMode="auto">
          <a:xfrm>
            <a:off x="1143000" y="0"/>
            <a:ext cx="1658938" cy="271463"/>
          </a:xfrm>
          <a:prstGeom prst="rect">
            <a:avLst/>
          </a:prstGeom>
          <a:solidFill>
            <a:srgbClr val="000000"/>
          </a:solidFill>
          <a:ln w="9525">
            <a:noFill/>
            <a:miter lim="800000"/>
            <a:headEnd/>
            <a:tailEnd/>
          </a:ln>
        </p:spPr>
        <p:txBody>
          <a:bodyPr wrap="none" anchor="ctr"/>
          <a:lstStyle/>
          <a:p>
            <a:endParaRPr lang="en-US">
              <a:solidFill>
                <a:srgbClr val="000000"/>
              </a:solidFill>
              <a:latin typeface="Arial"/>
              <a:cs typeface="Arial"/>
            </a:endParaRPr>
          </a:p>
        </p:txBody>
      </p:sp>
      <p:sp>
        <p:nvSpPr>
          <p:cNvPr id="23562" name="Rectangle 3"/>
          <p:cNvSpPr>
            <a:spLocks noGrp="1" noChangeArrowheads="1"/>
          </p:cNvSpPr>
          <p:nvPr>
            <p:ph type="title"/>
          </p:nvPr>
        </p:nvSpPr>
        <p:spPr>
          <a:xfrm>
            <a:off x="811213" y="166077"/>
            <a:ext cx="7772400" cy="669018"/>
          </a:xfrm>
        </p:spPr>
        <p:txBody>
          <a:bodyPr/>
          <a:lstStyle/>
          <a:p>
            <a:pPr eaLnBrk="1" hangingPunct="1">
              <a:lnSpc>
                <a:spcPts val="2400"/>
              </a:lnSpc>
            </a:pPr>
            <a:r>
              <a:rPr lang="en-US" dirty="0" smtClean="0">
                <a:latin typeface="Arial"/>
                <a:cs typeface="Arial"/>
              </a:rPr>
              <a:t>Mars Science Laboratory:</a:t>
            </a:r>
            <a:r>
              <a:rPr lang="en-US" sz="2000" dirty="0" smtClean="0">
                <a:latin typeface="Arial"/>
                <a:cs typeface="Arial"/>
              </a:rPr>
              <a:t/>
            </a:r>
            <a:br>
              <a:rPr lang="en-US" sz="2000" dirty="0" smtClean="0">
                <a:latin typeface="Arial"/>
                <a:cs typeface="Arial"/>
              </a:rPr>
            </a:br>
            <a:r>
              <a:rPr lang="en-US" sz="2000" dirty="0" smtClean="0">
                <a:latin typeface="Arial"/>
                <a:cs typeface="Arial"/>
              </a:rPr>
              <a:t> Entry, Descent, and Landing</a:t>
            </a:r>
            <a:r>
              <a:rPr lang="en-US" sz="2800" dirty="0" smtClean="0">
                <a:latin typeface="Arial"/>
                <a:cs typeface="Arial"/>
              </a:rPr>
              <a:t> </a:t>
            </a:r>
            <a:endParaRPr lang="en-US" sz="4400" dirty="0" smtClean="0">
              <a:latin typeface="Arial"/>
              <a:cs typeface="Arial"/>
            </a:endParaRPr>
          </a:p>
        </p:txBody>
      </p:sp>
      <p:grpSp>
        <p:nvGrpSpPr>
          <p:cNvPr id="23563" name="Group 48"/>
          <p:cNvGrpSpPr>
            <a:grpSpLocks/>
          </p:cNvGrpSpPr>
          <p:nvPr/>
        </p:nvGrpSpPr>
        <p:grpSpPr bwMode="auto">
          <a:xfrm>
            <a:off x="7999413" y="254000"/>
            <a:ext cx="1081087" cy="600075"/>
            <a:chOff x="2784" y="1680"/>
            <a:chExt cx="681" cy="378"/>
          </a:xfrm>
        </p:grpSpPr>
        <p:pic>
          <p:nvPicPr>
            <p:cNvPr id="23570" name="Picture 49" descr="yellow_puzzle"/>
            <p:cNvPicPr>
              <a:picLocks noChangeAspect="1" noChangeArrowheads="1"/>
            </p:cNvPicPr>
            <p:nvPr/>
          </p:nvPicPr>
          <p:blipFill>
            <a:blip r:embed="rId3" cstate="print"/>
            <a:srcRect/>
            <a:stretch>
              <a:fillRect/>
            </a:stretch>
          </p:blipFill>
          <p:spPr bwMode="auto">
            <a:xfrm>
              <a:off x="2784" y="1680"/>
              <a:ext cx="681" cy="378"/>
            </a:xfrm>
            <a:prstGeom prst="rect">
              <a:avLst/>
            </a:prstGeom>
            <a:noFill/>
            <a:ln w="9525">
              <a:noFill/>
              <a:miter lim="800000"/>
              <a:headEnd/>
              <a:tailEnd/>
            </a:ln>
          </p:spPr>
        </p:pic>
        <p:sp>
          <p:nvSpPr>
            <p:cNvPr id="82994" name="Text Box 50"/>
            <p:cNvSpPr txBox="1">
              <a:spLocks noChangeAspect="1" noChangeArrowheads="1"/>
            </p:cNvSpPr>
            <p:nvPr/>
          </p:nvSpPr>
          <p:spPr bwMode="auto">
            <a:xfrm>
              <a:off x="2826" y="1800"/>
              <a:ext cx="433" cy="192"/>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1400" b="1">
                  <a:solidFill>
                    <a:srgbClr val="FFFFFF"/>
                  </a:solidFill>
                  <a:latin typeface="Arial"/>
                  <a:cs typeface="Arial"/>
                </a:rPr>
                <a:t>ESOD</a:t>
              </a:r>
            </a:p>
          </p:txBody>
        </p:sp>
      </p:grpSp>
      <p:pic>
        <p:nvPicPr>
          <p:cNvPr id="82995" name="Picture 51" descr="19a"/>
          <p:cNvPicPr>
            <a:picLocks noChangeAspect="1" noChangeArrowheads="1"/>
          </p:cNvPicPr>
          <p:nvPr/>
        </p:nvPicPr>
        <p:blipFill>
          <a:blip r:embed="rId4" cstate="print"/>
          <a:srcRect/>
          <a:stretch>
            <a:fillRect/>
          </a:stretch>
        </p:blipFill>
        <p:spPr bwMode="auto">
          <a:xfrm>
            <a:off x="247650" y="1193800"/>
            <a:ext cx="1989138" cy="1601788"/>
          </a:xfrm>
          <a:prstGeom prst="rect">
            <a:avLst/>
          </a:prstGeom>
          <a:noFill/>
          <a:effectLst>
            <a:outerShdw blurRad="50800" dist="38100" dir="2700000">
              <a:srgbClr val="000000">
                <a:alpha val="43000"/>
              </a:srgbClr>
            </a:outerShdw>
          </a:effectLst>
        </p:spPr>
      </p:pic>
      <p:pic>
        <p:nvPicPr>
          <p:cNvPr id="82997" name="Picture 53" descr="19b"/>
          <p:cNvPicPr>
            <a:picLocks noChangeAspect="1" noChangeArrowheads="1"/>
          </p:cNvPicPr>
          <p:nvPr/>
        </p:nvPicPr>
        <p:blipFill>
          <a:blip r:embed="rId5" cstate="print"/>
          <a:srcRect/>
          <a:stretch>
            <a:fillRect/>
          </a:stretch>
        </p:blipFill>
        <p:spPr bwMode="auto">
          <a:xfrm>
            <a:off x="4125913" y="1446213"/>
            <a:ext cx="2279650" cy="1990725"/>
          </a:xfrm>
          <a:prstGeom prst="rect">
            <a:avLst/>
          </a:prstGeom>
          <a:noFill/>
          <a:effectLst>
            <a:outerShdw blurRad="50800" dist="38100" dir="2700000">
              <a:srgbClr val="000000">
                <a:alpha val="43000"/>
              </a:srgbClr>
            </a:outerShdw>
          </a:effectLst>
        </p:spPr>
      </p:pic>
      <p:pic>
        <p:nvPicPr>
          <p:cNvPr id="82999" name="Picture 55" descr="19c"/>
          <p:cNvPicPr>
            <a:picLocks noChangeAspect="1" noChangeArrowheads="1"/>
          </p:cNvPicPr>
          <p:nvPr/>
        </p:nvPicPr>
        <p:blipFill>
          <a:blip r:embed="rId6" cstate="print"/>
          <a:srcRect/>
          <a:stretch>
            <a:fillRect/>
          </a:stretch>
        </p:blipFill>
        <p:spPr bwMode="auto">
          <a:xfrm>
            <a:off x="6645275" y="1076325"/>
            <a:ext cx="2303463" cy="2058988"/>
          </a:xfrm>
          <a:prstGeom prst="rect">
            <a:avLst/>
          </a:prstGeom>
          <a:noFill/>
          <a:effectLst>
            <a:outerShdw blurRad="50800" dist="38100" dir="2700000">
              <a:srgbClr val="000000">
                <a:alpha val="43000"/>
              </a:srgbClr>
            </a:outerShdw>
          </a:effectLst>
        </p:spPr>
      </p:pic>
      <p:pic>
        <p:nvPicPr>
          <p:cNvPr id="83000" name="Picture 56" descr="19d"/>
          <p:cNvPicPr>
            <a:picLocks noChangeAspect="1" noChangeArrowheads="1"/>
          </p:cNvPicPr>
          <p:nvPr/>
        </p:nvPicPr>
        <p:blipFill>
          <a:blip r:embed="rId7" cstate="print"/>
          <a:srcRect/>
          <a:stretch>
            <a:fillRect/>
          </a:stretch>
        </p:blipFill>
        <p:spPr bwMode="auto">
          <a:xfrm>
            <a:off x="3859213" y="3694113"/>
            <a:ext cx="2960687" cy="2662237"/>
          </a:xfrm>
          <a:prstGeom prst="rect">
            <a:avLst/>
          </a:prstGeom>
          <a:noFill/>
          <a:effectLst>
            <a:outerShdw blurRad="50800" dist="38100" dir="2700000">
              <a:srgbClr val="000000">
                <a:alpha val="43000"/>
              </a:srgbClr>
            </a:outerShdw>
          </a:effectLst>
        </p:spPr>
      </p:pic>
      <p:pic>
        <p:nvPicPr>
          <p:cNvPr id="23568" name="Picture 57" descr="19e"/>
          <p:cNvPicPr>
            <a:picLocks noChangeAspect="1" noChangeArrowheads="1"/>
          </p:cNvPicPr>
          <p:nvPr/>
        </p:nvPicPr>
        <p:blipFill>
          <a:blip r:embed="rId8" cstate="print"/>
          <a:srcRect/>
          <a:stretch>
            <a:fillRect/>
          </a:stretch>
        </p:blipFill>
        <p:spPr bwMode="auto">
          <a:xfrm>
            <a:off x="7081838" y="3469514"/>
            <a:ext cx="1933575" cy="299085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4"/>
          <p:cNvSpPr>
            <a:spLocks noGrp="1"/>
          </p:cNvSpPr>
          <p:nvPr>
            <p:ph type="sldNum" sz="quarter" idx="10"/>
          </p:nvPr>
        </p:nvSpPr>
        <p:spPr/>
        <p:txBody>
          <a:bodyPr/>
          <a:lstStyle/>
          <a:p>
            <a:pPr>
              <a:defRPr/>
            </a:pPr>
            <a:fld id="{491DE143-1029-45F6-AAF9-D6764E958DD1}" type="slidenum">
              <a:rPr lang="en-US"/>
              <a:pPr>
                <a:defRPr/>
              </a:pPr>
              <a:t>15</a:t>
            </a:fld>
            <a:endParaRPr lang="en-US" dirty="0"/>
          </a:p>
        </p:txBody>
      </p:sp>
      <p:pic>
        <p:nvPicPr>
          <p:cNvPr id="24579" name="Picture 38" descr="medli"/>
          <p:cNvPicPr>
            <a:picLocks noChangeAspect="1" noChangeArrowheads="1"/>
          </p:cNvPicPr>
          <p:nvPr/>
        </p:nvPicPr>
        <p:blipFill>
          <a:blip r:embed="rId3" cstate="print"/>
          <a:srcRect/>
          <a:stretch>
            <a:fillRect/>
          </a:stretch>
        </p:blipFill>
        <p:spPr bwMode="auto">
          <a:xfrm>
            <a:off x="5525232" y="1246935"/>
            <a:ext cx="3427412" cy="2663825"/>
          </a:xfrm>
          <a:prstGeom prst="rect">
            <a:avLst/>
          </a:prstGeom>
          <a:noFill/>
          <a:ln w="9525">
            <a:noFill/>
            <a:miter lim="800000"/>
            <a:headEnd/>
            <a:tailEnd/>
          </a:ln>
        </p:spPr>
      </p:pic>
      <p:pic>
        <p:nvPicPr>
          <p:cNvPr id="24580" name="Picture 37" descr="medli2"/>
          <p:cNvPicPr>
            <a:picLocks noChangeAspect="1" noChangeArrowheads="1"/>
          </p:cNvPicPr>
          <p:nvPr/>
        </p:nvPicPr>
        <p:blipFill>
          <a:blip r:embed="rId4" cstate="print"/>
          <a:srcRect/>
          <a:stretch>
            <a:fillRect/>
          </a:stretch>
        </p:blipFill>
        <p:spPr bwMode="auto">
          <a:xfrm>
            <a:off x="2605088" y="3671888"/>
            <a:ext cx="4267200" cy="2757487"/>
          </a:xfrm>
          <a:prstGeom prst="rect">
            <a:avLst/>
          </a:prstGeom>
          <a:noFill/>
          <a:ln w="9525">
            <a:noFill/>
            <a:miter lim="800000"/>
            <a:headEnd/>
            <a:tailEnd/>
          </a:ln>
        </p:spPr>
      </p:pic>
      <p:sp>
        <p:nvSpPr>
          <p:cNvPr id="24581" name="AutoShape 4"/>
          <p:cNvSpPr>
            <a:spLocks noChangeAspect="1" noChangeArrowheads="1"/>
          </p:cNvSpPr>
          <p:nvPr/>
        </p:nvSpPr>
        <p:spPr bwMode="auto">
          <a:xfrm>
            <a:off x="5929313" y="1014413"/>
            <a:ext cx="3214687" cy="2516187"/>
          </a:xfrm>
          <a:prstGeom prst="rect">
            <a:avLst/>
          </a:prstGeom>
          <a:noFill/>
          <a:ln w="9525">
            <a:noFill/>
            <a:miter lim="800000"/>
            <a:headEnd/>
            <a:tailEnd/>
          </a:ln>
        </p:spPr>
        <p:txBody>
          <a:bodyPr/>
          <a:lstStyle/>
          <a:p>
            <a:endParaRPr lang="en-US"/>
          </a:p>
        </p:txBody>
      </p:sp>
      <p:sp>
        <p:nvSpPr>
          <p:cNvPr id="24582" name="Text Box 6"/>
          <p:cNvSpPr txBox="1">
            <a:spLocks noChangeArrowheads="1"/>
          </p:cNvSpPr>
          <p:nvPr/>
        </p:nvSpPr>
        <p:spPr bwMode="auto">
          <a:xfrm>
            <a:off x="7285769" y="3423528"/>
            <a:ext cx="1624013" cy="419100"/>
          </a:xfrm>
          <a:prstGeom prst="rect">
            <a:avLst/>
          </a:prstGeom>
          <a:noFill/>
          <a:ln w="9525" algn="ctr">
            <a:noFill/>
            <a:miter lim="800000"/>
            <a:headEnd/>
            <a:tailEnd/>
          </a:ln>
        </p:spPr>
        <p:txBody>
          <a:bodyPr lIns="78638" tIns="39319" rIns="78638" bIns="39319"/>
          <a:lstStyle/>
          <a:p>
            <a:pPr eaLnBrk="1" hangingPunct="1"/>
            <a:r>
              <a:rPr lang="en-US" sz="1000" b="1" dirty="0">
                <a:solidFill>
                  <a:srgbClr val="000000"/>
                </a:solidFill>
                <a:latin typeface="Arial" pitchFamily="34" charset="0"/>
              </a:rPr>
              <a:t>MSL (For Reference)</a:t>
            </a:r>
            <a:endParaRPr lang="en-US" sz="1000" dirty="0">
              <a:latin typeface="Arial" pitchFamily="34" charset="0"/>
            </a:endParaRPr>
          </a:p>
        </p:txBody>
      </p:sp>
      <p:sp>
        <p:nvSpPr>
          <p:cNvPr id="24583" name="Rectangle 7"/>
          <p:cNvSpPr>
            <a:spLocks noGrp="1" noChangeArrowheads="1"/>
          </p:cNvSpPr>
          <p:nvPr>
            <p:ph type="title"/>
          </p:nvPr>
        </p:nvSpPr>
        <p:spPr>
          <a:xfrm>
            <a:off x="406400" y="103188"/>
            <a:ext cx="8328025" cy="692150"/>
          </a:xfrm>
        </p:spPr>
        <p:txBody>
          <a:bodyPr/>
          <a:lstStyle/>
          <a:p>
            <a:pPr eaLnBrk="1" hangingPunct="1">
              <a:lnSpc>
                <a:spcPct val="90000"/>
              </a:lnSpc>
            </a:pPr>
            <a:r>
              <a:rPr lang="en-US" smtClean="0"/>
              <a:t>MEDLI</a:t>
            </a:r>
            <a:r>
              <a:rPr lang="en-US" sz="2800" smtClean="0"/>
              <a:t/>
            </a:r>
            <a:br>
              <a:rPr lang="en-US" sz="2800" smtClean="0"/>
            </a:br>
            <a:r>
              <a:rPr lang="en-US" sz="2000" smtClean="0"/>
              <a:t>MSL Entry Descent and Landing Instrumentation</a:t>
            </a:r>
          </a:p>
        </p:txBody>
      </p:sp>
      <p:sp>
        <p:nvSpPr>
          <p:cNvPr id="24584" name="Rectangle 8"/>
          <p:cNvSpPr>
            <a:spLocks noGrp="1" noChangeArrowheads="1"/>
          </p:cNvSpPr>
          <p:nvPr>
            <p:ph type="body" idx="1"/>
          </p:nvPr>
        </p:nvSpPr>
        <p:spPr>
          <a:xfrm>
            <a:off x="243550" y="1104762"/>
            <a:ext cx="5488575" cy="2151202"/>
          </a:xfrm>
          <a:noFill/>
        </p:spPr>
        <p:txBody>
          <a:bodyPr/>
          <a:lstStyle/>
          <a:p>
            <a:pPr marL="174625" indent="-174625" eaLnBrk="1" hangingPunct="1">
              <a:lnSpc>
                <a:spcPct val="90000"/>
              </a:lnSpc>
            </a:pPr>
            <a:r>
              <a:rPr lang="en-US" sz="1400" b="1" dirty="0" smtClean="0"/>
              <a:t>Instrumentation suite installed in the Mars Science Laboratory’s (MSL) </a:t>
            </a:r>
            <a:r>
              <a:rPr lang="en-US" sz="1400" b="1" dirty="0" err="1" smtClean="0"/>
              <a:t>forebody</a:t>
            </a:r>
            <a:r>
              <a:rPr lang="en-US" sz="1400" b="1" dirty="0" smtClean="0"/>
              <a:t> </a:t>
            </a:r>
            <a:r>
              <a:rPr lang="en-US" sz="1400" b="1" dirty="0" err="1" smtClean="0"/>
              <a:t>heatshield</a:t>
            </a:r>
            <a:endParaRPr lang="en-US" sz="1400" b="1" dirty="0" smtClean="0"/>
          </a:p>
          <a:p>
            <a:pPr marL="174625" indent="-174625" eaLnBrk="1" hangingPunct="1">
              <a:lnSpc>
                <a:spcPct val="90000"/>
              </a:lnSpc>
            </a:pPr>
            <a:r>
              <a:rPr lang="en-US" sz="1400" b="1" dirty="0" smtClean="0"/>
              <a:t>Will gather engineering data during entry and </a:t>
            </a:r>
            <a:br>
              <a:rPr lang="en-US" sz="1400" b="1" dirty="0" smtClean="0"/>
            </a:br>
            <a:r>
              <a:rPr lang="en-US" sz="1400" b="1" dirty="0" smtClean="0"/>
              <a:t>descent for future Mars missions:</a:t>
            </a:r>
            <a:endParaRPr lang="en-US" sz="1400" dirty="0" smtClean="0"/>
          </a:p>
          <a:p>
            <a:pPr marL="339725" lvl="1" indent="-165100" eaLnBrk="1" hangingPunct="1">
              <a:lnSpc>
                <a:spcPct val="90000"/>
              </a:lnSpc>
            </a:pPr>
            <a:r>
              <a:rPr lang="en-US" sz="1050" dirty="0" err="1" smtClean="0"/>
              <a:t>Aerothermal</a:t>
            </a:r>
            <a:r>
              <a:rPr lang="en-US" sz="1050" dirty="0" smtClean="0"/>
              <a:t>, aerodynamic, and thermal protection system (TPS) performance</a:t>
            </a:r>
          </a:p>
          <a:p>
            <a:pPr marL="339725" lvl="1" indent="-165100" eaLnBrk="1" hangingPunct="1">
              <a:lnSpc>
                <a:spcPct val="90000"/>
              </a:lnSpc>
            </a:pPr>
            <a:r>
              <a:rPr lang="en-US" sz="1050" dirty="0" smtClean="0"/>
              <a:t>Atmospheric density and winds</a:t>
            </a:r>
            <a:endParaRPr lang="en-US" sz="1050" b="1" dirty="0" smtClean="0"/>
          </a:p>
          <a:p>
            <a:pPr marL="174625" indent="-174625" eaLnBrk="1" hangingPunct="1">
              <a:lnSpc>
                <a:spcPct val="90000"/>
              </a:lnSpc>
            </a:pPr>
            <a:r>
              <a:rPr lang="en-US" sz="1400" b="1" dirty="0" smtClean="0"/>
              <a:t>MEDLI consists of 7 MEADS pressure ports, 7 MISP integrated sensor plugs, and support electronics.</a:t>
            </a:r>
            <a:endParaRPr lang="en-US" sz="1400" dirty="0" smtClean="0"/>
          </a:p>
        </p:txBody>
      </p:sp>
      <p:sp>
        <p:nvSpPr>
          <p:cNvPr id="24585" name="Text Box 9"/>
          <p:cNvSpPr txBox="1">
            <a:spLocks noChangeArrowheads="1"/>
          </p:cNvSpPr>
          <p:nvPr/>
        </p:nvSpPr>
        <p:spPr bwMode="auto">
          <a:xfrm>
            <a:off x="6167438" y="4845050"/>
            <a:ext cx="184150" cy="1311275"/>
          </a:xfrm>
          <a:prstGeom prst="rect">
            <a:avLst/>
          </a:prstGeom>
          <a:noFill/>
          <a:ln w="9525" algn="ctr">
            <a:noFill/>
            <a:miter lim="800000"/>
            <a:headEnd/>
            <a:tailEnd/>
          </a:ln>
        </p:spPr>
        <p:txBody>
          <a:bodyPr wrap="none">
            <a:spAutoFit/>
          </a:bodyPr>
          <a:lstStyle/>
          <a:p>
            <a:pPr eaLnBrk="1" hangingPunct="1"/>
            <a:endParaRPr lang="en-US" sz="8000">
              <a:latin typeface="Arial" pitchFamily="34" charset="0"/>
              <a:ea typeface="ＭＳ Ｐゴシック"/>
              <a:cs typeface="ＭＳ Ｐゴシック"/>
            </a:endParaRPr>
          </a:p>
        </p:txBody>
      </p:sp>
      <p:sp>
        <p:nvSpPr>
          <p:cNvPr id="24586" name="Text Box 11"/>
          <p:cNvSpPr txBox="1">
            <a:spLocks noChangeArrowheads="1"/>
          </p:cNvSpPr>
          <p:nvPr/>
        </p:nvSpPr>
        <p:spPr bwMode="auto">
          <a:xfrm>
            <a:off x="404917" y="6343650"/>
            <a:ext cx="1857375" cy="428625"/>
          </a:xfrm>
          <a:prstGeom prst="rect">
            <a:avLst/>
          </a:prstGeom>
          <a:noFill/>
          <a:ln w="9525" algn="ctr">
            <a:noFill/>
            <a:miter lim="800000"/>
            <a:headEnd/>
            <a:tailEnd/>
          </a:ln>
        </p:spPr>
        <p:txBody>
          <a:bodyPr>
            <a:spAutoFit/>
          </a:bodyPr>
          <a:lstStyle/>
          <a:p>
            <a:pPr eaLnBrk="1" hangingPunct="1"/>
            <a:r>
              <a:rPr lang="en-US" sz="1100" b="1" dirty="0">
                <a:solidFill>
                  <a:srgbClr val="FF0000"/>
                </a:solidFill>
                <a:latin typeface="Arial" pitchFamily="34" charset="0"/>
              </a:rPr>
              <a:t>Mars Entry Atmospheric Data System (MEADS)</a:t>
            </a:r>
          </a:p>
        </p:txBody>
      </p:sp>
      <p:sp>
        <p:nvSpPr>
          <p:cNvPr id="24587" name="Text Box 12"/>
          <p:cNvSpPr txBox="1">
            <a:spLocks noChangeArrowheads="1"/>
          </p:cNvSpPr>
          <p:nvPr/>
        </p:nvSpPr>
        <p:spPr bwMode="auto">
          <a:xfrm>
            <a:off x="217450" y="4475485"/>
            <a:ext cx="2478088" cy="260350"/>
          </a:xfrm>
          <a:prstGeom prst="rect">
            <a:avLst/>
          </a:prstGeom>
          <a:noFill/>
          <a:ln w="9525" algn="ctr">
            <a:noFill/>
            <a:miter lim="800000"/>
            <a:headEnd/>
            <a:tailEnd/>
          </a:ln>
        </p:spPr>
        <p:txBody>
          <a:bodyPr>
            <a:spAutoFit/>
          </a:bodyPr>
          <a:lstStyle/>
          <a:p>
            <a:pPr algn="ctr" eaLnBrk="1" hangingPunct="1"/>
            <a:r>
              <a:rPr lang="en-US" sz="1100" b="1" dirty="0">
                <a:solidFill>
                  <a:srgbClr val="FF0000"/>
                </a:solidFill>
                <a:latin typeface="Arial" pitchFamily="34" charset="0"/>
              </a:rPr>
              <a:t>Sensor Support Electronics (SSE)</a:t>
            </a:r>
          </a:p>
        </p:txBody>
      </p:sp>
      <p:sp>
        <p:nvSpPr>
          <p:cNvPr id="24588" name="Rectangle 16"/>
          <p:cNvSpPr>
            <a:spLocks noChangeArrowheads="1"/>
          </p:cNvSpPr>
          <p:nvPr/>
        </p:nvSpPr>
        <p:spPr bwMode="auto">
          <a:xfrm>
            <a:off x="7054717" y="6122988"/>
            <a:ext cx="1874838" cy="428625"/>
          </a:xfrm>
          <a:prstGeom prst="rect">
            <a:avLst/>
          </a:prstGeom>
          <a:noFill/>
          <a:ln w="9525">
            <a:noFill/>
            <a:miter lim="800000"/>
            <a:headEnd/>
            <a:tailEnd/>
          </a:ln>
        </p:spPr>
        <p:txBody>
          <a:bodyPr>
            <a:spAutoFit/>
          </a:bodyPr>
          <a:lstStyle/>
          <a:p>
            <a:pPr algn="r"/>
            <a:r>
              <a:rPr lang="en-US" sz="1100" b="1" dirty="0">
                <a:solidFill>
                  <a:srgbClr val="FF0000"/>
                </a:solidFill>
                <a:latin typeface="Arial" pitchFamily="34" charset="0"/>
              </a:rPr>
              <a:t>MEDLI Instrumented Sensor Plug (MISP)</a:t>
            </a:r>
          </a:p>
        </p:txBody>
      </p:sp>
      <p:grpSp>
        <p:nvGrpSpPr>
          <p:cNvPr id="24589" name="Group 29"/>
          <p:cNvGrpSpPr>
            <a:grpSpLocks/>
          </p:cNvGrpSpPr>
          <p:nvPr/>
        </p:nvGrpSpPr>
        <p:grpSpPr bwMode="auto">
          <a:xfrm>
            <a:off x="7389813" y="0"/>
            <a:ext cx="1081087" cy="600075"/>
            <a:chOff x="2784" y="1680"/>
            <a:chExt cx="681" cy="378"/>
          </a:xfrm>
        </p:grpSpPr>
        <p:pic>
          <p:nvPicPr>
            <p:cNvPr id="24597" name="Picture 30" descr="yellow_puzzle"/>
            <p:cNvPicPr>
              <a:picLocks noChangeAspect="1" noChangeArrowheads="1"/>
            </p:cNvPicPr>
            <p:nvPr/>
          </p:nvPicPr>
          <p:blipFill>
            <a:blip r:embed="rId5" cstate="print"/>
            <a:srcRect/>
            <a:stretch>
              <a:fillRect/>
            </a:stretch>
          </p:blipFill>
          <p:spPr bwMode="auto">
            <a:xfrm>
              <a:off x="2784" y="1680"/>
              <a:ext cx="681" cy="378"/>
            </a:xfrm>
            <a:prstGeom prst="rect">
              <a:avLst/>
            </a:prstGeom>
            <a:noFill/>
            <a:ln w="9525">
              <a:noFill/>
              <a:miter lim="800000"/>
              <a:headEnd/>
              <a:tailEnd/>
            </a:ln>
          </p:spPr>
        </p:pic>
        <p:sp>
          <p:nvSpPr>
            <p:cNvPr id="76831" name="Text Box 31"/>
            <p:cNvSpPr txBox="1">
              <a:spLocks noChangeAspect="1" noChangeArrowheads="1"/>
            </p:cNvSpPr>
            <p:nvPr/>
          </p:nvSpPr>
          <p:spPr bwMode="auto">
            <a:xfrm>
              <a:off x="2826" y="1800"/>
              <a:ext cx="418" cy="194"/>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1400" b="1" dirty="0" smtClean="0">
                  <a:solidFill>
                    <a:schemeClr val="bg1"/>
                  </a:solidFill>
                  <a:latin typeface="Arial" charset="0"/>
                </a:rPr>
                <a:t>STED</a:t>
              </a:r>
              <a:endParaRPr lang="en-US" sz="1400" b="1" dirty="0">
                <a:solidFill>
                  <a:schemeClr val="bg1"/>
                </a:solidFill>
                <a:latin typeface="Arial" charset="0"/>
              </a:endParaRPr>
            </a:p>
          </p:txBody>
        </p:sp>
      </p:grpSp>
      <p:grpSp>
        <p:nvGrpSpPr>
          <p:cNvPr id="24590" name="Group 32"/>
          <p:cNvGrpSpPr>
            <a:grpSpLocks/>
          </p:cNvGrpSpPr>
          <p:nvPr/>
        </p:nvGrpSpPr>
        <p:grpSpPr bwMode="auto">
          <a:xfrm>
            <a:off x="8474075" y="190500"/>
            <a:ext cx="669925" cy="757238"/>
            <a:chOff x="2908" y="592"/>
            <a:chExt cx="422" cy="477"/>
          </a:xfrm>
        </p:grpSpPr>
        <p:pic>
          <p:nvPicPr>
            <p:cNvPr id="24595" name="Picture 33" descr="red_puzzle"/>
            <p:cNvPicPr>
              <a:picLocks noChangeAspect="1" noChangeArrowheads="1"/>
            </p:cNvPicPr>
            <p:nvPr/>
          </p:nvPicPr>
          <p:blipFill>
            <a:blip r:embed="rId6" cstate="print"/>
            <a:srcRect/>
            <a:stretch>
              <a:fillRect/>
            </a:stretch>
          </p:blipFill>
          <p:spPr bwMode="auto">
            <a:xfrm>
              <a:off x="2908" y="592"/>
              <a:ext cx="390" cy="477"/>
            </a:xfrm>
            <a:prstGeom prst="rect">
              <a:avLst/>
            </a:prstGeom>
            <a:noFill/>
            <a:ln w="9525">
              <a:noFill/>
              <a:miter lim="800000"/>
              <a:headEnd/>
              <a:tailEnd/>
            </a:ln>
          </p:spPr>
        </p:pic>
        <p:sp>
          <p:nvSpPr>
            <p:cNvPr id="76834" name="Text Box 34"/>
            <p:cNvSpPr txBox="1">
              <a:spLocks noChangeAspect="1" noChangeArrowheads="1"/>
            </p:cNvSpPr>
            <p:nvPr/>
          </p:nvSpPr>
          <p:spPr bwMode="auto">
            <a:xfrm>
              <a:off x="2971" y="712"/>
              <a:ext cx="359" cy="192"/>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1400" b="1">
                  <a:solidFill>
                    <a:schemeClr val="bg1"/>
                  </a:solidFill>
                  <a:latin typeface="Arial" charset="0"/>
                </a:rPr>
                <a:t>ARD</a:t>
              </a:r>
              <a:endParaRPr lang="en-US" sz="1400" b="1">
                <a:latin typeface="Arial" charset="0"/>
              </a:endParaRPr>
            </a:p>
          </p:txBody>
        </p:sp>
      </p:grpSp>
      <p:pic>
        <p:nvPicPr>
          <p:cNvPr id="76835" name="Picture 35" descr="sse"/>
          <p:cNvPicPr>
            <a:picLocks noChangeAspect="1" noChangeArrowheads="1"/>
          </p:cNvPicPr>
          <p:nvPr/>
        </p:nvPicPr>
        <p:blipFill>
          <a:blip r:embed="rId7" cstate="print"/>
          <a:srcRect/>
          <a:stretch>
            <a:fillRect/>
          </a:stretch>
        </p:blipFill>
        <p:spPr bwMode="auto">
          <a:xfrm>
            <a:off x="334963" y="3130550"/>
            <a:ext cx="1851025" cy="1352550"/>
          </a:xfrm>
          <a:prstGeom prst="rect">
            <a:avLst/>
          </a:prstGeom>
          <a:noFill/>
          <a:effectLst>
            <a:outerShdw blurRad="50800" dist="38100" dir="2700000">
              <a:srgbClr val="000000">
                <a:alpha val="43000"/>
              </a:srgbClr>
            </a:outerShdw>
          </a:effectLst>
        </p:spPr>
      </p:pic>
      <p:pic>
        <p:nvPicPr>
          <p:cNvPr id="76836" name="Picture 36" descr="meads"/>
          <p:cNvPicPr>
            <a:picLocks noChangeAspect="1" noChangeArrowheads="1"/>
          </p:cNvPicPr>
          <p:nvPr/>
        </p:nvPicPr>
        <p:blipFill>
          <a:blip r:embed="rId8" cstate="print"/>
          <a:srcRect/>
          <a:stretch>
            <a:fillRect/>
          </a:stretch>
        </p:blipFill>
        <p:spPr bwMode="auto">
          <a:xfrm>
            <a:off x="504530" y="4875213"/>
            <a:ext cx="1851025" cy="1462087"/>
          </a:xfrm>
          <a:prstGeom prst="rect">
            <a:avLst/>
          </a:prstGeom>
          <a:noFill/>
          <a:effectLst>
            <a:outerShdw blurRad="50800" dist="38100" dir="2700000">
              <a:srgbClr val="000000">
                <a:alpha val="43000"/>
              </a:srgbClr>
            </a:outerShdw>
          </a:effectLst>
        </p:spPr>
      </p:pic>
      <p:pic>
        <p:nvPicPr>
          <p:cNvPr id="76839" name="Picture 39" descr="misp"/>
          <p:cNvPicPr>
            <a:picLocks noChangeAspect="1" noChangeArrowheads="1"/>
          </p:cNvPicPr>
          <p:nvPr/>
        </p:nvPicPr>
        <p:blipFill>
          <a:blip r:embed="rId9" cstate="print"/>
          <a:srcRect/>
          <a:stretch>
            <a:fillRect/>
          </a:stretch>
        </p:blipFill>
        <p:spPr bwMode="auto">
          <a:xfrm>
            <a:off x="6975475" y="4130675"/>
            <a:ext cx="1849438" cy="1927225"/>
          </a:xfrm>
          <a:prstGeom prst="rect">
            <a:avLst/>
          </a:prstGeom>
          <a:noFill/>
          <a:effectLst>
            <a:outerShdw blurRad="50800" dist="38100" dir="2700000">
              <a:srgbClr val="000000">
                <a:alpha val="43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26432" y="184028"/>
            <a:ext cx="7772400" cy="686445"/>
          </a:xfrm>
        </p:spPr>
        <p:txBody>
          <a:bodyPr/>
          <a:lstStyle/>
          <a:p>
            <a:r>
              <a:rPr lang="en-US" dirty="0" smtClean="0"/>
              <a:t>Mars 2020 MEDLI2 Implementation Summary</a:t>
            </a:r>
            <a:endParaRPr lang="en-US" dirty="0"/>
          </a:p>
        </p:txBody>
      </p:sp>
      <p:pic>
        <p:nvPicPr>
          <p:cNvPr id="3" name="Picture 2" descr="MSL Aeroshell_0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71737" y="2094701"/>
            <a:ext cx="3672120" cy="2755812"/>
          </a:xfrm>
          <a:prstGeom prst="rect">
            <a:avLst/>
          </a:prstGeom>
        </p:spPr>
      </p:pic>
      <p:sp>
        <p:nvSpPr>
          <p:cNvPr id="10" name="TextBox 9"/>
          <p:cNvSpPr txBox="1"/>
          <p:nvPr/>
        </p:nvSpPr>
        <p:spPr>
          <a:xfrm>
            <a:off x="0" y="1009785"/>
            <a:ext cx="9144000" cy="1015663"/>
          </a:xfrm>
          <a:prstGeom prst="rect">
            <a:avLst/>
          </a:prstGeom>
          <a:solidFill>
            <a:srgbClr val="FFFF66"/>
          </a:solidFill>
        </p:spPr>
        <p:txBody>
          <a:bodyPr wrap="square" rtlCol="0">
            <a:spAutoFit/>
          </a:bodyPr>
          <a:lstStyle/>
          <a:p>
            <a:pPr algn="ctr"/>
            <a:r>
              <a:rPr lang="en-US" sz="2000" b="1" i="1" dirty="0" smtClean="0">
                <a:latin typeface="+mj-lt"/>
              </a:rPr>
              <a:t>MEDLI2 complements and extends the MEDLI (MSL) measurements with a more </a:t>
            </a:r>
            <a:r>
              <a:rPr lang="en-US" sz="2000" b="1" i="1" dirty="0" err="1" smtClean="0">
                <a:latin typeface="+mj-lt"/>
              </a:rPr>
              <a:t>heatshield</a:t>
            </a:r>
            <a:r>
              <a:rPr lang="en-US" sz="2000" b="1" i="1" dirty="0" smtClean="0">
                <a:latin typeface="+mj-lt"/>
              </a:rPr>
              <a:t> observation locations, inclusion of supersonic aerodynamics, and </a:t>
            </a:r>
            <a:r>
              <a:rPr lang="en-US" sz="2000" b="1" i="1" dirty="0" err="1" smtClean="0">
                <a:latin typeface="+mj-lt"/>
              </a:rPr>
              <a:t>backhsell</a:t>
            </a:r>
            <a:r>
              <a:rPr lang="en-US" sz="2000" b="1" i="1" dirty="0" smtClean="0">
                <a:latin typeface="+mj-lt"/>
              </a:rPr>
              <a:t> </a:t>
            </a:r>
            <a:r>
              <a:rPr lang="en-US" sz="2000" b="1" i="1" dirty="0" err="1" smtClean="0">
                <a:latin typeface="+mj-lt"/>
              </a:rPr>
              <a:t>aerothermal</a:t>
            </a:r>
            <a:r>
              <a:rPr lang="en-US" sz="2000" b="1" i="1" dirty="0" smtClean="0">
                <a:latin typeface="+mj-lt"/>
              </a:rPr>
              <a:t> and pressure observations.</a:t>
            </a:r>
          </a:p>
        </p:txBody>
      </p:sp>
      <p:sp>
        <p:nvSpPr>
          <p:cNvPr id="11" name="TextBox 10"/>
          <p:cNvSpPr txBox="1"/>
          <p:nvPr/>
        </p:nvSpPr>
        <p:spPr>
          <a:xfrm>
            <a:off x="0" y="4275092"/>
            <a:ext cx="2571737" cy="1077218"/>
          </a:xfrm>
          <a:prstGeom prst="rect">
            <a:avLst/>
          </a:prstGeom>
          <a:noFill/>
        </p:spPr>
        <p:txBody>
          <a:bodyPr wrap="square" rtlCol="0">
            <a:spAutoFit/>
          </a:bodyPr>
          <a:lstStyle/>
          <a:p>
            <a:pPr algn="ctr"/>
            <a:r>
              <a:rPr lang="en-US" sz="1600" b="1" i="1" dirty="0" smtClean="0">
                <a:latin typeface="+mj-lt"/>
              </a:rPr>
              <a:t>MISP</a:t>
            </a:r>
          </a:p>
          <a:p>
            <a:pPr algn="ctr"/>
            <a:r>
              <a:rPr lang="en-US" sz="1600" b="1" i="1" dirty="0" smtClean="0">
                <a:latin typeface="+mj-lt"/>
              </a:rPr>
              <a:t>11 Sensor Plugs </a:t>
            </a:r>
            <a:br>
              <a:rPr lang="en-US" sz="1600" b="1" i="1" dirty="0" smtClean="0">
                <a:latin typeface="+mj-lt"/>
              </a:rPr>
            </a:br>
            <a:r>
              <a:rPr lang="en-US" sz="1600" b="1" i="1" dirty="0" smtClean="0">
                <a:latin typeface="+mj-lt"/>
              </a:rPr>
              <a:t>(20 T/C’s) and 2 HEATs in the </a:t>
            </a:r>
            <a:r>
              <a:rPr lang="en-US" sz="1600" b="1" i="1" dirty="0" err="1" smtClean="0">
                <a:latin typeface="+mj-lt"/>
              </a:rPr>
              <a:t>Heatshield</a:t>
            </a:r>
            <a:r>
              <a:rPr lang="en-US" sz="1600" b="1" i="1" dirty="0" smtClean="0">
                <a:latin typeface="+mj-lt"/>
              </a:rPr>
              <a:t> (PICA)</a:t>
            </a:r>
          </a:p>
        </p:txBody>
      </p:sp>
      <p:sp>
        <p:nvSpPr>
          <p:cNvPr id="12" name="TextBox 11"/>
          <p:cNvSpPr txBox="1"/>
          <p:nvPr/>
        </p:nvSpPr>
        <p:spPr>
          <a:xfrm>
            <a:off x="6446453" y="4261286"/>
            <a:ext cx="2393652" cy="1323439"/>
          </a:xfrm>
          <a:prstGeom prst="rect">
            <a:avLst/>
          </a:prstGeom>
          <a:noFill/>
        </p:spPr>
        <p:txBody>
          <a:bodyPr wrap="square" rtlCol="0">
            <a:spAutoFit/>
          </a:bodyPr>
          <a:lstStyle/>
          <a:p>
            <a:pPr algn="ctr"/>
            <a:r>
              <a:rPr lang="en-US" sz="1600" b="1" i="1" dirty="0" smtClean="0">
                <a:latin typeface="+mj-lt"/>
              </a:rPr>
              <a:t>MEADS</a:t>
            </a:r>
          </a:p>
          <a:p>
            <a:pPr algn="ctr"/>
            <a:r>
              <a:rPr lang="en-US" sz="1600" b="1" i="1" dirty="0" smtClean="0">
                <a:latin typeface="+mj-lt"/>
              </a:rPr>
              <a:t>1 PT for Hypersonic regime &amp; 6 PT for Supersonic Regime on the </a:t>
            </a:r>
            <a:r>
              <a:rPr lang="en-US" sz="1600" b="1" i="1" dirty="0" err="1" smtClean="0">
                <a:latin typeface="+mj-lt"/>
              </a:rPr>
              <a:t>Heatshield</a:t>
            </a:r>
            <a:endParaRPr lang="en-US" sz="1600" b="1" i="1" dirty="0" smtClean="0">
              <a:latin typeface="+mj-lt"/>
            </a:endParaRPr>
          </a:p>
        </p:txBody>
      </p:sp>
      <p:sp>
        <p:nvSpPr>
          <p:cNvPr id="13" name="TextBox 12"/>
          <p:cNvSpPr txBox="1"/>
          <p:nvPr/>
        </p:nvSpPr>
        <p:spPr>
          <a:xfrm>
            <a:off x="2571737" y="4809311"/>
            <a:ext cx="3672120" cy="1077218"/>
          </a:xfrm>
          <a:prstGeom prst="rect">
            <a:avLst/>
          </a:prstGeom>
          <a:noFill/>
        </p:spPr>
        <p:txBody>
          <a:bodyPr wrap="square" rtlCol="0">
            <a:spAutoFit/>
          </a:bodyPr>
          <a:lstStyle/>
          <a:p>
            <a:pPr algn="ctr"/>
            <a:r>
              <a:rPr lang="en-US" sz="1600" b="1" i="1" dirty="0" smtClean="0">
                <a:latin typeface="+mj-lt"/>
              </a:rPr>
              <a:t>SSE</a:t>
            </a:r>
          </a:p>
          <a:p>
            <a:pPr algn="ctr"/>
            <a:r>
              <a:rPr lang="en-US" sz="1600" b="1" i="1" dirty="0" smtClean="0">
                <a:latin typeface="+mj-lt"/>
              </a:rPr>
              <a:t>Data Acquisition System on the </a:t>
            </a:r>
            <a:r>
              <a:rPr lang="en-US" sz="1600" b="1" i="1" dirty="0" err="1" smtClean="0">
                <a:latin typeface="+mj-lt"/>
              </a:rPr>
              <a:t>Heatshield</a:t>
            </a:r>
            <a:r>
              <a:rPr lang="en-US" sz="1600" b="1" i="1" dirty="0" smtClean="0">
                <a:latin typeface="+mj-lt"/>
              </a:rPr>
              <a:t>; &amp; all </a:t>
            </a:r>
            <a:r>
              <a:rPr lang="en-US" sz="1600" b="1" i="1" dirty="0" err="1" smtClean="0">
                <a:latin typeface="+mj-lt"/>
              </a:rPr>
              <a:t>instra</a:t>
            </a:r>
            <a:r>
              <a:rPr lang="en-US" sz="1600" b="1" i="1" dirty="0" smtClean="0">
                <a:latin typeface="+mj-lt"/>
              </a:rPr>
              <a:t>-instrument harnesses</a:t>
            </a:r>
          </a:p>
        </p:txBody>
      </p:sp>
      <p:sp>
        <p:nvSpPr>
          <p:cNvPr id="14" name="TextBox 13"/>
          <p:cNvSpPr txBox="1"/>
          <p:nvPr/>
        </p:nvSpPr>
        <p:spPr>
          <a:xfrm>
            <a:off x="0" y="2419312"/>
            <a:ext cx="2571737" cy="1077218"/>
          </a:xfrm>
          <a:prstGeom prst="rect">
            <a:avLst/>
          </a:prstGeom>
          <a:noFill/>
        </p:spPr>
        <p:txBody>
          <a:bodyPr wrap="square" rtlCol="0">
            <a:spAutoFit/>
          </a:bodyPr>
          <a:lstStyle/>
          <a:p>
            <a:pPr algn="ctr"/>
            <a:r>
              <a:rPr lang="en-US" sz="1600" b="1" i="1" dirty="0" smtClean="0">
                <a:latin typeface="+mj-lt"/>
              </a:rPr>
              <a:t>MISP</a:t>
            </a:r>
          </a:p>
          <a:p>
            <a:pPr algn="ctr"/>
            <a:r>
              <a:rPr lang="en-US" sz="1600" b="1" i="1" dirty="0" smtClean="0">
                <a:latin typeface="+mj-lt"/>
              </a:rPr>
              <a:t>6 Sensor Plugs (7 T/C’s) and 3 Heat Flux Sensors on the </a:t>
            </a:r>
            <a:r>
              <a:rPr lang="en-US" sz="1600" b="1" i="1" dirty="0" err="1" smtClean="0">
                <a:latin typeface="+mj-lt"/>
              </a:rPr>
              <a:t>Backshell</a:t>
            </a:r>
            <a:r>
              <a:rPr lang="en-US" sz="1600" b="1" i="1" dirty="0" smtClean="0">
                <a:latin typeface="+mj-lt"/>
              </a:rPr>
              <a:t> (SLA)</a:t>
            </a:r>
          </a:p>
        </p:txBody>
      </p:sp>
      <p:sp>
        <p:nvSpPr>
          <p:cNvPr id="15" name="TextBox 14"/>
          <p:cNvSpPr txBox="1"/>
          <p:nvPr/>
        </p:nvSpPr>
        <p:spPr>
          <a:xfrm>
            <a:off x="6243857" y="2308864"/>
            <a:ext cx="2798845" cy="830997"/>
          </a:xfrm>
          <a:prstGeom prst="rect">
            <a:avLst/>
          </a:prstGeom>
          <a:noFill/>
        </p:spPr>
        <p:txBody>
          <a:bodyPr wrap="square" rtlCol="0">
            <a:spAutoFit/>
          </a:bodyPr>
          <a:lstStyle/>
          <a:p>
            <a:pPr algn="ctr"/>
            <a:r>
              <a:rPr lang="en-US" sz="1600" b="1" i="1" dirty="0" smtClean="0">
                <a:latin typeface="+mj-lt"/>
              </a:rPr>
              <a:t>MEADS</a:t>
            </a:r>
          </a:p>
          <a:p>
            <a:pPr algn="ctr"/>
            <a:r>
              <a:rPr lang="en-US" sz="1600" b="1" i="1" dirty="0" smtClean="0">
                <a:latin typeface="+mj-lt"/>
              </a:rPr>
              <a:t>One pressure Transducer on the </a:t>
            </a:r>
            <a:r>
              <a:rPr lang="en-US" sz="1600" b="1" i="1" dirty="0" err="1" smtClean="0">
                <a:latin typeface="+mj-lt"/>
              </a:rPr>
              <a:t>Backshell</a:t>
            </a:r>
            <a:endParaRPr lang="en-US" sz="1600" b="1" i="1" dirty="0" smtClean="0">
              <a:latin typeface="+mj-lt"/>
            </a:endParaRPr>
          </a:p>
        </p:txBody>
      </p:sp>
      <p:sp>
        <p:nvSpPr>
          <p:cNvPr id="18" name="Oval 17"/>
          <p:cNvSpPr/>
          <p:nvPr/>
        </p:nvSpPr>
        <p:spPr bwMode="auto">
          <a:xfrm>
            <a:off x="2963434" y="3782531"/>
            <a:ext cx="3013240" cy="697318"/>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charset="0"/>
            </a:endParaRPr>
          </a:p>
        </p:txBody>
      </p:sp>
      <p:cxnSp>
        <p:nvCxnSpPr>
          <p:cNvPr id="20" name="Straight Connector 19"/>
          <p:cNvCxnSpPr>
            <a:stCxn id="11" idx="0"/>
            <a:endCxn id="18" idx="2"/>
          </p:cNvCxnSpPr>
          <p:nvPr/>
        </p:nvCxnSpPr>
        <p:spPr bwMode="auto">
          <a:xfrm flipV="1">
            <a:off x="1285869" y="4131190"/>
            <a:ext cx="1677565" cy="143902"/>
          </a:xfrm>
          <a:prstGeom prst="line">
            <a:avLst/>
          </a:prstGeom>
          <a:solidFill>
            <a:schemeClr val="bg1"/>
          </a:solidFill>
          <a:ln w="9525" cap="flat" cmpd="sng" algn="ctr">
            <a:solidFill>
              <a:srgbClr val="FF0000"/>
            </a:solidFill>
            <a:prstDash val="solid"/>
            <a:round/>
            <a:headEnd type="none" w="med" len="med"/>
            <a:tailEnd type="none" w="med" len="med"/>
          </a:ln>
          <a:effectLst/>
        </p:spPr>
      </p:cxnSp>
      <p:cxnSp>
        <p:nvCxnSpPr>
          <p:cNvPr id="21" name="Straight Connector 20"/>
          <p:cNvCxnSpPr>
            <a:stCxn id="13" idx="0"/>
            <a:endCxn id="18" idx="4"/>
          </p:cNvCxnSpPr>
          <p:nvPr/>
        </p:nvCxnSpPr>
        <p:spPr bwMode="auto">
          <a:xfrm flipV="1">
            <a:off x="4407797" y="4479849"/>
            <a:ext cx="62257" cy="329462"/>
          </a:xfrm>
          <a:prstGeom prst="line">
            <a:avLst/>
          </a:prstGeom>
          <a:solidFill>
            <a:schemeClr val="bg1"/>
          </a:solidFill>
          <a:ln w="9525" cap="flat" cmpd="sng" algn="ctr">
            <a:solidFill>
              <a:srgbClr val="FF0000"/>
            </a:solidFill>
            <a:prstDash val="solid"/>
            <a:round/>
            <a:headEnd type="none" w="med" len="med"/>
            <a:tailEnd type="none" w="med" len="med"/>
          </a:ln>
          <a:effectLst/>
        </p:spPr>
      </p:cxnSp>
      <p:cxnSp>
        <p:nvCxnSpPr>
          <p:cNvPr id="24" name="Straight Connector 23"/>
          <p:cNvCxnSpPr>
            <a:stCxn id="12" idx="0"/>
            <a:endCxn id="18" idx="6"/>
          </p:cNvCxnSpPr>
          <p:nvPr/>
        </p:nvCxnSpPr>
        <p:spPr bwMode="auto">
          <a:xfrm flipH="1" flipV="1">
            <a:off x="5976674" y="4131190"/>
            <a:ext cx="1666605" cy="130096"/>
          </a:xfrm>
          <a:prstGeom prst="line">
            <a:avLst/>
          </a:prstGeom>
          <a:solidFill>
            <a:schemeClr val="bg1"/>
          </a:solidFill>
          <a:ln w="9525" cap="flat" cmpd="sng" algn="ctr">
            <a:solidFill>
              <a:srgbClr val="FF0000"/>
            </a:solidFill>
            <a:prstDash val="solid"/>
            <a:round/>
            <a:headEnd type="none" w="med" len="med"/>
            <a:tailEnd type="none" w="med" len="med"/>
          </a:ln>
          <a:effectLst/>
        </p:spPr>
      </p:cxnSp>
      <p:sp>
        <p:nvSpPr>
          <p:cNvPr id="34" name="Oval 33"/>
          <p:cNvSpPr/>
          <p:nvPr/>
        </p:nvSpPr>
        <p:spPr bwMode="auto">
          <a:xfrm>
            <a:off x="3013240" y="2624485"/>
            <a:ext cx="2888726" cy="1133142"/>
          </a:xfrm>
          <a:prstGeom prst="ellipse">
            <a:avLst/>
          </a:prstGeom>
          <a:noFill/>
          <a:ln w="28575" cap="flat" cmpd="sng" algn="ctr">
            <a:solidFill>
              <a:srgbClr val="FF0000"/>
            </a:solid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charset="0"/>
            </a:endParaRPr>
          </a:p>
        </p:txBody>
      </p:sp>
      <p:cxnSp>
        <p:nvCxnSpPr>
          <p:cNvPr id="35" name="Straight Connector 34"/>
          <p:cNvCxnSpPr>
            <a:stCxn id="14" idx="3"/>
            <a:endCxn id="34" idx="2"/>
          </p:cNvCxnSpPr>
          <p:nvPr/>
        </p:nvCxnSpPr>
        <p:spPr bwMode="auto">
          <a:xfrm>
            <a:off x="2571737" y="2957921"/>
            <a:ext cx="441503" cy="233135"/>
          </a:xfrm>
          <a:prstGeom prst="line">
            <a:avLst/>
          </a:prstGeom>
          <a:solidFill>
            <a:schemeClr val="bg1"/>
          </a:solidFill>
          <a:ln w="9525" cap="flat" cmpd="sng" algn="ctr">
            <a:solidFill>
              <a:srgbClr val="FF0000"/>
            </a:solidFill>
            <a:prstDash val="solid"/>
            <a:round/>
            <a:headEnd type="none" w="med" len="med"/>
            <a:tailEnd type="none" w="med" len="med"/>
          </a:ln>
          <a:effectLst/>
        </p:spPr>
      </p:cxnSp>
      <p:cxnSp>
        <p:nvCxnSpPr>
          <p:cNvPr id="38" name="Straight Connector 37"/>
          <p:cNvCxnSpPr>
            <a:stCxn id="34" idx="6"/>
            <a:endCxn id="15" idx="1"/>
          </p:cNvCxnSpPr>
          <p:nvPr/>
        </p:nvCxnSpPr>
        <p:spPr bwMode="auto">
          <a:xfrm flipV="1">
            <a:off x="5901966" y="2724363"/>
            <a:ext cx="341891" cy="466693"/>
          </a:xfrm>
          <a:prstGeom prst="line">
            <a:avLst/>
          </a:prstGeom>
          <a:solidFill>
            <a:schemeClr val="bg1"/>
          </a:solidFill>
          <a:ln w="9525" cap="flat" cmpd="sng" algn="ctr">
            <a:solidFill>
              <a:srgbClr val="FF0000"/>
            </a:solidFill>
            <a:prstDash val="solid"/>
            <a:round/>
            <a:headEnd type="none" w="med" len="med"/>
            <a:tailEnd type="none" w="med" len="med"/>
          </a:ln>
          <a:effectLst/>
        </p:spPr>
      </p:cxnSp>
      <p:pic>
        <p:nvPicPr>
          <p:cNvPr id="29" name="Picture 2" descr="C:\Users\dbose.NDC\Documents\MEDLI PFA\Cool Images\MISP SLA Plug photos\MISP-052307-03 (MISP SLA)\IMG_0138.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245" y="3557972"/>
            <a:ext cx="863660" cy="64768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049171" y="3561030"/>
            <a:ext cx="1101526" cy="6415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1" name="Picture 2" descr="C:\Users\dbose.NDC\Documents\Images for Aga\MISP Sensor Plug.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92" y="5352310"/>
            <a:ext cx="1030153" cy="7725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p:nvPr/>
        </p:nvPicPr>
        <p:blipFill>
          <a:blip r:embed="rId6" cstate="print">
            <a:extLst>
              <a:ext uri="{28A0092B-C50C-407E-A947-70E740481C1C}">
                <a14:useLocalDpi xmlns:a14="http://schemas.microsoft.com/office/drawing/2010/main"/>
              </a:ext>
            </a:extLst>
          </a:blip>
          <a:srcRect/>
          <a:stretch>
            <a:fillRect/>
          </a:stretch>
        </p:blipFill>
        <p:spPr bwMode="auto">
          <a:xfrm>
            <a:off x="6778612" y="5584725"/>
            <a:ext cx="1729334" cy="819531"/>
          </a:xfrm>
          <a:prstGeom prst="rect">
            <a:avLst/>
          </a:prstGeom>
          <a:noFill/>
          <a:ln>
            <a:noFill/>
          </a:ln>
        </p:spPr>
      </p:pic>
      <p:pic>
        <p:nvPicPr>
          <p:cNvPr id="33" name="Picture 32"/>
          <p:cNvPicPr/>
          <p:nvPr/>
        </p:nvPicPr>
        <p:blipFill>
          <a:blip r:embed="rId6" cstate="print">
            <a:extLst>
              <a:ext uri="{28A0092B-C50C-407E-A947-70E740481C1C}">
                <a14:useLocalDpi xmlns:a14="http://schemas.microsoft.com/office/drawing/2010/main"/>
              </a:ext>
            </a:extLst>
          </a:blip>
          <a:srcRect/>
          <a:stretch>
            <a:fillRect/>
          </a:stretch>
        </p:blipFill>
        <p:spPr bwMode="auto">
          <a:xfrm>
            <a:off x="6896346" y="3188358"/>
            <a:ext cx="1493867" cy="695265"/>
          </a:xfrm>
          <a:prstGeom prst="rect">
            <a:avLst/>
          </a:prstGeom>
          <a:noFill/>
          <a:ln>
            <a:noFill/>
          </a:ln>
        </p:spPr>
      </p:pic>
      <p:pic>
        <p:nvPicPr>
          <p:cNvPr id="37" name="Picture 36"/>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2239374" y="5606394"/>
            <a:ext cx="1476522" cy="823605"/>
          </a:xfrm>
          <a:prstGeom prst="rect">
            <a:avLst/>
          </a:prstGeom>
          <a:noFill/>
        </p:spPr>
      </p:pic>
      <p:pic>
        <p:nvPicPr>
          <p:cNvPr id="39" name="Picture 8"/>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973946" y="5608996"/>
            <a:ext cx="1495420" cy="81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Date Placeholder 4"/>
          <p:cNvSpPr>
            <a:spLocks noGrp="1"/>
          </p:cNvSpPr>
          <p:nvPr>
            <p:ph type="dt" sz="half" idx="10"/>
          </p:nvPr>
        </p:nvSpPr>
        <p:spPr>
          <a:xfrm>
            <a:off x="0" y="6559113"/>
            <a:ext cx="1463524" cy="228600"/>
          </a:xfrm>
        </p:spPr>
        <p:txBody>
          <a:bodyPr/>
          <a:lstStyle/>
          <a:p>
            <a:pPr>
              <a:defRPr/>
            </a:pPr>
            <a:r>
              <a:rPr lang="en-US" dirty="0" smtClean="0"/>
              <a:t>16 Oct 2014</a:t>
            </a:r>
            <a:endParaRPr lang="en-US" dirty="0"/>
          </a:p>
        </p:txBody>
      </p:sp>
      <p:sp>
        <p:nvSpPr>
          <p:cNvPr id="26" name="Slide Number Placeholder 3"/>
          <p:cNvSpPr>
            <a:spLocks noGrp="1"/>
          </p:cNvSpPr>
          <p:nvPr>
            <p:ph type="sldNum" sz="quarter" idx="4294967295"/>
          </p:nvPr>
        </p:nvSpPr>
        <p:spPr>
          <a:xfrm>
            <a:off x="8043332" y="6559113"/>
            <a:ext cx="1100667" cy="228600"/>
          </a:xfrm>
          <a:prstGeom prst="rect">
            <a:avLst/>
          </a:prstGeom>
        </p:spPr>
        <p:txBody>
          <a:bodyPr/>
          <a:lstStyle/>
          <a:p>
            <a:pPr>
              <a:defRPr/>
            </a:pPr>
            <a:fld id="{CF1ED696-9F40-374C-814F-5FCCCF468FE7}" type="slidenum">
              <a:rPr lang="en-US" smtClean="0"/>
              <a:pPr>
                <a:defRPr/>
              </a:pPr>
              <a:t>16</a:t>
            </a:fld>
            <a:endParaRPr lang="en-US"/>
          </a:p>
        </p:txBody>
      </p:sp>
      <p:sp>
        <p:nvSpPr>
          <p:cNvPr id="27" name="Footer Placeholder 5"/>
          <p:cNvSpPr>
            <a:spLocks noGrp="1"/>
          </p:cNvSpPr>
          <p:nvPr>
            <p:ph type="ftr" sz="quarter" idx="4294967295"/>
          </p:nvPr>
        </p:nvSpPr>
        <p:spPr>
          <a:xfrm>
            <a:off x="1927412" y="6559113"/>
            <a:ext cx="5289176" cy="228600"/>
          </a:xfrm>
          <a:prstGeom prst="rect">
            <a:avLst/>
          </a:prstGeom>
        </p:spPr>
        <p:txBody>
          <a:bodyPr/>
          <a:lstStyle/>
          <a:p>
            <a:r>
              <a:rPr lang="en-US" sz="1050" dirty="0" err="1" smtClean="0"/>
              <a:t>LaRC</a:t>
            </a:r>
            <a:r>
              <a:rPr lang="en-US" sz="1050" dirty="0" smtClean="0"/>
              <a:t> Pre-CMC</a:t>
            </a:r>
            <a:endParaRPr lang="en-US" sz="1050" dirty="0"/>
          </a:p>
        </p:txBody>
      </p:sp>
    </p:spTree>
    <p:extLst>
      <p:ext uri="{BB962C8B-B14F-4D97-AF65-F5344CB8AC3E}">
        <p14:creationId xmlns:p14="http://schemas.microsoft.com/office/powerpoint/2010/main" val="148118856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fld id="{95A08E1C-E71A-4EA0-8B92-D8A48EAF7980}" type="slidenum">
              <a:rPr lang="en-US" altLang="en-US" smtClean="0"/>
              <a:pPr/>
              <a:t>17</a:t>
            </a:fld>
            <a:endParaRPr lang="en-US" alt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77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01608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pPr>
              <a:defRPr/>
            </a:pPr>
            <a:fld id="{9BCF19A6-84EC-4DB7-8D60-62654979AD91}" type="slidenum">
              <a:rPr lang="en-US"/>
              <a:pPr>
                <a:defRPr/>
              </a:pPr>
              <a:t>18</a:t>
            </a:fld>
            <a:endParaRPr lang="en-US" dirty="0"/>
          </a:p>
        </p:txBody>
      </p:sp>
      <p:sp>
        <p:nvSpPr>
          <p:cNvPr id="26628" name="Rectangle 6"/>
          <p:cNvSpPr>
            <a:spLocks noGrp="1" noChangeArrowheads="1"/>
          </p:cNvSpPr>
          <p:nvPr>
            <p:ph type="title"/>
          </p:nvPr>
        </p:nvSpPr>
        <p:spPr>
          <a:xfrm>
            <a:off x="381000" y="63500"/>
            <a:ext cx="8377238" cy="811213"/>
          </a:xfrm>
          <a:noFill/>
        </p:spPr>
        <p:txBody>
          <a:bodyPr/>
          <a:lstStyle/>
          <a:p>
            <a:pPr eaLnBrk="1" hangingPunct="1">
              <a:lnSpc>
                <a:spcPct val="90000"/>
              </a:lnSpc>
            </a:pPr>
            <a:r>
              <a:rPr lang="en-US" dirty="0" smtClean="0"/>
              <a:t>CERES</a:t>
            </a:r>
            <a:r>
              <a:rPr lang="en-US" sz="2400" dirty="0" smtClean="0"/>
              <a:t/>
            </a:r>
            <a:br>
              <a:rPr lang="en-US" sz="2400" dirty="0" smtClean="0"/>
            </a:br>
            <a:r>
              <a:rPr lang="en-US" sz="2000" dirty="0" smtClean="0"/>
              <a:t>Clouds and the Earth’s Radiant Energy System</a:t>
            </a:r>
            <a:endParaRPr lang="en-US" sz="2400" dirty="0" smtClean="0"/>
          </a:p>
        </p:txBody>
      </p:sp>
      <p:grpSp>
        <p:nvGrpSpPr>
          <p:cNvPr id="2" name="Group 22"/>
          <p:cNvGrpSpPr>
            <a:grpSpLocks/>
          </p:cNvGrpSpPr>
          <p:nvPr/>
        </p:nvGrpSpPr>
        <p:grpSpPr bwMode="auto">
          <a:xfrm>
            <a:off x="8224838" y="161925"/>
            <a:ext cx="895350" cy="698500"/>
            <a:chOff x="5181" y="102"/>
            <a:chExt cx="564" cy="440"/>
          </a:xfrm>
        </p:grpSpPr>
        <p:pic>
          <p:nvPicPr>
            <p:cNvPr id="26634" name="Picture 23" descr="nu_blu2"/>
            <p:cNvPicPr>
              <a:picLocks noChangeAspect="1" noChangeArrowheads="1"/>
            </p:cNvPicPr>
            <p:nvPr/>
          </p:nvPicPr>
          <p:blipFill>
            <a:blip r:embed="rId3" cstate="print"/>
            <a:srcRect/>
            <a:stretch>
              <a:fillRect/>
            </a:stretch>
          </p:blipFill>
          <p:spPr bwMode="auto">
            <a:xfrm>
              <a:off x="5181" y="102"/>
              <a:ext cx="564" cy="440"/>
            </a:xfrm>
            <a:prstGeom prst="rect">
              <a:avLst/>
            </a:prstGeom>
            <a:noFill/>
            <a:ln w="9525">
              <a:noFill/>
              <a:miter lim="800000"/>
              <a:headEnd/>
              <a:tailEnd/>
            </a:ln>
          </p:spPr>
        </p:pic>
        <p:sp>
          <p:nvSpPr>
            <p:cNvPr id="78872" name="Text Box 24"/>
            <p:cNvSpPr txBox="1">
              <a:spLocks noChangeAspect="1" noChangeArrowheads="1"/>
            </p:cNvSpPr>
            <p:nvPr/>
          </p:nvSpPr>
          <p:spPr bwMode="auto">
            <a:xfrm>
              <a:off x="5307" y="196"/>
              <a:ext cx="272" cy="192"/>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1400" b="1" dirty="0">
                  <a:solidFill>
                    <a:schemeClr val="bg1"/>
                  </a:solidFill>
                  <a:latin typeface="Arial" charset="0"/>
                </a:rPr>
                <a:t>SD</a:t>
              </a:r>
            </a:p>
          </p:txBody>
        </p:sp>
      </p:grpSp>
      <p:pic>
        <p:nvPicPr>
          <p:cNvPr id="26630" name="Picture 25" descr="ceres logo"/>
          <p:cNvPicPr>
            <a:picLocks noChangeAspect="1" noChangeArrowheads="1"/>
          </p:cNvPicPr>
          <p:nvPr/>
        </p:nvPicPr>
        <p:blipFill>
          <a:blip r:embed="rId4" cstate="print"/>
          <a:srcRect/>
          <a:stretch>
            <a:fillRect/>
          </a:stretch>
        </p:blipFill>
        <p:spPr bwMode="auto">
          <a:xfrm>
            <a:off x="460375" y="1163638"/>
            <a:ext cx="1806575" cy="1798637"/>
          </a:xfrm>
          <a:prstGeom prst="rect">
            <a:avLst/>
          </a:prstGeom>
          <a:noFill/>
          <a:ln w="9525">
            <a:noFill/>
            <a:miter lim="800000"/>
            <a:headEnd/>
            <a:tailEnd/>
          </a:ln>
        </p:spPr>
      </p:pic>
      <p:pic>
        <p:nvPicPr>
          <p:cNvPr id="26631" name="Picture 26" descr="ceres_scenarios"/>
          <p:cNvPicPr>
            <a:picLocks noChangeAspect="1" noChangeArrowheads="1"/>
          </p:cNvPicPr>
          <p:nvPr/>
        </p:nvPicPr>
        <p:blipFill>
          <a:blip r:embed="rId5" cstate="print"/>
          <a:srcRect/>
          <a:stretch>
            <a:fillRect/>
          </a:stretch>
        </p:blipFill>
        <p:spPr bwMode="auto">
          <a:xfrm>
            <a:off x="628650" y="3346450"/>
            <a:ext cx="4685812" cy="3369740"/>
          </a:xfrm>
          <a:prstGeom prst="rect">
            <a:avLst/>
          </a:prstGeom>
          <a:noFill/>
          <a:ln w="9525">
            <a:noFill/>
            <a:miter lim="800000"/>
            <a:headEnd/>
            <a:tailEnd/>
          </a:ln>
        </p:spPr>
      </p:pic>
      <p:pic>
        <p:nvPicPr>
          <p:cNvPr id="26632" name="Picture 27" descr="ceres_veh"/>
          <p:cNvPicPr>
            <a:picLocks noChangeAspect="1" noChangeArrowheads="1"/>
          </p:cNvPicPr>
          <p:nvPr/>
        </p:nvPicPr>
        <p:blipFill>
          <a:blip r:embed="rId6" cstate="print"/>
          <a:srcRect b="8330"/>
          <a:stretch>
            <a:fillRect/>
          </a:stretch>
        </p:blipFill>
        <p:spPr bwMode="auto">
          <a:xfrm>
            <a:off x="5534309" y="3349382"/>
            <a:ext cx="3242979" cy="3440235"/>
          </a:xfrm>
          <a:prstGeom prst="rect">
            <a:avLst/>
          </a:prstGeom>
          <a:noFill/>
          <a:ln w="9525">
            <a:noFill/>
            <a:miter lim="800000"/>
            <a:headEnd/>
            <a:tailEnd/>
          </a:ln>
        </p:spPr>
      </p:pic>
      <p:sp>
        <p:nvSpPr>
          <p:cNvPr id="26627" name="Rectangle 2"/>
          <p:cNvSpPr>
            <a:spLocks noGrp="1" noChangeArrowheads="1"/>
          </p:cNvSpPr>
          <p:nvPr>
            <p:ph type="body" idx="1"/>
          </p:nvPr>
        </p:nvSpPr>
        <p:spPr>
          <a:xfrm>
            <a:off x="2238703" y="1051470"/>
            <a:ext cx="6758759" cy="2227755"/>
          </a:xfrm>
        </p:spPr>
        <p:txBody>
          <a:bodyPr/>
          <a:lstStyle/>
          <a:p>
            <a:pPr marL="176213" indent="-176213" eaLnBrk="1" hangingPunct="1">
              <a:lnSpc>
                <a:spcPct val="90000"/>
              </a:lnSpc>
              <a:spcBef>
                <a:spcPct val="20000"/>
              </a:spcBef>
              <a:spcAft>
                <a:spcPct val="20000"/>
              </a:spcAft>
              <a:buFont typeface="Arial"/>
              <a:buChar char="•"/>
            </a:pPr>
            <a:r>
              <a:rPr lang="en-US" sz="1800" b="1" dirty="0" smtClean="0"/>
              <a:t>CERES FM5 &amp; FM6 instruments provide the cost effective bridge to maintain the continuity of the decade plus climate data record.</a:t>
            </a:r>
          </a:p>
          <a:p>
            <a:pPr marL="517525" lvl="1" indent="-234950" eaLnBrk="1" hangingPunct="1">
              <a:lnSpc>
                <a:spcPct val="90000"/>
              </a:lnSpc>
              <a:spcBef>
                <a:spcPts val="0"/>
              </a:spcBef>
              <a:spcAft>
                <a:spcPct val="20000"/>
              </a:spcAft>
            </a:pPr>
            <a:r>
              <a:rPr lang="en-US" sz="1600" dirty="0" smtClean="0"/>
              <a:t>Flight Model 5 (FM5) on NPP in 2011</a:t>
            </a:r>
            <a:endParaRPr lang="en-US" sz="1800" dirty="0" smtClean="0"/>
          </a:p>
          <a:p>
            <a:pPr marL="742950" lvl="2" indent="-166688" eaLnBrk="1" hangingPunct="1">
              <a:lnSpc>
                <a:spcPct val="90000"/>
              </a:lnSpc>
              <a:spcBef>
                <a:spcPts val="0"/>
              </a:spcBef>
              <a:spcAft>
                <a:spcPct val="20000"/>
              </a:spcAft>
            </a:pPr>
            <a:r>
              <a:rPr lang="en-US" sz="1100" dirty="0" smtClean="0"/>
              <a:t>Refurbishment of instrument built in 1999</a:t>
            </a:r>
          </a:p>
          <a:p>
            <a:pPr marL="742950" lvl="2" indent="-166688" eaLnBrk="1" hangingPunct="1">
              <a:lnSpc>
                <a:spcPct val="90000"/>
              </a:lnSpc>
              <a:spcBef>
                <a:spcPts val="0"/>
              </a:spcBef>
              <a:spcAft>
                <a:spcPct val="20000"/>
              </a:spcAft>
            </a:pPr>
            <a:r>
              <a:rPr lang="en-US" sz="1100" dirty="0" smtClean="0"/>
              <a:t>Delivered and Integrated to NPP Spacecraft, November 2008</a:t>
            </a:r>
          </a:p>
          <a:p>
            <a:pPr marL="517525" lvl="1" indent="-234950" eaLnBrk="1" hangingPunct="1">
              <a:lnSpc>
                <a:spcPct val="90000"/>
              </a:lnSpc>
              <a:spcBef>
                <a:spcPts val="0"/>
              </a:spcBef>
              <a:spcAft>
                <a:spcPct val="20000"/>
              </a:spcAft>
            </a:pPr>
            <a:r>
              <a:rPr lang="en-US" sz="1600" dirty="0" smtClean="0"/>
              <a:t>Flight Model 6 (FM6) on NPOESS C1 in 2016</a:t>
            </a:r>
            <a:endParaRPr lang="en-US" sz="1800" dirty="0" smtClean="0"/>
          </a:p>
          <a:p>
            <a:pPr marL="742950" lvl="2" indent="-166688" eaLnBrk="1" hangingPunct="1">
              <a:lnSpc>
                <a:spcPct val="90000"/>
              </a:lnSpc>
              <a:spcBef>
                <a:spcPts val="0"/>
              </a:spcBef>
              <a:spcAft>
                <a:spcPct val="20000"/>
              </a:spcAft>
            </a:pPr>
            <a:r>
              <a:rPr lang="en-US" sz="1100" dirty="0" smtClean="0"/>
              <a:t>“New” instrument from spare and build-to-print parts</a:t>
            </a:r>
          </a:p>
          <a:p>
            <a:pPr marL="742950" lvl="2" indent="-166688" eaLnBrk="1" hangingPunct="1">
              <a:lnSpc>
                <a:spcPct val="90000"/>
              </a:lnSpc>
              <a:spcBef>
                <a:spcPts val="0"/>
              </a:spcBef>
              <a:spcAft>
                <a:spcPct val="20000"/>
              </a:spcAft>
            </a:pPr>
            <a:r>
              <a:rPr lang="en-US" sz="1100" dirty="0" smtClean="0"/>
              <a:t>Scheduled for delivery to NPOESS July 2012</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6957923" y="6607626"/>
            <a:ext cx="2133600" cy="247650"/>
          </a:xfrm>
        </p:spPr>
        <p:txBody>
          <a:bodyPr/>
          <a:lstStyle/>
          <a:p>
            <a:pPr>
              <a:defRPr/>
            </a:pPr>
            <a:fld id="{EA5217CD-020A-4423-A4C0-8FB2D6EB4B9B}" type="slidenum">
              <a:rPr lang="en-US"/>
              <a:pPr>
                <a:defRPr/>
              </a:pPr>
              <a:t>19</a:t>
            </a:fld>
            <a:endParaRPr lang="en-US"/>
          </a:p>
        </p:txBody>
      </p:sp>
      <p:sp>
        <p:nvSpPr>
          <p:cNvPr id="26627" name="Rectangle 2"/>
          <p:cNvSpPr>
            <a:spLocks noGrp="1" noChangeArrowheads="1"/>
          </p:cNvSpPr>
          <p:nvPr>
            <p:ph type="body" idx="1"/>
          </p:nvPr>
        </p:nvSpPr>
        <p:spPr>
          <a:xfrm>
            <a:off x="101968" y="1800225"/>
            <a:ext cx="4606802" cy="2338388"/>
          </a:xfrm>
        </p:spPr>
        <p:txBody>
          <a:bodyPr/>
          <a:lstStyle/>
          <a:p>
            <a:pPr marL="0" indent="0">
              <a:spcBef>
                <a:spcPts val="300"/>
              </a:spcBef>
              <a:spcAft>
                <a:spcPts val="0"/>
              </a:spcAft>
              <a:buFontTx/>
              <a:buNone/>
              <a:defRPr/>
            </a:pPr>
            <a:r>
              <a:rPr lang="en-US" sz="1400" u="sng" dirty="0" smtClean="0"/>
              <a:t>Keys to Understanding</a:t>
            </a:r>
            <a:r>
              <a:rPr lang="en-US" sz="800" u="sng" dirty="0" smtClean="0"/>
              <a:t> </a:t>
            </a:r>
            <a:r>
              <a:rPr lang="en-US" sz="1400" u="sng" dirty="0" smtClean="0"/>
              <a:t>/</a:t>
            </a:r>
            <a:r>
              <a:rPr lang="en-US" sz="800" u="sng" dirty="0" smtClean="0"/>
              <a:t> </a:t>
            </a:r>
            <a:r>
              <a:rPr lang="en-US" sz="1400" u="sng" dirty="0" smtClean="0"/>
              <a:t>Predicting Climate Change</a:t>
            </a:r>
            <a:r>
              <a:rPr lang="en-US" sz="1600" b="1" u="sng" dirty="0" smtClean="0"/>
              <a:t> </a:t>
            </a:r>
          </a:p>
          <a:p>
            <a:pPr marL="176213" indent="-176213">
              <a:spcBef>
                <a:spcPts val="300"/>
              </a:spcBef>
              <a:spcAft>
                <a:spcPts val="0"/>
              </a:spcAft>
              <a:defRPr/>
            </a:pPr>
            <a:r>
              <a:rPr lang="en-US" sz="1400" b="1" dirty="0" smtClean="0"/>
              <a:t>Long-Term Trend Detection: </a:t>
            </a:r>
            <a:r>
              <a:rPr lang="en-US" sz="1400" dirty="0" smtClean="0"/>
              <a:t>Accurately calibrated radiances provide a benchmark from which climate change can be conclusively determined</a:t>
            </a:r>
          </a:p>
          <a:p>
            <a:pPr marL="176213" indent="-176213">
              <a:spcBef>
                <a:spcPts val="300"/>
              </a:spcBef>
              <a:spcAft>
                <a:spcPts val="0"/>
              </a:spcAft>
              <a:defRPr/>
            </a:pPr>
            <a:r>
              <a:rPr lang="en-US" sz="1400" b="1" dirty="0" smtClean="0"/>
              <a:t>Calibration: </a:t>
            </a:r>
            <a:r>
              <a:rPr lang="en-US" sz="1400" dirty="0" smtClean="0"/>
              <a:t>The foundation is on-orbit traceability of instrument accuracy</a:t>
            </a:r>
          </a:p>
          <a:p>
            <a:pPr marL="176213" indent="-176213" eaLnBrk="1" hangingPunct="1">
              <a:spcBef>
                <a:spcPts val="300"/>
              </a:spcBef>
              <a:spcAft>
                <a:spcPts val="0"/>
              </a:spcAft>
              <a:defRPr/>
            </a:pPr>
            <a:r>
              <a:rPr lang="en-US" sz="1400" b="1" dirty="0" smtClean="0"/>
              <a:t>Testing and Validation of Climate Models: </a:t>
            </a:r>
            <a:r>
              <a:rPr lang="en-US" sz="1400" dirty="0" smtClean="0"/>
              <a:t>The benchmark radiance measurements provide a consistency check for the climate data records and the climate models</a:t>
            </a:r>
          </a:p>
        </p:txBody>
      </p:sp>
      <p:sp>
        <p:nvSpPr>
          <p:cNvPr id="27652" name="Rectangle 3"/>
          <p:cNvSpPr>
            <a:spLocks noGrp="1" noChangeArrowheads="1"/>
          </p:cNvSpPr>
          <p:nvPr>
            <p:ph type="title"/>
          </p:nvPr>
        </p:nvSpPr>
        <p:spPr>
          <a:xfrm>
            <a:off x="465138" y="171938"/>
            <a:ext cx="8678862" cy="762000"/>
          </a:xfrm>
        </p:spPr>
        <p:txBody>
          <a:bodyPr/>
          <a:lstStyle/>
          <a:p>
            <a:pPr eaLnBrk="1" hangingPunct="1">
              <a:lnSpc>
                <a:spcPts val="2440"/>
              </a:lnSpc>
            </a:pPr>
            <a:r>
              <a:rPr lang="en-US" dirty="0" smtClean="0"/>
              <a:t>CLARREO</a:t>
            </a:r>
            <a:r>
              <a:rPr lang="en-US" sz="2400" dirty="0" smtClean="0"/>
              <a:t/>
            </a:r>
            <a:br>
              <a:rPr lang="en-US" sz="2400" dirty="0" smtClean="0"/>
            </a:br>
            <a:r>
              <a:rPr lang="en-US" sz="2000" dirty="0" smtClean="0"/>
              <a:t>Climate Absolute Radiance and Refractivity Observatory </a:t>
            </a:r>
          </a:p>
        </p:txBody>
      </p:sp>
      <p:pic>
        <p:nvPicPr>
          <p:cNvPr id="27653" name="Picture 4" descr="clarreo"/>
          <p:cNvPicPr>
            <a:picLocks noChangeAspect="1" noChangeArrowheads="1"/>
          </p:cNvPicPr>
          <p:nvPr/>
        </p:nvPicPr>
        <p:blipFill>
          <a:blip r:embed="rId3" cstate="print"/>
          <a:srcRect/>
          <a:stretch>
            <a:fillRect/>
          </a:stretch>
        </p:blipFill>
        <p:spPr bwMode="auto">
          <a:xfrm>
            <a:off x="4712068" y="1953845"/>
            <a:ext cx="4289425" cy="3657479"/>
          </a:xfrm>
          <a:prstGeom prst="rect">
            <a:avLst/>
          </a:prstGeom>
          <a:noFill/>
          <a:ln w="9525">
            <a:noFill/>
            <a:miter lim="800000"/>
            <a:headEnd/>
            <a:tailEnd/>
          </a:ln>
        </p:spPr>
      </p:pic>
      <p:sp>
        <p:nvSpPr>
          <p:cNvPr id="7" name="TextBox 6"/>
          <p:cNvSpPr txBox="1"/>
          <p:nvPr/>
        </p:nvSpPr>
        <p:spPr>
          <a:xfrm>
            <a:off x="205155" y="1093509"/>
            <a:ext cx="8772768" cy="660865"/>
          </a:xfrm>
          <a:prstGeom prst="rect">
            <a:avLst/>
          </a:prstGeom>
          <a:solidFill>
            <a:schemeClr val="accent6">
              <a:lumMod val="40000"/>
              <a:lumOff val="60000"/>
            </a:schemeClr>
          </a:solidFill>
          <a:ln w="12700">
            <a:solidFill>
              <a:schemeClr val="tx1"/>
            </a:solidFill>
          </a:ln>
          <a:scene3d>
            <a:camera prst="orthographicFront"/>
            <a:lightRig rig="threePt" dir="t"/>
          </a:scene3d>
          <a:sp3d>
            <a:bevelT/>
          </a:sp3d>
        </p:spPr>
        <p:txBody>
          <a:bodyPr wrap="square">
            <a:spAutoFit/>
          </a:bodyPr>
          <a:lstStyle/>
          <a:p>
            <a:pPr algn="ctr">
              <a:lnSpc>
                <a:spcPts val="2200"/>
              </a:lnSpc>
              <a:spcBef>
                <a:spcPts val="0"/>
              </a:spcBef>
              <a:defRPr/>
            </a:pPr>
            <a:r>
              <a:rPr lang="en-US" sz="2000" b="1" i="1" dirty="0">
                <a:latin typeface="+mn-lt"/>
              </a:rPr>
              <a:t>CLARREO will provide the measurements that we need as a society to make informed decisions about responding to climate change</a:t>
            </a:r>
          </a:p>
        </p:txBody>
      </p:sp>
      <p:pic>
        <p:nvPicPr>
          <p:cNvPr id="27657" name="Picture 7"/>
          <p:cNvPicPr>
            <a:picLocks noChangeAspect="1" noChangeArrowheads="1"/>
          </p:cNvPicPr>
          <p:nvPr/>
        </p:nvPicPr>
        <p:blipFill>
          <a:blip r:embed="rId4" cstate="print"/>
          <a:srcRect t="4475" b="2927"/>
          <a:stretch>
            <a:fillRect/>
          </a:stretch>
        </p:blipFill>
        <p:spPr bwMode="auto">
          <a:xfrm>
            <a:off x="432168" y="4265854"/>
            <a:ext cx="4271962" cy="2535237"/>
          </a:xfrm>
          <a:prstGeom prst="rect">
            <a:avLst/>
          </a:prstGeom>
          <a:noFill/>
          <a:ln w="12700">
            <a:noFill/>
            <a:miter lim="800000"/>
            <a:headEnd/>
            <a:tailEnd/>
          </a:ln>
        </p:spPr>
      </p:pic>
      <p:sp>
        <p:nvSpPr>
          <p:cNvPr id="9" name="TextBox 8"/>
          <p:cNvSpPr txBox="1"/>
          <p:nvPr/>
        </p:nvSpPr>
        <p:spPr>
          <a:xfrm>
            <a:off x="4732075" y="5678180"/>
            <a:ext cx="4275155" cy="660865"/>
          </a:xfrm>
          <a:prstGeom prst="rect">
            <a:avLst/>
          </a:prstGeom>
          <a:solidFill>
            <a:schemeClr val="accent6">
              <a:lumMod val="40000"/>
              <a:lumOff val="60000"/>
            </a:schemeClr>
          </a:solidFill>
          <a:ln w="12700">
            <a:solidFill>
              <a:schemeClr val="tx1"/>
            </a:solidFill>
          </a:ln>
          <a:scene3d>
            <a:camera prst="orthographicFront"/>
            <a:lightRig rig="threePt" dir="t"/>
          </a:scene3d>
          <a:sp3d>
            <a:bevelT/>
          </a:sp3d>
        </p:spPr>
        <p:txBody>
          <a:bodyPr wrap="square">
            <a:spAutoFit/>
          </a:bodyPr>
          <a:lstStyle/>
          <a:p>
            <a:pPr algn="ctr">
              <a:lnSpc>
                <a:spcPts val="2200"/>
              </a:lnSpc>
              <a:defRPr/>
            </a:pPr>
            <a:r>
              <a:rPr lang="en-US" sz="2000" b="1" i="1" dirty="0">
                <a:latin typeface="+mn-lt"/>
              </a:rPr>
              <a:t>CLARREO attacks the largest climate feedback uncertainties</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6" name="Straight Connector 155"/>
          <p:cNvCxnSpPr/>
          <p:nvPr/>
        </p:nvCxnSpPr>
        <p:spPr>
          <a:xfrm rot="16200000" flipH="1">
            <a:off x="7158831" y="2188369"/>
            <a:ext cx="719138" cy="0"/>
          </a:xfrm>
          <a:prstGeom prst="line">
            <a:avLst/>
          </a:prstGeom>
          <a:ln w="6350">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4105" name="Date Placeholder 49"/>
          <p:cNvSpPr>
            <a:spLocks noGrp="1"/>
          </p:cNvSpPr>
          <p:nvPr>
            <p:ph type="dt" sz="quarter" idx="10"/>
          </p:nvPr>
        </p:nvSpPr>
        <p:spPr bwMode="auto">
          <a:xfrm>
            <a:off x="-10744200" y="6521450"/>
            <a:ext cx="2133600" cy="365125"/>
          </a:xfrm>
          <a:ln>
            <a:miter lim="800000"/>
            <a:headEnd/>
            <a:tailEnd/>
          </a:ln>
        </p:spPr>
        <p:txBody>
          <a:bodyPr rtlCol="0"/>
          <a:lstStyle/>
          <a:p>
            <a:pPr fontAlgn="auto">
              <a:spcBef>
                <a:spcPts val="0"/>
              </a:spcBef>
              <a:spcAft>
                <a:spcPts val="0"/>
              </a:spcAft>
              <a:defRPr/>
            </a:pPr>
            <a:r>
              <a:rPr lang="en-US">
                <a:solidFill>
                  <a:schemeClr val="tx1">
                    <a:tint val="75000"/>
                  </a:schemeClr>
                </a:solidFill>
                <a:latin typeface="+mn-lt"/>
                <a:ea typeface="+mn-ea"/>
                <a:cs typeface="+mn-cs"/>
              </a:rPr>
              <a:t>11/13/09</a:t>
            </a:r>
          </a:p>
        </p:txBody>
      </p:sp>
      <p:cxnSp>
        <p:nvCxnSpPr>
          <p:cNvPr id="125" name="Straight Connector 124"/>
          <p:cNvCxnSpPr/>
          <p:nvPr/>
        </p:nvCxnSpPr>
        <p:spPr>
          <a:xfrm>
            <a:off x="1747838" y="3516313"/>
            <a:ext cx="5876925" cy="0"/>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rot="16200000" flipH="1">
            <a:off x="6585744" y="4561682"/>
            <a:ext cx="2078037" cy="0"/>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234" name="Straight Connector 233"/>
          <p:cNvCxnSpPr>
            <a:stCxn id="187" idx="3"/>
            <a:endCxn id="190" idx="1"/>
          </p:cNvCxnSpPr>
          <p:nvPr/>
        </p:nvCxnSpPr>
        <p:spPr>
          <a:xfrm>
            <a:off x="7505700" y="4733925"/>
            <a:ext cx="228600" cy="0"/>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237" name="Straight Connector 236"/>
          <p:cNvCxnSpPr>
            <a:stCxn id="188" idx="3"/>
            <a:endCxn id="191" idx="1"/>
          </p:cNvCxnSpPr>
          <p:nvPr/>
        </p:nvCxnSpPr>
        <p:spPr>
          <a:xfrm>
            <a:off x="7505700" y="5600700"/>
            <a:ext cx="228600" cy="0"/>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240" name="Straight Connector 239"/>
          <p:cNvCxnSpPr>
            <a:stCxn id="186" idx="3"/>
            <a:endCxn id="189" idx="1"/>
          </p:cNvCxnSpPr>
          <p:nvPr/>
        </p:nvCxnSpPr>
        <p:spPr>
          <a:xfrm>
            <a:off x="7505700" y="5175250"/>
            <a:ext cx="228600" cy="0"/>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243" name="Straight Connector 242"/>
          <p:cNvCxnSpPr>
            <a:stCxn id="183" idx="3"/>
            <a:endCxn id="184" idx="1"/>
          </p:cNvCxnSpPr>
          <p:nvPr/>
        </p:nvCxnSpPr>
        <p:spPr>
          <a:xfrm>
            <a:off x="7505700" y="4292600"/>
            <a:ext cx="228600" cy="0"/>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246" name="Straight Connector 245"/>
          <p:cNvCxnSpPr>
            <a:stCxn id="193" idx="3"/>
            <a:endCxn id="192" idx="1"/>
          </p:cNvCxnSpPr>
          <p:nvPr/>
        </p:nvCxnSpPr>
        <p:spPr>
          <a:xfrm>
            <a:off x="7505700" y="3852863"/>
            <a:ext cx="228600" cy="0"/>
          </a:xfrm>
          <a:prstGeom prst="line">
            <a:avLst/>
          </a:prstGeom>
          <a:ln w="1270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rot="16200000" flipH="1">
            <a:off x="1675607" y="3598069"/>
            <a:ext cx="152400" cy="1587"/>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321" name="Straight Connector 320"/>
          <p:cNvCxnSpPr/>
          <p:nvPr/>
        </p:nvCxnSpPr>
        <p:spPr>
          <a:xfrm rot="5400000">
            <a:off x="554831" y="4910932"/>
            <a:ext cx="1252537" cy="0"/>
          </a:xfrm>
          <a:prstGeom prst="line">
            <a:avLst/>
          </a:prstGeom>
          <a:ln w="6350">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2061" name="Rectangle 75"/>
          <p:cNvSpPr>
            <a:spLocks noChangeArrowheads="1"/>
          </p:cNvSpPr>
          <p:nvPr/>
        </p:nvSpPr>
        <p:spPr bwMode="auto">
          <a:xfrm>
            <a:off x="3438525" y="6172200"/>
            <a:ext cx="421957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b"/>
          <a:lstStyle/>
          <a:p>
            <a:pPr marL="114300" indent="-114300"/>
            <a:r>
              <a:rPr lang="en-US" sz="1000">
                <a:latin typeface="Arial Narrow" charset="0"/>
              </a:rPr>
              <a:t>Note: </a:t>
            </a:r>
          </a:p>
          <a:p>
            <a:pPr marL="114300" indent="-114300"/>
            <a:r>
              <a:rPr lang="en-US" sz="1000">
                <a:latin typeface="Arial Narrow" charset="0"/>
              </a:rPr>
              <a:t>*  Center functional office directors report to Agency functional AA. Deputy and below report to Center leadership. </a:t>
            </a:r>
          </a:p>
        </p:txBody>
      </p:sp>
      <p:sp>
        <p:nvSpPr>
          <p:cNvPr id="2063" name="TextBox 79"/>
          <p:cNvSpPr txBox="1">
            <a:spLocks noChangeArrowheads="1"/>
          </p:cNvSpPr>
          <p:nvPr/>
        </p:nvSpPr>
        <p:spPr bwMode="auto">
          <a:xfrm>
            <a:off x="7985125" y="6413500"/>
            <a:ext cx="1082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r>
              <a:rPr lang="en-US" sz="800" b="1" i="1"/>
              <a:t>March 2014</a:t>
            </a:r>
          </a:p>
        </p:txBody>
      </p:sp>
      <p:sp>
        <p:nvSpPr>
          <p:cNvPr id="92" name="Rounded Rectangle 91"/>
          <p:cNvSpPr/>
          <p:nvPr/>
        </p:nvSpPr>
        <p:spPr>
          <a:xfrm>
            <a:off x="4876800" y="3675063"/>
            <a:ext cx="1219200" cy="593725"/>
          </a:xfrm>
          <a:prstGeom prst="roundRect">
            <a:avLst/>
          </a:prstGeom>
          <a:solidFill>
            <a:schemeClr val="bg1">
              <a:lumMod val="75000"/>
            </a:schemeClr>
          </a:solidFill>
          <a:ln w="635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lumMod val="95000"/>
                    <a:lumOff val="5000"/>
                  </a:schemeClr>
                </a:solidFill>
                <a:latin typeface="Arial" pitchFamily="34" charset="0"/>
                <a:ea typeface="ヒラギノ角ゴ Pro W3" pitchFamily="-109" charset="-128"/>
                <a:cs typeface="Arial" pitchFamily="34" charset="0"/>
              </a:rPr>
              <a:t>Human Exploration and Operations Mission Directorate</a:t>
            </a:r>
          </a:p>
        </p:txBody>
      </p:sp>
      <p:sp>
        <p:nvSpPr>
          <p:cNvPr id="29" name="Rounded Rectangle 28"/>
          <p:cNvSpPr/>
          <p:nvPr/>
        </p:nvSpPr>
        <p:spPr>
          <a:xfrm>
            <a:off x="7658100" y="1928813"/>
            <a:ext cx="1181100" cy="361950"/>
          </a:xfrm>
          <a:prstGeom prst="roundRect">
            <a:avLst/>
          </a:prstGeom>
          <a:solidFill>
            <a:schemeClr val="accent5">
              <a:lumMod val="20000"/>
              <a:lumOff val="80000"/>
            </a:schemeClr>
          </a:solidFill>
          <a:ln w="6350"/>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z="800" dirty="0">
                <a:solidFill>
                  <a:schemeClr val="tx1">
                    <a:lumMod val="95000"/>
                    <a:lumOff val="5000"/>
                  </a:schemeClr>
                </a:solidFill>
                <a:latin typeface="Arial" pitchFamily="34" charset="0"/>
                <a:ea typeface="ヒラギノ角ゴ Pro W3" pitchFamily="-109" charset="-128"/>
                <a:cs typeface="Arial" pitchFamily="34" charset="0"/>
              </a:rPr>
              <a:t>Chief, Safety and Mission Assurance</a:t>
            </a:r>
          </a:p>
        </p:txBody>
      </p:sp>
      <p:sp>
        <p:nvSpPr>
          <p:cNvPr id="184" name="Rounded Rectangle 183"/>
          <p:cNvSpPr/>
          <p:nvPr/>
        </p:nvSpPr>
        <p:spPr>
          <a:xfrm>
            <a:off x="7734300" y="4108450"/>
            <a:ext cx="1181100" cy="366713"/>
          </a:xfrm>
          <a:prstGeom prst="roundRect">
            <a:avLst/>
          </a:prstGeom>
          <a:solidFill>
            <a:schemeClr val="bg1">
              <a:lumMod val="75000"/>
            </a:schemeClr>
          </a:solidFill>
          <a:ln w="635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lumMod val="95000"/>
                    <a:lumOff val="5000"/>
                  </a:schemeClr>
                </a:solidFill>
                <a:latin typeface="Arial" pitchFamily="34" charset="0"/>
                <a:ea typeface="ヒラギノ角ゴ Pro W3" pitchFamily="-109" charset="-128"/>
                <a:cs typeface="Arial" pitchFamily="34" charset="0"/>
              </a:rPr>
              <a:t>Kennedy Space Center</a:t>
            </a:r>
          </a:p>
        </p:txBody>
      </p:sp>
      <p:sp>
        <p:nvSpPr>
          <p:cNvPr id="189" name="Rounded Rectangle 188"/>
          <p:cNvSpPr/>
          <p:nvPr/>
        </p:nvSpPr>
        <p:spPr>
          <a:xfrm>
            <a:off x="7734300" y="4991100"/>
            <a:ext cx="1181100" cy="366713"/>
          </a:xfrm>
          <a:prstGeom prst="roundRect">
            <a:avLst/>
          </a:prstGeom>
          <a:solidFill>
            <a:schemeClr val="bg1">
              <a:lumMod val="75000"/>
            </a:schemeClr>
          </a:solidFill>
          <a:ln w="635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lumMod val="95000"/>
                    <a:lumOff val="5000"/>
                  </a:schemeClr>
                </a:solidFill>
                <a:latin typeface="Arial" pitchFamily="34" charset="0"/>
                <a:ea typeface="ヒラギノ角ゴ Pro W3" pitchFamily="-109" charset="-128"/>
                <a:cs typeface="Arial" pitchFamily="34" charset="0"/>
              </a:rPr>
              <a:t>Marshall Space Flight Center</a:t>
            </a:r>
          </a:p>
        </p:txBody>
      </p:sp>
      <p:sp>
        <p:nvSpPr>
          <p:cNvPr id="190" name="Rounded Rectangle 189"/>
          <p:cNvSpPr/>
          <p:nvPr/>
        </p:nvSpPr>
        <p:spPr>
          <a:xfrm>
            <a:off x="7734300" y="4549775"/>
            <a:ext cx="1181100" cy="366713"/>
          </a:xfrm>
          <a:prstGeom prst="roundRect">
            <a:avLst/>
          </a:prstGeom>
          <a:solidFill>
            <a:schemeClr val="bg1">
              <a:lumMod val="75000"/>
            </a:schemeClr>
          </a:solidFill>
          <a:ln w="635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lumMod val="95000"/>
                    <a:lumOff val="5000"/>
                  </a:schemeClr>
                </a:solidFill>
                <a:latin typeface="Arial" pitchFamily="34" charset="0"/>
                <a:ea typeface="ヒラギノ角ゴ Pro W3" pitchFamily="-109" charset="-128"/>
                <a:cs typeface="Arial" pitchFamily="34" charset="0"/>
              </a:rPr>
              <a:t>Langley Research Center</a:t>
            </a:r>
          </a:p>
        </p:txBody>
      </p:sp>
      <p:sp>
        <p:nvSpPr>
          <p:cNvPr id="191" name="Rounded Rectangle 190"/>
          <p:cNvSpPr/>
          <p:nvPr/>
        </p:nvSpPr>
        <p:spPr>
          <a:xfrm>
            <a:off x="7734300" y="5418138"/>
            <a:ext cx="1181100" cy="365125"/>
          </a:xfrm>
          <a:prstGeom prst="roundRect">
            <a:avLst/>
          </a:prstGeom>
          <a:solidFill>
            <a:schemeClr val="bg1">
              <a:lumMod val="75000"/>
            </a:schemeClr>
          </a:solidFill>
          <a:ln w="635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lumMod val="95000"/>
                    <a:lumOff val="5000"/>
                  </a:schemeClr>
                </a:solidFill>
                <a:latin typeface="Arial" pitchFamily="34" charset="0"/>
                <a:ea typeface="ヒラギノ角ゴ Pro W3" pitchFamily="-109" charset="-128"/>
                <a:cs typeface="Arial" pitchFamily="34" charset="0"/>
              </a:rPr>
              <a:t>Stennis Space Center</a:t>
            </a:r>
          </a:p>
        </p:txBody>
      </p:sp>
      <p:sp>
        <p:nvSpPr>
          <p:cNvPr id="192" name="Rounded Rectangle 191"/>
          <p:cNvSpPr/>
          <p:nvPr/>
        </p:nvSpPr>
        <p:spPr>
          <a:xfrm>
            <a:off x="7734300" y="3670300"/>
            <a:ext cx="1181100" cy="365125"/>
          </a:xfrm>
          <a:prstGeom prst="roundRect">
            <a:avLst/>
          </a:prstGeom>
          <a:solidFill>
            <a:schemeClr val="bg1">
              <a:lumMod val="75000"/>
            </a:schemeClr>
          </a:solidFill>
          <a:ln w="635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lumMod val="95000"/>
                    <a:lumOff val="5000"/>
                  </a:schemeClr>
                </a:solidFill>
                <a:latin typeface="Arial" pitchFamily="34" charset="0"/>
                <a:ea typeface="ヒラギノ角ゴ Pro W3" pitchFamily="-109" charset="-128"/>
                <a:cs typeface="Arial" pitchFamily="34" charset="0"/>
              </a:rPr>
              <a:t>Johnson Space Center</a:t>
            </a:r>
          </a:p>
        </p:txBody>
      </p:sp>
      <p:sp>
        <p:nvSpPr>
          <p:cNvPr id="183" name="Rounded Rectangle 182"/>
          <p:cNvSpPr/>
          <p:nvPr/>
        </p:nvSpPr>
        <p:spPr>
          <a:xfrm>
            <a:off x="6324600" y="4108450"/>
            <a:ext cx="1181100" cy="366713"/>
          </a:xfrm>
          <a:prstGeom prst="roundRect">
            <a:avLst/>
          </a:prstGeom>
          <a:solidFill>
            <a:schemeClr val="bg1">
              <a:lumMod val="75000"/>
            </a:schemeClr>
          </a:solidFill>
          <a:ln w="635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solidFill>
                <a:latin typeface="Arial" pitchFamily="34" charset="0"/>
                <a:ea typeface="ヒラギノ角ゴ Pro W3" pitchFamily="-109" charset="-128"/>
                <a:cs typeface="Arial" pitchFamily="34" charset="0"/>
              </a:rPr>
              <a:t>Armstrong </a:t>
            </a:r>
            <a:r>
              <a:rPr lang="en-US" sz="900" dirty="0">
                <a:solidFill>
                  <a:schemeClr val="tx1">
                    <a:lumMod val="95000"/>
                    <a:lumOff val="5000"/>
                  </a:schemeClr>
                </a:solidFill>
                <a:latin typeface="Arial" pitchFamily="34" charset="0"/>
                <a:ea typeface="ヒラギノ角ゴ Pro W3" pitchFamily="-109" charset="-128"/>
                <a:cs typeface="Arial" pitchFamily="34" charset="0"/>
              </a:rPr>
              <a:t>Flight Research Center</a:t>
            </a:r>
          </a:p>
        </p:txBody>
      </p:sp>
      <p:sp>
        <p:nvSpPr>
          <p:cNvPr id="186" name="Rounded Rectangle 185"/>
          <p:cNvSpPr/>
          <p:nvPr/>
        </p:nvSpPr>
        <p:spPr>
          <a:xfrm>
            <a:off x="6324600" y="4991100"/>
            <a:ext cx="1181100" cy="366713"/>
          </a:xfrm>
          <a:prstGeom prst="roundRect">
            <a:avLst/>
          </a:prstGeom>
          <a:solidFill>
            <a:schemeClr val="bg1">
              <a:lumMod val="75000"/>
            </a:schemeClr>
          </a:solidFill>
          <a:ln w="635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lumMod val="95000"/>
                    <a:lumOff val="5000"/>
                  </a:schemeClr>
                </a:solidFill>
                <a:latin typeface="Arial" pitchFamily="34" charset="0"/>
                <a:ea typeface="ヒラギノ角ゴ Pro W3" pitchFamily="-109" charset="-128"/>
                <a:cs typeface="Arial" pitchFamily="34" charset="0"/>
              </a:rPr>
              <a:t>Goddard Space Flight Center</a:t>
            </a:r>
          </a:p>
        </p:txBody>
      </p:sp>
      <p:sp>
        <p:nvSpPr>
          <p:cNvPr id="187" name="Rounded Rectangle 186"/>
          <p:cNvSpPr/>
          <p:nvPr/>
        </p:nvSpPr>
        <p:spPr>
          <a:xfrm>
            <a:off x="6324600" y="4549775"/>
            <a:ext cx="1181100" cy="366713"/>
          </a:xfrm>
          <a:prstGeom prst="roundRect">
            <a:avLst/>
          </a:prstGeom>
          <a:solidFill>
            <a:schemeClr val="bg1">
              <a:lumMod val="75000"/>
            </a:schemeClr>
          </a:solidFill>
          <a:ln w="635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lumMod val="95000"/>
                    <a:lumOff val="5000"/>
                  </a:schemeClr>
                </a:solidFill>
                <a:latin typeface="Arial" pitchFamily="34" charset="0"/>
                <a:ea typeface="ヒラギノ角ゴ Pro W3" pitchFamily="-109" charset="-128"/>
                <a:cs typeface="Arial" pitchFamily="34" charset="0"/>
              </a:rPr>
              <a:t>Glenn Research Center</a:t>
            </a:r>
          </a:p>
        </p:txBody>
      </p:sp>
      <p:sp>
        <p:nvSpPr>
          <p:cNvPr id="188" name="Rounded Rectangle 187"/>
          <p:cNvSpPr/>
          <p:nvPr/>
        </p:nvSpPr>
        <p:spPr>
          <a:xfrm>
            <a:off x="6324600" y="5418138"/>
            <a:ext cx="1181100" cy="365125"/>
          </a:xfrm>
          <a:prstGeom prst="roundRect">
            <a:avLst/>
          </a:prstGeom>
          <a:solidFill>
            <a:schemeClr val="bg1">
              <a:lumMod val="75000"/>
            </a:schemeClr>
          </a:solidFill>
          <a:ln w="635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lumMod val="95000"/>
                    <a:lumOff val="5000"/>
                  </a:schemeClr>
                </a:solidFill>
                <a:latin typeface="Arial" pitchFamily="34" charset="0"/>
                <a:ea typeface="ヒラギノ角ゴ Pro W3" pitchFamily="-109" charset="-128"/>
                <a:cs typeface="Arial" pitchFamily="34" charset="0"/>
              </a:rPr>
              <a:t>Jet Propulsion Laboratory</a:t>
            </a:r>
          </a:p>
        </p:txBody>
      </p:sp>
      <p:sp>
        <p:nvSpPr>
          <p:cNvPr id="193" name="Rounded Rectangle 192"/>
          <p:cNvSpPr/>
          <p:nvPr/>
        </p:nvSpPr>
        <p:spPr>
          <a:xfrm>
            <a:off x="6324600" y="3670300"/>
            <a:ext cx="1181100" cy="365125"/>
          </a:xfrm>
          <a:prstGeom prst="roundRect">
            <a:avLst/>
          </a:prstGeom>
          <a:solidFill>
            <a:schemeClr val="bg1">
              <a:lumMod val="75000"/>
            </a:schemeClr>
          </a:solidFill>
          <a:ln w="635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lumMod val="95000"/>
                    <a:lumOff val="5000"/>
                  </a:schemeClr>
                </a:solidFill>
                <a:latin typeface="Arial" pitchFamily="34" charset="0"/>
                <a:ea typeface="ヒラギノ角ゴ Pro W3" pitchFamily="-109" charset="-128"/>
                <a:cs typeface="Arial" pitchFamily="34" charset="0"/>
              </a:rPr>
              <a:t>Ames Research Center</a:t>
            </a:r>
          </a:p>
        </p:txBody>
      </p:sp>
      <p:sp>
        <p:nvSpPr>
          <p:cNvPr id="78" name="Rounded Rectangle 77"/>
          <p:cNvSpPr/>
          <p:nvPr/>
        </p:nvSpPr>
        <p:spPr>
          <a:xfrm>
            <a:off x="1120775" y="3675063"/>
            <a:ext cx="1263650" cy="609600"/>
          </a:xfrm>
          <a:prstGeom prst="roundRect">
            <a:avLst/>
          </a:prstGeom>
          <a:solidFill>
            <a:schemeClr val="accent3">
              <a:lumMod val="75000"/>
            </a:schemeClr>
          </a:solidFill>
          <a:ln w="635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lumMod val="95000"/>
                    <a:lumOff val="5000"/>
                  </a:schemeClr>
                </a:solidFill>
                <a:latin typeface="Arial" pitchFamily="34" charset="0"/>
                <a:ea typeface="ヒラギノ角ゴ Pro W3" pitchFamily="-109" charset="-128"/>
                <a:cs typeface="Arial" pitchFamily="34" charset="0"/>
              </a:rPr>
              <a:t>Mission Support Directorate</a:t>
            </a:r>
          </a:p>
        </p:txBody>
      </p:sp>
      <p:cxnSp>
        <p:nvCxnSpPr>
          <p:cNvPr id="94" name="Straight Connector 93"/>
          <p:cNvCxnSpPr>
            <a:stCxn id="86" idx="3"/>
            <a:endCxn id="88" idx="3"/>
          </p:cNvCxnSpPr>
          <p:nvPr/>
        </p:nvCxnSpPr>
        <p:spPr>
          <a:xfrm flipH="1">
            <a:off x="1454150" y="977900"/>
            <a:ext cx="0" cy="419100"/>
          </a:xfrm>
          <a:prstGeom prst="bentConnector3">
            <a:avLst>
              <a:gd name="adj1" fmla="val -22860000000"/>
            </a:avLst>
          </a:prstGeom>
          <a:ln w="12700">
            <a:solidFill>
              <a:schemeClr val="bg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1682750" y="1181100"/>
            <a:ext cx="1593850" cy="11113"/>
          </a:xfrm>
          <a:prstGeom prst="line">
            <a:avLst/>
          </a:prstGeom>
          <a:ln w="12700">
            <a:solidFill>
              <a:schemeClr val="bg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3438525" y="304800"/>
            <a:ext cx="2657475" cy="1447800"/>
          </a:xfrm>
          <a:prstGeom prst="roundRect">
            <a:avLst/>
          </a:prstGeom>
          <a:solidFill>
            <a:schemeClr val="bg1"/>
          </a:solidFill>
          <a:ln w="6350"/>
          <a:effectLst/>
        </p:spPr>
        <p:style>
          <a:lnRef idx="1">
            <a:schemeClr val="accent1"/>
          </a:lnRef>
          <a:fillRef idx="3">
            <a:schemeClr val="accent1"/>
          </a:fillRef>
          <a:effectRef idx="2">
            <a:schemeClr val="accent1"/>
          </a:effectRef>
          <a:fontRef idx="minor">
            <a:schemeClr val="lt1"/>
          </a:fontRef>
        </p:style>
        <p:txBody>
          <a:bodyPr lIns="0" rIns="0" anchor="ctr" anchorCtr="1"/>
          <a:lstStyle/>
          <a:p>
            <a:pPr algn="ctr" fontAlgn="auto">
              <a:spcBef>
                <a:spcPts val="0"/>
              </a:spcBef>
              <a:spcAft>
                <a:spcPts val="0"/>
              </a:spcAft>
              <a:defRPr/>
            </a:pPr>
            <a:r>
              <a:rPr lang="en-US" sz="1200" b="1" dirty="0">
                <a:solidFill>
                  <a:schemeClr val="tx1">
                    <a:lumMod val="95000"/>
                    <a:lumOff val="5000"/>
                  </a:schemeClr>
                </a:solidFill>
                <a:latin typeface="Arial" pitchFamily="34" charset="0"/>
                <a:ea typeface="ヒラギノ角ゴ Pro W3" pitchFamily="-109" charset="-128"/>
                <a:cs typeface="Arial" pitchFamily="34" charset="0"/>
              </a:rPr>
              <a:t>Administrator</a:t>
            </a:r>
          </a:p>
          <a:p>
            <a:pPr algn="ctr" fontAlgn="auto">
              <a:spcBef>
                <a:spcPts val="0"/>
              </a:spcBef>
              <a:spcAft>
                <a:spcPts val="0"/>
              </a:spcAft>
              <a:defRPr/>
            </a:pPr>
            <a:r>
              <a:rPr lang="en-US" sz="1200" b="1" dirty="0">
                <a:solidFill>
                  <a:schemeClr val="tx1">
                    <a:lumMod val="95000"/>
                    <a:lumOff val="5000"/>
                  </a:schemeClr>
                </a:solidFill>
                <a:latin typeface="Arial" pitchFamily="34" charset="0"/>
                <a:ea typeface="ヒラギノ角ゴ Pro W3" pitchFamily="-109" charset="-128"/>
                <a:cs typeface="Arial" pitchFamily="34" charset="0"/>
              </a:rPr>
              <a:t>Deputy Administrator</a:t>
            </a:r>
          </a:p>
          <a:p>
            <a:pPr algn="ctr" fontAlgn="auto">
              <a:spcBef>
                <a:spcPts val="0"/>
              </a:spcBef>
              <a:spcAft>
                <a:spcPts val="0"/>
              </a:spcAft>
              <a:defRPr/>
            </a:pPr>
            <a:r>
              <a:rPr lang="en-US" sz="1200" b="1" dirty="0">
                <a:solidFill>
                  <a:schemeClr val="tx1">
                    <a:lumMod val="95000"/>
                    <a:lumOff val="5000"/>
                  </a:schemeClr>
                </a:solidFill>
                <a:latin typeface="Arial" pitchFamily="34" charset="0"/>
                <a:ea typeface="ヒラギノ角ゴ Pro W3" pitchFamily="-109" charset="-128"/>
                <a:cs typeface="Arial" pitchFamily="34" charset="0"/>
              </a:rPr>
              <a:t>Associate Administrator</a:t>
            </a:r>
          </a:p>
          <a:p>
            <a:pPr algn="ctr" fontAlgn="auto">
              <a:spcBef>
                <a:spcPts val="0"/>
              </a:spcBef>
              <a:spcAft>
                <a:spcPts val="0"/>
              </a:spcAft>
              <a:defRPr/>
            </a:pPr>
            <a:endParaRPr lang="en-US" sz="800" dirty="0">
              <a:solidFill>
                <a:schemeClr val="tx1">
                  <a:lumMod val="95000"/>
                  <a:lumOff val="5000"/>
                </a:schemeClr>
              </a:solidFill>
              <a:latin typeface="Arial" pitchFamily="34" charset="0"/>
              <a:ea typeface="ヒラギノ角ゴ Pro W3" pitchFamily="-109" charset="-128"/>
              <a:cs typeface="Arial" pitchFamily="34" charset="0"/>
            </a:endParaRPr>
          </a:p>
          <a:p>
            <a:pPr algn="ctr" fontAlgn="auto">
              <a:spcBef>
                <a:spcPts val="0"/>
              </a:spcBef>
              <a:spcAft>
                <a:spcPts val="0"/>
              </a:spcAft>
              <a:buClr>
                <a:schemeClr val="accent5">
                  <a:lumMod val="40000"/>
                  <a:lumOff val="60000"/>
                </a:schemeClr>
              </a:buClr>
              <a:buSzPct val="150000"/>
              <a:buFont typeface="Wingdings" pitchFamily="2" charset="2"/>
              <a:buChar char="§"/>
              <a:defRPr/>
            </a:pPr>
            <a:r>
              <a:rPr lang="en-US" sz="1000" dirty="0">
                <a:solidFill>
                  <a:schemeClr val="tx1">
                    <a:lumMod val="95000"/>
                    <a:lumOff val="5000"/>
                  </a:schemeClr>
                </a:solidFill>
                <a:latin typeface="Arial" pitchFamily="34" charset="0"/>
                <a:ea typeface="ヒラギノ角ゴ Pro W3" pitchFamily="-109" charset="-128"/>
                <a:cs typeface="Arial" pitchFamily="34" charset="0"/>
              </a:rPr>
              <a:t>Chief of Staff</a:t>
            </a:r>
          </a:p>
          <a:p>
            <a:pPr algn="ctr" fontAlgn="auto">
              <a:spcBef>
                <a:spcPts val="0"/>
              </a:spcBef>
              <a:spcAft>
                <a:spcPts val="0"/>
              </a:spcAft>
              <a:buClr>
                <a:schemeClr val="accent3">
                  <a:lumMod val="75000"/>
                </a:schemeClr>
              </a:buClr>
              <a:buSzPct val="150000"/>
              <a:buFont typeface="Wingdings" pitchFamily="2" charset="2"/>
              <a:buChar char="§"/>
              <a:defRPr/>
            </a:pPr>
            <a:r>
              <a:rPr lang="en-US" sz="1000" dirty="0">
                <a:solidFill>
                  <a:schemeClr val="tx1">
                    <a:lumMod val="95000"/>
                    <a:lumOff val="5000"/>
                  </a:schemeClr>
                </a:solidFill>
                <a:latin typeface="Arial" pitchFamily="34" charset="0"/>
                <a:ea typeface="ヒラギノ角ゴ Pro W3" pitchFamily="-109" charset="-128"/>
                <a:cs typeface="Arial" pitchFamily="34" charset="0"/>
              </a:rPr>
              <a:t>Associate Deputy Administrator</a:t>
            </a:r>
          </a:p>
          <a:p>
            <a:pPr algn="ctr" fontAlgn="auto">
              <a:spcBef>
                <a:spcPts val="0"/>
              </a:spcBef>
              <a:spcAft>
                <a:spcPts val="0"/>
              </a:spcAft>
              <a:buClr>
                <a:schemeClr val="accent3">
                  <a:lumMod val="75000"/>
                </a:schemeClr>
              </a:buClr>
              <a:buSzPct val="150000"/>
              <a:buFont typeface="Wingdings" pitchFamily="2" charset="2"/>
              <a:buChar char="§"/>
              <a:defRPr/>
            </a:pPr>
            <a:r>
              <a:rPr lang="en-US" sz="1000" dirty="0">
                <a:solidFill>
                  <a:schemeClr val="tx1">
                    <a:lumMod val="95000"/>
                    <a:lumOff val="5000"/>
                  </a:schemeClr>
                </a:solidFill>
                <a:latin typeface="Arial" pitchFamily="34" charset="0"/>
                <a:ea typeface="ヒラギノ角ゴ Pro W3" pitchFamily="-109" charset="-128"/>
                <a:cs typeface="Arial" pitchFamily="34" charset="0"/>
              </a:rPr>
              <a:t>Associate  Deputy Administrator for    Strategy and Policy</a:t>
            </a:r>
          </a:p>
          <a:p>
            <a:pPr algn="ctr" fontAlgn="auto">
              <a:spcBef>
                <a:spcPts val="0"/>
              </a:spcBef>
              <a:spcAft>
                <a:spcPts val="0"/>
              </a:spcAft>
              <a:buClr>
                <a:schemeClr val="bg1">
                  <a:lumMod val="75000"/>
                </a:schemeClr>
              </a:buClr>
              <a:buSzPct val="150000"/>
              <a:buFont typeface="Wingdings" pitchFamily="2" charset="2"/>
              <a:buChar char="§"/>
              <a:defRPr/>
            </a:pPr>
            <a:r>
              <a:rPr lang="en-US" sz="1000" dirty="0">
                <a:solidFill>
                  <a:schemeClr val="tx1">
                    <a:lumMod val="95000"/>
                    <a:lumOff val="5000"/>
                  </a:schemeClr>
                </a:solidFill>
                <a:latin typeface="Arial" pitchFamily="34" charset="0"/>
                <a:ea typeface="ヒラギノ角ゴ Pro W3" pitchFamily="-109" charset="-128"/>
                <a:cs typeface="Arial" pitchFamily="34" charset="0"/>
              </a:rPr>
              <a:t> Assistant Associate Administrator</a:t>
            </a:r>
            <a:endParaRPr lang="en-US" sz="1600" dirty="0">
              <a:solidFill>
                <a:schemeClr val="tx1">
                  <a:lumMod val="95000"/>
                  <a:lumOff val="5000"/>
                </a:schemeClr>
              </a:solidFill>
              <a:latin typeface="Arial" pitchFamily="34" charset="0"/>
              <a:ea typeface="ヒラギノ角ゴ Pro W3" pitchFamily="-109" charset="-128"/>
              <a:cs typeface="Arial" pitchFamily="34" charset="0"/>
            </a:endParaRPr>
          </a:p>
        </p:txBody>
      </p:sp>
      <p:sp>
        <p:nvSpPr>
          <p:cNvPr id="81" name="Rounded Rectangle 80"/>
          <p:cNvSpPr/>
          <p:nvPr/>
        </p:nvSpPr>
        <p:spPr>
          <a:xfrm>
            <a:off x="6196013" y="1928813"/>
            <a:ext cx="1181100" cy="361950"/>
          </a:xfrm>
          <a:prstGeom prst="roundRect">
            <a:avLst/>
          </a:prstGeom>
          <a:solidFill>
            <a:schemeClr val="accent5">
              <a:lumMod val="20000"/>
              <a:lumOff val="80000"/>
            </a:schemeClr>
          </a:solidFill>
          <a:ln w="6350"/>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z="800" dirty="0">
                <a:solidFill>
                  <a:schemeClr val="tx1">
                    <a:lumMod val="95000"/>
                    <a:lumOff val="5000"/>
                  </a:schemeClr>
                </a:solidFill>
                <a:latin typeface="Arial" pitchFamily="34" charset="0"/>
                <a:ea typeface="ヒラギノ角ゴ Pro W3" pitchFamily="-109" charset="-128"/>
                <a:cs typeface="Arial" pitchFamily="34" charset="0"/>
              </a:rPr>
              <a:t>Chief Engineer</a:t>
            </a:r>
          </a:p>
        </p:txBody>
      </p:sp>
      <p:sp>
        <p:nvSpPr>
          <p:cNvPr id="85" name="Rounded Rectangle 84"/>
          <p:cNvSpPr/>
          <p:nvPr/>
        </p:nvSpPr>
        <p:spPr>
          <a:xfrm>
            <a:off x="6943725" y="2438400"/>
            <a:ext cx="1181100" cy="363538"/>
          </a:xfrm>
          <a:prstGeom prst="roundRect">
            <a:avLst/>
          </a:prstGeom>
          <a:solidFill>
            <a:schemeClr val="accent5">
              <a:lumMod val="20000"/>
              <a:lumOff val="80000"/>
            </a:schemeClr>
          </a:solidFill>
          <a:ln w="6350"/>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z="800" dirty="0">
                <a:solidFill>
                  <a:schemeClr val="tx1">
                    <a:lumMod val="95000"/>
                    <a:lumOff val="5000"/>
                  </a:schemeClr>
                </a:solidFill>
                <a:latin typeface="Arial" pitchFamily="34" charset="0"/>
                <a:ea typeface="ヒラギノ角ゴ Pro W3" pitchFamily="-109" charset="-128"/>
                <a:cs typeface="Arial" pitchFamily="34" charset="0"/>
              </a:rPr>
              <a:t>Chief Health and  Medical Officer</a:t>
            </a:r>
          </a:p>
        </p:txBody>
      </p:sp>
      <p:sp>
        <p:nvSpPr>
          <p:cNvPr id="102" name="Rounded Rectangle 101"/>
          <p:cNvSpPr/>
          <p:nvPr/>
        </p:nvSpPr>
        <p:spPr>
          <a:xfrm>
            <a:off x="1905000" y="774700"/>
            <a:ext cx="1204913" cy="363538"/>
          </a:xfrm>
          <a:prstGeom prst="roundRect">
            <a:avLst/>
          </a:prstGeom>
          <a:solidFill>
            <a:schemeClr val="accent5">
              <a:lumMod val="20000"/>
              <a:lumOff val="80000"/>
            </a:schemeClr>
          </a:solidFill>
          <a:ln w="6350"/>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z="800" dirty="0">
                <a:solidFill>
                  <a:schemeClr val="tx1">
                    <a:lumMod val="95000"/>
                    <a:lumOff val="5000"/>
                  </a:schemeClr>
                </a:solidFill>
                <a:latin typeface="Arial" pitchFamily="34" charset="0"/>
                <a:ea typeface="ヒラギノ角ゴ Pro W3" pitchFamily="-109" charset="-128"/>
                <a:cs typeface="Arial" pitchFamily="34" charset="0"/>
              </a:rPr>
              <a:t>Chief Financial Officer*</a:t>
            </a:r>
          </a:p>
        </p:txBody>
      </p:sp>
      <p:sp>
        <p:nvSpPr>
          <p:cNvPr id="104" name="Rounded Rectangle 103"/>
          <p:cNvSpPr/>
          <p:nvPr/>
        </p:nvSpPr>
        <p:spPr>
          <a:xfrm>
            <a:off x="1905000" y="1255713"/>
            <a:ext cx="1204913" cy="363537"/>
          </a:xfrm>
          <a:prstGeom prst="roundRect">
            <a:avLst/>
          </a:prstGeom>
          <a:solidFill>
            <a:schemeClr val="accent5">
              <a:lumMod val="20000"/>
              <a:lumOff val="80000"/>
            </a:schemeClr>
          </a:solidFill>
          <a:ln w="6350"/>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z="800" dirty="0">
                <a:solidFill>
                  <a:schemeClr val="tx1">
                    <a:lumMod val="95000"/>
                    <a:lumOff val="5000"/>
                  </a:schemeClr>
                </a:solidFill>
                <a:latin typeface="Arial" pitchFamily="34" charset="0"/>
                <a:ea typeface="ヒラギノ角ゴ Pro W3" pitchFamily="-109" charset="-128"/>
                <a:cs typeface="Arial" pitchFamily="34" charset="0"/>
              </a:rPr>
              <a:t>Chief Information Officer*</a:t>
            </a:r>
          </a:p>
        </p:txBody>
      </p:sp>
      <p:sp>
        <p:nvSpPr>
          <p:cNvPr id="105" name="Rounded Rectangle 104"/>
          <p:cNvSpPr/>
          <p:nvPr/>
        </p:nvSpPr>
        <p:spPr>
          <a:xfrm>
            <a:off x="6407150" y="712788"/>
            <a:ext cx="1204913" cy="361950"/>
          </a:xfrm>
          <a:prstGeom prst="roundRect">
            <a:avLst/>
          </a:prstGeom>
          <a:solidFill>
            <a:schemeClr val="accent5">
              <a:lumMod val="20000"/>
              <a:lumOff val="80000"/>
            </a:schemeClr>
          </a:solidFill>
          <a:ln w="6350"/>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z="800" dirty="0">
                <a:solidFill>
                  <a:schemeClr val="tx1">
                    <a:lumMod val="95000"/>
                    <a:lumOff val="5000"/>
                  </a:schemeClr>
                </a:solidFill>
                <a:latin typeface="Arial" pitchFamily="34" charset="0"/>
                <a:ea typeface="ヒラギノ角ゴ Pro W3" pitchFamily="-109" charset="-128"/>
                <a:cs typeface="Arial" pitchFamily="34" charset="0"/>
              </a:rPr>
              <a:t>Chief Scientist</a:t>
            </a:r>
          </a:p>
        </p:txBody>
      </p:sp>
      <p:sp>
        <p:nvSpPr>
          <p:cNvPr id="106" name="Rounded Rectangle 105"/>
          <p:cNvSpPr/>
          <p:nvPr/>
        </p:nvSpPr>
        <p:spPr>
          <a:xfrm>
            <a:off x="6408738" y="1192213"/>
            <a:ext cx="1203325" cy="363537"/>
          </a:xfrm>
          <a:prstGeom prst="roundRect">
            <a:avLst/>
          </a:prstGeom>
          <a:solidFill>
            <a:schemeClr val="accent5">
              <a:lumMod val="20000"/>
              <a:lumOff val="80000"/>
            </a:schemeClr>
          </a:solidFill>
          <a:ln w="6350"/>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z="800" dirty="0">
                <a:solidFill>
                  <a:schemeClr val="tx1">
                    <a:lumMod val="95000"/>
                    <a:lumOff val="5000"/>
                  </a:schemeClr>
                </a:solidFill>
                <a:latin typeface="Arial" pitchFamily="34" charset="0"/>
                <a:ea typeface="ヒラギノ角ゴ Pro W3" pitchFamily="-109" charset="-128"/>
                <a:cs typeface="Arial" pitchFamily="34" charset="0"/>
              </a:rPr>
              <a:t>Chief Technologist</a:t>
            </a:r>
          </a:p>
        </p:txBody>
      </p:sp>
      <p:sp>
        <p:nvSpPr>
          <p:cNvPr id="114" name="Rounded Rectangle 113"/>
          <p:cNvSpPr/>
          <p:nvPr/>
        </p:nvSpPr>
        <p:spPr>
          <a:xfrm>
            <a:off x="257175" y="1927225"/>
            <a:ext cx="1219200" cy="361950"/>
          </a:xfrm>
          <a:prstGeom prst="roundRect">
            <a:avLst/>
          </a:prstGeom>
          <a:solidFill>
            <a:schemeClr val="accent5">
              <a:lumMod val="20000"/>
              <a:lumOff val="80000"/>
            </a:schemeClr>
          </a:solidFill>
          <a:ln w="6350"/>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z="800" dirty="0">
                <a:solidFill>
                  <a:schemeClr val="tx1">
                    <a:lumMod val="95000"/>
                    <a:lumOff val="5000"/>
                  </a:schemeClr>
                </a:solidFill>
                <a:latin typeface="Arial" pitchFamily="34" charset="0"/>
                <a:ea typeface="ヒラギノ角ゴ Pro W3" pitchFamily="-109" charset="-128"/>
                <a:cs typeface="Arial" pitchFamily="34" charset="0"/>
              </a:rPr>
              <a:t>Diversity and Equal Opportunity</a:t>
            </a:r>
          </a:p>
        </p:txBody>
      </p:sp>
      <p:sp>
        <p:nvSpPr>
          <p:cNvPr id="121" name="Rounded Rectangle 120"/>
          <p:cNvSpPr/>
          <p:nvPr/>
        </p:nvSpPr>
        <p:spPr>
          <a:xfrm>
            <a:off x="1800225" y="1927225"/>
            <a:ext cx="1206500" cy="361950"/>
          </a:xfrm>
          <a:prstGeom prst="roundRect">
            <a:avLst/>
          </a:prstGeom>
          <a:solidFill>
            <a:schemeClr val="accent3">
              <a:lumMod val="75000"/>
            </a:schemeClr>
          </a:solidFill>
          <a:ln w="6350"/>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z="800" dirty="0">
                <a:solidFill>
                  <a:schemeClr val="tx1">
                    <a:lumMod val="95000"/>
                    <a:lumOff val="5000"/>
                  </a:schemeClr>
                </a:solidFill>
                <a:latin typeface="Arial" pitchFamily="34" charset="0"/>
                <a:ea typeface="ヒラギノ角ゴ Pro W3" pitchFamily="-109" charset="-128"/>
                <a:cs typeface="Arial" pitchFamily="34" charset="0"/>
              </a:rPr>
              <a:t>Legislative and Intergovernmental Affairs*</a:t>
            </a:r>
          </a:p>
        </p:txBody>
      </p:sp>
      <p:sp>
        <p:nvSpPr>
          <p:cNvPr id="122" name="Rounded Rectangle 121"/>
          <p:cNvSpPr/>
          <p:nvPr/>
        </p:nvSpPr>
        <p:spPr>
          <a:xfrm>
            <a:off x="269875" y="2801938"/>
            <a:ext cx="1206500" cy="363537"/>
          </a:xfrm>
          <a:prstGeom prst="roundRect">
            <a:avLst/>
          </a:prstGeom>
          <a:solidFill>
            <a:schemeClr val="accent3">
              <a:lumMod val="75000"/>
            </a:schemeClr>
          </a:solidFill>
          <a:ln w="6350"/>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z="800" dirty="0">
                <a:solidFill>
                  <a:schemeClr val="tx1">
                    <a:lumMod val="95000"/>
                    <a:lumOff val="5000"/>
                  </a:schemeClr>
                </a:solidFill>
                <a:latin typeface="Arial" pitchFamily="34" charset="0"/>
                <a:ea typeface="ヒラギノ角ゴ Pro W3" pitchFamily="-109" charset="-128"/>
                <a:cs typeface="Arial" pitchFamily="34" charset="0"/>
              </a:rPr>
              <a:t>International and Interagency Relations</a:t>
            </a:r>
          </a:p>
        </p:txBody>
      </p:sp>
      <p:sp>
        <p:nvSpPr>
          <p:cNvPr id="123" name="Rounded Rectangle 122"/>
          <p:cNvSpPr/>
          <p:nvPr/>
        </p:nvSpPr>
        <p:spPr>
          <a:xfrm>
            <a:off x="257175" y="2363788"/>
            <a:ext cx="1219200" cy="363537"/>
          </a:xfrm>
          <a:prstGeom prst="roundRect">
            <a:avLst/>
          </a:prstGeom>
          <a:solidFill>
            <a:schemeClr val="accent3">
              <a:lumMod val="75000"/>
            </a:schemeClr>
          </a:solidFill>
          <a:ln w="6350"/>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z="800" dirty="0">
                <a:solidFill>
                  <a:schemeClr val="tx1">
                    <a:lumMod val="95000"/>
                    <a:lumOff val="5000"/>
                  </a:schemeClr>
                </a:solidFill>
                <a:latin typeface="Arial" pitchFamily="34" charset="0"/>
                <a:ea typeface="ヒラギノ角ゴ Pro W3" pitchFamily="-109" charset="-128"/>
                <a:cs typeface="Arial" pitchFamily="34" charset="0"/>
              </a:rPr>
              <a:t>Education</a:t>
            </a:r>
          </a:p>
        </p:txBody>
      </p:sp>
      <p:sp>
        <p:nvSpPr>
          <p:cNvPr id="124" name="Rounded Rectangle 123"/>
          <p:cNvSpPr/>
          <p:nvPr/>
        </p:nvSpPr>
        <p:spPr>
          <a:xfrm>
            <a:off x="1800225" y="2363788"/>
            <a:ext cx="1219200" cy="363537"/>
          </a:xfrm>
          <a:prstGeom prst="roundRect">
            <a:avLst/>
          </a:prstGeom>
          <a:solidFill>
            <a:schemeClr val="accent3">
              <a:lumMod val="75000"/>
            </a:schemeClr>
          </a:solidFill>
          <a:ln w="6350"/>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z="800" dirty="0">
                <a:solidFill>
                  <a:schemeClr val="tx1">
                    <a:lumMod val="95000"/>
                    <a:lumOff val="5000"/>
                  </a:schemeClr>
                </a:solidFill>
                <a:latin typeface="Arial" pitchFamily="34" charset="0"/>
                <a:ea typeface="ヒラギノ角ゴ Pro W3" pitchFamily="-109" charset="-128"/>
                <a:cs typeface="Arial" pitchFamily="34" charset="0"/>
              </a:rPr>
              <a:t>Communications*</a:t>
            </a:r>
          </a:p>
        </p:txBody>
      </p:sp>
      <p:sp>
        <p:nvSpPr>
          <p:cNvPr id="126" name="Rounded Rectangle 125"/>
          <p:cNvSpPr/>
          <p:nvPr/>
        </p:nvSpPr>
        <p:spPr>
          <a:xfrm>
            <a:off x="1800225" y="2801938"/>
            <a:ext cx="1219200" cy="363537"/>
          </a:xfrm>
          <a:prstGeom prst="roundRect">
            <a:avLst/>
          </a:prstGeom>
          <a:solidFill>
            <a:schemeClr val="accent5">
              <a:lumMod val="20000"/>
              <a:lumOff val="80000"/>
            </a:schemeClr>
          </a:solidFill>
          <a:ln w="6350"/>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z="800" dirty="0">
                <a:solidFill>
                  <a:schemeClr val="tx1">
                    <a:lumMod val="95000"/>
                    <a:lumOff val="5000"/>
                  </a:schemeClr>
                </a:solidFill>
                <a:latin typeface="Arial" pitchFamily="34" charset="0"/>
                <a:ea typeface="ヒラギノ角ゴ Pro W3" pitchFamily="-109" charset="-128"/>
                <a:cs typeface="Arial" pitchFamily="34" charset="0"/>
              </a:rPr>
              <a:t>Small Business </a:t>
            </a:r>
          </a:p>
          <a:p>
            <a:pPr algn="ctr" fontAlgn="auto">
              <a:spcBef>
                <a:spcPts val="0"/>
              </a:spcBef>
              <a:spcAft>
                <a:spcPts val="0"/>
              </a:spcAft>
              <a:defRPr/>
            </a:pPr>
            <a:r>
              <a:rPr lang="en-US" sz="800" dirty="0">
                <a:solidFill>
                  <a:schemeClr val="tx1">
                    <a:lumMod val="95000"/>
                    <a:lumOff val="5000"/>
                  </a:schemeClr>
                </a:solidFill>
                <a:latin typeface="Arial" pitchFamily="34" charset="0"/>
                <a:ea typeface="ヒラギノ角ゴ Pro W3" pitchFamily="-109" charset="-128"/>
                <a:cs typeface="Arial" pitchFamily="34" charset="0"/>
              </a:rPr>
              <a:t>Programs</a:t>
            </a:r>
          </a:p>
        </p:txBody>
      </p:sp>
      <p:sp>
        <p:nvSpPr>
          <p:cNvPr id="128" name="Rounded Rectangle 127"/>
          <p:cNvSpPr/>
          <p:nvPr/>
        </p:nvSpPr>
        <p:spPr>
          <a:xfrm>
            <a:off x="257175" y="3240088"/>
            <a:ext cx="1219200" cy="363537"/>
          </a:xfrm>
          <a:prstGeom prst="roundRect">
            <a:avLst/>
          </a:prstGeom>
          <a:solidFill>
            <a:schemeClr val="accent5">
              <a:lumMod val="20000"/>
              <a:lumOff val="80000"/>
            </a:schemeClr>
          </a:solidFill>
          <a:ln w="6350"/>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z="800" dirty="0">
                <a:solidFill>
                  <a:schemeClr val="tx1">
                    <a:lumMod val="95000"/>
                    <a:lumOff val="5000"/>
                  </a:schemeClr>
                </a:solidFill>
                <a:latin typeface="Arial" pitchFamily="34" charset="0"/>
                <a:ea typeface="ヒラギノ角ゴ Pro W3" pitchFamily="-109" charset="-128"/>
                <a:cs typeface="Arial" pitchFamily="34" charset="0"/>
              </a:rPr>
              <a:t>General Counsel</a:t>
            </a:r>
          </a:p>
        </p:txBody>
      </p:sp>
      <p:sp>
        <p:nvSpPr>
          <p:cNvPr id="86" name="Rounded Rectangle 85"/>
          <p:cNvSpPr/>
          <p:nvPr/>
        </p:nvSpPr>
        <p:spPr>
          <a:xfrm>
            <a:off x="234950" y="836613"/>
            <a:ext cx="1219200" cy="280987"/>
          </a:xfrm>
          <a:prstGeom prst="roundRect">
            <a:avLst/>
          </a:prstGeom>
          <a:solidFill>
            <a:schemeClr val="accent5">
              <a:lumMod val="20000"/>
              <a:lumOff val="80000"/>
            </a:schemeClr>
          </a:solidFill>
          <a:ln w="6350">
            <a:solidFill>
              <a:schemeClr val="bg2">
                <a:lumMod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800" dirty="0">
                <a:solidFill>
                  <a:schemeClr val="tx1">
                    <a:lumMod val="95000"/>
                    <a:lumOff val="5000"/>
                  </a:schemeClr>
                </a:solidFill>
                <a:latin typeface="Arial" pitchFamily="34" charset="0"/>
                <a:ea typeface="ヒラギノ角ゴ Pro W3" pitchFamily="-109" charset="-128"/>
                <a:cs typeface="Arial" pitchFamily="34" charset="0"/>
              </a:rPr>
              <a:t>Advisory Groups</a:t>
            </a:r>
          </a:p>
          <a:p>
            <a:pPr algn="ctr" fontAlgn="auto">
              <a:spcBef>
                <a:spcPts val="0"/>
              </a:spcBef>
              <a:spcAft>
                <a:spcPts val="0"/>
              </a:spcAft>
              <a:defRPr/>
            </a:pPr>
            <a:r>
              <a:rPr lang="en-US" sz="800" dirty="0">
                <a:solidFill>
                  <a:schemeClr val="tx1">
                    <a:lumMod val="95000"/>
                    <a:lumOff val="5000"/>
                  </a:schemeClr>
                </a:solidFill>
                <a:latin typeface="Arial" pitchFamily="34" charset="0"/>
                <a:ea typeface="ヒラギノ角ゴ Pro W3" pitchFamily="-109" charset="-128"/>
                <a:cs typeface="Arial" pitchFamily="34" charset="0"/>
              </a:rPr>
              <a:t>NAC and ASAP</a:t>
            </a:r>
          </a:p>
        </p:txBody>
      </p:sp>
      <p:sp>
        <p:nvSpPr>
          <p:cNvPr id="88" name="Rounded Rectangle 87"/>
          <p:cNvSpPr/>
          <p:nvPr/>
        </p:nvSpPr>
        <p:spPr>
          <a:xfrm>
            <a:off x="234950" y="1255713"/>
            <a:ext cx="1219200" cy="280987"/>
          </a:xfrm>
          <a:prstGeom prst="roundRect">
            <a:avLst/>
          </a:prstGeom>
          <a:solidFill>
            <a:schemeClr val="accent5">
              <a:lumMod val="20000"/>
              <a:lumOff val="80000"/>
            </a:schemeClr>
          </a:solidFill>
          <a:ln w="6350">
            <a:solidFill>
              <a:schemeClr val="bg2">
                <a:lumMod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800" dirty="0">
                <a:solidFill>
                  <a:schemeClr val="tx1">
                    <a:lumMod val="95000"/>
                    <a:lumOff val="5000"/>
                  </a:schemeClr>
                </a:solidFill>
                <a:latin typeface="Arial" pitchFamily="34" charset="0"/>
                <a:ea typeface="ヒラギノ角ゴ Pro W3" pitchFamily="-109" charset="-128"/>
                <a:cs typeface="Arial" pitchFamily="34" charset="0"/>
              </a:rPr>
              <a:t>Inspector General</a:t>
            </a:r>
          </a:p>
        </p:txBody>
      </p:sp>
      <p:sp>
        <p:nvSpPr>
          <p:cNvPr id="68" name="Rounded Rectangle 67"/>
          <p:cNvSpPr/>
          <p:nvPr/>
        </p:nvSpPr>
        <p:spPr>
          <a:xfrm>
            <a:off x="1339850" y="5448300"/>
            <a:ext cx="1774825" cy="284163"/>
          </a:xfrm>
          <a:prstGeom prst="roundRect">
            <a:avLst/>
          </a:prstGeom>
          <a:solidFill>
            <a:schemeClr val="bg1"/>
          </a:solidFill>
          <a:ln w="635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lumMod val="95000"/>
                    <a:lumOff val="5000"/>
                  </a:schemeClr>
                </a:solidFill>
                <a:latin typeface="Arial" pitchFamily="34" charset="0"/>
                <a:ea typeface="ヒラギノ角ゴ Pro W3" pitchFamily="-109" charset="-128"/>
                <a:cs typeface="Arial" pitchFamily="34" charset="0"/>
              </a:rPr>
              <a:t>Internal Controls and Management Systems</a:t>
            </a:r>
          </a:p>
        </p:txBody>
      </p:sp>
      <p:sp>
        <p:nvSpPr>
          <p:cNvPr id="70" name="Rounded Rectangle 69"/>
          <p:cNvSpPr/>
          <p:nvPr/>
        </p:nvSpPr>
        <p:spPr>
          <a:xfrm>
            <a:off x="1328738" y="4360863"/>
            <a:ext cx="1795462" cy="182562"/>
          </a:xfrm>
          <a:prstGeom prst="roundRect">
            <a:avLst/>
          </a:prstGeom>
          <a:solidFill>
            <a:schemeClr val="bg1"/>
          </a:solidFill>
          <a:ln w="635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lumMod val="95000"/>
                    <a:lumOff val="5000"/>
                  </a:schemeClr>
                </a:solidFill>
                <a:latin typeface="Arial" pitchFamily="34" charset="0"/>
                <a:ea typeface="ヒラギノ角ゴ Pro W3" pitchFamily="-109" charset="-128"/>
                <a:cs typeface="Arial" pitchFamily="34" charset="0"/>
              </a:rPr>
              <a:t>Human Capital Management</a:t>
            </a:r>
          </a:p>
        </p:txBody>
      </p:sp>
      <p:sp>
        <p:nvSpPr>
          <p:cNvPr id="75" name="Rounded Rectangle 74"/>
          <p:cNvSpPr/>
          <p:nvPr/>
        </p:nvSpPr>
        <p:spPr>
          <a:xfrm>
            <a:off x="1328738" y="4611688"/>
            <a:ext cx="1795462" cy="182562"/>
          </a:xfrm>
          <a:prstGeom prst="roundRect">
            <a:avLst/>
          </a:prstGeom>
          <a:solidFill>
            <a:schemeClr val="bg1"/>
          </a:solidFill>
          <a:ln w="635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lumMod val="95000"/>
                    <a:lumOff val="5000"/>
                  </a:schemeClr>
                </a:solidFill>
                <a:latin typeface="Arial" pitchFamily="34" charset="0"/>
                <a:ea typeface="ヒラギノ角ゴ Pro W3" pitchFamily="-109" charset="-128"/>
                <a:cs typeface="Arial" pitchFamily="34" charset="0"/>
              </a:rPr>
              <a:t>Strategic Infrastructure</a:t>
            </a:r>
          </a:p>
        </p:txBody>
      </p:sp>
      <p:sp>
        <p:nvSpPr>
          <p:cNvPr id="77" name="Rounded Rectangle 76"/>
          <p:cNvSpPr/>
          <p:nvPr/>
        </p:nvSpPr>
        <p:spPr>
          <a:xfrm>
            <a:off x="1328738" y="4892675"/>
            <a:ext cx="1795462" cy="182563"/>
          </a:xfrm>
          <a:prstGeom prst="roundRect">
            <a:avLst/>
          </a:prstGeom>
          <a:solidFill>
            <a:schemeClr val="bg1"/>
          </a:solidFill>
          <a:ln w="635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lumMod val="95000"/>
                    <a:lumOff val="5000"/>
                  </a:schemeClr>
                </a:solidFill>
                <a:latin typeface="Arial" pitchFamily="34" charset="0"/>
                <a:ea typeface="ヒラギノ角ゴ Pro W3" pitchFamily="-109" charset="-128"/>
                <a:cs typeface="Arial" pitchFamily="34" charset="0"/>
              </a:rPr>
              <a:t>Headquarters Operations</a:t>
            </a:r>
          </a:p>
        </p:txBody>
      </p:sp>
      <p:sp>
        <p:nvSpPr>
          <p:cNvPr id="79" name="Rounded Rectangle 78"/>
          <p:cNvSpPr/>
          <p:nvPr/>
        </p:nvSpPr>
        <p:spPr>
          <a:xfrm>
            <a:off x="1328738" y="5178425"/>
            <a:ext cx="1795462" cy="182563"/>
          </a:xfrm>
          <a:prstGeom prst="roundRect">
            <a:avLst/>
          </a:prstGeom>
          <a:solidFill>
            <a:schemeClr val="bg1"/>
          </a:solidFill>
          <a:ln w="635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lumMod val="95000"/>
                    <a:lumOff val="5000"/>
                  </a:schemeClr>
                </a:solidFill>
                <a:latin typeface="Arial" pitchFamily="34" charset="0"/>
                <a:ea typeface="ヒラギノ角ゴ Pro W3" pitchFamily="-109" charset="-128"/>
                <a:cs typeface="Arial" pitchFamily="34" charset="0"/>
              </a:rPr>
              <a:t>NASA Shared Services Center</a:t>
            </a:r>
          </a:p>
        </p:txBody>
      </p:sp>
      <p:sp>
        <p:nvSpPr>
          <p:cNvPr id="84" name="Rounded Rectangle 83"/>
          <p:cNvSpPr/>
          <p:nvPr/>
        </p:nvSpPr>
        <p:spPr>
          <a:xfrm>
            <a:off x="1349375" y="5794375"/>
            <a:ext cx="1774825" cy="227013"/>
          </a:xfrm>
          <a:prstGeom prst="roundRect">
            <a:avLst/>
          </a:prstGeom>
          <a:solidFill>
            <a:schemeClr val="bg1"/>
          </a:solidFill>
          <a:ln w="635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lumMod val="95000"/>
                    <a:lumOff val="5000"/>
                  </a:schemeClr>
                </a:solidFill>
                <a:latin typeface="Arial" pitchFamily="34" charset="0"/>
                <a:ea typeface="ヒラギノ角ゴ Pro W3" pitchFamily="-109" charset="-128"/>
                <a:cs typeface="Arial" pitchFamily="34" charset="0"/>
              </a:rPr>
              <a:t>Procurement</a:t>
            </a:r>
          </a:p>
        </p:txBody>
      </p:sp>
      <p:sp>
        <p:nvSpPr>
          <p:cNvPr id="89" name="Rounded Rectangle 88"/>
          <p:cNvSpPr/>
          <p:nvPr/>
        </p:nvSpPr>
        <p:spPr>
          <a:xfrm>
            <a:off x="1349375" y="6086475"/>
            <a:ext cx="1774825" cy="152400"/>
          </a:xfrm>
          <a:prstGeom prst="roundRect">
            <a:avLst/>
          </a:prstGeom>
          <a:solidFill>
            <a:schemeClr val="bg1"/>
          </a:solidFill>
          <a:ln w="635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lumMod val="95000"/>
                    <a:lumOff val="5000"/>
                  </a:schemeClr>
                </a:solidFill>
                <a:latin typeface="Arial" pitchFamily="34" charset="0"/>
                <a:ea typeface="ヒラギノ角ゴ Pro W3" pitchFamily="-109" charset="-128"/>
                <a:cs typeface="Arial" pitchFamily="34" charset="0"/>
              </a:rPr>
              <a:t>Protective Services</a:t>
            </a:r>
          </a:p>
        </p:txBody>
      </p:sp>
      <p:cxnSp>
        <p:nvCxnSpPr>
          <p:cNvPr id="110" name="Straight Connector 109"/>
          <p:cNvCxnSpPr/>
          <p:nvPr/>
        </p:nvCxnSpPr>
        <p:spPr>
          <a:xfrm rot="10800000">
            <a:off x="1176338" y="4479925"/>
            <a:ext cx="152400"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10800000">
            <a:off x="1176338" y="4699000"/>
            <a:ext cx="152400"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0800000">
            <a:off x="1176338" y="4992688"/>
            <a:ext cx="152400"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10800000">
            <a:off x="1176338" y="5275263"/>
            <a:ext cx="152400"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16200000" flipH="1">
            <a:off x="746919" y="5957094"/>
            <a:ext cx="865188" cy="0"/>
          </a:xfrm>
          <a:prstGeom prst="line">
            <a:avLst/>
          </a:prstGeom>
          <a:ln w="635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rot="10800000">
            <a:off x="1187450" y="5600700"/>
            <a:ext cx="152400"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rot="10800000">
            <a:off x="1187450" y="5908675"/>
            <a:ext cx="152400"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rot="10800000">
            <a:off x="1187450" y="6172200"/>
            <a:ext cx="152400"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10800000">
            <a:off x="1484313" y="2994025"/>
            <a:ext cx="319087"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10800000">
            <a:off x="1484313" y="2547938"/>
            <a:ext cx="319087"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rot="10800000">
            <a:off x="1484313" y="2100263"/>
            <a:ext cx="319087"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10800000" flipV="1">
            <a:off x="7377113" y="2133600"/>
            <a:ext cx="269875" cy="1588"/>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rot="10800000" flipV="1">
            <a:off x="1476375" y="3429000"/>
            <a:ext cx="163513"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847725" y="2628900"/>
            <a:ext cx="1600200" cy="0"/>
          </a:xfrm>
          <a:prstGeom prst="line">
            <a:avLst/>
          </a:prstGeom>
          <a:ln w="635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5400000">
            <a:off x="3267868" y="3209132"/>
            <a:ext cx="2913063" cy="0"/>
          </a:xfrm>
          <a:prstGeom prst="line">
            <a:avLst/>
          </a:prstGeom>
          <a:ln w="635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1647825" y="1828800"/>
            <a:ext cx="5870575" cy="0"/>
          </a:xfrm>
          <a:prstGeom prst="line">
            <a:avLst/>
          </a:prstGeom>
          <a:ln w="6350">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rot="10800000">
            <a:off x="4564063" y="3976688"/>
            <a:ext cx="319087" cy="0"/>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nvGrpSpPr>
          <p:cNvPr id="2119" name="Group 180"/>
          <p:cNvGrpSpPr>
            <a:grpSpLocks/>
          </p:cNvGrpSpPr>
          <p:nvPr/>
        </p:nvGrpSpPr>
        <p:grpSpPr bwMode="auto">
          <a:xfrm>
            <a:off x="6088063" y="865188"/>
            <a:ext cx="304800" cy="533400"/>
            <a:chOff x="6019794" y="533400"/>
            <a:chExt cx="304808" cy="533400"/>
          </a:xfrm>
        </p:grpSpPr>
        <p:cxnSp>
          <p:nvCxnSpPr>
            <p:cNvPr id="172" name="Straight Connector 171"/>
            <p:cNvCxnSpPr/>
            <p:nvPr/>
          </p:nvCxnSpPr>
          <p:spPr>
            <a:xfrm rot="10800000">
              <a:off x="6172198" y="533400"/>
              <a:ext cx="152404"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rot="10800000">
              <a:off x="6172198" y="1066800"/>
              <a:ext cx="152404"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rot="10800000">
              <a:off x="6019794" y="795337"/>
              <a:ext cx="152404"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rot="5400000">
              <a:off x="5905498" y="800100"/>
              <a:ext cx="533400" cy="0"/>
            </a:xfrm>
            <a:prstGeom prst="line">
              <a:avLst/>
            </a:prstGeom>
            <a:ln w="6350">
              <a:solidFill>
                <a:srgbClr val="3366FF"/>
              </a:solidFill>
            </a:ln>
            <a:effectLst/>
          </p:spPr>
          <p:style>
            <a:lnRef idx="2">
              <a:schemeClr val="accent1"/>
            </a:lnRef>
            <a:fillRef idx="0">
              <a:schemeClr val="accent1"/>
            </a:fillRef>
            <a:effectRef idx="1">
              <a:schemeClr val="accent1"/>
            </a:effectRef>
            <a:fontRef idx="minor">
              <a:schemeClr val="tx1"/>
            </a:fontRef>
          </p:style>
        </p:cxnSp>
      </p:grpSp>
      <p:grpSp>
        <p:nvGrpSpPr>
          <p:cNvPr id="2120" name="Group 181"/>
          <p:cNvGrpSpPr>
            <a:grpSpLocks/>
          </p:cNvGrpSpPr>
          <p:nvPr/>
        </p:nvGrpSpPr>
        <p:grpSpPr bwMode="auto">
          <a:xfrm rot="10800000">
            <a:off x="3124200" y="906463"/>
            <a:ext cx="304800" cy="533400"/>
            <a:chOff x="6019794" y="533400"/>
            <a:chExt cx="304808" cy="533400"/>
          </a:xfrm>
        </p:grpSpPr>
        <p:cxnSp>
          <p:nvCxnSpPr>
            <p:cNvPr id="185" name="Straight Connector 184"/>
            <p:cNvCxnSpPr/>
            <p:nvPr/>
          </p:nvCxnSpPr>
          <p:spPr>
            <a:xfrm rot="10800000">
              <a:off x="6173785" y="534988"/>
              <a:ext cx="152404"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rot="10800000">
              <a:off x="6173785" y="1068388"/>
              <a:ext cx="152404"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rot="10800000">
              <a:off x="6021381" y="796925"/>
              <a:ext cx="152404"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rot="5400000">
              <a:off x="5905498" y="800100"/>
              <a:ext cx="533400" cy="0"/>
            </a:xfrm>
            <a:prstGeom prst="line">
              <a:avLst/>
            </a:prstGeom>
            <a:ln w="6350">
              <a:solidFill>
                <a:srgbClr val="3366FF"/>
              </a:solidFill>
            </a:ln>
            <a:effectLst/>
          </p:spPr>
          <p:style>
            <a:lnRef idx="2">
              <a:schemeClr val="accent1"/>
            </a:lnRef>
            <a:fillRef idx="0">
              <a:schemeClr val="accent1"/>
            </a:fillRef>
            <a:effectRef idx="1">
              <a:schemeClr val="accent1"/>
            </a:effectRef>
            <a:fontRef idx="minor">
              <a:schemeClr val="tx1"/>
            </a:fontRef>
          </p:style>
        </p:cxnSp>
      </p:grpSp>
      <p:sp>
        <p:nvSpPr>
          <p:cNvPr id="93" name="Rounded Rectangle 92"/>
          <p:cNvSpPr/>
          <p:nvPr/>
        </p:nvSpPr>
        <p:spPr>
          <a:xfrm>
            <a:off x="1339850" y="6305550"/>
            <a:ext cx="1784350" cy="152400"/>
          </a:xfrm>
          <a:prstGeom prst="roundRect">
            <a:avLst/>
          </a:prstGeom>
          <a:solidFill>
            <a:schemeClr val="bg1"/>
          </a:solidFill>
          <a:ln w="635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lumMod val="95000"/>
                    <a:lumOff val="5000"/>
                  </a:schemeClr>
                </a:solidFill>
                <a:latin typeface="Arial" pitchFamily="34" charset="0"/>
                <a:ea typeface="ヒラギノ角ゴ Pro W3" pitchFamily="-109" charset="-128"/>
                <a:cs typeface="Arial" pitchFamily="34" charset="0"/>
              </a:rPr>
              <a:t>NASA Management Office</a:t>
            </a:r>
          </a:p>
        </p:txBody>
      </p:sp>
      <p:sp>
        <p:nvSpPr>
          <p:cNvPr id="137" name="Rounded Rectangle 136"/>
          <p:cNvSpPr/>
          <p:nvPr/>
        </p:nvSpPr>
        <p:spPr>
          <a:xfrm>
            <a:off x="3335338" y="3670300"/>
            <a:ext cx="1236662" cy="596900"/>
          </a:xfrm>
          <a:prstGeom prst="roundRect">
            <a:avLst/>
          </a:prstGeom>
          <a:solidFill>
            <a:schemeClr val="bg1">
              <a:lumMod val="75000"/>
            </a:schemeClr>
          </a:solidFill>
          <a:ln w="635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lumMod val="95000"/>
                    <a:lumOff val="5000"/>
                  </a:schemeClr>
                </a:solidFill>
                <a:latin typeface="Arial" pitchFamily="34" charset="0"/>
                <a:ea typeface="ヒラギノ角ゴ Pro W3" pitchFamily="-109" charset="-128"/>
                <a:cs typeface="Arial" pitchFamily="34" charset="0"/>
              </a:rPr>
              <a:t>Aeronautics Research Mission  Directorate</a:t>
            </a:r>
          </a:p>
        </p:txBody>
      </p:sp>
      <p:sp>
        <p:nvSpPr>
          <p:cNvPr id="2124" name="TextBox 76"/>
          <p:cNvSpPr txBox="1">
            <a:spLocks noChangeArrowheads="1"/>
          </p:cNvSpPr>
          <p:nvPr/>
        </p:nvSpPr>
        <p:spPr bwMode="auto">
          <a:xfrm>
            <a:off x="-228600" y="6535738"/>
            <a:ext cx="17938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000">
                <a:latin typeface="Helvetica Neue LT Std 75 Bold" charset="0"/>
              </a:rPr>
              <a:t>www.nasa.gov</a:t>
            </a:r>
          </a:p>
        </p:txBody>
      </p:sp>
      <p:cxnSp>
        <p:nvCxnSpPr>
          <p:cNvPr id="99" name="Straight Connector 98"/>
          <p:cNvCxnSpPr>
            <a:cxnSpLocks noChangeShapeType="1"/>
          </p:cNvCxnSpPr>
          <p:nvPr/>
        </p:nvCxnSpPr>
        <p:spPr bwMode="auto">
          <a:xfrm rot="10800000" flipH="1">
            <a:off x="3438525" y="914400"/>
            <a:ext cx="2657475" cy="0"/>
          </a:xfrm>
          <a:prstGeom prst="line">
            <a:avLst/>
          </a:prstGeom>
          <a:noFill/>
          <a:ln w="12700">
            <a:solidFill>
              <a:schemeClr val="accent1"/>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aphicFrame>
        <p:nvGraphicFramePr>
          <p:cNvPr id="109" name="Table 108"/>
          <p:cNvGraphicFramePr>
            <a:graphicFrameLocks noGrp="1"/>
          </p:cNvGraphicFramePr>
          <p:nvPr/>
        </p:nvGraphicFramePr>
        <p:xfrm>
          <a:off x="4011613" y="5165725"/>
          <a:ext cx="1425575" cy="1189364"/>
        </p:xfrm>
        <a:graphic>
          <a:graphicData uri="http://schemas.openxmlformats.org/drawingml/2006/table">
            <a:tbl>
              <a:tblPr firstRow="1" bandRow="1">
                <a:tableStyleId>{5940675A-B579-460E-94D1-54222C63F5DA}</a:tableStyleId>
              </a:tblPr>
              <a:tblGrid>
                <a:gridCol w="208344"/>
                <a:gridCol w="1217231"/>
              </a:tblGrid>
              <a:tr h="259355">
                <a:tc gridSpan="2">
                  <a:txBody>
                    <a:bodyPr/>
                    <a:lstStyle/>
                    <a:p>
                      <a:pPr algn="ctr"/>
                      <a:r>
                        <a:rPr lang="en-US" sz="1100" b="1" dirty="0" smtClean="0"/>
                        <a:t>Reporting  Structure</a:t>
                      </a:r>
                      <a:endParaRPr lang="en-US" sz="1100" b="1" dirty="0"/>
                    </a:p>
                  </a:txBody>
                  <a:tcPr marL="91468" marR="91468" marT="45768" marB="45768">
                    <a:noFill/>
                  </a:tcPr>
                </a:tc>
                <a:tc hMerge="1">
                  <a:txBody>
                    <a:bodyPr/>
                    <a:lstStyle/>
                    <a:p>
                      <a:endParaRPr lang="en-US" sz="800" dirty="0"/>
                    </a:p>
                  </a:txBody>
                  <a:tcPr/>
                </a:tc>
              </a:tr>
              <a:tr h="213586">
                <a:tc>
                  <a:txBody>
                    <a:bodyPr/>
                    <a:lstStyle/>
                    <a:p>
                      <a:endParaRPr lang="en-US" sz="800" dirty="0"/>
                    </a:p>
                  </a:txBody>
                  <a:tcPr marL="91468" marR="91468" marT="45768" marB="45768">
                    <a:solidFill>
                      <a:schemeClr val="accent5">
                        <a:lumMod val="20000"/>
                        <a:lumOff val="80000"/>
                      </a:schemeClr>
                    </a:solidFill>
                  </a:tcPr>
                </a:tc>
                <a:tc>
                  <a:txBody>
                    <a:bodyPr/>
                    <a:lstStyle/>
                    <a:p>
                      <a:r>
                        <a:rPr lang="en-US" sz="800" dirty="0" smtClean="0"/>
                        <a:t>Administrator</a:t>
                      </a:r>
                      <a:endParaRPr lang="en-US" sz="800" dirty="0"/>
                    </a:p>
                  </a:txBody>
                  <a:tcPr marL="91468" marR="91468" marT="45768" marB="45768"/>
                </a:tc>
              </a:tr>
              <a:tr h="213586">
                <a:tc>
                  <a:txBody>
                    <a:bodyPr/>
                    <a:lstStyle/>
                    <a:p>
                      <a:endParaRPr lang="en-US" sz="800" dirty="0"/>
                    </a:p>
                  </a:txBody>
                  <a:tcPr marL="91468" marR="91468" marT="45768" marB="45768">
                    <a:solidFill>
                      <a:schemeClr val="accent3">
                        <a:lumMod val="75000"/>
                      </a:schemeClr>
                    </a:solidFill>
                  </a:tcPr>
                </a:tc>
                <a:tc>
                  <a:txBody>
                    <a:bodyPr/>
                    <a:lstStyle/>
                    <a:p>
                      <a:r>
                        <a:rPr lang="en-US" sz="800" dirty="0" smtClean="0"/>
                        <a:t>Deputy Administrator</a:t>
                      </a:r>
                      <a:endParaRPr lang="en-US" sz="800" dirty="0"/>
                    </a:p>
                  </a:txBody>
                  <a:tcPr marL="91468" marR="91468" marT="45768" marB="45768">
                    <a:noFill/>
                  </a:tcPr>
                </a:tc>
              </a:tr>
              <a:tr h="213586">
                <a:tc>
                  <a:txBody>
                    <a:bodyPr/>
                    <a:lstStyle/>
                    <a:p>
                      <a:endParaRPr lang="en-US" sz="800" dirty="0"/>
                    </a:p>
                  </a:txBody>
                  <a:tcPr marL="91468" marR="91468" marT="45768" marB="45768">
                    <a:solidFill>
                      <a:schemeClr val="bg1">
                        <a:lumMod val="75000"/>
                      </a:schemeClr>
                    </a:solidFill>
                  </a:tcPr>
                </a:tc>
                <a:tc>
                  <a:txBody>
                    <a:bodyPr/>
                    <a:lstStyle/>
                    <a:p>
                      <a:r>
                        <a:rPr lang="en-US" sz="800" dirty="0" smtClean="0"/>
                        <a:t>Associate Administrator</a:t>
                      </a:r>
                      <a:endParaRPr lang="en-US" sz="800" dirty="0"/>
                    </a:p>
                  </a:txBody>
                  <a:tcPr marL="91468" marR="91468" marT="45768" marB="45768"/>
                </a:tc>
              </a:tr>
            </a:tbl>
          </a:graphicData>
        </a:graphic>
      </p:graphicFrame>
      <p:cxnSp>
        <p:nvCxnSpPr>
          <p:cNvPr id="103" name="Straight Connector 102"/>
          <p:cNvCxnSpPr/>
          <p:nvPr/>
        </p:nvCxnSpPr>
        <p:spPr>
          <a:xfrm rot="10800000">
            <a:off x="1181100" y="6391275"/>
            <a:ext cx="152400" cy="0"/>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73" name="Rounded Rectangle 72"/>
          <p:cNvSpPr/>
          <p:nvPr/>
        </p:nvSpPr>
        <p:spPr>
          <a:xfrm>
            <a:off x="3335338" y="4402138"/>
            <a:ext cx="1222375" cy="592137"/>
          </a:xfrm>
          <a:prstGeom prst="roundRect">
            <a:avLst/>
          </a:prstGeom>
          <a:solidFill>
            <a:schemeClr val="bg1">
              <a:lumMod val="75000"/>
            </a:schemeClr>
          </a:solidFill>
          <a:ln w="635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lumMod val="95000"/>
                    <a:lumOff val="5000"/>
                  </a:schemeClr>
                </a:solidFill>
                <a:latin typeface="Arial" pitchFamily="34" charset="0"/>
                <a:ea typeface="ヒラギノ角ゴ Pro W3" pitchFamily="-109" charset="-128"/>
                <a:cs typeface="Arial" pitchFamily="34" charset="0"/>
              </a:rPr>
              <a:t>Science Mission Directorate</a:t>
            </a:r>
          </a:p>
        </p:txBody>
      </p:sp>
      <p:sp>
        <p:nvSpPr>
          <p:cNvPr id="90" name="Rounded Rectangle 89"/>
          <p:cNvSpPr/>
          <p:nvPr/>
        </p:nvSpPr>
        <p:spPr>
          <a:xfrm>
            <a:off x="4876800" y="4402138"/>
            <a:ext cx="1222375" cy="592137"/>
          </a:xfrm>
          <a:prstGeom prst="roundRect">
            <a:avLst/>
          </a:prstGeom>
          <a:solidFill>
            <a:schemeClr val="bg1">
              <a:lumMod val="75000"/>
            </a:schemeClr>
          </a:solidFill>
          <a:ln w="635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900" dirty="0">
                <a:solidFill>
                  <a:schemeClr val="tx1"/>
                </a:solidFill>
                <a:latin typeface="Arial" pitchFamily="34" charset="0"/>
                <a:ea typeface="ヒラギノ角ゴ Pro W3" pitchFamily="-109" charset="-128"/>
                <a:cs typeface="Arial" pitchFamily="34" charset="0"/>
              </a:rPr>
              <a:t>Space Technology Mission Directorate</a:t>
            </a:r>
          </a:p>
        </p:txBody>
      </p:sp>
      <p:cxnSp>
        <p:nvCxnSpPr>
          <p:cNvPr id="91" name="Straight Connector 90"/>
          <p:cNvCxnSpPr/>
          <p:nvPr/>
        </p:nvCxnSpPr>
        <p:spPr>
          <a:xfrm rot="10800000">
            <a:off x="4564063" y="4672013"/>
            <a:ext cx="319087" cy="0"/>
          </a:xfrm>
          <a:prstGeom prst="line">
            <a:avLst/>
          </a:prstGeom>
          <a:ln w="127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570040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p:cNvSpPr>
          <p:nvPr/>
        </p:nvSpPr>
        <p:spPr bwMode="auto">
          <a:xfrm>
            <a:off x="194314" y="1245022"/>
            <a:ext cx="4064000" cy="791851"/>
          </a:xfrm>
          <a:prstGeom prst="rect">
            <a:avLst/>
          </a:prstGeom>
          <a:solidFill>
            <a:schemeClr val="accent6">
              <a:lumMod val="40000"/>
              <a:lumOff val="60000"/>
            </a:schemeClr>
          </a:solidFill>
          <a:ln w="12700">
            <a:solidFill>
              <a:schemeClr val="tx1"/>
            </a:solidFill>
            <a:miter lim="800000"/>
            <a:headEnd/>
            <a:tailEnd/>
          </a:ln>
          <a:scene3d>
            <a:camera prst="orthographicFront"/>
            <a:lightRig rig="threePt" dir="t"/>
          </a:scene3d>
          <a:sp3d>
            <a:bevelT/>
          </a:sp3d>
        </p:spPr>
        <p:txBody>
          <a:bodyPr anchor="ctr"/>
          <a:lstStyle/>
          <a:p>
            <a:pPr algn="ctr" eaLnBrk="1" hangingPunct="1">
              <a:defRPr/>
            </a:pPr>
            <a:r>
              <a:rPr lang="en-US" sz="2000" b="1" i="1" kern="0" dirty="0">
                <a:latin typeface="+mj-lt"/>
                <a:ea typeface="+mj-ea"/>
                <a:cs typeface="+mj-cs"/>
              </a:rPr>
              <a:t>CLARREO Science Measurements</a:t>
            </a:r>
          </a:p>
        </p:txBody>
      </p:sp>
      <p:sp>
        <p:nvSpPr>
          <p:cNvPr id="7" name="Content Placeholder 4"/>
          <p:cNvSpPr txBox="1">
            <a:spLocks/>
          </p:cNvSpPr>
          <p:nvPr/>
        </p:nvSpPr>
        <p:spPr bwMode="auto">
          <a:xfrm>
            <a:off x="188913" y="2149475"/>
            <a:ext cx="4071937" cy="4468813"/>
          </a:xfrm>
          <a:prstGeom prst="rect">
            <a:avLst/>
          </a:prstGeom>
          <a:noFill/>
          <a:ln w="19050">
            <a:solidFill>
              <a:schemeClr val="tx1"/>
            </a:solidFill>
            <a:miter lim="800000"/>
            <a:headEnd/>
            <a:tailEnd/>
          </a:ln>
        </p:spPr>
        <p:txBody>
          <a:bodyPr/>
          <a:lstStyle/>
          <a:p>
            <a:pPr eaLnBrk="1" hangingPunct="1">
              <a:spcBef>
                <a:spcPct val="25000"/>
              </a:spcBef>
              <a:spcAft>
                <a:spcPct val="25000"/>
              </a:spcAft>
              <a:buFont typeface="Wingdings" pitchFamily="-108" charset="2"/>
              <a:buNone/>
              <a:defRPr/>
            </a:pPr>
            <a:r>
              <a:rPr lang="en-US" sz="1800" b="1" kern="0" dirty="0">
                <a:solidFill>
                  <a:srgbClr val="000090"/>
                </a:solidFill>
                <a:latin typeface="+mn-lt"/>
              </a:rPr>
              <a:t>Infrared Radiance</a:t>
            </a:r>
          </a:p>
          <a:p>
            <a:pPr marL="112713" lvl="1" eaLnBrk="1" hangingPunct="1">
              <a:spcBef>
                <a:spcPct val="25000"/>
              </a:spcBef>
              <a:spcAft>
                <a:spcPct val="25000"/>
              </a:spcAft>
              <a:defRPr/>
            </a:pPr>
            <a:r>
              <a:rPr lang="en-US" sz="1400" i="1" kern="0" dirty="0">
                <a:solidFill>
                  <a:srgbClr val="2D2D8A"/>
                </a:solidFill>
                <a:latin typeface="+mn-lt"/>
              </a:rPr>
              <a:t>Measures the </a:t>
            </a:r>
            <a:r>
              <a:rPr lang="en-US" sz="1400" i="1" kern="0" dirty="0">
                <a:solidFill>
                  <a:srgbClr val="2D2D8A"/>
                </a:solidFill>
                <a:latin typeface="+mn-lt"/>
                <a:ea typeface="ＭＳ Ｐゴシック" pitchFamily="-65" charset="-128"/>
              </a:rPr>
              <a:t>infrared radiance spectra of the Earth and its atmosphere with systematic error that corresponds to &lt; 0.1 K brightness temperature radiometric calibration uncertainty </a:t>
            </a:r>
            <a:endParaRPr lang="en-US" sz="1400" i="1" kern="0" dirty="0">
              <a:solidFill>
                <a:srgbClr val="2D2D8A"/>
              </a:solidFill>
              <a:latin typeface="+mn-lt"/>
            </a:endParaRPr>
          </a:p>
          <a:p>
            <a:pPr marL="742950" lvl="1" indent="-285750" eaLnBrk="1" hangingPunct="1">
              <a:lnSpc>
                <a:spcPct val="90000"/>
              </a:lnSpc>
              <a:spcBef>
                <a:spcPct val="25000"/>
              </a:spcBef>
              <a:spcAft>
                <a:spcPct val="25000"/>
              </a:spcAft>
              <a:buFontTx/>
              <a:buChar char="–"/>
              <a:defRPr/>
            </a:pPr>
            <a:endParaRPr lang="en-US" sz="1200" kern="0" dirty="0">
              <a:latin typeface="+mn-lt"/>
            </a:endParaRPr>
          </a:p>
        </p:txBody>
      </p:sp>
      <p:sp>
        <p:nvSpPr>
          <p:cNvPr id="8" name="Content Placeholder 6"/>
          <p:cNvSpPr txBox="1">
            <a:spLocks/>
          </p:cNvSpPr>
          <p:nvPr/>
        </p:nvSpPr>
        <p:spPr>
          <a:xfrm>
            <a:off x="4567238" y="4892675"/>
            <a:ext cx="2154237" cy="1122363"/>
          </a:xfrm>
          <a:prstGeom prst="rect">
            <a:avLst/>
          </a:prstGeom>
        </p:spPr>
        <p:txBody>
          <a:bodyPr/>
          <a:lstStyle/>
          <a:p>
            <a:pPr marL="0" lvl="1" eaLnBrk="1" hangingPunct="1">
              <a:spcBef>
                <a:spcPct val="25000"/>
              </a:spcBef>
              <a:spcAft>
                <a:spcPct val="25000"/>
              </a:spcAft>
              <a:defRPr/>
            </a:pPr>
            <a:r>
              <a:rPr lang="en-US" sz="1400" i="1" kern="0" dirty="0">
                <a:solidFill>
                  <a:srgbClr val="000090"/>
                </a:solidFill>
                <a:latin typeface="+mn-lt"/>
              </a:rPr>
              <a:t>Radio occultation of Global Navigation Satellite System (GNSS) signals used to derive atmospheric refractivity</a:t>
            </a:r>
          </a:p>
        </p:txBody>
      </p:sp>
      <p:sp>
        <p:nvSpPr>
          <p:cNvPr id="9" name="Content Placeholder 8"/>
          <p:cNvSpPr txBox="1">
            <a:spLocks/>
          </p:cNvSpPr>
          <p:nvPr/>
        </p:nvSpPr>
        <p:spPr>
          <a:xfrm>
            <a:off x="4449519" y="1243013"/>
            <a:ext cx="4495800" cy="2895600"/>
          </a:xfrm>
          <a:prstGeom prst="rect">
            <a:avLst/>
          </a:prstGeom>
          <a:ln w="19050">
            <a:solidFill>
              <a:schemeClr val="tx1"/>
            </a:solidFill>
          </a:ln>
        </p:spPr>
        <p:txBody>
          <a:bodyPr/>
          <a:lstStyle/>
          <a:p>
            <a:pPr marL="342900" indent="-342900" eaLnBrk="1" hangingPunct="1">
              <a:spcBef>
                <a:spcPct val="25000"/>
              </a:spcBef>
              <a:spcAft>
                <a:spcPct val="25000"/>
              </a:spcAft>
              <a:buFont typeface="Wingdings" pitchFamily="-108" charset="2"/>
              <a:buNone/>
              <a:defRPr/>
            </a:pPr>
            <a:r>
              <a:rPr lang="en-US" sz="1800" b="1" kern="0" dirty="0">
                <a:solidFill>
                  <a:srgbClr val="000090"/>
                </a:solidFill>
                <a:latin typeface="+mn-lt"/>
              </a:rPr>
              <a:t>Reflected Solar</a:t>
            </a:r>
          </a:p>
        </p:txBody>
      </p:sp>
      <p:pic>
        <p:nvPicPr>
          <p:cNvPr id="1036" name="Picture 11"/>
          <p:cNvPicPr>
            <a:picLocks noChangeAspect="1" noChangeArrowheads="1"/>
          </p:cNvPicPr>
          <p:nvPr/>
        </p:nvPicPr>
        <p:blipFill>
          <a:blip r:embed="rId3" cstate="print"/>
          <a:srcRect/>
          <a:stretch>
            <a:fillRect/>
          </a:stretch>
        </p:blipFill>
        <p:spPr bwMode="auto">
          <a:xfrm>
            <a:off x="6381750" y="1374775"/>
            <a:ext cx="2535238" cy="2590800"/>
          </a:xfrm>
          <a:prstGeom prst="rect">
            <a:avLst/>
          </a:prstGeom>
          <a:noFill/>
          <a:ln w="31750">
            <a:noFill/>
            <a:miter lim="800000"/>
            <a:headEnd/>
            <a:tailEnd/>
          </a:ln>
        </p:spPr>
      </p:pic>
      <p:grpSp>
        <p:nvGrpSpPr>
          <p:cNvPr id="1037" name="Group 40"/>
          <p:cNvGrpSpPr>
            <a:grpSpLocks/>
          </p:cNvGrpSpPr>
          <p:nvPr/>
        </p:nvGrpSpPr>
        <p:grpSpPr bwMode="auto">
          <a:xfrm>
            <a:off x="6530975" y="4576763"/>
            <a:ext cx="2286000" cy="1862137"/>
            <a:chOff x="6858000" y="990600"/>
            <a:chExt cx="2286000" cy="1863100"/>
          </a:xfrm>
        </p:grpSpPr>
        <p:sp>
          <p:nvSpPr>
            <p:cNvPr id="12" name="Oval 4"/>
            <p:cNvSpPr>
              <a:spLocks noChangeAspect="1" noChangeArrowheads="1"/>
            </p:cNvSpPr>
            <p:nvPr/>
          </p:nvSpPr>
          <p:spPr bwMode="auto">
            <a:xfrm>
              <a:off x="7542213" y="1367032"/>
              <a:ext cx="688975" cy="722687"/>
            </a:xfrm>
            <a:prstGeom prst="ellipse">
              <a:avLst/>
            </a:prstGeom>
            <a:solidFill>
              <a:schemeClr val="accent5"/>
            </a:solidFill>
            <a:ln w="9525">
              <a:solidFill>
                <a:schemeClr val="tx1"/>
              </a:solidFill>
              <a:round/>
              <a:headEnd/>
              <a:tailEnd/>
            </a:ln>
            <a:effectLst/>
          </p:spPr>
          <p:txBody>
            <a:bodyPr wrap="none" anchor="ctr"/>
            <a:lstStyle/>
            <a:p>
              <a:pPr>
                <a:defRPr/>
              </a:pPr>
              <a:endParaRPr lang="en-US" sz="1100">
                <a:latin typeface="Arial" charset="0"/>
                <a:ea typeface="ＭＳ Ｐゴシック" charset="-128"/>
              </a:endParaRPr>
            </a:p>
          </p:txBody>
        </p:sp>
        <p:sp>
          <p:nvSpPr>
            <p:cNvPr id="1044" name="Oval 4"/>
            <p:cNvSpPr>
              <a:spLocks noChangeAspect="1" noChangeArrowheads="1"/>
            </p:cNvSpPr>
            <p:nvPr/>
          </p:nvSpPr>
          <p:spPr bwMode="auto">
            <a:xfrm>
              <a:off x="7607570" y="1439503"/>
              <a:ext cx="550545" cy="578645"/>
            </a:xfrm>
            <a:prstGeom prst="ellipse">
              <a:avLst/>
            </a:prstGeom>
            <a:solidFill>
              <a:schemeClr val="bg1"/>
            </a:solidFill>
            <a:ln w="9525">
              <a:solidFill>
                <a:schemeClr val="tx1"/>
              </a:solidFill>
              <a:round/>
              <a:headEnd/>
              <a:tailEnd/>
            </a:ln>
          </p:spPr>
          <p:txBody>
            <a:bodyPr wrap="none" anchor="ctr"/>
            <a:lstStyle/>
            <a:p>
              <a:endParaRPr lang="en-US" sz="1100"/>
            </a:p>
          </p:txBody>
        </p:sp>
        <p:sp>
          <p:nvSpPr>
            <p:cNvPr id="1045" name="Freeform 5"/>
            <p:cNvSpPr>
              <a:spLocks/>
            </p:cNvSpPr>
            <p:nvPr/>
          </p:nvSpPr>
          <p:spPr bwMode="auto">
            <a:xfrm>
              <a:off x="7087611" y="1403338"/>
              <a:ext cx="1299897" cy="241102"/>
            </a:xfrm>
            <a:custGeom>
              <a:avLst/>
              <a:gdLst>
                <a:gd name="T0" fmla="*/ 0 w 2720"/>
                <a:gd name="T1" fmla="*/ 0 h 480"/>
                <a:gd name="T2" fmla="*/ 2147483647 w 2720"/>
                <a:gd name="T3" fmla="*/ 0 h 480"/>
                <a:gd name="T4" fmla="*/ 2147483647 w 2720"/>
                <a:gd name="T5" fmla="*/ 2147483647 h 480"/>
                <a:gd name="T6" fmla="*/ 2147483647 w 2720"/>
                <a:gd name="T7" fmla="*/ 2147483647 h 480"/>
                <a:gd name="T8" fmla="*/ 2147483647 w 2720"/>
                <a:gd name="T9" fmla="*/ 2147483647 h 480"/>
                <a:gd name="T10" fmla="*/ 2147483647 w 2720"/>
                <a:gd name="T11" fmla="*/ 2147483647 h 480"/>
                <a:gd name="T12" fmla="*/ 2147483647 w 2720"/>
                <a:gd name="T13" fmla="*/ 2147483647 h 480"/>
                <a:gd name="T14" fmla="*/ 0 60000 65536"/>
                <a:gd name="T15" fmla="*/ 0 60000 65536"/>
                <a:gd name="T16" fmla="*/ 0 60000 65536"/>
                <a:gd name="T17" fmla="*/ 0 60000 65536"/>
                <a:gd name="T18" fmla="*/ 0 60000 65536"/>
                <a:gd name="T19" fmla="*/ 0 60000 65536"/>
                <a:gd name="T20" fmla="*/ 0 60000 65536"/>
                <a:gd name="T21" fmla="*/ 0 w 2720"/>
                <a:gd name="T22" fmla="*/ 0 h 480"/>
                <a:gd name="T23" fmla="*/ 2720 w 2720"/>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0" h="480">
                  <a:moveTo>
                    <a:pt x="0" y="0"/>
                  </a:moveTo>
                  <a:lnTo>
                    <a:pt x="1464" y="0"/>
                  </a:lnTo>
                  <a:lnTo>
                    <a:pt x="1672" y="8"/>
                  </a:lnTo>
                  <a:lnTo>
                    <a:pt x="1872" y="40"/>
                  </a:lnTo>
                  <a:lnTo>
                    <a:pt x="1976" y="80"/>
                  </a:lnTo>
                  <a:lnTo>
                    <a:pt x="2144" y="152"/>
                  </a:lnTo>
                  <a:lnTo>
                    <a:pt x="2720" y="480"/>
                  </a:lnTo>
                </a:path>
              </a:pathLst>
            </a:custGeom>
            <a:noFill/>
            <a:ln w="28575">
              <a:solidFill>
                <a:schemeClr val="tx1"/>
              </a:solidFill>
              <a:round/>
              <a:headEnd/>
              <a:tailEnd/>
            </a:ln>
          </p:spPr>
          <p:txBody>
            <a:bodyPr/>
            <a:lstStyle/>
            <a:p>
              <a:endParaRPr lang="en-US"/>
            </a:p>
          </p:txBody>
        </p:sp>
        <p:sp>
          <p:nvSpPr>
            <p:cNvPr id="1046" name="Line 6"/>
            <p:cNvSpPr>
              <a:spLocks noChangeShapeType="1"/>
            </p:cNvSpPr>
            <p:nvPr/>
          </p:nvSpPr>
          <p:spPr bwMode="auto">
            <a:xfrm>
              <a:off x="7087611" y="1403338"/>
              <a:ext cx="1081973" cy="0"/>
            </a:xfrm>
            <a:prstGeom prst="line">
              <a:avLst/>
            </a:prstGeom>
            <a:noFill/>
            <a:ln w="9525">
              <a:solidFill>
                <a:schemeClr val="tx1"/>
              </a:solidFill>
              <a:round/>
              <a:headEnd/>
              <a:tailEnd/>
            </a:ln>
          </p:spPr>
          <p:txBody>
            <a:bodyPr/>
            <a:lstStyle/>
            <a:p>
              <a:endParaRPr lang="en-US"/>
            </a:p>
          </p:txBody>
        </p:sp>
        <p:sp>
          <p:nvSpPr>
            <p:cNvPr id="1047" name="Line 7"/>
            <p:cNvSpPr>
              <a:spLocks noChangeShapeType="1"/>
            </p:cNvSpPr>
            <p:nvPr/>
          </p:nvSpPr>
          <p:spPr bwMode="auto">
            <a:xfrm flipH="1" flipV="1">
              <a:off x="7833140" y="1310916"/>
              <a:ext cx="554368" cy="333524"/>
            </a:xfrm>
            <a:prstGeom prst="line">
              <a:avLst/>
            </a:prstGeom>
            <a:noFill/>
            <a:ln w="9525">
              <a:solidFill>
                <a:schemeClr val="tx1"/>
              </a:solidFill>
              <a:round/>
              <a:headEnd/>
              <a:tailEnd/>
            </a:ln>
          </p:spPr>
          <p:txBody>
            <a:bodyPr/>
            <a:lstStyle/>
            <a:p>
              <a:endParaRPr lang="en-US"/>
            </a:p>
          </p:txBody>
        </p:sp>
        <p:sp>
          <p:nvSpPr>
            <p:cNvPr id="1048" name="Line 8"/>
            <p:cNvSpPr>
              <a:spLocks noChangeShapeType="1"/>
            </p:cNvSpPr>
            <p:nvPr/>
          </p:nvSpPr>
          <p:spPr bwMode="auto">
            <a:xfrm flipV="1">
              <a:off x="7894312" y="1447540"/>
              <a:ext cx="168222" cy="281286"/>
            </a:xfrm>
            <a:prstGeom prst="line">
              <a:avLst/>
            </a:prstGeom>
            <a:noFill/>
            <a:ln w="9525">
              <a:solidFill>
                <a:schemeClr val="tx1"/>
              </a:solidFill>
              <a:round/>
              <a:headEnd/>
              <a:tailEnd/>
            </a:ln>
          </p:spPr>
          <p:txBody>
            <a:bodyPr/>
            <a:lstStyle/>
            <a:p>
              <a:endParaRPr lang="en-US"/>
            </a:p>
          </p:txBody>
        </p:sp>
        <p:sp>
          <p:nvSpPr>
            <p:cNvPr id="1049" name="Line 9"/>
            <p:cNvSpPr>
              <a:spLocks noChangeShapeType="1"/>
            </p:cNvSpPr>
            <p:nvPr/>
          </p:nvSpPr>
          <p:spPr bwMode="auto">
            <a:xfrm flipV="1">
              <a:off x="7894312" y="1403338"/>
              <a:ext cx="0" cy="325488"/>
            </a:xfrm>
            <a:prstGeom prst="line">
              <a:avLst/>
            </a:prstGeom>
            <a:noFill/>
            <a:ln w="9525">
              <a:solidFill>
                <a:schemeClr val="tx1"/>
              </a:solidFill>
              <a:round/>
              <a:headEnd/>
              <a:tailEnd/>
            </a:ln>
          </p:spPr>
          <p:txBody>
            <a:bodyPr/>
            <a:lstStyle/>
            <a:p>
              <a:endParaRPr lang="en-US"/>
            </a:p>
          </p:txBody>
        </p:sp>
        <p:sp>
          <p:nvSpPr>
            <p:cNvPr id="1050" name="Line 10"/>
            <p:cNvSpPr>
              <a:spLocks noChangeShapeType="1"/>
            </p:cNvSpPr>
            <p:nvPr/>
          </p:nvSpPr>
          <p:spPr bwMode="auto">
            <a:xfrm flipV="1">
              <a:off x="7898135" y="1419412"/>
              <a:ext cx="84111" cy="301377"/>
            </a:xfrm>
            <a:prstGeom prst="line">
              <a:avLst/>
            </a:prstGeom>
            <a:noFill/>
            <a:ln w="9525">
              <a:solidFill>
                <a:schemeClr val="tx1"/>
              </a:solidFill>
              <a:round/>
              <a:headEnd/>
              <a:tailEnd type="stealth" w="med" len="lg"/>
            </a:ln>
          </p:spPr>
          <p:txBody>
            <a:bodyPr/>
            <a:lstStyle/>
            <a:p>
              <a:endParaRPr lang="en-US"/>
            </a:p>
          </p:txBody>
        </p:sp>
        <p:sp>
          <p:nvSpPr>
            <p:cNvPr id="1051" name="Arc 11"/>
            <p:cNvSpPr>
              <a:spLocks noChangeAspect="1"/>
            </p:cNvSpPr>
            <p:nvPr/>
          </p:nvSpPr>
          <p:spPr bwMode="auto">
            <a:xfrm>
              <a:off x="7989892" y="1405347"/>
              <a:ext cx="125689" cy="67810"/>
            </a:xfrm>
            <a:custGeom>
              <a:avLst/>
              <a:gdLst>
                <a:gd name="T0" fmla="*/ 2147483647 w 21600"/>
                <a:gd name="T1" fmla="*/ 0 h 11140"/>
                <a:gd name="T2" fmla="*/ 2147483647 w 21600"/>
                <a:gd name="T3" fmla="*/ 2147483647 h 11140"/>
                <a:gd name="T4" fmla="*/ 0 w 21600"/>
                <a:gd name="T5" fmla="*/ 2147483647 h 11140"/>
                <a:gd name="T6" fmla="*/ 0 60000 65536"/>
                <a:gd name="T7" fmla="*/ 0 60000 65536"/>
                <a:gd name="T8" fmla="*/ 0 60000 65536"/>
                <a:gd name="T9" fmla="*/ 0 w 21600"/>
                <a:gd name="T10" fmla="*/ 0 h 11140"/>
                <a:gd name="T11" fmla="*/ 21600 w 21600"/>
                <a:gd name="T12" fmla="*/ 11140 h 11140"/>
              </a:gdLst>
              <a:ahLst/>
              <a:cxnLst>
                <a:cxn ang="T6">
                  <a:pos x="T0" y="T1"/>
                </a:cxn>
                <a:cxn ang="T7">
                  <a:pos x="T2" y="T3"/>
                </a:cxn>
                <a:cxn ang="T8">
                  <a:pos x="T4" y="T5"/>
                </a:cxn>
              </a:cxnLst>
              <a:rect l="T9" t="T10" r="T11" b="T12"/>
              <a:pathLst>
                <a:path w="21600" h="11140" fill="none" extrusionOk="0">
                  <a:moveTo>
                    <a:pt x="21593" y="0"/>
                  </a:moveTo>
                  <a:cubicBezTo>
                    <a:pt x="21597" y="170"/>
                    <a:pt x="21600" y="340"/>
                    <a:pt x="21600" y="511"/>
                  </a:cubicBezTo>
                  <a:cubicBezTo>
                    <a:pt x="21600" y="4235"/>
                    <a:pt x="20636" y="7897"/>
                    <a:pt x="18803" y="11139"/>
                  </a:cubicBezTo>
                </a:path>
                <a:path w="21600" h="11140" stroke="0" extrusionOk="0">
                  <a:moveTo>
                    <a:pt x="21593" y="0"/>
                  </a:moveTo>
                  <a:cubicBezTo>
                    <a:pt x="21597" y="170"/>
                    <a:pt x="21600" y="340"/>
                    <a:pt x="21600" y="511"/>
                  </a:cubicBezTo>
                  <a:cubicBezTo>
                    <a:pt x="21600" y="4235"/>
                    <a:pt x="20636" y="7897"/>
                    <a:pt x="18803" y="11139"/>
                  </a:cubicBezTo>
                  <a:lnTo>
                    <a:pt x="0" y="511"/>
                  </a:lnTo>
                  <a:close/>
                </a:path>
              </a:pathLst>
            </a:custGeom>
            <a:noFill/>
            <a:ln w="9525">
              <a:solidFill>
                <a:schemeClr val="tx1"/>
              </a:solidFill>
              <a:round/>
              <a:headEnd/>
              <a:tailEnd/>
            </a:ln>
          </p:spPr>
          <p:txBody>
            <a:bodyPr wrap="none" anchor="ctr"/>
            <a:lstStyle/>
            <a:p>
              <a:endParaRPr lang="en-US"/>
            </a:p>
          </p:txBody>
        </p:sp>
        <p:sp>
          <p:nvSpPr>
            <p:cNvPr id="21" name="Text Box 12"/>
            <p:cNvSpPr txBox="1">
              <a:spLocks noChangeArrowheads="1"/>
            </p:cNvSpPr>
            <p:nvPr/>
          </p:nvSpPr>
          <p:spPr bwMode="auto">
            <a:xfrm>
              <a:off x="7620000" y="1703756"/>
              <a:ext cx="552450" cy="277957"/>
            </a:xfrm>
            <a:prstGeom prst="rect">
              <a:avLst/>
            </a:prstGeom>
            <a:noFill/>
            <a:ln w="9525">
              <a:noFill/>
              <a:miter lim="800000"/>
              <a:headEnd/>
              <a:tailEnd/>
            </a:ln>
          </p:spPr>
          <p:txBody>
            <a:bodyPr wrap="none">
              <a:spAutoFit/>
            </a:bodyPr>
            <a:lstStyle/>
            <a:p>
              <a:pPr>
                <a:defRPr/>
              </a:pPr>
              <a:r>
                <a:rPr lang="en-US" sz="1200" dirty="0">
                  <a:latin typeface="+mn-lt"/>
                </a:rPr>
                <a:t>Earth</a:t>
              </a:r>
            </a:p>
          </p:txBody>
        </p:sp>
        <p:sp>
          <p:nvSpPr>
            <p:cNvPr id="1053" name="Oval 15"/>
            <p:cNvSpPr>
              <a:spLocks noChangeAspect="1" noChangeArrowheads="1"/>
            </p:cNvSpPr>
            <p:nvPr/>
          </p:nvSpPr>
          <p:spPr bwMode="auto">
            <a:xfrm>
              <a:off x="8368392" y="1616312"/>
              <a:ext cx="41100" cy="43197"/>
            </a:xfrm>
            <a:prstGeom prst="ellipse">
              <a:avLst/>
            </a:prstGeom>
            <a:solidFill>
              <a:schemeClr val="tx1"/>
            </a:solidFill>
            <a:ln w="9525">
              <a:solidFill>
                <a:schemeClr val="tx1"/>
              </a:solidFill>
              <a:round/>
              <a:headEnd/>
              <a:tailEnd/>
            </a:ln>
          </p:spPr>
          <p:txBody>
            <a:bodyPr wrap="none" anchor="ctr"/>
            <a:lstStyle/>
            <a:p>
              <a:endParaRPr lang="en-US" sz="1100"/>
            </a:p>
          </p:txBody>
        </p:sp>
        <p:sp>
          <p:nvSpPr>
            <p:cNvPr id="1054" name="Oval 16"/>
            <p:cNvSpPr>
              <a:spLocks noChangeAspect="1" noChangeArrowheads="1"/>
            </p:cNvSpPr>
            <p:nvPr/>
          </p:nvSpPr>
          <p:spPr bwMode="auto">
            <a:xfrm>
              <a:off x="7049378" y="1379228"/>
              <a:ext cx="41100" cy="43197"/>
            </a:xfrm>
            <a:prstGeom prst="ellipse">
              <a:avLst/>
            </a:prstGeom>
            <a:solidFill>
              <a:schemeClr val="tx1"/>
            </a:solidFill>
            <a:ln w="9525">
              <a:solidFill>
                <a:schemeClr val="tx1"/>
              </a:solidFill>
              <a:round/>
              <a:headEnd/>
              <a:tailEnd/>
            </a:ln>
          </p:spPr>
          <p:txBody>
            <a:bodyPr wrap="none" anchor="ctr"/>
            <a:lstStyle/>
            <a:p>
              <a:endParaRPr lang="en-US" sz="1100"/>
            </a:p>
          </p:txBody>
        </p:sp>
        <p:sp>
          <p:nvSpPr>
            <p:cNvPr id="1055" name="Line 17"/>
            <p:cNvSpPr>
              <a:spLocks noChangeShapeType="1"/>
            </p:cNvSpPr>
            <p:nvPr/>
          </p:nvSpPr>
          <p:spPr bwMode="auto">
            <a:xfrm flipH="1">
              <a:off x="7026439" y="1439503"/>
              <a:ext cx="26763" cy="140643"/>
            </a:xfrm>
            <a:prstGeom prst="line">
              <a:avLst/>
            </a:prstGeom>
            <a:noFill/>
            <a:ln w="28575">
              <a:solidFill>
                <a:schemeClr val="tx1"/>
              </a:solidFill>
              <a:round/>
              <a:headEnd/>
              <a:tailEnd type="triangle" w="med" len="med"/>
            </a:ln>
          </p:spPr>
          <p:txBody>
            <a:bodyPr/>
            <a:lstStyle/>
            <a:p>
              <a:endParaRPr lang="en-US"/>
            </a:p>
          </p:txBody>
        </p:sp>
        <p:sp>
          <p:nvSpPr>
            <p:cNvPr id="1056" name="Line 18"/>
            <p:cNvSpPr>
              <a:spLocks noChangeShapeType="1"/>
            </p:cNvSpPr>
            <p:nvPr/>
          </p:nvSpPr>
          <p:spPr bwMode="auto">
            <a:xfrm>
              <a:off x="8391331" y="1676587"/>
              <a:ext cx="0" cy="160735"/>
            </a:xfrm>
            <a:prstGeom prst="line">
              <a:avLst/>
            </a:prstGeom>
            <a:noFill/>
            <a:ln w="28575">
              <a:solidFill>
                <a:schemeClr val="tx1"/>
              </a:solidFill>
              <a:round/>
              <a:headEnd/>
              <a:tailEnd type="triangle" w="med" len="med"/>
            </a:ln>
          </p:spPr>
          <p:txBody>
            <a:bodyPr/>
            <a:lstStyle/>
            <a:p>
              <a:endParaRPr lang="en-US"/>
            </a:p>
          </p:txBody>
        </p:sp>
        <p:graphicFrame>
          <p:nvGraphicFramePr>
            <p:cNvPr id="1026" name="Object 2"/>
            <p:cNvGraphicFramePr>
              <a:graphicFrameLocks noChangeAspect="1"/>
            </p:cNvGraphicFramePr>
            <p:nvPr/>
          </p:nvGraphicFramePr>
          <p:xfrm>
            <a:off x="7955483" y="1434480"/>
            <a:ext cx="74553" cy="114021"/>
          </p:xfrm>
          <a:graphic>
            <a:graphicData uri="http://schemas.openxmlformats.org/presentationml/2006/ole">
              <mc:AlternateContent xmlns:mc="http://schemas.openxmlformats.org/markup-compatibility/2006">
                <mc:Choice xmlns:v="urn:schemas-microsoft-com:vml" Requires="v">
                  <p:oleObj spid="_x0000_s1092" name="Equation" r:id="rId4" imgW="164880" imgH="241200" progId="Equation.3">
                    <p:embed/>
                  </p:oleObj>
                </mc:Choice>
                <mc:Fallback>
                  <p:oleObj name="Equation" r:id="rId4" imgW="164880" imgH="2412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5483" y="1434480"/>
                          <a:ext cx="74553" cy="1140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nvGraphicFramePr>
          <p:xfrm>
            <a:off x="7834096" y="1486719"/>
            <a:ext cx="57348" cy="65801"/>
          </p:xfrm>
          <a:graphic>
            <a:graphicData uri="http://schemas.openxmlformats.org/presentationml/2006/ole">
              <mc:AlternateContent xmlns:mc="http://schemas.openxmlformats.org/markup-compatibility/2006">
                <mc:Choice xmlns:v="urn:schemas-microsoft-com:vml" Requires="v">
                  <p:oleObj spid="_x0000_s1093" name="Equation" r:id="rId6" imgW="126720" imgH="139680" progId="Equation.3">
                    <p:embed/>
                  </p:oleObj>
                </mc:Choice>
                <mc:Fallback>
                  <p:oleObj name="Equation" r:id="rId6" imgW="126720" imgH="13968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4096" y="1486719"/>
                          <a:ext cx="57348" cy="658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4"/>
            <p:cNvGraphicFramePr>
              <a:graphicFrameLocks noChangeAspect="1"/>
            </p:cNvGraphicFramePr>
            <p:nvPr/>
          </p:nvGraphicFramePr>
          <p:xfrm>
            <a:off x="8009964" y="1538958"/>
            <a:ext cx="57348" cy="65801"/>
          </p:xfrm>
          <a:graphic>
            <a:graphicData uri="http://schemas.openxmlformats.org/presentationml/2006/ole">
              <mc:AlternateContent xmlns:mc="http://schemas.openxmlformats.org/markup-compatibility/2006">
                <mc:Choice xmlns:v="urn:schemas-microsoft-com:vml" Requires="v">
                  <p:oleObj spid="_x0000_s1094" name="Equation" r:id="rId8" imgW="126720" imgH="139680" progId="Equation.3">
                    <p:embed/>
                  </p:oleObj>
                </mc:Choice>
                <mc:Fallback>
                  <p:oleObj name="Equation" r:id="rId8" imgW="126720" imgH="13968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9964" y="1538958"/>
                          <a:ext cx="57348" cy="658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7" name="Freeform 23"/>
            <p:cNvSpPr>
              <a:spLocks/>
            </p:cNvSpPr>
            <p:nvPr/>
          </p:nvSpPr>
          <p:spPr bwMode="auto">
            <a:xfrm>
              <a:off x="7974600" y="1174291"/>
              <a:ext cx="57348" cy="245120"/>
            </a:xfrm>
            <a:custGeom>
              <a:avLst/>
              <a:gdLst>
                <a:gd name="T0" fmla="*/ 2147483647 w 120"/>
                <a:gd name="T1" fmla="*/ 0 h 488"/>
                <a:gd name="T2" fmla="*/ 2147483647 w 120"/>
                <a:gd name="T3" fmla="*/ 2147483647 h 488"/>
                <a:gd name="T4" fmla="*/ 2147483647 w 120"/>
                <a:gd name="T5" fmla="*/ 2147483647 h 488"/>
                <a:gd name="T6" fmla="*/ 2147483647 w 120"/>
                <a:gd name="T7" fmla="*/ 2147483647 h 488"/>
                <a:gd name="T8" fmla="*/ 0 w 120"/>
                <a:gd name="T9" fmla="*/ 2147483647 h 488"/>
                <a:gd name="T10" fmla="*/ 0 60000 65536"/>
                <a:gd name="T11" fmla="*/ 0 60000 65536"/>
                <a:gd name="T12" fmla="*/ 0 60000 65536"/>
                <a:gd name="T13" fmla="*/ 0 60000 65536"/>
                <a:gd name="T14" fmla="*/ 0 60000 65536"/>
                <a:gd name="T15" fmla="*/ 0 w 120"/>
                <a:gd name="T16" fmla="*/ 0 h 488"/>
                <a:gd name="T17" fmla="*/ 120 w 120"/>
                <a:gd name="T18" fmla="*/ 488 h 488"/>
              </a:gdLst>
              <a:ahLst/>
              <a:cxnLst>
                <a:cxn ang="T10">
                  <a:pos x="T0" y="T1"/>
                </a:cxn>
                <a:cxn ang="T11">
                  <a:pos x="T2" y="T3"/>
                </a:cxn>
                <a:cxn ang="T12">
                  <a:pos x="T4" y="T5"/>
                </a:cxn>
                <a:cxn ang="T13">
                  <a:pos x="T6" y="T7"/>
                </a:cxn>
                <a:cxn ang="T14">
                  <a:pos x="T8" y="T9"/>
                </a:cxn>
              </a:cxnLst>
              <a:rect l="T15" t="T16" r="T17" b="T18"/>
              <a:pathLst>
                <a:path w="120" h="488">
                  <a:moveTo>
                    <a:pt x="120" y="0"/>
                  </a:moveTo>
                  <a:cubicBezTo>
                    <a:pt x="76" y="34"/>
                    <a:pt x="33" y="68"/>
                    <a:pt x="24" y="112"/>
                  </a:cubicBezTo>
                  <a:cubicBezTo>
                    <a:pt x="15" y="156"/>
                    <a:pt x="57" y="217"/>
                    <a:pt x="64" y="264"/>
                  </a:cubicBezTo>
                  <a:cubicBezTo>
                    <a:pt x="71" y="311"/>
                    <a:pt x="75" y="355"/>
                    <a:pt x="64" y="392"/>
                  </a:cubicBezTo>
                  <a:cubicBezTo>
                    <a:pt x="53" y="429"/>
                    <a:pt x="26" y="458"/>
                    <a:pt x="0" y="488"/>
                  </a:cubicBezTo>
                </a:path>
              </a:pathLst>
            </a:custGeom>
            <a:noFill/>
            <a:ln w="9525">
              <a:solidFill>
                <a:schemeClr val="tx1"/>
              </a:solidFill>
              <a:round/>
              <a:headEnd/>
              <a:tailEnd type="stealth" w="med" len="lg"/>
            </a:ln>
          </p:spPr>
          <p:txBody>
            <a:bodyPr/>
            <a:lstStyle/>
            <a:p>
              <a:endParaRPr lang="en-US"/>
            </a:p>
          </p:txBody>
        </p:sp>
        <p:sp>
          <p:nvSpPr>
            <p:cNvPr id="30" name="Text Box 24"/>
            <p:cNvSpPr txBox="1">
              <a:spLocks noChangeArrowheads="1"/>
            </p:cNvSpPr>
            <p:nvPr/>
          </p:nvSpPr>
          <p:spPr bwMode="auto">
            <a:xfrm>
              <a:off x="7759700" y="990600"/>
              <a:ext cx="1063625" cy="262072"/>
            </a:xfrm>
            <a:prstGeom prst="rect">
              <a:avLst/>
            </a:prstGeom>
            <a:noFill/>
            <a:ln w="9525">
              <a:noFill/>
              <a:miter lim="800000"/>
              <a:headEnd/>
              <a:tailEnd/>
            </a:ln>
          </p:spPr>
          <p:txBody>
            <a:bodyPr wrap="none">
              <a:spAutoFit/>
            </a:bodyPr>
            <a:lstStyle/>
            <a:p>
              <a:pPr>
                <a:defRPr/>
              </a:pPr>
              <a:r>
                <a:rPr lang="en-US" sz="1100" dirty="0">
                  <a:latin typeface="+mn-lt"/>
                </a:rPr>
                <a:t>Tangent Point</a:t>
              </a:r>
            </a:p>
          </p:txBody>
        </p:sp>
        <p:sp>
          <p:nvSpPr>
            <p:cNvPr id="1059" name="Text Box 31"/>
            <p:cNvSpPr txBox="1">
              <a:spLocks noChangeArrowheads="1"/>
            </p:cNvSpPr>
            <p:nvPr/>
          </p:nvSpPr>
          <p:spPr bwMode="auto">
            <a:xfrm>
              <a:off x="8110324" y="1373703"/>
              <a:ext cx="281748" cy="276999"/>
            </a:xfrm>
            <a:prstGeom prst="rect">
              <a:avLst/>
            </a:prstGeom>
            <a:noFill/>
            <a:ln w="9525">
              <a:noFill/>
              <a:miter lim="800000"/>
              <a:headEnd/>
              <a:tailEnd/>
            </a:ln>
          </p:spPr>
          <p:txBody>
            <a:bodyPr wrap="none">
              <a:spAutoFit/>
            </a:bodyPr>
            <a:lstStyle/>
            <a:p>
              <a:r>
                <a:rPr lang="en-US" sz="1200">
                  <a:latin typeface="Symbol" pitchFamily="18" charset="2"/>
                  <a:sym typeface="Symbol" pitchFamily="18" charset="2"/>
                </a:rPr>
                <a:t>α</a:t>
              </a:r>
            </a:p>
          </p:txBody>
        </p:sp>
        <p:sp>
          <p:nvSpPr>
            <p:cNvPr id="32" name="TextBox 25"/>
            <p:cNvSpPr txBox="1">
              <a:spLocks noChangeArrowheads="1"/>
            </p:cNvSpPr>
            <p:nvPr/>
          </p:nvSpPr>
          <p:spPr bwMode="auto">
            <a:xfrm>
              <a:off x="6858000" y="1143079"/>
              <a:ext cx="620713" cy="276368"/>
            </a:xfrm>
            <a:prstGeom prst="rect">
              <a:avLst/>
            </a:prstGeom>
            <a:noFill/>
            <a:ln w="9525">
              <a:noFill/>
              <a:miter lim="800000"/>
              <a:headEnd/>
              <a:tailEnd/>
            </a:ln>
          </p:spPr>
          <p:txBody>
            <a:bodyPr wrap="none">
              <a:spAutoFit/>
            </a:bodyPr>
            <a:lstStyle/>
            <a:p>
              <a:pPr>
                <a:defRPr/>
              </a:pPr>
              <a:r>
                <a:rPr lang="en-US" sz="1200" dirty="0">
                  <a:latin typeface="+mn-lt"/>
                </a:rPr>
                <a:t>GNSS</a:t>
              </a:r>
              <a:endParaRPr lang="en-US" sz="1100" dirty="0">
                <a:latin typeface="+mn-lt"/>
              </a:endParaRPr>
            </a:p>
          </p:txBody>
        </p:sp>
        <p:sp>
          <p:nvSpPr>
            <p:cNvPr id="33" name="TextBox 28"/>
            <p:cNvSpPr txBox="1">
              <a:spLocks noChangeArrowheads="1"/>
            </p:cNvSpPr>
            <p:nvPr/>
          </p:nvSpPr>
          <p:spPr bwMode="auto">
            <a:xfrm>
              <a:off x="8215313" y="1371797"/>
              <a:ext cx="928687" cy="276368"/>
            </a:xfrm>
            <a:prstGeom prst="rect">
              <a:avLst/>
            </a:prstGeom>
            <a:noFill/>
            <a:ln w="9525">
              <a:noFill/>
              <a:miter lim="800000"/>
              <a:headEnd/>
              <a:tailEnd/>
            </a:ln>
          </p:spPr>
          <p:txBody>
            <a:bodyPr wrap="none">
              <a:spAutoFit/>
            </a:bodyPr>
            <a:lstStyle/>
            <a:p>
              <a:pPr>
                <a:defRPr/>
              </a:pPr>
              <a:r>
                <a:rPr lang="en-US" sz="1200" dirty="0">
                  <a:latin typeface="+mn-lt"/>
                </a:rPr>
                <a:t>CLARREO</a:t>
              </a:r>
              <a:endParaRPr lang="en-US" sz="1100" dirty="0">
                <a:latin typeface="+mn-lt"/>
              </a:endParaRPr>
            </a:p>
          </p:txBody>
        </p:sp>
        <p:sp>
          <p:nvSpPr>
            <p:cNvPr id="1062" name="Oval 16"/>
            <p:cNvSpPr>
              <a:spLocks noChangeAspect="1" noChangeArrowheads="1"/>
            </p:cNvSpPr>
            <p:nvPr/>
          </p:nvSpPr>
          <p:spPr bwMode="auto">
            <a:xfrm>
              <a:off x="8062534" y="2560628"/>
              <a:ext cx="41100" cy="43197"/>
            </a:xfrm>
            <a:prstGeom prst="ellipse">
              <a:avLst/>
            </a:prstGeom>
            <a:solidFill>
              <a:schemeClr val="tx1"/>
            </a:solidFill>
            <a:ln w="28575">
              <a:solidFill>
                <a:srgbClr val="BBE0E3"/>
              </a:solidFill>
              <a:prstDash val="lgDash"/>
              <a:round/>
              <a:headEnd/>
              <a:tailEnd/>
            </a:ln>
          </p:spPr>
          <p:txBody>
            <a:bodyPr wrap="none" anchor="ctr"/>
            <a:lstStyle/>
            <a:p>
              <a:endParaRPr lang="en-US" sz="1100"/>
            </a:p>
          </p:txBody>
        </p:sp>
        <p:cxnSp>
          <p:nvCxnSpPr>
            <p:cNvPr id="1063" name="Straight Connector 31"/>
            <p:cNvCxnSpPr>
              <a:cxnSpLocks noChangeShapeType="1"/>
              <a:stCxn id="1062" idx="7"/>
              <a:endCxn id="1053" idx="4"/>
            </p:cNvCxnSpPr>
            <p:nvPr/>
          </p:nvCxnSpPr>
          <p:spPr bwMode="auto">
            <a:xfrm rot="5400000" flipH="1" flipV="1">
              <a:off x="7789357" y="1967573"/>
              <a:ext cx="907649" cy="291521"/>
            </a:xfrm>
            <a:prstGeom prst="line">
              <a:avLst/>
            </a:prstGeom>
            <a:noFill/>
            <a:ln w="28575">
              <a:solidFill>
                <a:schemeClr val="tx1"/>
              </a:solidFill>
              <a:prstDash val="lgDash"/>
              <a:round/>
              <a:headEnd/>
              <a:tailEnd/>
            </a:ln>
          </p:spPr>
        </p:cxnSp>
        <p:cxnSp>
          <p:nvCxnSpPr>
            <p:cNvPr id="1064" name="Straight Connector 33"/>
            <p:cNvCxnSpPr>
              <a:cxnSpLocks noChangeShapeType="1"/>
              <a:stCxn id="1062" idx="2"/>
              <a:endCxn id="1054" idx="4"/>
            </p:cNvCxnSpPr>
            <p:nvPr/>
          </p:nvCxnSpPr>
          <p:spPr bwMode="auto">
            <a:xfrm rot="10800000">
              <a:off x="7069928" y="1422425"/>
              <a:ext cx="992605" cy="1159801"/>
            </a:xfrm>
            <a:prstGeom prst="line">
              <a:avLst/>
            </a:prstGeom>
            <a:noFill/>
            <a:ln w="28575">
              <a:solidFill>
                <a:schemeClr val="tx1"/>
              </a:solidFill>
              <a:prstDash val="lgDash"/>
              <a:round/>
              <a:headEnd/>
              <a:tailEnd/>
            </a:ln>
          </p:spPr>
        </p:cxnSp>
        <p:sp>
          <p:nvSpPr>
            <p:cNvPr id="37" name="TextBox 35"/>
            <p:cNvSpPr txBox="1">
              <a:spLocks noChangeArrowheads="1"/>
            </p:cNvSpPr>
            <p:nvPr/>
          </p:nvSpPr>
          <p:spPr bwMode="auto">
            <a:xfrm>
              <a:off x="7866063" y="2577332"/>
              <a:ext cx="509587" cy="276368"/>
            </a:xfrm>
            <a:prstGeom prst="rect">
              <a:avLst/>
            </a:prstGeom>
            <a:noFill/>
            <a:ln w="9525">
              <a:noFill/>
              <a:miter lim="800000"/>
              <a:headEnd/>
              <a:tailEnd/>
            </a:ln>
          </p:spPr>
          <p:txBody>
            <a:bodyPr wrap="none">
              <a:spAutoFit/>
            </a:bodyPr>
            <a:lstStyle/>
            <a:p>
              <a:pPr>
                <a:defRPr/>
              </a:pPr>
              <a:r>
                <a:rPr lang="en-US" sz="1200" dirty="0">
                  <a:latin typeface="+mn-lt"/>
                </a:rPr>
                <a:t>GPS</a:t>
              </a:r>
              <a:endParaRPr lang="en-US" sz="1100" dirty="0">
                <a:latin typeface="+mn-lt"/>
              </a:endParaRPr>
            </a:p>
          </p:txBody>
        </p:sp>
      </p:grpSp>
      <p:sp>
        <p:nvSpPr>
          <p:cNvPr id="39" name="Rectangle 38"/>
          <p:cNvSpPr/>
          <p:nvPr/>
        </p:nvSpPr>
        <p:spPr bwMode="auto">
          <a:xfrm>
            <a:off x="4449763" y="4251325"/>
            <a:ext cx="4505325" cy="2362200"/>
          </a:xfrm>
          <a:prstGeom prst="rect">
            <a:avLst/>
          </a:prstGeom>
          <a:noFill/>
          <a:ln w="19050" cap="flat" cmpd="sng" algn="ctr">
            <a:solidFill>
              <a:schemeClr val="tx1"/>
            </a:solidFill>
            <a:prstDash val="solid"/>
            <a:round/>
            <a:headEnd type="none" w="med" len="med"/>
            <a:tailEnd type="none" w="med" len="med"/>
          </a:ln>
          <a:effectLst/>
        </p:spPr>
        <p:txBody>
          <a:bodyPr/>
          <a:lstStyle/>
          <a:p>
            <a:pPr>
              <a:defRPr/>
            </a:pPr>
            <a:r>
              <a:rPr lang="en-US" sz="1800" b="1" kern="0" dirty="0">
                <a:solidFill>
                  <a:srgbClr val="000090"/>
                </a:solidFill>
                <a:latin typeface="+mn-lt"/>
              </a:rPr>
              <a:t>GNSS Radio Occultation</a:t>
            </a:r>
          </a:p>
        </p:txBody>
      </p:sp>
      <p:pic>
        <p:nvPicPr>
          <p:cNvPr id="1039" name="Picture 16" descr="ins_ir_instrument.jpg"/>
          <p:cNvPicPr>
            <a:picLocks noChangeAspect="1"/>
          </p:cNvPicPr>
          <p:nvPr/>
        </p:nvPicPr>
        <p:blipFill>
          <a:blip r:embed="rId9" cstate="print"/>
          <a:srcRect l="15901" t="10297" r="15901" b="6865"/>
          <a:stretch>
            <a:fillRect/>
          </a:stretch>
        </p:blipFill>
        <p:spPr bwMode="auto">
          <a:xfrm>
            <a:off x="862013" y="3411538"/>
            <a:ext cx="2836862" cy="2662237"/>
          </a:xfrm>
          <a:prstGeom prst="rect">
            <a:avLst/>
          </a:prstGeom>
          <a:noFill/>
          <a:ln w="9525">
            <a:noFill/>
            <a:miter lim="800000"/>
            <a:headEnd/>
            <a:tailEnd/>
          </a:ln>
        </p:spPr>
      </p:pic>
      <p:sp>
        <p:nvSpPr>
          <p:cNvPr id="38" name="Content Placeholder 4"/>
          <p:cNvSpPr txBox="1">
            <a:spLocks/>
          </p:cNvSpPr>
          <p:nvPr/>
        </p:nvSpPr>
        <p:spPr bwMode="auto">
          <a:xfrm>
            <a:off x="301625" y="5986463"/>
            <a:ext cx="3714750" cy="530225"/>
          </a:xfrm>
          <a:prstGeom prst="rect">
            <a:avLst/>
          </a:prstGeom>
          <a:noFill/>
          <a:ln w="19050">
            <a:noFill/>
            <a:miter lim="800000"/>
            <a:headEnd/>
            <a:tailEnd/>
          </a:ln>
        </p:spPr>
        <p:txBody>
          <a:bodyPr/>
          <a:lstStyle/>
          <a:p>
            <a:pPr marL="0" lvl="1" eaLnBrk="1" hangingPunct="1">
              <a:spcBef>
                <a:spcPct val="20000"/>
              </a:spcBef>
              <a:defRPr/>
            </a:pPr>
            <a:r>
              <a:rPr lang="en-US" sz="1400" i="1" kern="0" dirty="0">
                <a:solidFill>
                  <a:srgbClr val="2D2D8A"/>
                </a:solidFill>
                <a:latin typeface="+mn-lt"/>
              </a:rPr>
              <a:t>Calibration accuracy attained with a rigorous on-orbit verification system</a:t>
            </a:r>
            <a:endParaRPr lang="en-US" sz="1400" b="1" kern="0" dirty="0">
              <a:latin typeface="+mn-lt"/>
            </a:endParaRPr>
          </a:p>
          <a:p>
            <a:pPr marL="742950" lvl="1" indent="-285750" eaLnBrk="1" hangingPunct="1">
              <a:lnSpc>
                <a:spcPct val="90000"/>
              </a:lnSpc>
              <a:spcBef>
                <a:spcPct val="20000"/>
              </a:spcBef>
              <a:buFontTx/>
              <a:buChar char="–"/>
              <a:defRPr/>
            </a:pPr>
            <a:endParaRPr lang="en-US" sz="1200" kern="0" dirty="0">
              <a:latin typeface="+mn-lt"/>
            </a:endParaRPr>
          </a:p>
        </p:txBody>
      </p:sp>
      <p:sp>
        <p:nvSpPr>
          <p:cNvPr id="41" name="Content Placeholder 4"/>
          <p:cNvSpPr txBox="1">
            <a:spLocks/>
          </p:cNvSpPr>
          <p:nvPr/>
        </p:nvSpPr>
        <p:spPr bwMode="auto">
          <a:xfrm>
            <a:off x="4581525" y="1611313"/>
            <a:ext cx="1979613" cy="2470150"/>
          </a:xfrm>
          <a:prstGeom prst="rect">
            <a:avLst/>
          </a:prstGeom>
          <a:noFill/>
          <a:ln w="19050">
            <a:noFill/>
            <a:miter lim="800000"/>
            <a:headEnd/>
            <a:tailEnd/>
          </a:ln>
        </p:spPr>
        <p:txBody>
          <a:bodyPr/>
          <a:lstStyle/>
          <a:p>
            <a:pPr marL="0" lvl="1" eaLnBrk="1" hangingPunct="1">
              <a:spcBef>
                <a:spcPct val="20000"/>
              </a:spcBef>
              <a:defRPr/>
            </a:pPr>
            <a:r>
              <a:rPr lang="en-US" sz="1400" i="1" kern="0" dirty="0">
                <a:solidFill>
                  <a:srgbClr val="2D2D8A"/>
                </a:solidFill>
                <a:latin typeface="+mn-lt"/>
              </a:rPr>
              <a:t>Measures the solar spectral reflectance of the Earth and its atmosphere relative to the solar irradiance spectrum</a:t>
            </a:r>
          </a:p>
          <a:p>
            <a:pPr marL="0" lvl="1" eaLnBrk="1" hangingPunct="1">
              <a:spcBef>
                <a:spcPct val="20000"/>
              </a:spcBef>
              <a:defRPr/>
            </a:pPr>
            <a:r>
              <a:rPr lang="en-US" sz="1400" i="1" kern="0" dirty="0">
                <a:solidFill>
                  <a:srgbClr val="2D2D8A"/>
                </a:solidFill>
                <a:latin typeface="+mn-lt"/>
              </a:rPr>
              <a:t>Calibration accuracy attained using the Sun as a calibration reference standard</a:t>
            </a:r>
            <a:endParaRPr lang="en-US" sz="1400" b="1" kern="0" dirty="0">
              <a:latin typeface="+mn-lt"/>
            </a:endParaRPr>
          </a:p>
          <a:p>
            <a:pPr marL="742950" lvl="1" indent="-285750" eaLnBrk="1" hangingPunct="1">
              <a:lnSpc>
                <a:spcPct val="90000"/>
              </a:lnSpc>
              <a:spcBef>
                <a:spcPct val="20000"/>
              </a:spcBef>
              <a:buFontTx/>
              <a:buChar char="–"/>
              <a:defRPr/>
            </a:pPr>
            <a:endParaRPr lang="en-US" sz="1200" kern="0" dirty="0">
              <a:latin typeface="+mn-lt"/>
            </a:endParaRPr>
          </a:p>
        </p:txBody>
      </p:sp>
      <p:sp>
        <p:nvSpPr>
          <p:cNvPr id="42" name="Rectangle 3"/>
          <p:cNvSpPr>
            <a:spLocks noGrp="1" noChangeArrowheads="1"/>
          </p:cNvSpPr>
          <p:nvPr>
            <p:ph type="title"/>
          </p:nvPr>
        </p:nvSpPr>
        <p:spPr>
          <a:xfrm>
            <a:off x="465138" y="171938"/>
            <a:ext cx="8678862" cy="762000"/>
          </a:xfrm>
        </p:spPr>
        <p:txBody>
          <a:bodyPr/>
          <a:lstStyle/>
          <a:p>
            <a:pPr eaLnBrk="1" hangingPunct="1">
              <a:lnSpc>
                <a:spcPts val="2440"/>
              </a:lnSpc>
            </a:pPr>
            <a:r>
              <a:rPr lang="en-US" dirty="0" smtClean="0"/>
              <a:t>CLARREO</a:t>
            </a:r>
            <a:r>
              <a:rPr lang="en-US" sz="2400" dirty="0" smtClean="0"/>
              <a:t/>
            </a:r>
            <a:br>
              <a:rPr lang="en-US" sz="2400" dirty="0" smtClean="0"/>
            </a:br>
            <a:r>
              <a:rPr lang="en-US" sz="2000" dirty="0" smtClean="0"/>
              <a:t>Climate Absolute Radiance and Refractivity Observatory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6"/>
          <p:cNvSpPr>
            <a:spLocks noGrp="1" noChangeArrowheads="1"/>
          </p:cNvSpPr>
          <p:nvPr>
            <p:ph type="title"/>
          </p:nvPr>
        </p:nvSpPr>
        <p:spPr>
          <a:xfrm>
            <a:off x="381000" y="63500"/>
            <a:ext cx="8377238" cy="811213"/>
          </a:xfrm>
          <a:noFill/>
        </p:spPr>
        <p:txBody>
          <a:bodyPr/>
          <a:lstStyle/>
          <a:p>
            <a:pPr eaLnBrk="1" hangingPunct="1">
              <a:lnSpc>
                <a:spcPct val="90000"/>
              </a:lnSpc>
            </a:pPr>
            <a:r>
              <a:rPr lang="en-US" smtClean="0">
                <a:latin typeface="Arial"/>
                <a:cs typeface="Arial"/>
              </a:rPr>
              <a:t>SAGE III</a:t>
            </a:r>
            <a:r>
              <a:rPr lang="en-US" sz="2400" smtClean="0">
                <a:latin typeface="Arial"/>
                <a:cs typeface="Arial"/>
              </a:rPr>
              <a:t/>
            </a:r>
            <a:br>
              <a:rPr lang="en-US" sz="2400" smtClean="0">
                <a:latin typeface="Arial"/>
                <a:cs typeface="Arial"/>
              </a:rPr>
            </a:br>
            <a:r>
              <a:rPr lang="en-US" sz="2000" smtClean="0">
                <a:latin typeface="Arial"/>
                <a:cs typeface="Arial"/>
              </a:rPr>
              <a:t>Stratospheric Aerosol and Gas Experiment</a:t>
            </a:r>
            <a:endParaRPr lang="en-US" sz="2400" smtClean="0">
              <a:latin typeface="Arial"/>
              <a:cs typeface="Arial"/>
            </a:endParaRPr>
          </a:p>
        </p:txBody>
      </p:sp>
      <p:grpSp>
        <p:nvGrpSpPr>
          <p:cNvPr id="2" name="Group 22"/>
          <p:cNvGrpSpPr>
            <a:grpSpLocks/>
          </p:cNvGrpSpPr>
          <p:nvPr/>
        </p:nvGrpSpPr>
        <p:grpSpPr bwMode="auto">
          <a:xfrm>
            <a:off x="8224838" y="161925"/>
            <a:ext cx="895350" cy="698500"/>
            <a:chOff x="5181" y="102"/>
            <a:chExt cx="564" cy="440"/>
          </a:xfrm>
        </p:grpSpPr>
        <p:pic>
          <p:nvPicPr>
            <p:cNvPr id="67593" name="Picture 23" descr="nu_blu2"/>
            <p:cNvPicPr>
              <a:picLocks noChangeAspect="1" noChangeArrowheads="1"/>
            </p:cNvPicPr>
            <p:nvPr/>
          </p:nvPicPr>
          <p:blipFill>
            <a:blip r:embed="rId3" cstate="print"/>
            <a:srcRect/>
            <a:stretch>
              <a:fillRect/>
            </a:stretch>
          </p:blipFill>
          <p:spPr bwMode="auto">
            <a:xfrm>
              <a:off x="5181" y="102"/>
              <a:ext cx="564" cy="440"/>
            </a:xfrm>
            <a:prstGeom prst="rect">
              <a:avLst/>
            </a:prstGeom>
            <a:noFill/>
            <a:ln w="9525">
              <a:noFill/>
              <a:miter lim="800000"/>
              <a:headEnd/>
              <a:tailEnd/>
            </a:ln>
          </p:spPr>
        </p:pic>
        <p:sp>
          <p:nvSpPr>
            <p:cNvPr id="78872" name="Text Box 24"/>
            <p:cNvSpPr txBox="1">
              <a:spLocks noChangeAspect="1" noChangeArrowheads="1"/>
            </p:cNvSpPr>
            <p:nvPr/>
          </p:nvSpPr>
          <p:spPr bwMode="auto">
            <a:xfrm>
              <a:off x="5307" y="196"/>
              <a:ext cx="272" cy="192"/>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1400" b="1">
                  <a:solidFill>
                    <a:schemeClr val="bg1"/>
                  </a:solidFill>
                  <a:latin typeface="Arial"/>
                  <a:ea typeface="+mn-ea"/>
                  <a:cs typeface="Arial"/>
                </a:rPr>
                <a:t>SD</a:t>
              </a:r>
            </a:p>
          </p:txBody>
        </p:sp>
      </p:grpSp>
      <p:pic>
        <p:nvPicPr>
          <p:cNvPr id="67588" name="Picture 6"/>
          <p:cNvPicPr>
            <a:picLocks noChangeAspect="1"/>
          </p:cNvPicPr>
          <p:nvPr/>
        </p:nvPicPr>
        <p:blipFill>
          <a:blip r:embed="rId4" cstate="print"/>
          <a:srcRect/>
          <a:stretch>
            <a:fillRect/>
          </a:stretch>
        </p:blipFill>
        <p:spPr bwMode="auto">
          <a:xfrm>
            <a:off x="5495925" y="1128713"/>
            <a:ext cx="3360738" cy="2525712"/>
          </a:xfrm>
          <a:prstGeom prst="rect">
            <a:avLst/>
          </a:prstGeom>
          <a:noFill/>
          <a:ln w="9525">
            <a:noFill/>
            <a:miter lim="800000"/>
            <a:headEnd/>
            <a:tailEnd/>
          </a:ln>
        </p:spPr>
      </p:pic>
      <p:pic>
        <p:nvPicPr>
          <p:cNvPr id="67589" name="Picture 4" descr="oda045905"/>
          <p:cNvPicPr>
            <a:picLocks noChangeAspect="1" noChangeArrowheads="1"/>
          </p:cNvPicPr>
          <p:nvPr/>
        </p:nvPicPr>
        <p:blipFill>
          <a:blip r:embed="rId5" cstate="print"/>
          <a:srcRect/>
          <a:stretch>
            <a:fillRect/>
          </a:stretch>
        </p:blipFill>
        <p:spPr bwMode="auto">
          <a:xfrm>
            <a:off x="5286375" y="4132263"/>
            <a:ext cx="3684588" cy="1946275"/>
          </a:xfrm>
          <a:prstGeom prst="rect">
            <a:avLst/>
          </a:prstGeom>
          <a:noFill/>
          <a:ln w="9525">
            <a:noFill/>
            <a:miter lim="800000"/>
            <a:headEnd/>
            <a:tailEnd/>
          </a:ln>
        </p:spPr>
      </p:pic>
      <p:sp>
        <p:nvSpPr>
          <p:cNvPr id="9" name="Rectangle 2"/>
          <p:cNvSpPr txBox="1">
            <a:spLocks noChangeArrowheads="1"/>
          </p:cNvSpPr>
          <p:nvPr/>
        </p:nvSpPr>
        <p:spPr bwMode="auto">
          <a:xfrm>
            <a:off x="249239" y="1114425"/>
            <a:ext cx="4879607" cy="5629275"/>
          </a:xfrm>
          <a:prstGeom prst="rect">
            <a:avLst/>
          </a:prstGeom>
          <a:noFill/>
          <a:ln w="9525">
            <a:noFill/>
            <a:miter lim="800000"/>
            <a:headEnd/>
            <a:tailEnd/>
          </a:ln>
        </p:spPr>
        <p:txBody>
          <a:bodyPr/>
          <a:lstStyle/>
          <a:p>
            <a:pPr>
              <a:lnSpc>
                <a:spcPts val="1960"/>
              </a:lnSpc>
              <a:spcBef>
                <a:spcPts val="400"/>
              </a:spcBef>
              <a:spcAft>
                <a:spcPct val="25000"/>
              </a:spcAft>
            </a:pPr>
            <a:r>
              <a:rPr lang="en-US" sz="1600" dirty="0">
                <a:latin typeface="Arial"/>
                <a:cs typeface="Arial"/>
              </a:rPr>
              <a:t>SAGE III produces vertical profiles of aerosols and gases such as ozone in the stratosphere and upper troposphere using the solar and lunar occultation measurement technique and the limb scattering measurement technique</a:t>
            </a:r>
            <a:endParaRPr lang="en-US" sz="1800" b="1" dirty="0">
              <a:latin typeface="Arial"/>
              <a:cs typeface="Arial"/>
            </a:endParaRPr>
          </a:p>
          <a:p>
            <a:pPr>
              <a:lnSpc>
                <a:spcPts val="1960"/>
              </a:lnSpc>
              <a:spcBef>
                <a:spcPts val="400"/>
              </a:spcBef>
              <a:spcAft>
                <a:spcPct val="25000"/>
              </a:spcAft>
            </a:pPr>
            <a:r>
              <a:rPr lang="en-US" sz="1800" b="1" dirty="0">
                <a:latin typeface="Arial"/>
                <a:cs typeface="Arial"/>
              </a:rPr>
              <a:t>Because SAGE occultation measurements are self-calibrating, SAGE measurements are ideal for long term atmospheric chemistry and climate studies.</a:t>
            </a:r>
            <a:r>
              <a:rPr lang="en-US" sz="1800" b="1" dirty="0" smtClean="0">
                <a:latin typeface="Arial"/>
                <a:cs typeface="Arial"/>
              </a:rPr>
              <a:t> SAGE </a:t>
            </a:r>
            <a:r>
              <a:rPr lang="en-US" sz="1800" b="1" dirty="0">
                <a:latin typeface="Arial"/>
                <a:cs typeface="Arial"/>
              </a:rPr>
              <a:t>data has been used widely for:</a:t>
            </a:r>
            <a:endParaRPr lang="en-US" sz="1800" b="1" dirty="0" smtClean="0">
              <a:latin typeface="Arial"/>
              <a:cs typeface="Arial"/>
            </a:endParaRPr>
          </a:p>
          <a:p>
            <a:pPr marL="625475" lvl="1" indent="-168275">
              <a:lnSpc>
                <a:spcPts val="1960"/>
              </a:lnSpc>
              <a:spcBef>
                <a:spcPts val="400"/>
              </a:spcBef>
              <a:spcAft>
                <a:spcPct val="25000"/>
              </a:spcAft>
              <a:buFont typeface="Arial" charset="0"/>
              <a:buChar char="•"/>
            </a:pPr>
            <a:r>
              <a:rPr lang="en-US" sz="1600" dirty="0" smtClean="0">
                <a:latin typeface="Arial"/>
                <a:cs typeface="Arial"/>
              </a:rPr>
              <a:t>Ozone </a:t>
            </a:r>
            <a:r>
              <a:rPr lang="en-US" sz="1600" dirty="0">
                <a:latin typeface="Arial"/>
                <a:cs typeface="Arial"/>
              </a:rPr>
              <a:t>trend assessments</a:t>
            </a:r>
            <a:endParaRPr lang="en-US" sz="1600" dirty="0" smtClean="0">
              <a:latin typeface="Arial"/>
              <a:cs typeface="Arial"/>
            </a:endParaRPr>
          </a:p>
          <a:p>
            <a:pPr marL="625475" lvl="1" indent="-168275">
              <a:lnSpc>
                <a:spcPts val="1960"/>
              </a:lnSpc>
              <a:spcBef>
                <a:spcPts val="400"/>
              </a:spcBef>
              <a:spcAft>
                <a:spcPct val="25000"/>
              </a:spcAft>
              <a:buFont typeface="Arial" charset="0"/>
              <a:buChar char="•"/>
            </a:pPr>
            <a:r>
              <a:rPr lang="en-US" sz="1600" dirty="0" smtClean="0">
                <a:latin typeface="Arial"/>
                <a:cs typeface="Arial"/>
              </a:rPr>
              <a:t>Climate </a:t>
            </a:r>
            <a:r>
              <a:rPr lang="en-US" sz="1600" dirty="0">
                <a:latin typeface="Arial"/>
                <a:cs typeface="Arial"/>
              </a:rPr>
              <a:t>studies of aerosol forcing</a:t>
            </a:r>
            <a:endParaRPr lang="en-US" sz="1600" dirty="0" smtClean="0">
              <a:latin typeface="Arial"/>
              <a:cs typeface="Arial"/>
            </a:endParaRPr>
          </a:p>
          <a:p>
            <a:pPr marL="625475" lvl="1" indent="-168275">
              <a:lnSpc>
                <a:spcPts val="1960"/>
              </a:lnSpc>
              <a:spcBef>
                <a:spcPts val="400"/>
              </a:spcBef>
              <a:spcAft>
                <a:spcPct val="25000"/>
              </a:spcAft>
              <a:buFont typeface="Arial" charset="0"/>
              <a:buChar char="•"/>
            </a:pPr>
            <a:r>
              <a:rPr lang="en-US" sz="1600" dirty="0" smtClean="0">
                <a:latin typeface="Arial"/>
                <a:cs typeface="Arial"/>
              </a:rPr>
              <a:t>Atmospheric </a:t>
            </a:r>
            <a:r>
              <a:rPr lang="en-US" sz="1600" dirty="0">
                <a:latin typeface="Arial"/>
                <a:cs typeface="Arial"/>
              </a:rPr>
              <a:t>process studies which utilize the high vertical resolution of SAGE III measurements</a:t>
            </a:r>
          </a:p>
          <a:p>
            <a:pPr>
              <a:lnSpc>
                <a:spcPts val="1960"/>
              </a:lnSpc>
              <a:spcBef>
                <a:spcPts val="400"/>
              </a:spcBef>
              <a:spcAft>
                <a:spcPct val="25000"/>
              </a:spcAft>
            </a:pPr>
            <a:r>
              <a:rPr lang="en-US" sz="1600" dirty="0">
                <a:latin typeface="Arial"/>
                <a:cs typeface="Arial"/>
              </a:rPr>
              <a:t>A spare SAGE III instrument is being considered for a potential flight opportunity on the International Space Station or as part of the Chemical and Aerosol Sounding Satellite (CASS) mission.</a:t>
            </a:r>
          </a:p>
          <a:p>
            <a:pPr>
              <a:lnSpc>
                <a:spcPts val="1960"/>
              </a:lnSpc>
              <a:spcBef>
                <a:spcPts val="400"/>
              </a:spcBef>
              <a:spcAft>
                <a:spcPct val="25000"/>
              </a:spcAft>
            </a:pPr>
            <a:endParaRPr lang="en-US" sz="1600" dirty="0">
              <a:latin typeface="Arial"/>
              <a:cs typeface="Arial"/>
            </a:endParaRPr>
          </a:p>
          <a:p>
            <a:pPr>
              <a:lnSpc>
                <a:spcPts val="1960"/>
              </a:lnSpc>
              <a:spcBef>
                <a:spcPts val="400"/>
              </a:spcBef>
              <a:spcAft>
                <a:spcPct val="25000"/>
              </a:spcAft>
            </a:pPr>
            <a:endParaRPr lang="en-US" sz="1400" dirty="0">
              <a:latin typeface="Arial"/>
              <a:cs typeface="Arial"/>
            </a:endParaRPr>
          </a:p>
        </p:txBody>
      </p:sp>
      <p:sp>
        <p:nvSpPr>
          <p:cNvPr id="67591" name="TextBox 9"/>
          <p:cNvSpPr txBox="1">
            <a:spLocks noChangeArrowheads="1"/>
          </p:cNvSpPr>
          <p:nvPr/>
        </p:nvSpPr>
        <p:spPr bwMode="auto">
          <a:xfrm>
            <a:off x="5407884" y="3628537"/>
            <a:ext cx="2653359" cy="430887"/>
          </a:xfrm>
          <a:prstGeom prst="rect">
            <a:avLst/>
          </a:prstGeom>
          <a:noFill/>
          <a:ln w="9525">
            <a:noFill/>
            <a:miter lim="800000"/>
            <a:headEnd/>
            <a:tailEnd/>
          </a:ln>
        </p:spPr>
        <p:txBody>
          <a:bodyPr wrap="none">
            <a:spAutoFit/>
          </a:bodyPr>
          <a:lstStyle/>
          <a:p>
            <a:r>
              <a:rPr lang="en-US" sz="1100" b="1" dirty="0">
                <a:latin typeface="Arial"/>
                <a:cs typeface="Arial"/>
              </a:rPr>
              <a:t>SAGE III configured for testing in </a:t>
            </a:r>
            <a:r>
              <a:rPr lang="en-US" sz="1100" b="1" dirty="0" smtClean="0">
                <a:latin typeface="Arial"/>
                <a:cs typeface="Arial"/>
              </a:rPr>
              <a:t>the</a:t>
            </a:r>
          </a:p>
          <a:p>
            <a:r>
              <a:rPr lang="en-US" sz="1100" b="1" dirty="0" smtClean="0">
                <a:latin typeface="Arial"/>
                <a:cs typeface="Arial"/>
              </a:rPr>
              <a:t>NASA </a:t>
            </a:r>
            <a:r>
              <a:rPr lang="en-US" sz="1100" b="1" dirty="0" err="1">
                <a:latin typeface="Arial"/>
                <a:cs typeface="Arial"/>
              </a:rPr>
              <a:t>LaRC</a:t>
            </a:r>
            <a:r>
              <a:rPr lang="en-US" sz="1100" b="1" dirty="0">
                <a:latin typeface="Arial"/>
                <a:cs typeface="Arial"/>
              </a:rPr>
              <a:t> 40’ clean room</a:t>
            </a:r>
          </a:p>
        </p:txBody>
      </p:sp>
      <p:sp>
        <p:nvSpPr>
          <p:cNvPr id="67592" name="TextBox 10"/>
          <p:cNvSpPr txBox="1">
            <a:spLocks noChangeArrowheads="1"/>
          </p:cNvSpPr>
          <p:nvPr/>
        </p:nvSpPr>
        <p:spPr bwMode="auto">
          <a:xfrm>
            <a:off x="5431447" y="6034088"/>
            <a:ext cx="2274950" cy="600164"/>
          </a:xfrm>
          <a:prstGeom prst="rect">
            <a:avLst/>
          </a:prstGeom>
          <a:noFill/>
          <a:ln w="9525">
            <a:noFill/>
            <a:miter lim="800000"/>
            <a:headEnd/>
            <a:tailEnd/>
          </a:ln>
        </p:spPr>
        <p:txBody>
          <a:bodyPr wrap="none">
            <a:spAutoFit/>
          </a:bodyPr>
          <a:lstStyle/>
          <a:p>
            <a:r>
              <a:rPr lang="en-US" sz="1100" b="1" dirty="0">
                <a:latin typeface="Arial"/>
                <a:cs typeface="Arial"/>
              </a:rPr>
              <a:t>SAGE III aerosol data has </a:t>
            </a:r>
            <a:r>
              <a:rPr lang="en-US" sz="1100" b="1" dirty="0" smtClean="0">
                <a:latin typeface="Arial"/>
                <a:cs typeface="Arial"/>
              </a:rPr>
              <a:t>been</a:t>
            </a:r>
          </a:p>
          <a:p>
            <a:r>
              <a:rPr lang="en-US" sz="1100" b="1" dirty="0" smtClean="0">
                <a:latin typeface="Arial"/>
                <a:cs typeface="Arial"/>
              </a:rPr>
              <a:t>identified as a </a:t>
            </a:r>
            <a:r>
              <a:rPr lang="en-US" sz="1100" b="1" dirty="0">
                <a:latin typeface="Arial"/>
                <a:cs typeface="Arial"/>
              </a:rPr>
              <a:t>critical data </a:t>
            </a:r>
            <a:r>
              <a:rPr lang="en-US" sz="1100" b="1" dirty="0" smtClean="0">
                <a:latin typeface="Arial"/>
                <a:cs typeface="Arial"/>
              </a:rPr>
              <a:t>set</a:t>
            </a:r>
          </a:p>
          <a:p>
            <a:r>
              <a:rPr lang="en-US" sz="1100" b="1" dirty="0" smtClean="0">
                <a:latin typeface="Arial"/>
                <a:cs typeface="Arial"/>
              </a:rPr>
              <a:t>for </a:t>
            </a:r>
            <a:r>
              <a:rPr lang="en-US" sz="1100" b="1" dirty="0">
                <a:latin typeface="Arial"/>
                <a:cs typeface="Arial"/>
              </a:rPr>
              <a:t>climate studies</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3810432" y="2387121"/>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 name="Picture 16" descr="iss.jpg"/>
          <p:cNvPicPr>
            <a:picLocks noChangeAspect="1"/>
          </p:cNvPicPr>
          <p:nvPr/>
        </p:nvPicPr>
        <p:blipFill>
          <a:blip r:embed="rId3" cstate="screen"/>
          <a:srcRect/>
          <a:stretch>
            <a:fillRect/>
          </a:stretch>
        </p:blipFill>
        <p:spPr>
          <a:xfrm>
            <a:off x="879439" y="1154124"/>
            <a:ext cx="7461467" cy="4128957"/>
          </a:xfrm>
          <a:prstGeom prst="rect">
            <a:avLst/>
          </a:prstGeom>
        </p:spPr>
      </p:pic>
      <p:sp>
        <p:nvSpPr>
          <p:cNvPr id="18" name="Oval 17"/>
          <p:cNvSpPr/>
          <p:nvPr/>
        </p:nvSpPr>
        <p:spPr>
          <a:xfrm>
            <a:off x="4914892" y="3424802"/>
            <a:ext cx="3357434" cy="3210364"/>
          </a:xfrm>
          <a:prstGeom prst="ellipse">
            <a:avLst/>
          </a:prstGeom>
          <a:blipFill>
            <a:blip r:embed="rId4" cstate="screen"/>
            <a:stretch>
              <a:fillRect/>
            </a:stretch>
          </a:bli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570686" y="2768121"/>
            <a:ext cx="873148" cy="7693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4191432" y="2798331"/>
            <a:ext cx="2727708" cy="657225"/>
          </a:xfrm>
          <a:prstGeom prst="lin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p:cNvCxnSpPr/>
          <p:nvPr/>
        </p:nvCxnSpPr>
        <p:spPr>
          <a:xfrm rot="16200000" flipH="1">
            <a:off x="3166292" y="3798460"/>
            <a:ext cx="2346960" cy="1443988"/>
          </a:xfrm>
          <a:prstGeom prst="lin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13317" name="Rectangle 2"/>
          <p:cNvSpPr>
            <a:spLocks noGrp="1" noChangeArrowheads="1"/>
          </p:cNvSpPr>
          <p:nvPr>
            <p:ph type="title"/>
          </p:nvPr>
        </p:nvSpPr>
        <p:spPr>
          <a:xfrm>
            <a:off x="501084" y="279625"/>
            <a:ext cx="8229600" cy="477909"/>
          </a:xfrm>
        </p:spPr>
        <p:txBody>
          <a:bodyPr>
            <a:spAutoFit/>
          </a:bodyPr>
          <a:lstStyle/>
          <a:p>
            <a:pPr eaLnBrk="1" hangingPunct="1"/>
            <a:r>
              <a:rPr lang="en-US" sz="2800" dirty="0" smtClean="0">
                <a:ea typeface="ヒラギノ角ゴ Pro W3" pitchFamily="29" charset="-128"/>
                <a:cs typeface="ヒラギノ角ゴ Pro W3" pitchFamily="29" charset="-128"/>
              </a:rPr>
              <a:t>SAGE III on ISS Concept</a:t>
            </a:r>
            <a:endParaRPr lang="en-US" sz="2800" dirty="0" smtClean="0">
              <a:ea typeface="ＭＳ Ｐゴシック" pitchFamily="28" charset="-128"/>
            </a:endParaRPr>
          </a:p>
        </p:txBody>
      </p:sp>
      <p:sp>
        <p:nvSpPr>
          <p:cNvPr id="13314" name="TextBox 13"/>
          <p:cNvSpPr txBox="1">
            <a:spLocks noChangeArrowheads="1"/>
          </p:cNvSpPr>
          <p:nvPr/>
        </p:nvSpPr>
        <p:spPr bwMode="auto">
          <a:xfrm>
            <a:off x="253474" y="6196991"/>
            <a:ext cx="8610053" cy="400110"/>
          </a:xfrm>
          <a:prstGeom prst="rect">
            <a:avLst/>
          </a:prstGeom>
          <a:solidFill>
            <a:srgbClr val="FFFFFF"/>
          </a:solidFill>
          <a:ln w="9525">
            <a:solidFill>
              <a:schemeClr val="tx1"/>
            </a:solidFill>
            <a:miter lim="800000"/>
            <a:headEnd/>
            <a:tailEnd/>
          </a:ln>
        </p:spPr>
        <p:txBody>
          <a:bodyPr wrap="square">
            <a:spAutoFit/>
          </a:bodyPr>
          <a:lstStyle/>
          <a:p>
            <a:pPr algn="ctr"/>
            <a:r>
              <a:rPr lang="en-US" sz="2000" b="1" dirty="0" smtClean="0">
                <a:latin typeface="+mn-lt"/>
              </a:rPr>
              <a:t>SAGE III is the Pathfinder for Earth Science Observations from ISS</a:t>
            </a:r>
          </a:p>
        </p:txBody>
      </p:sp>
      <p:pic>
        <p:nvPicPr>
          <p:cNvPr id="12" name="Content Placeholder 3" descr="sage_elc4_1-1.jpg"/>
          <p:cNvPicPr>
            <a:picLocks noChangeAspect="1"/>
          </p:cNvPicPr>
          <p:nvPr/>
        </p:nvPicPr>
        <p:blipFill>
          <a:blip r:embed="rId5" cstate="print">
            <a:clrChange>
              <a:clrFrom>
                <a:srgbClr val="001232"/>
              </a:clrFrom>
              <a:clrTo>
                <a:srgbClr val="001232">
                  <a:alpha val="0"/>
                </a:srgbClr>
              </a:clrTo>
            </a:clrChange>
          </a:blip>
          <a:srcRect l="30030" t="5832" r="29708" b="10080"/>
          <a:stretch>
            <a:fillRect/>
          </a:stretch>
        </p:blipFill>
        <p:spPr>
          <a:xfrm>
            <a:off x="455613" y="1825146"/>
            <a:ext cx="2474840" cy="3994123"/>
          </a:xfrm>
          <a:prstGeom prst="rect">
            <a:avLst/>
          </a:prstGeom>
        </p:spPr>
      </p:pic>
      <p:cxnSp>
        <p:nvCxnSpPr>
          <p:cNvPr id="20" name="Straight Arrow Connector 19"/>
          <p:cNvCxnSpPr/>
          <p:nvPr/>
        </p:nvCxnSpPr>
        <p:spPr>
          <a:xfrm>
            <a:off x="1981200" y="5114925"/>
            <a:ext cx="5057775" cy="169745"/>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239760" y="5283081"/>
            <a:ext cx="904240" cy="369332"/>
          </a:xfrm>
          <a:prstGeom prst="rect">
            <a:avLst/>
          </a:prstGeom>
          <a:noFill/>
        </p:spPr>
        <p:txBody>
          <a:bodyPr wrap="square" rtlCol="0">
            <a:spAutoFit/>
          </a:bodyPr>
          <a:lstStyle/>
          <a:p>
            <a:pPr algn="r"/>
            <a:r>
              <a:rPr lang="en-US" sz="1800" b="1" dirty="0" smtClean="0"/>
              <a:t>ELC-4</a:t>
            </a:r>
            <a:endParaRPr lang="en-US" sz="1800" b="1" dirty="0"/>
          </a:p>
        </p:txBody>
      </p:sp>
      <p:cxnSp>
        <p:nvCxnSpPr>
          <p:cNvPr id="29" name="Straight Connector 28"/>
          <p:cNvCxnSpPr/>
          <p:nvPr/>
        </p:nvCxnSpPr>
        <p:spPr>
          <a:xfrm>
            <a:off x="6818521" y="4781089"/>
            <a:ext cx="1127099" cy="686658"/>
          </a:xfrm>
          <a:prstGeom prst="line">
            <a:avLst/>
          </a:prstGeom>
          <a:ln w="19050">
            <a:solidFill>
              <a:schemeClr val="tx1"/>
            </a:solidFill>
            <a:headEnd type="triangle" w="med" len="lg"/>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945620" y="5467747"/>
            <a:ext cx="326706"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855340" y="6626820"/>
            <a:ext cx="2091308" cy="246221"/>
          </a:xfrm>
          <a:prstGeom prst="rect">
            <a:avLst/>
          </a:prstGeom>
          <a:noFill/>
        </p:spPr>
        <p:txBody>
          <a:bodyPr wrap="square" rtlCol="0">
            <a:spAutoFit/>
          </a:bodyPr>
          <a:lstStyle/>
          <a:p>
            <a:r>
              <a:rPr lang="en-US" sz="1000" i="1" dirty="0" smtClean="0">
                <a:solidFill>
                  <a:srgbClr val="7F7F7F"/>
                </a:solidFill>
              </a:rPr>
              <a:t>1.0  Introduction to the Project</a:t>
            </a:r>
            <a:endParaRPr lang="en-US" sz="1000" dirty="0"/>
          </a:p>
        </p:txBody>
      </p:sp>
    </p:spTree>
    <p:extLst>
      <p:ext uri="{BB962C8B-B14F-4D97-AF65-F5344CB8AC3E}">
        <p14:creationId xmlns:p14="http://schemas.microsoft.com/office/powerpoint/2010/main" val="28252265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GHH7238.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1394" y="1055984"/>
            <a:ext cx="1721382" cy="1539798"/>
          </a:xfrm>
          <a:prstGeom prst="rect">
            <a:avLst/>
          </a:prstGeom>
        </p:spPr>
      </p:pic>
      <p:pic>
        <p:nvPicPr>
          <p:cNvPr id="4" name="Picture 3" descr="GHH_52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6366" y="1055983"/>
            <a:ext cx="3360694" cy="1541438"/>
          </a:xfrm>
          <a:prstGeom prst="rect">
            <a:avLst/>
          </a:prstGeom>
        </p:spPr>
      </p:pic>
      <p:pic>
        <p:nvPicPr>
          <p:cNvPr id="9" name="Picture 8" descr="2011-09-13_06-23-39_409.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92792" y="1055984"/>
            <a:ext cx="3132142" cy="1539798"/>
          </a:xfrm>
          <a:prstGeom prst="rect">
            <a:avLst/>
          </a:prstGeom>
        </p:spPr>
      </p:pic>
      <p:pic>
        <p:nvPicPr>
          <p:cNvPr id="10" name="Picture 9" descr="IMG_0997.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1395" y="2950974"/>
            <a:ext cx="2218476" cy="1410491"/>
          </a:xfrm>
          <a:prstGeom prst="rect">
            <a:avLst/>
          </a:prstGeom>
        </p:spPr>
      </p:pic>
      <p:pic>
        <p:nvPicPr>
          <p:cNvPr id="11" name="Picture 10" descr="IMG_1019.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8330" y="2950974"/>
            <a:ext cx="1880655" cy="1410491"/>
          </a:xfrm>
          <a:prstGeom prst="rect">
            <a:avLst/>
          </a:prstGeom>
        </p:spPr>
      </p:pic>
      <p:pic>
        <p:nvPicPr>
          <p:cNvPr id="12" name="Picture 11" descr="NVP PFIP On CNC Mill_2012-8-22.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892987" y="2950976"/>
            <a:ext cx="1885197" cy="1410490"/>
          </a:xfrm>
          <a:prstGeom prst="rect">
            <a:avLst/>
          </a:prstGeom>
        </p:spPr>
      </p:pic>
      <p:pic>
        <p:nvPicPr>
          <p:cNvPr id="13" name="Picture 12" descr="P1010012.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64257" y="2950976"/>
            <a:ext cx="1880166" cy="1410124"/>
          </a:xfrm>
          <a:prstGeom prst="rect">
            <a:avLst/>
          </a:prstGeom>
        </p:spPr>
      </p:pic>
      <p:pic>
        <p:nvPicPr>
          <p:cNvPr id="14" name="Picture 13" descr="CMPEMItest.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11394" y="4734646"/>
            <a:ext cx="2354158" cy="1624907"/>
          </a:xfrm>
          <a:prstGeom prst="rect">
            <a:avLst/>
          </a:prstGeom>
        </p:spPr>
      </p:pic>
      <p:pic>
        <p:nvPicPr>
          <p:cNvPr id="15" name="Picture 14" descr="IMG_1378.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97784" y="4734161"/>
            <a:ext cx="2167189" cy="1625392"/>
          </a:xfrm>
          <a:prstGeom prst="rect">
            <a:avLst/>
          </a:prstGeom>
        </p:spPr>
      </p:pic>
      <p:pic>
        <p:nvPicPr>
          <p:cNvPr id="16" name="Picture 15" descr="IMG_1429.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033052" y="4734646"/>
            <a:ext cx="2166543" cy="1624907"/>
          </a:xfrm>
          <a:prstGeom prst="rect">
            <a:avLst/>
          </a:prstGeom>
        </p:spPr>
      </p:pic>
      <p:pic>
        <p:nvPicPr>
          <p:cNvPr id="17" name="Picture 16" descr="lift of NVP(mass property test)4(paint).jp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367492" y="4748250"/>
            <a:ext cx="1557442" cy="1611303"/>
          </a:xfrm>
          <a:prstGeom prst="rect">
            <a:avLst/>
          </a:prstGeom>
        </p:spPr>
      </p:pic>
      <p:sp>
        <p:nvSpPr>
          <p:cNvPr id="18" name="TextBox 17"/>
          <p:cNvSpPr txBox="1"/>
          <p:nvPr/>
        </p:nvSpPr>
        <p:spPr>
          <a:xfrm>
            <a:off x="18676" y="2597695"/>
            <a:ext cx="2072981" cy="261610"/>
          </a:xfrm>
          <a:prstGeom prst="rect">
            <a:avLst/>
          </a:prstGeom>
          <a:noFill/>
        </p:spPr>
        <p:txBody>
          <a:bodyPr wrap="square" rtlCol="0">
            <a:spAutoFit/>
          </a:bodyPr>
          <a:lstStyle/>
          <a:p>
            <a:pPr algn="ctr"/>
            <a:r>
              <a:rPr lang="en-US" sz="1100" b="1" dirty="0" smtClean="0"/>
              <a:t>Preliminary Design Review</a:t>
            </a:r>
            <a:endParaRPr lang="en-US" sz="1100" b="1" dirty="0"/>
          </a:p>
        </p:txBody>
      </p:sp>
      <p:sp>
        <p:nvSpPr>
          <p:cNvPr id="19" name="TextBox 18"/>
          <p:cNvSpPr txBox="1"/>
          <p:nvPr/>
        </p:nvSpPr>
        <p:spPr>
          <a:xfrm>
            <a:off x="2166366" y="2591004"/>
            <a:ext cx="3360694" cy="261610"/>
          </a:xfrm>
          <a:prstGeom prst="rect">
            <a:avLst/>
          </a:prstGeom>
          <a:noFill/>
        </p:spPr>
        <p:txBody>
          <a:bodyPr wrap="square" rtlCol="0">
            <a:spAutoFit/>
          </a:bodyPr>
          <a:lstStyle/>
          <a:p>
            <a:pPr algn="ctr"/>
            <a:r>
              <a:rPr lang="en-US" sz="1100" b="1" dirty="0" smtClean="0"/>
              <a:t>SAGE III on ISS Team at PDR</a:t>
            </a:r>
            <a:endParaRPr lang="en-US" sz="1100" b="1" dirty="0"/>
          </a:p>
        </p:txBody>
      </p:sp>
      <p:sp>
        <p:nvSpPr>
          <p:cNvPr id="20" name="TextBox 19"/>
          <p:cNvSpPr txBox="1"/>
          <p:nvPr/>
        </p:nvSpPr>
        <p:spPr>
          <a:xfrm>
            <a:off x="5792792" y="2591004"/>
            <a:ext cx="3132142" cy="261610"/>
          </a:xfrm>
          <a:prstGeom prst="rect">
            <a:avLst/>
          </a:prstGeom>
          <a:noFill/>
        </p:spPr>
        <p:txBody>
          <a:bodyPr wrap="square" rtlCol="0">
            <a:spAutoFit/>
          </a:bodyPr>
          <a:lstStyle/>
          <a:p>
            <a:pPr algn="ctr"/>
            <a:r>
              <a:rPr lang="en-US" sz="1100" b="1" dirty="0" smtClean="0"/>
              <a:t>SAGE III Team at Thales </a:t>
            </a:r>
            <a:r>
              <a:rPr lang="en-US" sz="1100" b="1" dirty="0" err="1" smtClean="0"/>
              <a:t>Alenia</a:t>
            </a:r>
            <a:r>
              <a:rPr lang="en-US" sz="1100" b="1" dirty="0" smtClean="0"/>
              <a:t> Space - Italy</a:t>
            </a:r>
            <a:endParaRPr lang="en-US" sz="1100" b="1" dirty="0"/>
          </a:p>
        </p:txBody>
      </p:sp>
      <p:sp>
        <p:nvSpPr>
          <p:cNvPr id="21" name="TextBox 20"/>
          <p:cNvSpPr txBox="1"/>
          <p:nvPr/>
        </p:nvSpPr>
        <p:spPr>
          <a:xfrm>
            <a:off x="258086" y="4361100"/>
            <a:ext cx="2072981" cy="261610"/>
          </a:xfrm>
          <a:prstGeom prst="rect">
            <a:avLst/>
          </a:prstGeom>
          <a:noFill/>
        </p:spPr>
        <p:txBody>
          <a:bodyPr wrap="square" rtlCol="0">
            <a:spAutoFit/>
          </a:bodyPr>
          <a:lstStyle/>
          <a:p>
            <a:pPr algn="ctr"/>
            <a:r>
              <a:rPr lang="en-US" sz="1100" b="1" dirty="0" smtClean="0"/>
              <a:t>Instrument Refurbishment</a:t>
            </a:r>
            <a:endParaRPr lang="en-US" sz="1100" b="1" dirty="0"/>
          </a:p>
        </p:txBody>
      </p:sp>
      <p:sp>
        <p:nvSpPr>
          <p:cNvPr id="22" name="TextBox 21"/>
          <p:cNvSpPr txBox="1"/>
          <p:nvPr/>
        </p:nvSpPr>
        <p:spPr>
          <a:xfrm>
            <a:off x="2602902" y="4361466"/>
            <a:ext cx="2072981" cy="261610"/>
          </a:xfrm>
          <a:prstGeom prst="rect">
            <a:avLst/>
          </a:prstGeom>
          <a:noFill/>
        </p:spPr>
        <p:txBody>
          <a:bodyPr wrap="square" rtlCol="0">
            <a:spAutoFit/>
          </a:bodyPr>
          <a:lstStyle/>
          <a:p>
            <a:pPr algn="ctr"/>
            <a:r>
              <a:rPr lang="en-US" sz="1100" b="1" dirty="0" smtClean="0"/>
              <a:t>IAM PDU Electronics</a:t>
            </a:r>
            <a:endParaRPr lang="en-US" sz="1100" b="1" dirty="0"/>
          </a:p>
        </p:txBody>
      </p:sp>
      <p:sp>
        <p:nvSpPr>
          <p:cNvPr id="23" name="TextBox 22"/>
          <p:cNvSpPr txBox="1"/>
          <p:nvPr/>
        </p:nvSpPr>
        <p:spPr>
          <a:xfrm>
            <a:off x="4747362" y="4355106"/>
            <a:ext cx="2072981" cy="261610"/>
          </a:xfrm>
          <a:prstGeom prst="rect">
            <a:avLst/>
          </a:prstGeom>
          <a:noFill/>
        </p:spPr>
        <p:txBody>
          <a:bodyPr wrap="square" rtlCol="0">
            <a:spAutoFit/>
          </a:bodyPr>
          <a:lstStyle/>
          <a:p>
            <a:pPr algn="ctr"/>
            <a:r>
              <a:rPr lang="en-US" sz="1100" b="1" dirty="0" smtClean="0"/>
              <a:t>NVP Machining</a:t>
            </a:r>
            <a:endParaRPr lang="en-US" sz="1100" b="1" dirty="0"/>
          </a:p>
        </p:txBody>
      </p:sp>
      <p:sp>
        <p:nvSpPr>
          <p:cNvPr id="24" name="TextBox 23"/>
          <p:cNvSpPr txBox="1"/>
          <p:nvPr/>
        </p:nvSpPr>
        <p:spPr>
          <a:xfrm>
            <a:off x="6982081" y="4342752"/>
            <a:ext cx="2072981" cy="261610"/>
          </a:xfrm>
          <a:prstGeom prst="rect">
            <a:avLst/>
          </a:prstGeom>
          <a:noFill/>
        </p:spPr>
        <p:txBody>
          <a:bodyPr wrap="square" rtlCol="0">
            <a:spAutoFit/>
          </a:bodyPr>
          <a:lstStyle/>
          <a:p>
            <a:pPr algn="ctr"/>
            <a:r>
              <a:rPr lang="en-US" sz="1100" b="1" dirty="0" err="1" smtClean="0"/>
              <a:t>ExPA</a:t>
            </a:r>
            <a:r>
              <a:rPr lang="en-US" sz="1100" b="1" dirty="0" smtClean="0"/>
              <a:t> Vibration Test</a:t>
            </a:r>
            <a:endParaRPr lang="en-US" sz="1100" b="1" dirty="0"/>
          </a:p>
        </p:txBody>
      </p:sp>
      <p:sp>
        <p:nvSpPr>
          <p:cNvPr id="25" name="TextBox 24"/>
          <p:cNvSpPr txBox="1"/>
          <p:nvPr/>
        </p:nvSpPr>
        <p:spPr>
          <a:xfrm>
            <a:off x="310207" y="6359553"/>
            <a:ext cx="2072981" cy="261610"/>
          </a:xfrm>
          <a:prstGeom prst="rect">
            <a:avLst/>
          </a:prstGeom>
          <a:noFill/>
        </p:spPr>
        <p:txBody>
          <a:bodyPr wrap="square" rtlCol="0">
            <a:spAutoFit/>
          </a:bodyPr>
          <a:lstStyle/>
          <a:p>
            <a:pPr algn="ctr"/>
            <a:r>
              <a:rPr lang="en-US" sz="1100" b="1" dirty="0" smtClean="0"/>
              <a:t>CMP EMI Test</a:t>
            </a:r>
            <a:endParaRPr lang="en-US" sz="1100" b="1" dirty="0"/>
          </a:p>
        </p:txBody>
      </p:sp>
      <p:sp>
        <p:nvSpPr>
          <p:cNvPr id="26" name="TextBox 25"/>
          <p:cNvSpPr txBox="1"/>
          <p:nvPr/>
        </p:nvSpPr>
        <p:spPr>
          <a:xfrm>
            <a:off x="2737005" y="6359553"/>
            <a:ext cx="2072981" cy="261610"/>
          </a:xfrm>
          <a:prstGeom prst="rect">
            <a:avLst/>
          </a:prstGeom>
          <a:noFill/>
        </p:spPr>
        <p:txBody>
          <a:bodyPr wrap="square" rtlCol="0">
            <a:spAutoFit/>
          </a:bodyPr>
          <a:lstStyle/>
          <a:p>
            <a:pPr algn="ctr"/>
            <a:r>
              <a:rPr lang="en-US" sz="1100" b="1" dirty="0" smtClean="0"/>
              <a:t>Software Demonstration</a:t>
            </a:r>
            <a:endParaRPr lang="en-US" sz="1100" b="1" dirty="0"/>
          </a:p>
        </p:txBody>
      </p:sp>
      <p:sp>
        <p:nvSpPr>
          <p:cNvPr id="27" name="TextBox 26"/>
          <p:cNvSpPr txBox="1"/>
          <p:nvPr/>
        </p:nvSpPr>
        <p:spPr>
          <a:xfrm>
            <a:off x="5070586" y="6359553"/>
            <a:ext cx="2072981" cy="261610"/>
          </a:xfrm>
          <a:prstGeom prst="rect">
            <a:avLst/>
          </a:prstGeom>
          <a:noFill/>
        </p:spPr>
        <p:txBody>
          <a:bodyPr wrap="square" rtlCol="0">
            <a:spAutoFit/>
          </a:bodyPr>
          <a:lstStyle/>
          <a:p>
            <a:pPr algn="ctr"/>
            <a:r>
              <a:rPr lang="en-US" sz="1100" b="1" dirty="0" smtClean="0"/>
              <a:t>IAM EDU</a:t>
            </a:r>
            <a:endParaRPr lang="en-US" sz="1100" b="1" dirty="0"/>
          </a:p>
        </p:txBody>
      </p:sp>
      <p:sp>
        <p:nvSpPr>
          <p:cNvPr id="28" name="TextBox 27"/>
          <p:cNvSpPr txBox="1"/>
          <p:nvPr/>
        </p:nvSpPr>
        <p:spPr>
          <a:xfrm>
            <a:off x="7064257" y="6359553"/>
            <a:ext cx="2072981" cy="261610"/>
          </a:xfrm>
          <a:prstGeom prst="rect">
            <a:avLst/>
          </a:prstGeom>
          <a:noFill/>
        </p:spPr>
        <p:txBody>
          <a:bodyPr wrap="square" rtlCol="0">
            <a:spAutoFit/>
          </a:bodyPr>
          <a:lstStyle/>
          <a:p>
            <a:pPr algn="ctr"/>
            <a:r>
              <a:rPr lang="en-US" sz="1100" b="1" dirty="0" smtClean="0"/>
              <a:t>NVP EDU Lift</a:t>
            </a:r>
            <a:endParaRPr lang="en-US" sz="1100" b="1" dirty="0"/>
          </a:p>
        </p:txBody>
      </p:sp>
      <p:sp>
        <p:nvSpPr>
          <p:cNvPr id="29" name="Title 2"/>
          <p:cNvSpPr>
            <a:spLocks noGrp="1"/>
          </p:cNvSpPr>
          <p:nvPr>
            <p:ph type="title"/>
          </p:nvPr>
        </p:nvSpPr>
        <p:spPr>
          <a:xfrm>
            <a:off x="1189895" y="351493"/>
            <a:ext cx="7772400" cy="686445"/>
          </a:xfrm>
        </p:spPr>
        <p:txBody>
          <a:bodyPr/>
          <a:lstStyle/>
          <a:p>
            <a:r>
              <a:rPr lang="en-US" dirty="0">
                <a:solidFill>
                  <a:srgbClr val="FFFF00"/>
                </a:solidFill>
              </a:rPr>
              <a:t>SAGE III on ISS </a:t>
            </a:r>
            <a:r>
              <a:rPr lang="en-US" sz="2400" i="1" dirty="0">
                <a:solidFill>
                  <a:srgbClr val="FFFFFF"/>
                </a:solidFill>
                <a:effectLst>
                  <a:outerShdw blurRad="50800" dist="38100" algn="l" rotWithShape="0">
                    <a:prstClr val="black">
                      <a:alpha val="40000"/>
                    </a:prstClr>
                  </a:outerShdw>
                </a:effectLst>
              </a:rPr>
              <a:t>– Preparing for </a:t>
            </a:r>
            <a:r>
              <a:rPr lang="en-US" sz="2400" i="1" dirty="0" smtClean="0">
                <a:solidFill>
                  <a:srgbClr val="FFFFFF"/>
                </a:solidFill>
                <a:effectLst>
                  <a:outerShdw blurRad="50800" dist="38100" algn="l" rotWithShape="0">
                    <a:prstClr val="black">
                      <a:alpha val="40000"/>
                    </a:prstClr>
                  </a:outerShdw>
                </a:effectLst>
              </a:rPr>
              <a:t>2016 </a:t>
            </a:r>
            <a:r>
              <a:rPr lang="en-US" sz="2400" i="1" dirty="0">
                <a:solidFill>
                  <a:srgbClr val="FFFFFF"/>
                </a:solidFill>
                <a:effectLst>
                  <a:outerShdw blurRad="50800" dist="38100" algn="l" rotWithShape="0">
                    <a:prstClr val="black">
                      <a:alpha val="40000"/>
                    </a:prstClr>
                  </a:outerShdw>
                </a:effectLst>
              </a:rPr>
              <a:t>Launch</a:t>
            </a:r>
            <a:endParaRPr lang="en-US" sz="1600" dirty="0"/>
          </a:p>
        </p:txBody>
      </p:sp>
    </p:spTree>
    <p:extLst>
      <p:ext uri="{BB962C8B-B14F-4D97-AF65-F5344CB8AC3E}">
        <p14:creationId xmlns:p14="http://schemas.microsoft.com/office/powerpoint/2010/main" val="346376685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21902" y="187541"/>
            <a:ext cx="8229600" cy="563231"/>
          </a:xfrm>
        </p:spPr>
        <p:txBody>
          <a:bodyPr>
            <a:spAutoFit/>
          </a:bodyPr>
          <a:lstStyle/>
          <a:p>
            <a:pPr eaLnBrk="1" hangingPunct="1"/>
            <a:r>
              <a:rPr lang="en-US" sz="3600" dirty="0" smtClean="0">
                <a:ea typeface="ＭＳ Ｐゴシック" pitchFamily="64" charset="-128"/>
              </a:rPr>
              <a:t>RBI Overview</a:t>
            </a:r>
          </a:p>
        </p:txBody>
      </p:sp>
      <p:sp>
        <p:nvSpPr>
          <p:cNvPr id="2" name="Footer Placeholder 1"/>
          <p:cNvSpPr>
            <a:spLocks noGrp="1"/>
          </p:cNvSpPr>
          <p:nvPr>
            <p:ph type="ftr" sz="quarter" idx="10"/>
          </p:nvPr>
        </p:nvSpPr>
        <p:spPr/>
        <p:txBody>
          <a:bodyPr/>
          <a:lstStyle/>
          <a:p>
            <a:pPr>
              <a:defRPr/>
            </a:pPr>
            <a:r>
              <a:rPr lang="en-US" smtClean="0"/>
              <a:t>RBI 2014-10-20_CMC.pptx</a:t>
            </a:r>
            <a:endParaRPr lang="en-US" dirty="0"/>
          </a:p>
        </p:txBody>
      </p:sp>
      <p:sp>
        <p:nvSpPr>
          <p:cNvPr id="3" name="Slide Number Placeholder 2"/>
          <p:cNvSpPr>
            <a:spLocks noGrp="1"/>
          </p:cNvSpPr>
          <p:nvPr>
            <p:ph type="sldNum" sz="quarter" idx="4294967295"/>
          </p:nvPr>
        </p:nvSpPr>
        <p:spPr>
          <a:xfrm>
            <a:off x="7010400" y="6629400"/>
            <a:ext cx="2133600" cy="228600"/>
          </a:xfrm>
          <a:prstGeom prst="rect">
            <a:avLst/>
          </a:prstGeom>
        </p:spPr>
        <p:txBody>
          <a:bodyPr/>
          <a:lstStyle/>
          <a:p>
            <a:pPr>
              <a:defRPr/>
            </a:pPr>
            <a:fld id="{BE4CBF95-681E-47B8-94AB-69076F8C7FBF}" type="slidenum">
              <a:rPr lang="en-US" smtClean="0"/>
              <a:pPr>
                <a:defRPr/>
              </a:pPr>
              <a:t>24</a:t>
            </a:fld>
            <a:endParaRPr lang="en-US" dirty="0"/>
          </a:p>
        </p:txBody>
      </p:sp>
      <p:sp>
        <p:nvSpPr>
          <p:cNvPr id="24" name="TextBox 1"/>
          <p:cNvSpPr txBox="1">
            <a:spLocks noGrp="1" noChangeArrowheads="1"/>
          </p:cNvSpPr>
          <p:nvPr>
            <p:ph idx="4294967295"/>
          </p:nvPr>
        </p:nvSpPr>
        <p:spPr bwMode="auto">
          <a:xfrm>
            <a:off x="4641073" y="5092938"/>
            <a:ext cx="4318000" cy="1219200"/>
          </a:xfrm>
          <a:prstGeom prst="rect">
            <a:avLst/>
          </a:prstGeom>
          <a:noFill/>
          <a:ln w="25400">
            <a:noFill/>
            <a:miter lim="800000"/>
            <a:headEnd/>
            <a:tailEnd/>
          </a:ln>
          <a:extLst/>
        </p:spPr>
        <p:txBody>
          <a:bodyPr>
            <a:normAutofit fontScale="92500"/>
          </a:bodyPr>
          <a:lstStyle/>
          <a:p>
            <a:pPr marL="0"/>
            <a:r>
              <a:rPr lang="en-US" sz="1400" b="0" dirty="0"/>
              <a:t>Science </a:t>
            </a:r>
            <a:r>
              <a:rPr lang="en-US" sz="1400" b="0" dirty="0" smtClean="0"/>
              <a:t>Goal:</a:t>
            </a:r>
          </a:p>
          <a:p>
            <a:pPr marL="400050" lvl="1"/>
            <a:r>
              <a:rPr lang="en-US" sz="1200" dirty="0" smtClean="0"/>
              <a:t>To </a:t>
            </a:r>
            <a:r>
              <a:rPr lang="en-US" sz="1200" dirty="0"/>
              <a:t>continue the measurements from the last two-plus decades in support of global climate monitoring. </a:t>
            </a:r>
            <a:endParaRPr lang="en-US" sz="2000" dirty="0" smtClean="0"/>
          </a:p>
          <a:p>
            <a:pPr marL="400050" lvl="1"/>
            <a:r>
              <a:rPr lang="en-US" sz="1200" dirty="0" smtClean="0"/>
              <a:t>RBI </a:t>
            </a:r>
            <a:r>
              <a:rPr lang="en-US" sz="1200" dirty="0"/>
              <a:t>extends the ERB measurements of the Earth Observing System (EOS) and Joint Polar Satellite System (JPSS</a:t>
            </a:r>
            <a:r>
              <a:rPr lang="en-US" sz="1200" dirty="0" smtClean="0"/>
              <a:t>)</a:t>
            </a:r>
            <a:endParaRPr lang="en-US" sz="1200" dirty="0"/>
          </a:p>
        </p:txBody>
      </p:sp>
      <p:sp>
        <p:nvSpPr>
          <p:cNvPr id="26" name="Rectangle 11"/>
          <p:cNvSpPr>
            <a:spLocks noChangeArrowheads="1"/>
          </p:cNvSpPr>
          <p:nvPr/>
        </p:nvSpPr>
        <p:spPr bwMode="auto">
          <a:xfrm>
            <a:off x="304800" y="1762511"/>
            <a:ext cx="4150296" cy="4171177"/>
          </a:xfrm>
          <a:prstGeom prst="rect">
            <a:avLst/>
          </a:prstGeom>
          <a:noFill/>
          <a:ln w="25400">
            <a:noFill/>
            <a:miter lim="800000"/>
            <a:headEnd/>
            <a:tailEnd/>
          </a:ln>
        </p:spPr>
        <p:txBody>
          <a:bodyPr vert="horz" lIns="91440" tIns="45720" rIns="91440" bIns="45720" rtlCol="0">
            <a:normAutofit lnSpcReduction="10000"/>
          </a:bodyPr>
          <a:lstStyle/>
          <a:p>
            <a:pPr marL="0" lvl="1" indent="-342900">
              <a:spcBef>
                <a:spcPct val="20000"/>
              </a:spcBef>
              <a:buFont typeface="Arial" pitchFamily="34" charset="0"/>
              <a:buChar char="•"/>
            </a:pPr>
            <a:r>
              <a:rPr lang="en-US" sz="1400" dirty="0"/>
              <a:t>NASA/ NOAA </a:t>
            </a:r>
            <a:endParaRPr lang="en-US" sz="1400" dirty="0" smtClean="0"/>
          </a:p>
          <a:p>
            <a:pPr marL="400050" lvl="1" indent="-285750">
              <a:spcBef>
                <a:spcPct val="20000"/>
              </a:spcBef>
              <a:buFont typeface="Arial" pitchFamily="34" charset="0"/>
              <a:buChar char="–"/>
            </a:pPr>
            <a:r>
              <a:rPr lang="en-US" sz="1200" dirty="0"/>
              <a:t>NOAA provides JPSS-2 satellite for accommodation of RBI</a:t>
            </a:r>
          </a:p>
          <a:p>
            <a:pPr marL="400050" lvl="1" indent="-285750">
              <a:spcBef>
                <a:spcPct val="20000"/>
              </a:spcBef>
              <a:buFont typeface="Arial" pitchFamily="34" charset="0"/>
              <a:buChar char="–"/>
            </a:pPr>
            <a:r>
              <a:rPr lang="en-US" sz="1200" dirty="0"/>
              <a:t>NASA provides/funds RBI instrument and support through spacecraft  I&amp;T and launch/activation</a:t>
            </a:r>
          </a:p>
          <a:p>
            <a:pPr marL="400050" lvl="1" indent="-285750">
              <a:spcBef>
                <a:spcPct val="20000"/>
              </a:spcBef>
              <a:buFont typeface="Arial" pitchFamily="34" charset="0"/>
              <a:buChar char="–"/>
            </a:pPr>
            <a:r>
              <a:rPr lang="en-US" sz="1200" dirty="0"/>
              <a:t>NASA funds RBI earth radiation budget science data analysis and generation of science products</a:t>
            </a:r>
          </a:p>
          <a:p>
            <a:pPr indent="-342900">
              <a:spcBef>
                <a:spcPct val="20000"/>
              </a:spcBef>
              <a:buFont typeface="Arial" pitchFamily="34" charset="0"/>
              <a:buChar char="•"/>
            </a:pPr>
            <a:endParaRPr lang="en-US" sz="1400" dirty="0"/>
          </a:p>
          <a:p>
            <a:pPr indent="-342900">
              <a:spcBef>
                <a:spcPct val="20000"/>
              </a:spcBef>
              <a:buFont typeface="Arial" pitchFamily="34" charset="0"/>
              <a:buChar char="•"/>
            </a:pPr>
            <a:r>
              <a:rPr lang="en-US" sz="1400" dirty="0" smtClean="0"/>
              <a:t>NASA </a:t>
            </a:r>
            <a:r>
              <a:rPr lang="en-US" sz="1400" dirty="0"/>
              <a:t>Langley</a:t>
            </a:r>
          </a:p>
          <a:p>
            <a:pPr marL="400050" lvl="1" indent="-285750">
              <a:spcBef>
                <a:spcPct val="20000"/>
              </a:spcBef>
              <a:buFont typeface="Arial" pitchFamily="34" charset="0"/>
              <a:buChar char="–"/>
            </a:pPr>
            <a:r>
              <a:rPr lang="en-US" sz="1200" dirty="0"/>
              <a:t>Manages prime contractor development of RBI instrument, provides management, technical, and mission assurance insight and oversight / takes ownership upon delivery to spacecraft and provides I&amp;T and launch plus activation support </a:t>
            </a:r>
          </a:p>
          <a:p>
            <a:pPr indent="-342900">
              <a:spcBef>
                <a:spcPct val="20000"/>
              </a:spcBef>
              <a:buFont typeface="Arial" pitchFamily="34" charset="0"/>
              <a:buChar char="•"/>
            </a:pPr>
            <a:endParaRPr lang="en-US" sz="1400" dirty="0"/>
          </a:p>
          <a:p>
            <a:pPr indent="-342900">
              <a:spcBef>
                <a:spcPct val="20000"/>
              </a:spcBef>
              <a:buFont typeface="Arial" pitchFamily="34" charset="0"/>
              <a:buChar char="•"/>
            </a:pPr>
            <a:r>
              <a:rPr lang="en-US" sz="1400" dirty="0"/>
              <a:t>Exelis Inc.</a:t>
            </a:r>
          </a:p>
          <a:p>
            <a:pPr marL="400050" lvl="1" indent="-285750">
              <a:spcBef>
                <a:spcPct val="20000"/>
              </a:spcBef>
              <a:buFont typeface="Arial" pitchFamily="34" charset="0"/>
              <a:buChar char="–"/>
            </a:pPr>
            <a:r>
              <a:rPr lang="en-US" sz="1200" dirty="0"/>
              <a:t>RBI Instrument provider/prime contractor with sub-contractors providing key elements and support (SDL for Calibration, INO for MBA detectors, Sierra Nevada for Azimuth Rotation Assembly)</a:t>
            </a:r>
          </a:p>
        </p:txBody>
      </p:sp>
      <p:cxnSp>
        <p:nvCxnSpPr>
          <p:cNvPr id="27" name="Straight Connector 26"/>
          <p:cNvCxnSpPr/>
          <p:nvPr/>
        </p:nvCxnSpPr>
        <p:spPr>
          <a:xfrm>
            <a:off x="4572000" y="1676400"/>
            <a:ext cx="0" cy="4343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572000" y="4926795"/>
            <a:ext cx="43815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572000" y="3380581"/>
            <a:ext cx="43815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Rectangle 4"/>
          <p:cNvSpPr>
            <a:spLocks noChangeArrowheads="1"/>
          </p:cNvSpPr>
          <p:nvPr/>
        </p:nvSpPr>
        <p:spPr bwMode="auto">
          <a:xfrm>
            <a:off x="323850" y="1493302"/>
            <a:ext cx="3714750" cy="215444"/>
          </a:xfrm>
          <a:prstGeom prst="rect">
            <a:avLst/>
          </a:prstGeom>
          <a:noFill/>
          <a:ln w="12700">
            <a:noFill/>
            <a:miter lim="800000"/>
            <a:headEnd/>
            <a:tailEnd/>
          </a:ln>
        </p:spPr>
        <p:txBody>
          <a:bodyPr wrap="square" lIns="96969" tIns="0" rIns="96969" bIns="0">
            <a:spAutoFit/>
          </a:bodyPr>
          <a:lstStyle/>
          <a:p>
            <a:pPr>
              <a:buNone/>
            </a:pPr>
            <a:r>
              <a:rPr lang="en-US" sz="1400" b="1" u="sng" dirty="0" smtClean="0"/>
              <a:t>Partnerships and Team</a:t>
            </a:r>
            <a:endParaRPr lang="en-US" sz="1600" b="1" i="1" u="sng" dirty="0">
              <a:latin typeface="Times New Roman" pitchFamily="18" charset="0"/>
            </a:endParaRPr>
          </a:p>
        </p:txBody>
      </p:sp>
      <p:sp>
        <p:nvSpPr>
          <p:cNvPr id="32" name="Text Box 13"/>
          <p:cNvSpPr txBox="1">
            <a:spLocks noChangeArrowheads="1"/>
          </p:cNvSpPr>
          <p:nvPr/>
        </p:nvSpPr>
        <p:spPr bwMode="auto">
          <a:xfrm>
            <a:off x="4651980" y="3411632"/>
            <a:ext cx="4135437" cy="1492478"/>
          </a:xfrm>
          <a:prstGeom prst="rect">
            <a:avLst/>
          </a:prstGeom>
          <a:noFill/>
          <a:ln w="25400">
            <a:noFill/>
            <a:miter lim="800000"/>
            <a:headEnd/>
            <a:tailEnd/>
          </a:ln>
        </p:spPr>
        <p:txBody>
          <a:bodyPr>
            <a:normAutofit fontScale="92500" lnSpcReduction="20000"/>
          </a:bodyPr>
          <a:lstStyle/>
          <a:p>
            <a:pPr marL="173038" lvl="1" indent="-173038">
              <a:spcBef>
                <a:spcPts val="600"/>
              </a:spcBef>
              <a:buFont typeface="Arial" pitchFamily="34" charset="0"/>
              <a:buChar char="•"/>
              <a:defRPr/>
            </a:pPr>
            <a:r>
              <a:rPr lang="en-US" sz="1200" dirty="0" smtClean="0"/>
              <a:t>Category 3 Mission per NPR 7120.5E</a:t>
            </a:r>
          </a:p>
          <a:p>
            <a:pPr marL="173038" lvl="1" indent="-173038">
              <a:spcBef>
                <a:spcPts val="600"/>
              </a:spcBef>
              <a:buFont typeface="Arial" pitchFamily="34" charset="0"/>
              <a:buChar char="•"/>
              <a:defRPr/>
            </a:pPr>
            <a:r>
              <a:rPr lang="en-US" sz="1200" dirty="0" smtClean="0">
                <a:ea typeface="ＭＳ Ｐゴシック" charset="0"/>
                <a:cs typeface="Arial" charset="0"/>
              </a:rPr>
              <a:t>Risk Classification B per 8705.4</a:t>
            </a:r>
          </a:p>
          <a:p>
            <a:pPr marL="173038" lvl="1" indent="-173038">
              <a:spcBef>
                <a:spcPts val="600"/>
              </a:spcBef>
              <a:buFont typeface="Arial" pitchFamily="34" charset="0"/>
              <a:buChar char="•"/>
              <a:defRPr/>
            </a:pPr>
            <a:r>
              <a:rPr lang="en-US" sz="1200" dirty="0" smtClean="0">
                <a:ea typeface="ＭＳ Ｐゴシック" charset="0"/>
                <a:cs typeface="Arial" charset="0"/>
              </a:rPr>
              <a:t>Follow-on </a:t>
            </a:r>
            <a:r>
              <a:rPr lang="en-US" sz="1200" dirty="0">
                <a:ea typeface="ＭＳ Ｐゴシック" charset="0"/>
                <a:cs typeface="Arial" charset="0"/>
              </a:rPr>
              <a:t>instrument to the Clouds and the Earth’s Radiant Energy System (CERES</a:t>
            </a:r>
            <a:r>
              <a:rPr lang="en-US" sz="1200" dirty="0" smtClean="0">
                <a:ea typeface="ＭＳ Ｐゴシック" charset="0"/>
                <a:cs typeface="Arial" charset="0"/>
              </a:rPr>
              <a:t>)</a:t>
            </a:r>
          </a:p>
          <a:p>
            <a:pPr marL="173038" lvl="1" indent="-173038">
              <a:spcBef>
                <a:spcPts val="600"/>
              </a:spcBef>
              <a:buFont typeface="Arial" pitchFamily="34" charset="0"/>
              <a:buChar char="•"/>
              <a:defRPr/>
            </a:pPr>
            <a:r>
              <a:rPr lang="en-US" sz="1200" dirty="0" smtClean="0">
                <a:ea typeface="ＭＳ Ｐゴシック" charset="0"/>
                <a:cs typeface="Arial" charset="0"/>
              </a:rPr>
              <a:t>Flight Instrument Complete – February 2018</a:t>
            </a:r>
          </a:p>
          <a:p>
            <a:pPr marL="173038" lvl="1" indent="-173038">
              <a:spcBef>
                <a:spcPts val="600"/>
              </a:spcBef>
              <a:buFont typeface="Arial" pitchFamily="34" charset="0"/>
              <a:buChar char="•"/>
              <a:defRPr/>
            </a:pPr>
            <a:r>
              <a:rPr lang="en-US" sz="1200" dirty="0" smtClean="0">
                <a:ea typeface="ＭＳ Ｐゴシック" charset="0"/>
                <a:cs typeface="Arial" charset="0"/>
              </a:rPr>
              <a:t>Flight Instrument Delivery – January 2019</a:t>
            </a:r>
          </a:p>
          <a:p>
            <a:pPr marL="173038" lvl="1" indent="-173038">
              <a:spcBef>
                <a:spcPts val="600"/>
              </a:spcBef>
              <a:buFont typeface="Arial" pitchFamily="34" charset="0"/>
              <a:buChar char="•"/>
              <a:defRPr/>
            </a:pPr>
            <a:r>
              <a:rPr lang="en-US" sz="1200" dirty="0" smtClean="0">
                <a:ea typeface="ＭＳ Ｐゴシック" charset="0"/>
                <a:cs typeface="Arial" charset="0"/>
              </a:rPr>
              <a:t>JPSS-2 launch planned for November 2021</a:t>
            </a:r>
          </a:p>
          <a:p>
            <a:pPr marL="0" lvl="1" eaLnBrk="0" hangingPunct="0">
              <a:lnSpc>
                <a:spcPct val="90000"/>
              </a:lnSpc>
              <a:defRPr/>
            </a:pPr>
            <a:endParaRPr lang="en-US" sz="1200" dirty="0">
              <a:ea typeface="ＭＳ Ｐゴシック" charset="0"/>
              <a:cs typeface="Arial" charset="0"/>
            </a:endParaRPr>
          </a:p>
        </p:txBody>
      </p:sp>
      <p:sp>
        <p:nvSpPr>
          <p:cNvPr id="33" name="Rectangle 11"/>
          <p:cNvSpPr>
            <a:spLocks noChangeArrowheads="1"/>
          </p:cNvSpPr>
          <p:nvPr/>
        </p:nvSpPr>
        <p:spPr bwMode="auto">
          <a:xfrm>
            <a:off x="304800" y="1762511"/>
            <a:ext cx="4150296" cy="4171177"/>
          </a:xfrm>
          <a:prstGeom prst="rect">
            <a:avLst/>
          </a:prstGeom>
          <a:noFill/>
          <a:ln w="25400">
            <a:noFill/>
            <a:miter lim="800000"/>
            <a:headEnd/>
            <a:tailEnd/>
          </a:ln>
        </p:spPr>
        <p:txBody>
          <a:bodyPr vert="horz" lIns="91440" tIns="45720" rIns="91440" bIns="45720" rtlCol="0">
            <a:normAutofit lnSpcReduction="10000"/>
          </a:bodyPr>
          <a:lstStyle/>
          <a:p>
            <a:pPr marL="0" lvl="1" indent="-342900">
              <a:spcBef>
                <a:spcPct val="20000"/>
              </a:spcBef>
              <a:buFont typeface="Arial" pitchFamily="34" charset="0"/>
              <a:buChar char="•"/>
            </a:pPr>
            <a:r>
              <a:rPr lang="en-US" sz="1400" dirty="0"/>
              <a:t>NASA/ NOAA </a:t>
            </a:r>
            <a:endParaRPr lang="en-US" sz="1400" dirty="0" smtClean="0"/>
          </a:p>
          <a:p>
            <a:pPr marL="400050" lvl="1" indent="-285750">
              <a:spcBef>
                <a:spcPct val="20000"/>
              </a:spcBef>
              <a:buFont typeface="Arial" pitchFamily="34" charset="0"/>
              <a:buChar char="–"/>
            </a:pPr>
            <a:r>
              <a:rPr lang="en-US" sz="1200" dirty="0"/>
              <a:t>NOAA provides JPSS-2 satellite for accommodation of RBI</a:t>
            </a:r>
          </a:p>
          <a:p>
            <a:pPr marL="400050" lvl="1" indent="-285750">
              <a:spcBef>
                <a:spcPct val="20000"/>
              </a:spcBef>
              <a:buFont typeface="Arial" pitchFamily="34" charset="0"/>
              <a:buChar char="–"/>
            </a:pPr>
            <a:r>
              <a:rPr lang="en-US" sz="1200" dirty="0"/>
              <a:t>NASA provides/funds RBI instrument and support through spacecraft  I&amp;T and launch/activation</a:t>
            </a:r>
          </a:p>
          <a:p>
            <a:pPr marL="400050" lvl="1" indent="-285750">
              <a:spcBef>
                <a:spcPct val="20000"/>
              </a:spcBef>
              <a:buFont typeface="Arial" pitchFamily="34" charset="0"/>
              <a:buChar char="–"/>
            </a:pPr>
            <a:r>
              <a:rPr lang="en-US" sz="1200" dirty="0"/>
              <a:t>NASA funds RBI earth radiation budget science data analysis and generation of science products</a:t>
            </a:r>
          </a:p>
          <a:p>
            <a:pPr indent="-342900">
              <a:spcBef>
                <a:spcPct val="20000"/>
              </a:spcBef>
              <a:buFont typeface="Arial" pitchFamily="34" charset="0"/>
              <a:buChar char="•"/>
            </a:pPr>
            <a:endParaRPr lang="en-US" sz="1400" dirty="0"/>
          </a:p>
          <a:p>
            <a:pPr indent="-342900">
              <a:spcBef>
                <a:spcPct val="20000"/>
              </a:spcBef>
              <a:buFont typeface="Arial" pitchFamily="34" charset="0"/>
              <a:buChar char="•"/>
            </a:pPr>
            <a:r>
              <a:rPr lang="en-US" sz="1400" dirty="0" smtClean="0"/>
              <a:t>NASA </a:t>
            </a:r>
            <a:r>
              <a:rPr lang="en-US" sz="1400" dirty="0"/>
              <a:t>Langley</a:t>
            </a:r>
          </a:p>
          <a:p>
            <a:pPr marL="400050" lvl="1" indent="-285750">
              <a:spcBef>
                <a:spcPct val="20000"/>
              </a:spcBef>
              <a:buFont typeface="Arial" pitchFamily="34" charset="0"/>
              <a:buChar char="–"/>
            </a:pPr>
            <a:r>
              <a:rPr lang="en-US" sz="1200" dirty="0"/>
              <a:t>Manages prime contractor development of RBI instrument, provides management, technical, and mission assurance insight and oversight / takes ownership upon delivery to spacecraft and provides I&amp;T and launch plus activation support </a:t>
            </a:r>
          </a:p>
          <a:p>
            <a:pPr indent="-342900">
              <a:spcBef>
                <a:spcPct val="20000"/>
              </a:spcBef>
              <a:buFont typeface="Arial" pitchFamily="34" charset="0"/>
              <a:buChar char="•"/>
            </a:pPr>
            <a:endParaRPr lang="en-US" sz="1400" dirty="0"/>
          </a:p>
          <a:p>
            <a:pPr indent="-342900">
              <a:spcBef>
                <a:spcPct val="20000"/>
              </a:spcBef>
              <a:buFont typeface="Arial" pitchFamily="34" charset="0"/>
              <a:buChar char="•"/>
            </a:pPr>
            <a:r>
              <a:rPr lang="en-US" sz="1400" dirty="0"/>
              <a:t>Exelis Inc.</a:t>
            </a:r>
          </a:p>
          <a:p>
            <a:pPr marL="400050" lvl="1" indent="-285750">
              <a:spcBef>
                <a:spcPct val="20000"/>
              </a:spcBef>
              <a:buFont typeface="Arial" pitchFamily="34" charset="0"/>
              <a:buChar char="–"/>
            </a:pPr>
            <a:r>
              <a:rPr lang="en-US" sz="1200" dirty="0"/>
              <a:t>RBI Instrument provider/prime contractor with sub-contractors providing key elements and support (SDL for Calibration, INO for MBA detectors, Sierra Nevada for Azimuth Rotation Assembly)</a:t>
            </a:r>
          </a:p>
        </p:txBody>
      </p:sp>
      <p:cxnSp>
        <p:nvCxnSpPr>
          <p:cNvPr id="34" name="Straight Connector 33"/>
          <p:cNvCxnSpPr/>
          <p:nvPr/>
        </p:nvCxnSpPr>
        <p:spPr>
          <a:xfrm>
            <a:off x="4572000" y="1676400"/>
            <a:ext cx="0" cy="4343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572000" y="4926795"/>
            <a:ext cx="43815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572000" y="3380581"/>
            <a:ext cx="43815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0" name="Rectangle 4"/>
          <p:cNvSpPr>
            <a:spLocks noChangeArrowheads="1"/>
          </p:cNvSpPr>
          <p:nvPr/>
        </p:nvSpPr>
        <p:spPr bwMode="auto">
          <a:xfrm>
            <a:off x="1524000" y="1067866"/>
            <a:ext cx="6096000" cy="307777"/>
          </a:xfrm>
          <a:prstGeom prst="rect">
            <a:avLst/>
          </a:prstGeom>
          <a:noFill/>
          <a:ln w="12700">
            <a:noFill/>
            <a:miter lim="800000"/>
            <a:headEnd/>
            <a:tailEnd/>
          </a:ln>
        </p:spPr>
        <p:txBody>
          <a:bodyPr wrap="square" lIns="96969" tIns="0" rIns="96969" bIns="0">
            <a:spAutoFit/>
          </a:bodyPr>
          <a:lstStyle/>
          <a:p>
            <a:pPr algn="ctr">
              <a:buNone/>
            </a:pPr>
            <a:r>
              <a:rPr lang="en-US" sz="2000" dirty="0" smtClean="0">
                <a:solidFill>
                  <a:srgbClr val="FF0000"/>
                </a:solidFill>
              </a:rPr>
              <a:t>Radiation Budget Instrument </a:t>
            </a:r>
            <a:r>
              <a:rPr lang="en-US" sz="2000" dirty="0" smtClean="0"/>
              <a:t>(RBI) </a:t>
            </a:r>
            <a:endParaRPr lang="en-US" sz="2400" i="1" dirty="0">
              <a:latin typeface="Times New Roman" pitchFamily="18" charset="0"/>
            </a:endParaRPr>
          </a:p>
        </p:txBody>
      </p:sp>
      <p:pic>
        <p:nvPicPr>
          <p:cNvPr id="42"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1067866"/>
            <a:ext cx="2016035" cy="211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8082643"/>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itle 2"/>
          <p:cNvSpPr>
            <a:spLocks noGrp="1"/>
          </p:cNvSpPr>
          <p:nvPr>
            <p:ph type="title"/>
          </p:nvPr>
        </p:nvSpPr>
        <p:spPr>
          <a:xfrm>
            <a:off x="1879548" y="193939"/>
            <a:ext cx="6270455" cy="638108"/>
          </a:xfrm>
        </p:spPr>
        <p:txBody>
          <a:bodyPr anchor="ctr"/>
          <a:lstStyle/>
          <a:p>
            <a:r>
              <a:rPr lang="en-US" sz="3200" dirty="0" smtClean="0">
                <a:solidFill>
                  <a:schemeClr val="bg1">
                    <a:lumMod val="95000"/>
                  </a:schemeClr>
                </a:solidFill>
                <a:latin typeface="+mj-lt"/>
                <a:ea typeface="ヒラギノ角ゴ Pro W3" pitchFamily="29" charset="-128"/>
                <a:cs typeface="Arial" pitchFamily="34" charset="0"/>
              </a:rPr>
              <a:t>Concept </a:t>
            </a:r>
            <a:r>
              <a:rPr lang="en-US" sz="3200" dirty="0">
                <a:solidFill>
                  <a:schemeClr val="bg1">
                    <a:lumMod val="95000"/>
                  </a:schemeClr>
                </a:solidFill>
                <a:latin typeface="+mj-lt"/>
                <a:ea typeface="ヒラギノ角ゴ Pro W3" pitchFamily="29" charset="-128"/>
                <a:cs typeface="Arial" pitchFamily="34" charset="0"/>
              </a:rPr>
              <a:t>of Operations</a:t>
            </a: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2" y="729"/>
            <a:ext cx="9139318" cy="687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nip Single Corner Rectangle 3"/>
          <p:cNvSpPr/>
          <p:nvPr/>
        </p:nvSpPr>
        <p:spPr>
          <a:xfrm rot="16200000">
            <a:off x="3566358" y="1272558"/>
            <a:ext cx="6632248" cy="4345449"/>
          </a:xfrm>
          <a:prstGeom prst="snip1Rect">
            <a:avLst>
              <a:gd name="adj" fmla="val 50000"/>
            </a:avLst>
          </a:prstGeom>
          <a:noFill/>
          <a:ln w="19050" cmpd="sng">
            <a:solidFill>
              <a:srgbClr val="FF25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6673933" y="6239264"/>
            <a:ext cx="2470067" cy="43633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i="1" dirty="0" smtClean="0">
                <a:solidFill>
                  <a:srgbClr val="FF66CC"/>
                </a:solidFill>
                <a:latin typeface="Times New Roman" panose="02020603050405020304" pitchFamily="18" charset="0"/>
                <a:cs typeface="Times New Roman" panose="02020603050405020304" pitchFamily="18" charset="0"/>
              </a:rPr>
              <a:t>INSTRUMENT </a:t>
            </a:r>
            <a:endParaRPr lang="en-US" sz="1200" b="1" i="1" dirty="0" smtClean="0">
              <a:solidFill>
                <a:srgbClr val="FF66CC"/>
              </a:solidFill>
              <a:latin typeface="Times New Roman" panose="02020603050405020304" pitchFamily="18" charset="0"/>
              <a:cs typeface="Times New Roman" panose="02020603050405020304" pitchFamily="18" charset="0"/>
            </a:endParaRPr>
          </a:p>
          <a:p>
            <a:pPr algn="ctr"/>
            <a:r>
              <a:rPr lang="en-US" sz="1200" b="1" i="1" dirty="0" smtClean="0">
                <a:solidFill>
                  <a:srgbClr val="FF66CC"/>
                </a:solidFill>
                <a:latin typeface="Times New Roman" panose="02020603050405020304" pitchFamily="18" charset="0"/>
                <a:cs typeface="Times New Roman" panose="02020603050405020304" pitchFamily="18" charset="0"/>
              </a:rPr>
              <a:t>PROJECT </a:t>
            </a:r>
            <a:r>
              <a:rPr lang="en-US" sz="1200" b="1" i="1" dirty="0" smtClean="0">
                <a:solidFill>
                  <a:srgbClr val="FF66CC"/>
                </a:solidFill>
                <a:latin typeface="Times New Roman" panose="02020603050405020304" pitchFamily="18" charset="0"/>
                <a:cs typeface="Times New Roman" panose="02020603050405020304" pitchFamily="18" charset="0"/>
              </a:rPr>
              <a:t>SCOPE</a:t>
            </a:r>
            <a:endParaRPr lang="en-US" sz="1200" b="1" i="1" dirty="0">
              <a:solidFill>
                <a:srgbClr val="FF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384541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Concept of Operations</a:t>
            </a:r>
            <a:endParaRPr lang="en-US" dirty="0"/>
          </a:p>
        </p:txBody>
      </p:sp>
      <p:sp>
        <p:nvSpPr>
          <p:cNvPr id="5" name="Footer Placeholder 4"/>
          <p:cNvSpPr>
            <a:spLocks noGrp="1"/>
          </p:cNvSpPr>
          <p:nvPr>
            <p:ph type="ftr" sz="quarter" idx="4294967295"/>
          </p:nvPr>
        </p:nvSpPr>
        <p:spPr>
          <a:xfrm>
            <a:off x="3124200" y="6416675"/>
            <a:ext cx="2895600" cy="365125"/>
          </a:xfrm>
          <a:prstGeom prst="rect">
            <a:avLst/>
          </a:prstGeom>
        </p:spPr>
        <p:txBody>
          <a:bodyPr/>
          <a:lstStyle/>
          <a:p>
            <a:r>
              <a:rPr lang="en-US" smtClean="0"/>
              <a:t>RaD-X KDP-C Project Overview</a:t>
            </a:r>
            <a:endParaRPr lang="en-US" dirty="0"/>
          </a:p>
        </p:txBody>
      </p:sp>
      <p:sp>
        <p:nvSpPr>
          <p:cNvPr id="6" name="Slide Number Placeholder 5"/>
          <p:cNvSpPr>
            <a:spLocks noGrp="1"/>
          </p:cNvSpPr>
          <p:nvPr>
            <p:ph type="sldNum" sz="quarter" idx="4294967295"/>
          </p:nvPr>
        </p:nvSpPr>
        <p:spPr>
          <a:xfrm>
            <a:off x="6553200" y="6416675"/>
            <a:ext cx="2133600" cy="365125"/>
          </a:xfrm>
          <a:prstGeom prst="rect">
            <a:avLst/>
          </a:prstGeom>
        </p:spPr>
        <p:txBody>
          <a:bodyPr/>
          <a:lstStyle/>
          <a:p>
            <a:fld id="{4A83DD71-3FBF-4BED-A363-98AD6B4E8235}" type="slidenum">
              <a:rPr lang="en-US" smtClean="0"/>
              <a:t>26</a:t>
            </a:fld>
            <a:endParaRPr lang="en-US"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74" y="12707"/>
            <a:ext cx="9133125" cy="682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4 Aug 2014</a:t>
            </a:r>
            <a:endParaRPr lang="en-US" dirty="0"/>
          </a:p>
        </p:txBody>
      </p:sp>
    </p:spTree>
    <p:extLst>
      <p:ext uri="{BB962C8B-B14F-4D97-AF65-F5344CB8AC3E}">
        <p14:creationId xmlns:p14="http://schemas.microsoft.com/office/powerpoint/2010/main" val="18073259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BB5CD2D1-7E0D-4CFF-BE00-8060C641C996}" type="slidenum">
              <a:rPr lang="en-US"/>
              <a:pPr>
                <a:defRPr/>
              </a:pPr>
              <a:t>27</a:t>
            </a:fld>
            <a:endParaRPr lang="en-US"/>
          </a:p>
        </p:txBody>
      </p:sp>
      <p:sp>
        <p:nvSpPr>
          <p:cNvPr id="2051" name="Rectangle 2"/>
          <p:cNvSpPr>
            <a:spLocks noGrp="1" noChangeArrowheads="1"/>
          </p:cNvSpPr>
          <p:nvPr>
            <p:ph type="body" idx="1"/>
          </p:nvPr>
        </p:nvSpPr>
        <p:spPr>
          <a:xfrm>
            <a:off x="685800" y="1212850"/>
            <a:ext cx="7772400" cy="5645150"/>
          </a:xfrm>
        </p:spPr>
        <p:txBody>
          <a:bodyPr/>
          <a:lstStyle/>
          <a:p>
            <a:pPr eaLnBrk="1" hangingPunct="1">
              <a:spcBef>
                <a:spcPct val="20000"/>
              </a:spcBef>
              <a:spcAft>
                <a:spcPct val="20000"/>
              </a:spcAft>
            </a:pPr>
            <a:r>
              <a:rPr lang="en-US" sz="2400" b="1" dirty="0" smtClean="0"/>
              <a:t>Develop practices and processes to ensure that projects don’t reinvent how to manage projects</a:t>
            </a:r>
          </a:p>
          <a:p>
            <a:pPr eaLnBrk="1" hangingPunct="1">
              <a:spcBef>
                <a:spcPct val="20000"/>
              </a:spcBef>
              <a:spcAft>
                <a:spcPct val="20000"/>
              </a:spcAft>
            </a:pPr>
            <a:r>
              <a:rPr lang="en-US" sz="2400" b="1" dirty="0" smtClean="0"/>
              <a:t>Using best practices from various sources</a:t>
            </a:r>
          </a:p>
          <a:p>
            <a:pPr eaLnBrk="1" hangingPunct="1">
              <a:spcBef>
                <a:spcPct val="20000"/>
              </a:spcBef>
              <a:spcAft>
                <a:spcPct val="20000"/>
              </a:spcAft>
            </a:pPr>
            <a:r>
              <a:rPr lang="en-US" sz="2400" b="1" dirty="0" smtClean="0"/>
              <a:t>Implemented</a:t>
            </a:r>
          </a:p>
          <a:p>
            <a:pPr lvl="1" eaLnBrk="1" hangingPunct="1">
              <a:spcBef>
                <a:spcPct val="20000"/>
              </a:spcBef>
              <a:spcAft>
                <a:spcPct val="20000"/>
              </a:spcAft>
            </a:pPr>
            <a:r>
              <a:rPr lang="en-US" sz="2000" dirty="0" err="1" smtClean="0"/>
              <a:t>LaRC</a:t>
            </a:r>
            <a:r>
              <a:rPr lang="en-US" sz="2000" dirty="0" smtClean="0"/>
              <a:t> Space Flight Projects Practices Handbook is the portal into those best practices (LPR 7120.5)</a:t>
            </a:r>
          </a:p>
          <a:p>
            <a:pPr lvl="1" eaLnBrk="1" hangingPunct="1">
              <a:spcBef>
                <a:spcPct val="20000"/>
              </a:spcBef>
              <a:spcAft>
                <a:spcPct val="20000"/>
              </a:spcAft>
            </a:pPr>
            <a:r>
              <a:rPr lang="en-US" sz="2000" dirty="0" smtClean="0"/>
              <a:t>Configuration Management Requirements (LPR-8040.1) — configuration management is extremely important for our products</a:t>
            </a:r>
          </a:p>
          <a:p>
            <a:pPr lvl="1" eaLnBrk="1" hangingPunct="1">
              <a:spcBef>
                <a:spcPct val="20000"/>
              </a:spcBef>
              <a:spcAft>
                <a:spcPct val="20000"/>
              </a:spcAft>
            </a:pPr>
            <a:r>
              <a:rPr lang="en-US" sz="2000" dirty="0" smtClean="0"/>
              <a:t>Customer Satisfaction</a:t>
            </a:r>
          </a:p>
          <a:p>
            <a:pPr lvl="1" eaLnBrk="1" hangingPunct="1">
              <a:spcBef>
                <a:spcPct val="20000"/>
              </a:spcBef>
              <a:spcAft>
                <a:spcPct val="20000"/>
              </a:spcAft>
            </a:pPr>
            <a:r>
              <a:rPr lang="en-US" sz="2000" dirty="0" smtClean="0"/>
              <a:t>Project Implementation Process</a:t>
            </a:r>
          </a:p>
          <a:p>
            <a:pPr lvl="1" eaLnBrk="1" hangingPunct="1">
              <a:spcBef>
                <a:spcPct val="20000"/>
              </a:spcBef>
              <a:spcAft>
                <a:spcPct val="20000"/>
              </a:spcAft>
            </a:pPr>
            <a:r>
              <a:rPr lang="en-US" sz="2000" b="1" dirty="0" smtClean="0"/>
              <a:t>We encourage feedback on FPD practices and processes</a:t>
            </a:r>
          </a:p>
        </p:txBody>
      </p:sp>
      <p:sp>
        <p:nvSpPr>
          <p:cNvPr id="2052" name="Rectangle 3"/>
          <p:cNvSpPr>
            <a:spLocks noGrp="1" noChangeArrowheads="1"/>
          </p:cNvSpPr>
          <p:nvPr>
            <p:ph type="title"/>
          </p:nvPr>
        </p:nvSpPr>
        <p:spPr>
          <a:xfrm>
            <a:off x="0" y="302846"/>
            <a:ext cx="9144000" cy="611554"/>
          </a:xfrm>
        </p:spPr>
        <p:txBody>
          <a:bodyPr/>
          <a:lstStyle/>
          <a:p>
            <a:pPr eaLnBrk="1" hangingPunct="1"/>
            <a:r>
              <a:rPr lang="en-US" dirty="0" smtClean="0"/>
              <a:t>Practices &amp; Processes</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AD3CA4F-0C4B-491E-8B26-5C3B6FECA99C}" type="slidenum">
              <a:rPr lang="en-US"/>
              <a:pPr>
                <a:defRPr/>
              </a:pPr>
              <a:t>28</a:t>
            </a:fld>
            <a:endParaRPr lang="en-US"/>
          </a:p>
        </p:txBody>
      </p:sp>
      <p:sp>
        <p:nvSpPr>
          <p:cNvPr id="35843" name="Rectangle 2"/>
          <p:cNvSpPr>
            <a:spLocks noGrp="1" noChangeArrowheads="1"/>
          </p:cNvSpPr>
          <p:nvPr>
            <p:ph type="title"/>
          </p:nvPr>
        </p:nvSpPr>
        <p:spPr/>
        <p:txBody>
          <a:bodyPr/>
          <a:lstStyle/>
          <a:p>
            <a:pPr eaLnBrk="1" hangingPunct="1"/>
            <a:r>
              <a:rPr lang="en-US" smtClean="0"/>
              <a:t>FPD Pipeline</a:t>
            </a:r>
          </a:p>
        </p:txBody>
      </p:sp>
      <p:sp>
        <p:nvSpPr>
          <p:cNvPr id="35844" name="Rectangle 3"/>
          <p:cNvSpPr>
            <a:spLocks noGrp="1" noChangeArrowheads="1"/>
          </p:cNvSpPr>
          <p:nvPr>
            <p:ph type="body" idx="1"/>
          </p:nvPr>
        </p:nvSpPr>
        <p:spPr>
          <a:xfrm>
            <a:off x="349250" y="1201370"/>
            <a:ext cx="8493125" cy="5410200"/>
          </a:xfrm>
        </p:spPr>
        <p:txBody>
          <a:bodyPr/>
          <a:lstStyle/>
          <a:p>
            <a:pPr eaLnBrk="1" hangingPunct="1">
              <a:spcBef>
                <a:spcPct val="20000"/>
              </a:spcBef>
              <a:spcAft>
                <a:spcPct val="20000"/>
              </a:spcAft>
            </a:pPr>
            <a:r>
              <a:rPr lang="en-US" sz="2400" dirty="0" smtClean="0"/>
              <a:t>Pipeline for Project Managers</a:t>
            </a:r>
          </a:p>
          <a:p>
            <a:pPr lvl="1" eaLnBrk="1" hangingPunct="1">
              <a:spcBef>
                <a:spcPct val="20000"/>
              </a:spcBef>
              <a:spcAft>
                <a:spcPct val="20000"/>
              </a:spcAft>
            </a:pPr>
            <a:r>
              <a:rPr lang="en-US" sz="2000" dirty="0" smtClean="0"/>
              <a:t>Discipline Lead </a:t>
            </a:r>
            <a:r>
              <a:rPr lang="en-US" sz="2000" dirty="0" err="1" smtClean="0">
                <a:sym typeface="Symbol" pitchFamily="18" charset="2"/>
              </a:rPr>
              <a:t></a:t>
            </a:r>
            <a:r>
              <a:rPr lang="en-US" sz="2000" dirty="0" smtClean="0"/>
              <a:t> Project Systems Engineer </a:t>
            </a:r>
            <a:r>
              <a:rPr lang="en-US" sz="2000" dirty="0" err="1" smtClean="0">
                <a:sym typeface="Symbol" pitchFamily="18" charset="2"/>
              </a:rPr>
              <a:t></a:t>
            </a:r>
            <a:r>
              <a:rPr lang="en-US" sz="2000" dirty="0" smtClean="0"/>
              <a:t> Project Manager on a Small Project or Deputy Project Manager on a Large Project</a:t>
            </a:r>
          </a:p>
          <a:p>
            <a:pPr lvl="1" eaLnBrk="1" hangingPunct="1">
              <a:spcBef>
                <a:spcPct val="20000"/>
              </a:spcBef>
              <a:spcAft>
                <a:spcPct val="20000"/>
              </a:spcAft>
            </a:pPr>
            <a:r>
              <a:rPr lang="en-US" sz="2000" dirty="0" smtClean="0"/>
              <a:t>Deputy Project Manager on a Large Project or Project Manager on a Small Project </a:t>
            </a:r>
            <a:r>
              <a:rPr lang="en-US" sz="2000" dirty="0" err="1" smtClean="0">
                <a:sym typeface="Symbol" pitchFamily="18" charset="2"/>
              </a:rPr>
              <a:t></a:t>
            </a:r>
            <a:r>
              <a:rPr lang="en-US" sz="2000" dirty="0" smtClean="0"/>
              <a:t> Project Manager on a Large Project</a:t>
            </a:r>
          </a:p>
          <a:p>
            <a:pPr lvl="1" eaLnBrk="1" hangingPunct="1">
              <a:spcBef>
                <a:spcPct val="20000"/>
              </a:spcBef>
              <a:spcAft>
                <a:spcPct val="20000"/>
              </a:spcAft>
            </a:pPr>
            <a:r>
              <a:rPr lang="en-US" sz="2000" dirty="0" smtClean="0"/>
              <a:t>Training (classes, assignments to IPAO, SMO, SMAO, and other Centers)</a:t>
            </a:r>
          </a:p>
          <a:p>
            <a:pPr eaLnBrk="1" hangingPunct="1">
              <a:spcBef>
                <a:spcPct val="20000"/>
              </a:spcBef>
              <a:spcAft>
                <a:spcPct val="20000"/>
              </a:spcAft>
            </a:pPr>
            <a:endParaRPr lang="en-US" sz="1100" dirty="0" smtClean="0"/>
          </a:p>
          <a:p>
            <a:pPr eaLnBrk="1" hangingPunct="1">
              <a:spcBef>
                <a:spcPct val="20000"/>
              </a:spcBef>
              <a:spcAft>
                <a:spcPct val="20000"/>
              </a:spcAft>
            </a:pPr>
            <a:r>
              <a:rPr lang="en-US" sz="2400" dirty="0" smtClean="0"/>
              <a:t>Pipeline for Deputy Project Managers for Resources</a:t>
            </a:r>
          </a:p>
          <a:p>
            <a:pPr lvl="1" eaLnBrk="1" hangingPunct="1">
              <a:spcBef>
                <a:spcPct val="20000"/>
              </a:spcBef>
              <a:spcAft>
                <a:spcPct val="20000"/>
              </a:spcAft>
            </a:pPr>
            <a:r>
              <a:rPr lang="en-US" sz="2000" dirty="0" smtClean="0"/>
              <a:t>Junior Program Analysts or Business Coops </a:t>
            </a:r>
            <a:r>
              <a:rPr lang="en-US" sz="2000" dirty="0" err="1" smtClean="0">
                <a:sym typeface="Symbol" pitchFamily="18" charset="2"/>
              </a:rPr>
              <a:t></a:t>
            </a:r>
            <a:r>
              <a:rPr lang="en-US" sz="2000" dirty="0" smtClean="0"/>
              <a:t> Program Analysts </a:t>
            </a:r>
            <a:r>
              <a:rPr lang="en-US" sz="2000" dirty="0" err="1" smtClean="0">
                <a:sym typeface="Symbol" pitchFamily="18" charset="2"/>
              </a:rPr>
              <a:t></a:t>
            </a:r>
            <a:r>
              <a:rPr lang="en-US" sz="2000" dirty="0" smtClean="0"/>
              <a:t> Deputy Project Managers for Resources</a:t>
            </a:r>
          </a:p>
          <a:p>
            <a:pPr lvl="1" eaLnBrk="1" hangingPunct="1">
              <a:spcBef>
                <a:spcPct val="20000"/>
              </a:spcBef>
              <a:spcAft>
                <a:spcPct val="20000"/>
              </a:spcAft>
            </a:pPr>
            <a:r>
              <a:rPr lang="en-US" sz="2000" dirty="0" smtClean="0"/>
              <a:t>Training (classes, participation in Agency teams)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B9F727EF-9B06-4DB5-8FF2-F549EB5E8ED6}" type="slidenum">
              <a:rPr lang="en-US"/>
              <a:pPr>
                <a:defRPr/>
              </a:pPr>
              <a:t>29</a:t>
            </a:fld>
            <a:endParaRPr lang="en-US"/>
          </a:p>
        </p:txBody>
      </p:sp>
      <p:pic>
        <p:nvPicPr>
          <p:cNvPr id="36867" name="Picture 11" descr="MCj04344110000[1]"/>
          <p:cNvPicPr>
            <a:picLocks noChangeAspect="1" noChangeArrowheads="1"/>
          </p:cNvPicPr>
          <p:nvPr/>
        </p:nvPicPr>
        <p:blipFill>
          <a:blip r:embed="rId2" cstate="print"/>
          <a:srcRect/>
          <a:stretch>
            <a:fillRect/>
          </a:stretch>
        </p:blipFill>
        <p:spPr bwMode="auto">
          <a:xfrm>
            <a:off x="2990850" y="2095500"/>
            <a:ext cx="3556000" cy="4000500"/>
          </a:xfrm>
          <a:prstGeom prst="rect">
            <a:avLst/>
          </a:prstGeom>
          <a:noFill/>
          <a:ln w="9525">
            <a:noFill/>
            <a:miter lim="800000"/>
            <a:headEnd/>
            <a:tailEnd/>
          </a:ln>
        </p:spPr>
      </p:pic>
      <p:sp>
        <p:nvSpPr>
          <p:cNvPr id="36868" name="Text Box 12"/>
          <p:cNvSpPr txBox="1">
            <a:spLocks noChangeArrowheads="1"/>
          </p:cNvSpPr>
          <p:nvPr/>
        </p:nvSpPr>
        <p:spPr bwMode="auto">
          <a:xfrm>
            <a:off x="2781300" y="1120775"/>
            <a:ext cx="4051300" cy="823913"/>
          </a:xfrm>
          <a:prstGeom prst="rect">
            <a:avLst/>
          </a:prstGeom>
          <a:noFill/>
          <a:ln w="9525">
            <a:noFill/>
            <a:miter lim="800000"/>
            <a:headEnd/>
            <a:tailEnd/>
          </a:ln>
        </p:spPr>
        <p:txBody>
          <a:bodyPr>
            <a:spAutoFit/>
          </a:bodyPr>
          <a:lstStyle/>
          <a:p>
            <a:pPr algn="ctr"/>
            <a:r>
              <a:rPr lang="en-US" sz="4800" b="1">
                <a:solidFill>
                  <a:srgbClr val="0099CC"/>
                </a:solidFill>
              </a:rPr>
              <a:t>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9D9B7A1-FBE7-459D-89F3-7606EFC3DA49}" type="slidenum">
              <a:rPr lang="en-US"/>
              <a:pPr>
                <a:defRPr/>
              </a:pPr>
              <a:t>3</a:t>
            </a:fld>
            <a:endParaRPr lang="en-US"/>
          </a:p>
        </p:txBody>
      </p:sp>
      <p:sp>
        <p:nvSpPr>
          <p:cNvPr id="5123" name="Rectangle 2"/>
          <p:cNvSpPr>
            <a:spLocks noGrp="1" noChangeArrowheads="1"/>
          </p:cNvSpPr>
          <p:nvPr>
            <p:ph type="title"/>
          </p:nvPr>
        </p:nvSpPr>
        <p:spPr/>
        <p:txBody>
          <a:bodyPr/>
          <a:lstStyle/>
          <a:p>
            <a:pPr eaLnBrk="1" hangingPunct="1"/>
            <a:r>
              <a:rPr lang="en-US" smtClean="0"/>
              <a:t>Agency Strategic Goals</a:t>
            </a:r>
          </a:p>
        </p:txBody>
      </p:sp>
      <p:sp>
        <p:nvSpPr>
          <p:cNvPr id="5124" name="Rectangle 4"/>
          <p:cNvSpPr>
            <a:spLocks noGrp="1" noChangeArrowheads="1"/>
          </p:cNvSpPr>
          <p:nvPr>
            <p:ph type="body" idx="1"/>
          </p:nvPr>
        </p:nvSpPr>
        <p:spPr/>
        <p:txBody>
          <a:bodyPr/>
          <a:lstStyle/>
          <a:p>
            <a:pPr eaLnBrk="1" hangingPunct="1"/>
            <a:r>
              <a:rPr lang="en-US" sz="1800" b="1" u="sng" dirty="0" smtClean="0"/>
              <a:t>Strategic Goal 1:</a:t>
            </a:r>
            <a:r>
              <a:rPr lang="en-US" sz="1800" dirty="0" smtClean="0"/>
              <a:t>  Expand the frontiers of knowledge, capability, and opportunity in space</a:t>
            </a:r>
          </a:p>
          <a:p>
            <a:pPr eaLnBrk="1" hangingPunct="1"/>
            <a:r>
              <a:rPr lang="en-US" sz="1800" b="1" u="sng" dirty="0" smtClean="0"/>
              <a:t>Strategic Goal 2:</a:t>
            </a:r>
            <a:r>
              <a:rPr lang="en-US" sz="1800" dirty="0" smtClean="0"/>
              <a:t>  Advance understanding of the Earth and develop technologies to improve the quality of life on the home planet</a:t>
            </a:r>
          </a:p>
          <a:p>
            <a:pPr eaLnBrk="1" hangingPunct="1"/>
            <a:r>
              <a:rPr lang="en-US" sz="1800" b="1" u="sng" dirty="0" smtClean="0"/>
              <a:t>Strategic Goal 3</a:t>
            </a:r>
            <a:r>
              <a:rPr lang="en-US" sz="1800" b="1" dirty="0" smtClean="0"/>
              <a:t>: Serve the American public and accomplish our Mission by effectively managing our people, technical capabilities, and infrastructure</a:t>
            </a:r>
            <a:endParaRPr lang="en-US" sz="1800" dirty="0" smtClean="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D133995E-FF5F-401F-BBC2-94FCF8F51FBA}" type="slidenum">
              <a:rPr lang="en-US"/>
              <a:pPr>
                <a:defRPr/>
              </a:pPr>
              <a:t>30</a:t>
            </a:fld>
            <a:endParaRPr lang="en-US" dirty="0"/>
          </a:p>
        </p:txBody>
      </p:sp>
      <p:sp>
        <p:nvSpPr>
          <p:cNvPr id="37891" name="Rectangle 2"/>
          <p:cNvSpPr>
            <a:spLocks noGrp="1" noChangeArrowheads="1"/>
          </p:cNvSpPr>
          <p:nvPr>
            <p:ph type="title"/>
          </p:nvPr>
        </p:nvSpPr>
        <p:spPr/>
        <p:txBody>
          <a:bodyPr/>
          <a:lstStyle/>
          <a:p>
            <a:pPr eaLnBrk="1" hangingPunct="1"/>
            <a:r>
              <a:rPr lang="en-US" sz="2800" smtClean="0"/>
              <a:t>Acronyms</a:t>
            </a:r>
          </a:p>
        </p:txBody>
      </p:sp>
      <p:sp>
        <p:nvSpPr>
          <p:cNvPr id="37892" name="Rectangle 3"/>
          <p:cNvSpPr>
            <a:spLocks noGrp="1" noChangeArrowheads="1"/>
          </p:cNvSpPr>
          <p:nvPr>
            <p:ph type="body" sz="half" idx="1"/>
          </p:nvPr>
        </p:nvSpPr>
        <p:spPr>
          <a:xfrm>
            <a:off x="214313" y="1130597"/>
            <a:ext cx="4114800" cy="4953000"/>
          </a:xfrm>
        </p:spPr>
        <p:txBody>
          <a:bodyPr/>
          <a:lstStyle/>
          <a:p>
            <a:pPr marL="852488" indent="-852488" eaLnBrk="1" hangingPunct="1">
              <a:lnSpc>
                <a:spcPct val="120000"/>
              </a:lnSpc>
              <a:spcBef>
                <a:spcPct val="0"/>
              </a:spcBef>
              <a:spcAft>
                <a:spcPct val="0"/>
              </a:spcAft>
              <a:buFontTx/>
              <a:buNone/>
            </a:pPr>
            <a:r>
              <a:rPr lang="en-US" sz="800" b="1" dirty="0" smtClean="0"/>
              <a:t>AA</a:t>
            </a:r>
            <a:r>
              <a:rPr lang="en-US" sz="800" dirty="0" smtClean="0"/>
              <a:t>	Ascent Abort</a:t>
            </a:r>
          </a:p>
          <a:p>
            <a:pPr marL="852488" indent="-852488" eaLnBrk="1" hangingPunct="1">
              <a:lnSpc>
                <a:spcPct val="120000"/>
              </a:lnSpc>
              <a:spcBef>
                <a:spcPct val="0"/>
              </a:spcBef>
              <a:spcAft>
                <a:spcPct val="0"/>
              </a:spcAft>
              <a:buFontTx/>
              <a:buNone/>
            </a:pPr>
            <a:r>
              <a:rPr lang="en-US" sz="800" b="1" dirty="0" smtClean="0"/>
              <a:t>AFT</a:t>
            </a:r>
            <a:r>
              <a:rPr lang="en-US" sz="800" dirty="0" smtClean="0"/>
              <a:t>	Abort Flight Test</a:t>
            </a:r>
          </a:p>
          <a:p>
            <a:pPr marL="852488" indent="-852488" eaLnBrk="1" hangingPunct="1">
              <a:lnSpc>
                <a:spcPct val="120000"/>
              </a:lnSpc>
              <a:spcBef>
                <a:spcPct val="0"/>
              </a:spcBef>
              <a:spcAft>
                <a:spcPct val="0"/>
              </a:spcAft>
              <a:buFontTx/>
              <a:buNone/>
            </a:pPr>
            <a:r>
              <a:rPr lang="en-US" sz="800" b="1" dirty="0" smtClean="0"/>
              <a:t>AMA</a:t>
            </a:r>
            <a:r>
              <a:rPr lang="en-US" sz="800" dirty="0" smtClean="0"/>
              <a:t>	Analytical Mechanics Association, Inc.</a:t>
            </a:r>
          </a:p>
          <a:p>
            <a:pPr marL="852488" indent="-852488" eaLnBrk="1" hangingPunct="1">
              <a:lnSpc>
                <a:spcPct val="120000"/>
              </a:lnSpc>
              <a:spcBef>
                <a:spcPct val="0"/>
              </a:spcBef>
              <a:spcAft>
                <a:spcPct val="0"/>
              </a:spcAft>
              <a:buFontTx/>
              <a:buNone/>
            </a:pPr>
            <a:r>
              <a:rPr lang="en-US" sz="800" b="1" dirty="0" smtClean="0"/>
              <a:t>ARC</a:t>
            </a:r>
            <a:r>
              <a:rPr lang="en-US" sz="800" dirty="0" smtClean="0"/>
              <a:t>	Ames Research Center</a:t>
            </a:r>
          </a:p>
          <a:p>
            <a:pPr marL="852488" indent="-852488" eaLnBrk="1" hangingPunct="1">
              <a:lnSpc>
                <a:spcPct val="120000"/>
              </a:lnSpc>
              <a:spcBef>
                <a:spcPct val="0"/>
              </a:spcBef>
              <a:spcAft>
                <a:spcPct val="0"/>
              </a:spcAft>
              <a:buFontTx/>
              <a:buNone/>
            </a:pPr>
            <a:r>
              <a:rPr lang="en-US" sz="800" b="1" dirty="0" smtClean="0"/>
              <a:t>ARD</a:t>
            </a:r>
            <a:r>
              <a:rPr lang="en-US" sz="800" dirty="0" smtClean="0"/>
              <a:t>            	Aeronautics Research Directorate  (LaRC)</a:t>
            </a:r>
          </a:p>
          <a:p>
            <a:pPr marL="852488" indent="-852488" eaLnBrk="1" hangingPunct="1">
              <a:lnSpc>
                <a:spcPct val="120000"/>
              </a:lnSpc>
              <a:spcBef>
                <a:spcPct val="0"/>
              </a:spcBef>
              <a:spcAft>
                <a:spcPct val="0"/>
              </a:spcAft>
              <a:buFontTx/>
              <a:buNone/>
            </a:pPr>
            <a:r>
              <a:rPr lang="en-US" sz="800" b="1" dirty="0" smtClean="0"/>
              <a:t>ARMD</a:t>
            </a:r>
            <a:r>
              <a:rPr lang="en-US" sz="800" dirty="0" smtClean="0"/>
              <a:t>	Aeronautics Research Mission Directorate (HQ)</a:t>
            </a:r>
          </a:p>
          <a:p>
            <a:pPr marL="852488" indent="-852488" eaLnBrk="1" hangingPunct="1">
              <a:lnSpc>
                <a:spcPct val="120000"/>
              </a:lnSpc>
              <a:spcBef>
                <a:spcPct val="0"/>
              </a:spcBef>
              <a:spcAft>
                <a:spcPct val="0"/>
              </a:spcAft>
              <a:buFontTx/>
              <a:buNone/>
            </a:pPr>
            <a:r>
              <a:rPr lang="en-US" sz="800" b="1" dirty="0" smtClean="0"/>
              <a:t>CASS</a:t>
            </a:r>
            <a:r>
              <a:rPr lang="en-US" sz="800" dirty="0" smtClean="0"/>
              <a:t>	Chemical and Aerosol Sounding Satellite</a:t>
            </a:r>
          </a:p>
          <a:p>
            <a:pPr marL="852488" indent="-852488" eaLnBrk="1" hangingPunct="1">
              <a:lnSpc>
                <a:spcPct val="120000"/>
              </a:lnSpc>
              <a:spcBef>
                <a:spcPct val="0"/>
              </a:spcBef>
              <a:spcAft>
                <a:spcPct val="0"/>
              </a:spcAft>
              <a:buFontTx/>
              <a:buNone/>
            </a:pPr>
            <a:r>
              <a:rPr lang="en-US" sz="800" b="1" dirty="0" smtClean="0"/>
              <a:t>CERES</a:t>
            </a:r>
            <a:r>
              <a:rPr lang="en-US" sz="800" dirty="0" smtClean="0"/>
              <a:t>	Clouds and the Earth’s Radiant Energy System</a:t>
            </a:r>
          </a:p>
          <a:p>
            <a:pPr marL="852488" indent="-852488" eaLnBrk="1" hangingPunct="1">
              <a:lnSpc>
                <a:spcPct val="120000"/>
              </a:lnSpc>
              <a:spcBef>
                <a:spcPct val="0"/>
              </a:spcBef>
              <a:spcAft>
                <a:spcPct val="0"/>
              </a:spcAft>
              <a:buFontTx/>
              <a:buNone/>
            </a:pPr>
            <a:r>
              <a:rPr lang="en-US" sz="800" b="1" dirty="0" smtClean="0"/>
              <a:t>CEV</a:t>
            </a:r>
            <a:r>
              <a:rPr lang="en-US" sz="800" dirty="0" smtClean="0"/>
              <a:t>	Crew Exploration Vehicle</a:t>
            </a:r>
          </a:p>
          <a:p>
            <a:pPr marL="852488" indent="-852488" eaLnBrk="1" hangingPunct="1">
              <a:lnSpc>
                <a:spcPct val="120000"/>
              </a:lnSpc>
              <a:spcBef>
                <a:spcPct val="0"/>
              </a:spcBef>
              <a:spcAft>
                <a:spcPct val="0"/>
              </a:spcAft>
              <a:buFontTx/>
              <a:buNone/>
            </a:pPr>
            <a:r>
              <a:rPr lang="en-US" sz="800" b="1" dirty="0" smtClean="0"/>
              <a:t>CFD</a:t>
            </a:r>
            <a:r>
              <a:rPr lang="en-US" sz="800" dirty="0" smtClean="0"/>
              <a:t>	Computational Fluid Dynamics</a:t>
            </a:r>
          </a:p>
          <a:p>
            <a:pPr marL="852488" indent="-852488" eaLnBrk="1" hangingPunct="1">
              <a:lnSpc>
                <a:spcPct val="120000"/>
              </a:lnSpc>
              <a:spcBef>
                <a:spcPct val="0"/>
              </a:spcBef>
              <a:spcAft>
                <a:spcPct val="0"/>
              </a:spcAft>
              <a:buFontTx/>
              <a:buNone/>
            </a:pPr>
            <a:r>
              <a:rPr lang="en-US" sz="800" b="1" dirty="0" smtClean="0"/>
              <a:t>CLARREO</a:t>
            </a:r>
            <a:r>
              <a:rPr lang="en-US" sz="800" dirty="0" smtClean="0"/>
              <a:t>	Climate Absolute Radiance &amp; Refractivity Observatory</a:t>
            </a:r>
          </a:p>
          <a:p>
            <a:pPr marL="852488" indent="-852488" eaLnBrk="1" hangingPunct="1">
              <a:lnSpc>
                <a:spcPct val="120000"/>
              </a:lnSpc>
              <a:spcBef>
                <a:spcPct val="0"/>
              </a:spcBef>
              <a:spcAft>
                <a:spcPct val="0"/>
              </a:spcAft>
              <a:buFontTx/>
              <a:buNone/>
            </a:pPr>
            <a:r>
              <a:rPr lang="en-US" sz="800" b="1" dirty="0" smtClean="0"/>
              <a:t>CMC</a:t>
            </a:r>
            <a:r>
              <a:rPr lang="en-US" sz="800" dirty="0" smtClean="0"/>
              <a:t>	Center Management Council</a:t>
            </a:r>
          </a:p>
          <a:p>
            <a:pPr marL="852488" indent="-852488" eaLnBrk="1" hangingPunct="1">
              <a:lnSpc>
                <a:spcPct val="120000"/>
              </a:lnSpc>
              <a:spcBef>
                <a:spcPct val="0"/>
              </a:spcBef>
              <a:spcAft>
                <a:spcPct val="0"/>
              </a:spcAft>
              <a:buFontTx/>
              <a:buNone/>
            </a:pPr>
            <a:r>
              <a:rPr lang="en-US" sz="800" b="1" dirty="0" smtClean="0"/>
              <a:t>CM/LAS</a:t>
            </a:r>
            <a:r>
              <a:rPr lang="en-US" sz="800" dirty="0" smtClean="0"/>
              <a:t>	Crew Module and Launch Abort System</a:t>
            </a:r>
          </a:p>
          <a:p>
            <a:pPr marL="852488" indent="-852488" eaLnBrk="1" hangingPunct="1">
              <a:lnSpc>
                <a:spcPct val="120000"/>
              </a:lnSpc>
              <a:spcBef>
                <a:spcPct val="0"/>
              </a:spcBef>
              <a:spcAft>
                <a:spcPct val="0"/>
              </a:spcAft>
              <a:buFontTx/>
              <a:buNone/>
            </a:pPr>
            <a:r>
              <a:rPr lang="en-US" sz="800" b="1" dirty="0" err="1" smtClean="0"/>
              <a:t>CoTR</a:t>
            </a:r>
            <a:r>
              <a:rPr lang="en-US" sz="800" dirty="0" smtClean="0"/>
              <a:t>	Contracting Officer Technical Representative</a:t>
            </a:r>
          </a:p>
          <a:p>
            <a:pPr marL="852488" indent="-852488" eaLnBrk="1" hangingPunct="1">
              <a:lnSpc>
                <a:spcPct val="120000"/>
              </a:lnSpc>
              <a:spcBef>
                <a:spcPct val="0"/>
              </a:spcBef>
              <a:spcAft>
                <a:spcPct val="0"/>
              </a:spcAft>
              <a:buFontTx/>
              <a:buNone/>
            </a:pPr>
            <a:r>
              <a:rPr lang="en-US" sz="800" b="1" dirty="0" smtClean="0"/>
              <a:t>CRU</a:t>
            </a:r>
            <a:r>
              <a:rPr lang="en-US" sz="800" dirty="0" smtClean="0"/>
              <a:t>	Core Resource Unit</a:t>
            </a:r>
          </a:p>
          <a:p>
            <a:pPr marL="852488" indent="-852488" eaLnBrk="1" hangingPunct="1">
              <a:lnSpc>
                <a:spcPct val="120000"/>
              </a:lnSpc>
              <a:spcBef>
                <a:spcPct val="0"/>
              </a:spcBef>
              <a:spcAft>
                <a:spcPct val="0"/>
              </a:spcAft>
              <a:buFontTx/>
              <a:buNone/>
            </a:pPr>
            <a:r>
              <a:rPr lang="en-US" sz="800" b="1" dirty="0" err="1" smtClean="0"/>
              <a:t>CxP</a:t>
            </a:r>
            <a:r>
              <a:rPr lang="en-US" sz="800" dirty="0" smtClean="0"/>
              <a:t>	Constellation Program</a:t>
            </a:r>
          </a:p>
          <a:p>
            <a:pPr marL="852488" indent="-852488" eaLnBrk="1" hangingPunct="1">
              <a:lnSpc>
                <a:spcPct val="120000"/>
              </a:lnSpc>
              <a:spcBef>
                <a:spcPct val="0"/>
              </a:spcBef>
              <a:spcAft>
                <a:spcPct val="0"/>
              </a:spcAft>
              <a:buFontTx/>
              <a:buNone/>
            </a:pPr>
            <a:r>
              <a:rPr lang="en-US" sz="800" b="1" dirty="0" smtClean="0"/>
              <a:t>DTO</a:t>
            </a:r>
            <a:r>
              <a:rPr lang="en-US" sz="800" dirty="0" smtClean="0"/>
              <a:t>	Development Test Objective	</a:t>
            </a:r>
          </a:p>
          <a:p>
            <a:pPr marL="852488" indent="-852488" eaLnBrk="1" hangingPunct="1">
              <a:lnSpc>
                <a:spcPct val="120000"/>
              </a:lnSpc>
              <a:spcBef>
                <a:spcPct val="0"/>
              </a:spcBef>
              <a:spcAft>
                <a:spcPct val="0"/>
              </a:spcAft>
              <a:buFontTx/>
              <a:buNone/>
            </a:pPr>
            <a:r>
              <a:rPr lang="en-US" sz="800" b="1" dirty="0" smtClean="0"/>
              <a:t>EDL</a:t>
            </a:r>
            <a:r>
              <a:rPr lang="en-US" sz="800" dirty="0" smtClean="0"/>
              <a:t>	Entry, Descent, and Landing</a:t>
            </a:r>
          </a:p>
          <a:p>
            <a:pPr marL="852488" indent="-852488" eaLnBrk="1" hangingPunct="1">
              <a:lnSpc>
                <a:spcPct val="120000"/>
              </a:lnSpc>
              <a:spcBef>
                <a:spcPct val="0"/>
              </a:spcBef>
              <a:spcAft>
                <a:spcPct val="0"/>
              </a:spcAft>
              <a:buFontTx/>
              <a:buNone/>
            </a:pPr>
            <a:r>
              <a:rPr lang="en-US" sz="800" b="1" dirty="0" smtClean="0"/>
              <a:t>ESMD</a:t>
            </a:r>
            <a:r>
              <a:rPr lang="en-US" sz="800" dirty="0" smtClean="0"/>
              <a:t>	Exploration Systems Mission Directorate (HQ)</a:t>
            </a:r>
          </a:p>
          <a:p>
            <a:pPr marL="852488" indent="-852488" eaLnBrk="1" hangingPunct="1">
              <a:lnSpc>
                <a:spcPct val="120000"/>
              </a:lnSpc>
              <a:spcBef>
                <a:spcPct val="0"/>
              </a:spcBef>
              <a:spcAft>
                <a:spcPct val="0"/>
              </a:spcAft>
              <a:buFontTx/>
              <a:buNone/>
            </a:pPr>
            <a:r>
              <a:rPr lang="en-US" sz="800" b="1" dirty="0" smtClean="0"/>
              <a:t>ESOD </a:t>
            </a:r>
            <a:r>
              <a:rPr lang="en-US" sz="800" dirty="0" smtClean="0"/>
              <a:t>         	Exploration &amp; Space Operations Directorate (LaRC)</a:t>
            </a:r>
          </a:p>
          <a:p>
            <a:pPr marL="852488" indent="-852488" eaLnBrk="1" hangingPunct="1">
              <a:lnSpc>
                <a:spcPct val="120000"/>
              </a:lnSpc>
              <a:spcBef>
                <a:spcPct val="0"/>
              </a:spcBef>
              <a:spcAft>
                <a:spcPct val="0"/>
              </a:spcAft>
              <a:buFontTx/>
              <a:buNone/>
            </a:pPr>
            <a:r>
              <a:rPr lang="en-US" sz="800" b="1" dirty="0" smtClean="0"/>
              <a:t>EVA</a:t>
            </a:r>
            <a:r>
              <a:rPr lang="en-US" sz="800" dirty="0" smtClean="0"/>
              <a:t>  	Extra Vehicular Activity</a:t>
            </a:r>
          </a:p>
          <a:p>
            <a:pPr marL="852488" indent="-852488" eaLnBrk="1" hangingPunct="1">
              <a:lnSpc>
                <a:spcPct val="120000"/>
              </a:lnSpc>
              <a:spcBef>
                <a:spcPct val="0"/>
              </a:spcBef>
              <a:spcAft>
                <a:spcPct val="0"/>
              </a:spcAft>
              <a:buFontTx/>
              <a:buNone/>
            </a:pPr>
            <a:r>
              <a:rPr lang="en-US" sz="800" b="1" dirty="0" smtClean="0"/>
              <a:t>FPD</a:t>
            </a:r>
            <a:r>
              <a:rPr lang="en-US" sz="800" dirty="0" smtClean="0"/>
              <a:t>            	Flight Projects Directorate</a:t>
            </a:r>
          </a:p>
          <a:p>
            <a:pPr marL="852488" indent="-852488" eaLnBrk="1" hangingPunct="1">
              <a:lnSpc>
                <a:spcPct val="120000"/>
              </a:lnSpc>
              <a:spcBef>
                <a:spcPct val="0"/>
              </a:spcBef>
              <a:spcAft>
                <a:spcPct val="0"/>
              </a:spcAft>
              <a:buFontTx/>
              <a:buNone/>
            </a:pPr>
            <a:r>
              <a:rPr lang="en-US" sz="800" b="1" dirty="0" smtClean="0"/>
              <a:t>FM</a:t>
            </a:r>
            <a:r>
              <a:rPr lang="en-US" sz="800" dirty="0" smtClean="0"/>
              <a:t> 	Flight Model</a:t>
            </a:r>
          </a:p>
          <a:p>
            <a:pPr marL="852488" indent="-852488" eaLnBrk="1" hangingPunct="1">
              <a:lnSpc>
                <a:spcPct val="120000"/>
              </a:lnSpc>
              <a:spcBef>
                <a:spcPct val="0"/>
              </a:spcBef>
              <a:spcAft>
                <a:spcPct val="0"/>
              </a:spcAft>
              <a:buFontTx/>
              <a:buNone/>
            </a:pPr>
            <a:r>
              <a:rPr lang="en-US" sz="800" b="1" dirty="0" smtClean="0"/>
              <a:t>FTA</a:t>
            </a:r>
            <a:r>
              <a:rPr lang="en-US" sz="800" dirty="0" smtClean="0"/>
              <a:t>	Flight Test Article</a:t>
            </a:r>
          </a:p>
          <a:p>
            <a:pPr marL="852488" indent="-852488" eaLnBrk="1" hangingPunct="1">
              <a:lnSpc>
                <a:spcPct val="120000"/>
              </a:lnSpc>
              <a:spcBef>
                <a:spcPct val="0"/>
              </a:spcBef>
              <a:spcAft>
                <a:spcPct val="0"/>
              </a:spcAft>
              <a:buFontTx/>
              <a:buNone/>
            </a:pPr>
            <a:r>
              <a:rPr lang="en-US" sz="800" b="1" dirty="0" smtClean="0"/>
              <a:t>FTE</a:t>
            </a:r>
            <a:r>
              <a:rPr lang="en-US" sz="800" dirty="0" smtClean="0"/>
              <a:t>	Full Time Equivalent (Civil Service)</a:t>
            </a:r>
          </a:p>
          <a:p>
            <a:pPr marL="852488" indent="-852488" eaLnBrk="1" hangingPunct="1">
              <a:lnSpc>
                <a:spcPct val="120000"/>
              </a:lnSpc>
              <a:spcBef>
                <a:spcPct val="0"/>
              </a:spcBef>
              <a:spcAft>
                <a:spcPct val="0"/>
              </a:spcAft>
              <a:buFontTx/>
              <a:buNone/>
            </a:pPr>
            <a:r>
              <a:rPr lang="en-US" sz="800" b="1" dirty="0" smtClean="0"/>
              <a:t>FTP</a:t>
            </a:r>
            <a:r>
              <a:rPr lang="en-US" sz="800" dirty="0" smtClean="0"/>
              <a:t>	Flight Test Program</a:t>
            </a:r>
          </a:p>
          <a:p>
            <a:pPr marL="852488" indent="-852488" eaLnBrk="1" hangingPunct="1">
              <a:lnSpc>
                <a:spcPct val="120000"/>
              </a:lnSpc>
              <a:spcBef>
                <a:spcPct val="0"/>
              </a:spcBef>
              <a:spcAft>
                <a:spcPct val="0"/>
              </a:spcAft>
              <a:buFontTx/>
              <a:buNone/>
            </a:pPr>
            <a:r>
              <a:rPr lang="en-US" sz="800" b="1" dirty="0" smtClean="0"/>
              <a:t>FY</a:t>
            </a:r>
            <a:r>
              <a:rPr lang="en-US" sz="800" dirty="0" smtClean="0"/>
              <a:t>	Fiscal Year</a:t>
            </a:r>
          </a:p>
          <a:p>
            <a:pPr marL="852488" indent="-852488" eaLnBrk="1" hangingPunct="1">
              <a:lnSpc>
                <a:spcPct val="120000"/>
              </a:lnSpc>
              <a:spcBef>
                <a:spcPct val="0"/>
              </a:spcBef>
              <a:spcAft>
                <a:spcPct val="0"/>
              </a:spcAft>
              <a:buFontTx/>
              <a:buNone/>
            </a:pPr>
            <a:r>
              <a:rPr lang="en-US" sz="800" b="1" dirty="0" smtClean="0"/>
              <a:t>GNSS</a:t>
            </a:r>
            <a:r>
              <a:rPr lang="en-US" sz="800" dirty="0" smtClean="0"/>
              <a:t>	Global Navigation Satellite System</a:t>
            </a:r>
          </a:p>
          <a:p>
            <a:pPr marL="852488" indent="-852488" eaLnBrk="1" hangingPunct="1">
              <a:lnSpc>
                <a:spcPct val="120000"/>
              </a:lnSpc>
              <a:spcBef>
                <a:spcPct val="0"/>
              </a:spcBef>
              <a:spcAft>
                <a:spcPct val="0"/>
              </a:spcAft>
              <a:buFontTx/>
              <a:buNone/>
            </a:pPr>
            <a:r>
              <a:rPr lang="en-US" sz="800" b="1" dirty="0" smtClean="0"/>
              <a:t>GSE</a:t>
            </a:r>
            <a:r>
              <a:rPr lang="en-US" sz="800" dirty="0" smtClean="0"/>
              <a:t>	Ground Support Equipment </a:t>
            </a:r>
          </a:p>
          <a:p>
            <a:pPr marL="852488" indent="-852488" eaLnBrk="1" hangingPunct="1">
              <a:lnSpc>
                <a:spcPct val="120000"/>
              </a:lnSpc>
              <a:spcBef>
                <a:spcPct val="0"/>
              </a:spcBef>
              <a:spcAft>
                <a:spcPct val="0"/>
              </a:spcAft>
              <a:buFontTx/>
              <a:buNone/>
            </a:pPr>
            <a:r>
              <a:rPr lang="en-US" sz="800" b="1" dirty="0" smtClean="0"/>
              <a:t>GSFC </a:t>
            </a:r>
            <a:r>
              <a:rPr lang="en-US" sz="800" dirty="0" smtClean="0"/>
              <a:t>	Goddard Space Flight Center</a:t>
            </a:r>
          </a:p>
          <a:p>
            <a:pPr marL="852488" indent="-852488" eaLnBrk="1" hangingPunct="1">
              <a:lnSpc>
                <a:spcPct val="120000"/>
              </a:lnSpc>
              <a:spcBef>
                <a:spcPct val="0"/>
              </a:spcBef>
              <a:spcAft>
                <a:spcPct val="0"/>
              </a:spcAft>
              <a:buFontTx/>
              <a:buNone/>
            </a:pPr>
            <a:r>
              <a:rPr lang="en-US" sz="800" b="1" dirty="0" smtClean="0"/>
              <a:t>IPAO</a:t>
            </a:r>
            <a:r>
              <a:rPr lang="en-US" sz="800" dirty="0" smtClean="0"/>
              <a:t>           	Independent Program Assessment Office</a:t>
            </a:r>
          </a:p>
          <a:p>
            <a:pPr marL="852488" indent="-852488" eaLnBrk="1" hangingPunct="1">
              <a:lnSpc>
                <a:spcPct val="120000"/>
              </a:lnSpc>
              <a:spcBef>
                <a:spcPct val="0"/>
              </a:spcBef>
              <a:spcAft>
                <a:spcPct val="0"/>
              </a:spcAft>
              <a:buFontTx/>
              <a:buNone/>
            </a:pPr>
            <a:r>
              <a:rPr lang="en-US" sz="800" b="1" dirty="0" smtClean="0"/>
              <a:t>IPPC</a:t>
            </a:r>
            <a:r>
              <a:rPr lang="en-US" sz="800" dirty="0" smtClean="0"/>
              <a:t>	Intergovernmental Panel on Climate Change</a:t>
            </a:r>
          </a:p>
          <a:p>
            <a:pPr marL="852488" indent="-852488" eaLnBrk="1" hangingPunct="1">
              <a:lnSpc>
                <a:spcPct val="120000"/>
              </a:lnSpc>
              <a:spcBef>
                <a:spcPct val="0"/>
              </a:spcBef>
              <a:spcAft>
                <a:spcPct val="0"/>
              </a:spcAft>
              <a:buFontTx/>
              <a:buNone/>
            </a:pPr>
            <a:r>
              <a:rPr lang="en-US" sz="800" b="1" dirty="0" smtClean="0"/>
              <a:t>IRD</a:t>
            </a:r>
            <a:r>
              <a:rPr lang="en-US" sz="800" dirty="0" smtClean="0"/>
              <a:t>	Interface Requirements Document</a:t>
            </a:r>
          </a:p>
          <a:p>
            <a:pPr marL="852488" indent="-852488" eaLnBrk="1" hangingPunct="1">
              <a:lnSpc>
                <a:spcPct val="120000"/>
              </a:lnSpc>
              <a:spcBef>
                <a:spcPct val="0"/>
              </a:spcBef>
              <a:spcAft>
                <a:spcPct val="0"/>
              </a:spcAft>
              <a:buFontTx/>
              <a:buNone/>
            </a:pPr>
            <a:r>
              <a:rPr lang="en-US" sz="800" b="1" dirty="0" smtClean="0"/>
              <a:t>IRVE</a:t>
            </a:r>
            <a:r>
              <a:rPr lang="en-US" sz="800" dirty="0" smtClean="0"/>
              <a:t>	Inflatable Re-entry Vehicle Experiment</a:t>
            </a:r>
          </a:p>
          <a:p>
            <a:pPr marL="852488" indent="-852488" eaLnBrk="1" hangingPunct="1">
              <a:lnSpc>
                <a:spcPct val="120000"/>
              </a:lnSpc>
              <a:spcBef>
                <a:spcPct val="0"/>
              </a:spcBef>
              <a:spcAft>
                <a:spcPct val="0"/>
              </a:spcAft>
              <a:buFontTx/>
              <a:buNone/>
            </a:pPr>
            <a:r>
              <a:rPr lang="en-US" sz="800" b="1" dirty="0" smtClean="0"/>
              <a:t>ISS</a:t>
            </a:r>
            <a:r>
              <a:rPr lang="en-US" sz="800" dirty="0" smtClean="0"/>
              <a:t>	International Space Station</a:t>
            </a:r>
          </a:p>
          <a:p>
            <a:pPr marL="852488" indent="-852488" eaLnBrk="1" hangingPunct="1">
              <a:lnSpc>
                <a:spcPct val="120000"/>
              </a:lnSpc>
              <a:spcBef>
                <a:spcPct val="0"/>
              </a:spcBef>
              <a:spcAft>
                <a:spcPct val="0"/>
              </a:spcAft>
              <a:buFontTx/>
              <a:buNone/>
            </a:pPr>
            <a:r>
              <a:rPr lang="en-US" sz="800" b="1" dirty="0" smtClean="0"/>
              <a:t>JSC </a:t>
            </a:r>
            <a:r>
              <a:rPr lang="en-US" sz="800" dirty="0" smtClean="0"/>
              <a:t>	Johnson Space Center</a:t>
            </a:r>
          </a:p>
          <a:p>
            <a:pPr marL="852488" indent="-852488" eaLnBrk="1" hangingPunct="1">
              <a:lnSpc>
                <a:spcPct val="120000"/>
              </a:lnSpc>
              <a:spcBef>
                <a:spcPct val="0"/>
              </a:spcBef>
              <a:spcAft>
                <a:spcPct val="0"/>
              </a:spcAft>
              <a:buFontTx/>
              <a:buNone/>
            </a:pPr>
            <a:r>
              <a:rPr lang="en-US" sz="800" b="1" dirty="0" smtClean="0"/>
              <a:t>KSC</a:t>
            </a:r>
            <a:r>
              <a:rPr lang="en-US" sz="800" dirty="0" smtClean="0"/>
              <a:t> 	Kennedy Space Center</a:t>
            </a:r>
          </a:p>
          <a:p>
            <a:pPr marL="852488" indent="-852488" eaLnBrk="1" hangingPunct="1">
              <a:lnSpc>
                <a:spcPct val="120000"/>
              </a:lnSpc>
              <a:spcBef>
                <a:spcPct val="0"/>
              </a:spcBef>
              <a:spcAft>
                <a:spcPct val="0"/>
              </a:spcAft>
              <a:buFontTx/>
              <a:buNone/>
            </a:pPr>
            <a:endParaRPr lang="en-US" sz="1000" dirty="0" smtClean="0"/>
          </a:p>
          <a:p>
            <a:pPr marL="852488" indent="-852488" eaLnBrk="1" hangingPunct="1">
              <a:lnSpc>
                <a:spcPct val="120000"/>
              </a:lnSpc>
              <a:spcBef>
                <a:spcPct val="0"/>
              </a:spcBef>
              <a:spcAft>
                <a:spcPct val="0"/>
              </a:spcAft>
              <a:buFontTx/>
              <a:buNone/>
            </a:pPr>
            <a:endParaRPr lang="en-US" sz="300" dirty="0" smtClean="0"/>
          </a:p>
        </p:txBody>
      </p:sp>
      <p:sp>
        <p:nvSpPr>
          <p:cNvPr id="37893" name="Rectangle 4"/>
          <p:cNvSpPr>
            <a:spLocks noGrp="1" noChangeArrowheads="1"/>
          </p:cNvSpPr>
          <p:nvPr>
            <p:ph type="body" sz="half" idx="2"/>
          </p:nvPr>
        </p:nvSpPr>
        <p:spPr>
          <a:xfrm>
            <a:off x="4289898" y="1130597"/>
            <a:ext cx="4658840" cy="4525962"/>
          </a:xfrm>
        </p:spPr>
        <p:txBody>
          <a:bodyPr/>
          <a:lstStyle/>
          <a:p>
            <a:pPr marL="914400" indent="-914400" eaLnBrk="1" hangingPunct="1">
              <a:lnSpc>
                <a:spcPct val="120000"/>
              </a:lnSpc>
              <a:spcBef>
                <a:spcPct val="0"/>
              </a:spcBef>
              <a:spcAft>
                <a:spcPct val="0"/>
              </a:spcAft>
              <a:buNone/>
            </a:pPr>
            <a:r>
              <a:rPr lang="en-US" sz="800" b="1" dirty="0" smtClean="0"/>
              <a:t>LaRC </a:t>
            </a:r>
            <a:r>
              <a:rPr lang="en-US" sz="800" dirty="0" smtClean="0"/>
              <a:t>	Langley Research Center</a:t>
            </a:r>
          </a:p>
          <a:p>
            <a:pPr marL="914400" indent="-914400" eaLnBrk="1" hangingPunct="1">
              <a:lnSpc>
                <a:spcPct val="120000"/>
              </a:lnSpc>
              <a:spcBef>
                <a:spcPct val="0"/>
              </a:spcBef>
              <a:spcAft>
                <a:spcPct val="0"/>
              </a:spcAft>
              <a:buFontTx/>
              <a:buNone/>
            </a:pPr>
            <a:r>
              <a:rPr lang="en-US" sz="800" b="1" dirty="0" smtClean="0"/>
              <a:t>LAS</a:t>
            </a:r>
            <a:r>
              <a:rPr lang="en-US" sz="800" dirty="0" smtClean="0"/>
              <a:t>	Launch Abort Systems (LASO = LAS Office)</a:t>
            </a:r>
          </a:p>
          <a:p>
            <a:pPr marL="914400" indent="-914400" eaLnBrk="1" hangingPunct="1">
              <a:lnSpc>
                <a:spcPct val="120000"/>
              </a:lnSpc>
              <a:spcBef>
                <a:spcPct val="0"/>
              </a:spcBef>
              <a:spcAft>
                <a:spcPct val="0"/>
              </a:spcAft>
              <a:buFontTx/>
              <a:buNone/>
            </a:pPr>
            <a:r>
              <a:rPr lang="en-US" sz="800" b="1" dirty="0" smtClean="0"/>
              <a:t>LPRP </a:t>
            </a:r>
            <a:r>
              <a:rPr lang="en-US" sz="800" dirty="0" smtClean="0"/>
              <a:t>          	Lunar Precursor Robotic Program</a:t>
            </a:r>
          </a:p>
          <a:p>
            <a:pPr marL="914400" indent="-914400" eaLnBrk="1" hangingPunct="1">
              <a:lnSpc>
                <a:spcPct val="120000"/>
              </a:lnSpc>
              <a:spcBef>
                <a:spcPct val="0"/>
              </a:spcBef>
              <a:spcAft>
                <a:spcPct val="0"/>
              </a:spcAft>
              <a:buFontTx/>
              <a:buNone/>
            </a:pPr>
            <a:r>
              <a:rPr lang="en-US" sz="800" b="1" dirty="0" smtClean="0"/>
              <a:t>LRO</a:t>
            </a:r>
            <a:r>
              <a:rPr lang="en-US" sz="800" dirty="0" smtClean="0"/>
              <a:t>	Lunar Reconnaissance Orbiter</a:t>
            </a:r>
          </a:p>
          <a:p>
            <a:pPr marL="914400" indent="-914400" eaLnBrk="1" hangingPunct="1">
              <a:lnSpc>
                <a:spcPct val="120000"/>
              </a:lnSpc>
              <a:spcBef>
                <a:spcPct val="0"/>
              </a:spcBef>
              <a:spcAft>
                <a:spcPct val="0"/>
              </a:spcAft>
              <a:buFontTx/>
              <a:buNone/>
            </a:pPr>
            <a:r>
              <a:rPr lang="en-US" sz="800" b="1" dirty="0" smtClean="0"/>
              <a:t>LCROSS</a:t>
            </a:r>
            <a:r>
              <a:rPr lang="en-US" sz="800" dirty="0" smtClean="0"/>
              <a:t>     	Lunar Crater Observation &amp; Sensing Satellite</a:t>
            </a:r>
          </a:p>
          <a:p>
            <a:pPr marL="914400" indent="-914400" eaLnBrk="1" hangingPunct="1">
              <a:lnSpc>
                <a:spcPct val="120000"/>
              </a:lnSpc>
              <a:spcBef>
                <a:spcPct val="0"/>
              </a:spcBef>
              <a:spcAft>
                <a:spcPct val="0"/>
              </a:spcAft>
              <a:buFontTx/>
              <a:buNone/>
            </a:pPr>
            <a:r>
              <a:rPr lang="en-US" sz="800" b="1" dirty="0" smtClean="0"/>
              <a:t>MAF</a:t>
            </a:r>
            <a:r>
              <a:rPr lang="en-US" sz="800" dirty="0" smtClean="0"/>
              <a:t>	</a:t>
            </a:r>
            <a:r>
              <a:rPr lang="en-US" sz="800" dirty="0" err="1" smtClean="0"/>
              <a:t>Michoud</a:t>
            </a:r>
            <a:r>
              <a:rPr lang="en-US" sz="800" dirty="0" smtClean="0"/>
              <a:t> Assembly Facility</a:t>
            </a:r>
          </a:p>
          <a:p>
            <a:pPr marL="914400" indent="-914400" eaLnBrk="1" hangingPunct="1">
              <a:lnSpc>
                <a:spcPct val="120000"/>
              </a:lnSpc>
              <a:spcBef>
                <a:spcPct val="0"/>
              </a:spcBef>
              <a:spcAft>
                <a:spcPct val="0"/>
              </a:spcAft>
              <a:buFontTx/>
              <a:buNone/>
            </a:pPr>
            <a:r>
              <a:rPr lang="en-US" sz="800" b="1" dirty="0" smtClean="0"/>
              <a:t>MEADS</a:t>
            </a:r>
            <a:r>
              <a:rPr lang="en-US" sz="800" dirty="0" smtClean="0"/>
              <a:t>	Mars Entry Atmospheric Data System</a:t>
            </a:r>
          </a:p>
          <a:p>
            <a:pPr marL="914400" indent="-914400" eaLnBrk="1" hangingPunct="1">
              <a:lnSpc>
                <a:spcPct val="120000"/>
              </a:lnSpc>
              <a:spcBef>
                <a:spcPct val="0"/>
              </a:spcBef>
              <a:spcAft>
                <a:spcPct val="0"/>
              </a:spcAft>
              <a:buFontTx/>
              <a:buNone/>
            </a:pPr>
            <a:r>
              <a:rPr lang="en-US" sz="800" b="1" dirty="0" smtClean="0"/>
              <a:t>MEDLI</a:t>
            </a:r>
            <a:r>
              <a:rPr lang="en-US" sz="800" dirty="0" smtClean="0"/>
              <a:t>	MSL Entry Descent and Landing Instrumentation</a:t>
            </a:r>
          </a:p>
          <a:p>
            <a:pPr marL="914400" indent="-914400" eaLnBrk="1" hangingPunct="1">
              <a:lnSpc>
                <a:spcPct val="120000"/>
              </a:lnSpc>
              <a:spcBef>
                <a:spcPct val="0"/>
              </a:spcBef>
              <a:spcAft>
                <a:spcPct val="0"/>
              </a:spcAft>
              <a:buFontTx/>
              <a:buNone/>
            </a:pPr>
            <a:r>
              <a:rPr lang="en-US" sz="800" b="1" dirty="0" smtClean="0"/>
              <a:t>MISP</a:t>
            </a:r>
            <a:r>
              <a:rPr lang="en-US" sz="800" dirty="0" smtClean="0"/>
              <a:t>	MEDLI Instrumented Sensor Plug</a:t>
            </a:r>
          </a:p>
          <a:p>
            <a:pPr marL="914400" indent="-914400" eaLnBrk="1" hangingPunct="1">
              <a:lnSpc>
                <a:spcPct val="120000"/>
              </a:lnSpc>
              <a:spcBef>
                <a:spcPct val="0"/>
              </a:spcBef>
              <a:spcAft>
                <a:spcPct val="0"/>
              </a:spcAft>
              <a:buFontTx/>
              <a:buNone/>
            </a:pPr>
            <a:r>
              <a:rPr lang="en-US" sz="800" b="1" dirty="0" smtClean="0"/>
              <a:t>MSFC</a:t>
            </a:r>
            <a:r>
              <a:rPr lang="en-US" sz="800" dirty="0" smtClean="0"/>
              <a:t> 	Marshall Space Flight Center</a:t>
            </a:r>
          </a:p>
          <a:p>
            <a:pPr marL="914400" indent="-914400" eaLnBrk="1" hangingPunct="1">
              <a:lnSpc>
                <a:spcPct val="120000"/>
              </a:lnSpc>
              <a:spcBef>
                <a:spcPct val="0"/>
              </a:spcBef>
              <a:spcAft>
                <a:spcPct val="0"/>
              </a:spcAft>
              <a:buFontTx/>
              <a:buNone/>
            </a:pPr>
            <a:r>
              <a:rPr lang="en-US" sz="800" b="1" dirty="0" smtClean="0"/>
              <a:t>MSL</a:t>
            </a:r>
            <a:r>
              <a:rPr lang="en-US" sz="800" dirty="0" smtClean="0"/>
              <a:t>	Mars Science Laboratory </a:t>
            </a:r>
          </a:p>
          <a:p>
            <a:pPr marL="914400" indent="-914400" eaLnBrk="1" hangingPunct="1">
              <a:lnSpc>
                <a:spcPct val="120000"/>
              </a:lnSpc>
              <a:spcBef>
                <a:spcPct val="0"/>
              </a:spcBef>
              <a:spcAft>
                <a:spcPct val="0"/>
              </a:spcAft>
              <a:buFontTx/>
              <a:buNone/>
            </a:pPr>
            <a:r>
              <a:rPr lang="en-US" sz="800" b="1" dirty="0" smtClean="0"/>
              <a:t>NC</a:t>
            </a:r>
            <a:r>
              <a:rPr lang="en-US" sz="800" dirty="0" smtClean="0"/>
              <a:t>	Non-conformance</a:t>
            </a:r>
          </a:p>
          <a:p>
            <a:pPr marL="914400" indent="-914400" eaLnBrk="1" hangingPunct="1">
              <a:lnSpc>
                <a:spcPct val="120000"/>
              </a:lnSpc>
              <a:spcBef>
                <a:spcPct val="0"/>
              </a:spcBef>
              <a:spcAft>
                <a:spcPct val="0"/>
              </a:spcAft>
              <a:buFontTx/>
              <a:buNone/>
            </a:pPr>
            <a:r>
              <a:rPr lang="en-US" sz="800" b="1" dirty="0" smtClean="0"/>
              <a:t>NRA  </a:t>
            </a:r>
            <a:r>
              <a:rPr lang="en-US" sz="800" dirty="0" smtClean="0"/>
              <a:t>	NASA Research Announcement</a:t>
            </a:r>
          </a:p>
          <a:p>
            <a:pPr marL="914400" indent="-914400" eaLnBrk="1" hangingPunct="1">
              <a:lnSpc>
                <a:spcPct val="120000"/>
              </a:lnSpc>
              <a:spcBef>
                <a:spcPct val="0"/>
              </a:spcBef>
              <a:spcAft>
                <a:spcPct val="0"/>
              </a:spcAft>
              <a:buFontTx/>
              <a:buNone/>
            </a:pPr>
            <a:r>
              <a:rPr lang="en-US" sz="800" b="1" dirty="0" smtClean="0"/>
              <a:t>PA</a:t>
            </a:r>
            <a:r>
              <a:rPr lang="en-US" sz="800" dirty="0" smtClean="0"/>
              <a:t>	Pad Abort     </a:t>
            </a:r>
          </a:p>
          <a:p>
            <a:pPr marL="914400" indent="-914400" eaLnBrk="1" hangingPunct="1">
              <a:lnSpc>
                <a:spcPct val="120000"/>
              </a:lnSpc>
              <a:spcBef>
                <a:spcPct val="0"/>
              </a:spcBef>
              <a:spcAft>
                <a:spcPct val="0"/>
              </a:spcAft>
              <a:buFontTx/>
              <a:buNone/>
            </a:pPr>
            <a:r>
              <a:rPr lang="en-US" sz="800" b="1" dirty="0" smtClean="0"/>
              <a:t>PAIDAE</a:t>
            </a:r>
            <a:r>
              <a:rPr lang="en-US" sz="800" dirty="0" smtClean="0"/>
              <a:t>	Program to Advance Inflatable Decelerators for Atmospheric Entry</a:t>
            </a:r>
          </a:p>
          <a:p>
            <a:pPr marL="914400" indent="-914400" eaLnBrk="1" hangingPunct="1">
              <a:lnSpc>
                <a:spcPct val="120000"/>
              </a:lnSpc>
              <a:spcBef>
                <a:spcPct val="0"/>
              </a:spcBef>
              <a:spcAft>
                <a:spcPct val="0"/>
              </a:spcAft>
              <a:buFontTx/>
              <a:buNone/>
            </a:pPr>
            <a:r>
              <a:rPr lang="en-US" sz="800" b="1" dirty="0" smtClean="0"/>
              <a:t>PEC </a:t>
            </a:r>
            <a:r>
              <a:rPr lang="en-US" sz="800" dirty="0" smtClean="0"/>
              <a:t>	Passive Experiment Carriers </a:t>
            </a:r>
          </a:p>
          <a:p>
            <a:pPr marL="914400" indent="-914400" eaLnBrk="1" hangingPunct="1">
              <a:lnSpc>
                <a:spcPct val="120000"/>
              </a:lnSpc>
              <a:spcBef>
                <a:spcPct val="0"/>
              </a:spcBef>
              <a:spcAft>
                <a:spcPct val="0"/>
              </a:spcAft>
              <a:buFontTx/>
              <a:buNone/>
            </a:pPr>
            <a:r>
              <a:rPr lang="en-US" sz="800" b="1" dirty="0" smtClean="0"/>
              <a:t>PP&amp;C</a:t>
            </a:r>
            <a:r>
              <a:rPr lang="en-US" sz="800" dirty="0" smtClean="0"/>
              <a:t>	Program Planning and Control</a:t>
            </a:r>
          </a:p>
          <a:p>
            <a:pPr marL="914400" indent="-914400" eaLnBrk="1" hangingPunct="1">
              <a:lnSpc>
                <a:spcPct val="120000"/>
              </a:lnSpc>
              <a:spcBef>
                <a:spcPct val="0"/>
              </a:spcBef>
              <a:spcAft>
                <a:spcPct val="0"/>
              </a:spcAft>
              <a:buFontTx/>
              <a:buNone/>
            </a:pPr>
            <a:r>
              <a:rPr lang="en-US" sz="800" b="1" dirty="0" smtClean="0"/>
              <a:t>PU</a:t>
            </a:r>
            <a:r>
              <a:rPr lang="en-US" sz="800" dirty="0" smtClean="0"/>
              <a:t>	Product Unit</a:t>
            </a:r>
          </a:p>
          <a:p>
            <a:pPr marL="914400" indent="-914400" eaLnBrk="1" hangingPunct="1">
              <a:lnSpc>
                <a:spcPct val="120000"/>
              </a:lnSpc>
              <a:spcBef>
                <a:spcPct val="0"/>
              </a:spcBef>
              <a:spcAft>
                <a:spcPct val="0"/>
              </a:spcAft>
              <a:buFontTx/>
              <a:buNone/>
            </a:pPr>
            <a:r>
              <a:rPr lang="en-US" sz="800" b="1" dirty="0" smtClean="0"/>
              <a:t>RTD</a:t>
            </a:r>
            <a:r>
              <a:rPr lang="en-US" sz="800" dirty="0" smtClean="0"/>
              <a:t>	Research &amp; Technology Directorate</a:t>
            </a:r>
          </a:p>
          <a:p>
            <a:pPr marL="914400" indent="-914400" eaLnBrk="1" hangingPunct="1">
              <a:lnSpc>
                <a:spcPct val="120000"/>
              </a:lnSpc>
              <a:spcBef>
                <a:spcPct val="0"/>
              </a:spcBef>
              <a:spcAft>
                <a:spcPct val="0"/>
              </a:spcAft>
              <a:buFontTx/>
              <a:buNone/>
            </a:pPr>
            <a:r>
              <a:rPr lang="en-US" sz="800" b="1" dirty="0" smtClean="0"/>
              <a:t>SACD</a:t>
            </a:r>
            <a:r>
              <a:rPr lang="en-US" sz="800" dirty="0" smtClean="0"/>
              <a:t>        	Systems Analysis &amp; Concepts Directorate</a:t>
            </a:r>
          </a:p>
          <a:p>
            <a:pPr marL="914400" indent="-914400" eaLnBrk="1" hangingPunct="1">
              <a:lnSpc>
                <a:spcPct val="120000"/>
              </a:lnSpc>
              <a:spcBef>
                <a:spcPct val="0"/>
              </a:spcBef>
              <a:spcAft>
                <a:spcPct val="0"/>
              </a:spcAft>
              <a:buFontTx/>
              <a:buNone/>
            </a:pPr>
            <a:r>
              <a:rPr lang="en-US" sz="800" b="1" dirty="0" smtClean="0"/>
              <a:t>SD  </a:t>
            </a:r>
            <a:r>
              <a:rPr lang="en-US" sz="800" dirty="0" smtClean="0"/>
              <a:t>              	Science Directorate (LaRC)</a:t>
            </a:r>
          </a:p>
          <a:p>
            <a:pPr marL="914400" indent="-914400" eaLnBrk="1" hangingPunct="1">
              <a:lnSpc>
                <a:spcPct val="120000"/>
              </a:lnSpc>
              <a:spcBef>
                <a:spcPct val="0"/>
              </a:spcBef>
              <a:spcAft>
                <a:spcPct val="0"/>
              </a:spcAft>
              <a:buFontTx/>
              <a:buNone/>
            </a:pPr>
            <a:r>
              <a:rPr lang="en-US" sz="800" b="1" dirty="0" smtClean="0"/>
              <a:t>SED</a:t>
            </a:r>
            <a:r>
              <a:rPr lang="en-US" sz="800" dirty="0" smtClean="0"/>
              <a:t>	Systems Engineering Directorate</a:t>
            </a:r>
          </a:p>
          <a:p>
            <a:pPr marL="914400" indent="-914400" eaLnBrk="1" hangingPunct="1">
              <a:lnSpc>
                <a:spcPct val="120000"/>
              </a:lnSpc>
              <a:spcBef>
                <a:spcPct val="0"/>
              </a:spcBef>
              <a:spcAft>
                <a:spcPct val="0"/>
              </a:spcAft>
              <a:buFontTx/>
              <a:buNone/>
            </a:pPr>
            <a:r>
              <a:rPr lang="en-US" sz="800" b="1" dirty="0" smtClean="0"/>
              <a:t>SE&amp;I</a:t>
            </a:r>
            <a:r>
              <a:rPr lang="en-US" sz="800" dirty="0" smtClean="0"/>
              <a:t>	Systems Engineering &amp; Integration</a:t>
            </a:r>
          </a:p>
          <a:p>
            <a:pPr marL="914400" indent="-914400" eaLnBrk="1" hangingPunct="1">
              <a:lnSpc>
                <a:spcPct val="120000"/>
              </a:lnSpc>
              <a:spcBef>
                <a:spcPct val="0"/>
              </a:spcBef>
              <a:spcAft>
                <a:spcPct val="0"/>
              </a:spcAft>
              <a:buFontTx/>
              <a:buNone/>
            </a:pPr>
            <a:r>
              <a:rPr lang="en-US" sz="800" b="1" dirty="0" smtClean="0"/>
              <a:t>S&amp;E</a:t>
            </a:r>
            <a:r>
              <a:rPr lang="en-US" sz="800" dirty="0" smtClean="0"/>
              <a:t>	Science and Engineering</a:t>
            </a:r>
          </a:p>
          <a:p>
            <a:pPr marL="914400" indent="-914400" eaLnBrk="1" hangingPunct="1">
              <a:lnSpc>
                <a:spcPct val="120000"/>
              </a:lnSpc>
              <a:spcBef>
                <a:spcPct val="0"/>
              </a:spcBef>
              <a:spcAft>
                <a:spcPct val="0"/>
              </a:spcAft>
              <a:buFontTx/>
              <a:buNone/>
            </a:pPr>
            <a:r>
              <a:rPr lang="en-US" sz="800" b="1" dirty="0" smtClean="0"/>
              <a:t>SMD</a:t>
            </a:r>
            <a:r>
              <a:rPr lang="en-US" sz="800" dirty="0" smtClean="0"/>
              <a:t>              	Science Mission Directorate (HQ)</a:t>
            </a:r>
          </a:p>
          <a:p>
            <a:pPr marL="914400" indent="-914400" eaLnBrk="1" hangingPunct="1">
              <a:lnSpc>
                <a:spcPct val="120000"/>
              </a:lnSpc>
              <a:spcBef>
                <a:spcPct val="0"/>
              </a:spcBef>
              <a:spcAft>
                <a:spcPct val="0"/>
              </a:spcAft>
              <a:buFontTx/>
              <a:buNone/>
            </a:pPr>
            <a:r>
              <a:rPr lang="en-US" sz="800" b="1" dirty="0" smtClean="0"/>
              <a:t>SMAO</a:t>
            </a:r>
            <a:r>
              <a:rPr lang="en-US" sz="800" dirty="0" smtClean="0"/>
              <a:t>           	Safety &amp; Mission Assurance Office </a:t>
            </a:r>
          </a:p>
          <a:p>
            <a:pPr marL="914400" indent="-914400" eaLnBrk="1" hangingPunct="1">
              <a:lnSpc>
                <a:spcPct val="120000"/>
              </a:lnSpc>
              <a:spcBef>
                <a:spcPct val="0"/>
              </a:spcBef>
              <a:spcAft>
                <a:spcPct val="0"/>
              </a:spcAft>
              <a:buFontTx/>
              <a:buNone/>
            </a:pPr>
            <a:r>
              <a:rPr lang="en-US" sz="800" b="1" dirty="0" smtClean="0"/>
              <a:t>SMO</a:t>
            </a:r>
            <a:r>
              <a:rPr lang="en-US" sz="800" dirty="0" smtClean="0"/>
              <a:t>             	Systems Management Office </a:t>
            </a:r>
          </a:p>
          <a:p>
            <a:pPr marL="914400" indent="-914400" eaLnBrk="1" hangingPunct="1">
              <a:lnSpc>
                <a:spcPct val="120000"/>
              </a:lnSpc>
              <a:spcBef>
                <a:spcPct val="0"/>
              </a:spcBef>
              <a:spcAft>
                <a:spcPct val="0"/>
              </a:spcAft>
              <a:buFontTx/>
              <a:buNone/>
            </a:pPr>
            <a:r>
              <a:rPr lang="en-US" sz="800" b="1" dirty="0" smtClean="0"/>
              <a:t>SOMD</a:t>
            </a:r>
            <a:r>
              <a:rPr lang="en-US" sz="800" dirty="0" smtClean="0"/>
              <a:t>          	Space Operations Mission Directorate</a:t>
            </a:r>
          </a:p>
          <a:p>
            <a:pPr marL="914400" indent="-914400" eaLnBrk="1" hangingPunct="1">
              <a:lnSpc>
                <a:spcPct val="120000"/>
              </a:lnSpc>
              <a:spcBef>
                <a:spcPct val="0"/>
              </a:spcBef>
              <a:spcAft>
                <a:spcPct val="0"/>
              </a:spcAft>
              <a:buFontTx/>
              <a:buNone/>
            </a:pPr>
            <a:r>
              <a:rPr lang="en-US" sz="800" b="1" dirty="0" smtClean="0"/>
              <a:t>SSE</a:t>
            </a:r>
            <a:r>
              <a:rPr lang="en-US" sz="800" dirty="0" smtClean="0"/>
              <a:t> 	Sensor Support Electronics</a:t>
            </a:r>
          </a:p>
          <a:p>
            <a:pPr marL="914400" indent="-914400" eaLnBrk="1" hangingPunct="1">
              <a:lnSpc>
                <a:spcPct val="120000"/>
              </a:lnSpc>
              <a:spcBef>
                <a:spcPct val="0"/>
              </a:spcBef>
              <a:spcAft>
                <a:spcPct val="0"/>
              </a:spcAft>
              <a:buFontTx/>
              <a:buNone/>
            </a:pPr>
            <a:r>
              <a:rPr lang="en-US" sz="800" b="1" dirty="0" smtClean="0"/>
              <a:t>TMR </a:t>
            </a:r>
            <a:r>
              <a:rPr lang="en-US" sz="800" dirty="0" smtClean="0"/>
              <a:t>	Technical Management Representative </a:t>
            </a:r>
          </a:p>
          <a:p>
            <a:pPr marL="914400" indent="-914400" eaLnBrk="1" hangingPunct="1">
              <a:lnSpc>
                <a:spcPct val="120000"/>
              </a:lnSpc>
              <a:spcBef>
                <a:spcPct val="0"/>
              </a:spcBef>
              <a:spcAft>
                <a:spcPct val="0"/>
              </a:spcAft>
              <a:buFontTx/>
              <a:buNone/>
            </a:pPr>
            <a:r>
              <a:rPr lang="en-US" sz="800" b="1" dirty="0" smtClean="0"/>
              <a:t>VAB</a:t>
            </a:r>
            <a:r>
              <a:rPr lang="en-US" sz="800" dirty="0" smtClean="0"/>
              <a:t>	Vehicle Assembly Building</a:t>
            </a:r>
          </a:p>
          <a:p>
            <a:pPr marL="914400" indent="-914400" eaLnBrk="1" hangingPunct="1">
              <a:lnSpc>
                <a:spcPct val="120000"/>
              </a:lnSpc>
              <a:spcBef>
                <a:spcPct val="0"/>
              </a:spcBef>
              <a:spcAft>
                <a:spcPct val="0"/>
              </a:spcAft>
              <a:buFontTx/>
              <a:buNone/>
            </a:pPr>
            <a:r>
              <a:rPr lang="en-US" sz="800" b="1" dirty="0" smtClean="0"/>
              <a:t>VNS </a:t>
            </a:r>
            <a:r>
              <a:rPr lang="en-US" sz="800" dirty="0" smtClean="0"/>
              <a:t>	Vision Navigation Center</a:t>
            </a:r>
          </a:p>
          <a:p>
            <a:pPr marL="914400" indent="-914400" eaLnBrk="1" hangingPunct="1">
              <a:lnSpc>
                <a:spcPct val="120000"/>
              </a:lnSpc>
              <a:spcBef>
                <a:spcPct val="0"/>
              </a:spcBef>
              <a:spcAft>
                <a:spcPct val="0"/>
              </a:spcAft>
              <a:buFontTx/>
              <a:buNone/>
            </a:pPr>
            <a:r>
              <a:rPr lang="en-US" sz="800" b="1" dirty="0" smtClean="0"/>
              <a:t>WFF</a:t>
            </a:r>
            <a:r>
              <a:rPr lang="en-US" sz="800" dirty="0" smtClean="0"/>
              <a:t>	Wallops Flight Facility</a:t>
            </a:r>
          </a:p>
          <a:p>
            <a:pPr marL="914400" indent="-914400" eaLnBrk="1" hangingPunct="1">
              <a:lnSpc>
                <a:spcPct val="120000"/>
              </a:lnSpc>
              <a:spcBef>
                <a:spcPct val="0"/>
              </a:spcBef>
              <a:spcAft>
                <a:spcPct val="0"/>
              </a:spcAft>
              <a:buFontTx/>
              <a:buNone/>
            </a:pPr>
            <a:r>
              <a:rPr lang="en-US" sz="800" b="1" dirty="0" smtClean="0"/>
              <a:t>WIO</a:t>
            </a:r>
            <a:r>
              <a:rPr lang="en-US" sz="800" dirty="0" smtClean="0"/>
              <a:t>	Wind Induced </a:t>
            </a:r>
            <a:r>
              <a:rPr lang="en-US" sz="800" dirty="0" err="1" smtClean="0"/>
              <a:t>Oscilation</a:t>
            </a:r>
            <a:r>
              <a:rPr lang="en-US" sz="800" dirty="0" smtClean="0"/>
              <a:t>  </a:t>
            </a:r>
          </a:p>
          <a:p>
            <a:pPr marL="914400" indent="-914400" eaLnBrk="1" hangingPunct="1">
              <a:lnSpc>
                <a:spcPct val="120000"/>
              </a:lnSpc>
              <a:spcBef>
                <a:spcPct val="0"/>
              </a:spcBef>
              <a:spcAft>
                <a:spcPct val="0"/>
              </a:spcAft>
              <a:buFontTx/>
              <a:buNone/>
            </a:pPr>
            <a:r>
              <a:rPr lang="en-US" sz="800" b="1" dirty="0" smtClean="0"/>
              <a:t>WSMR</a:t>
            </a:r>
            <a:r>
              <a:rPr lang="en-US" sz="800" dirty="0" smtClean="0"/>
              <a:t>	White Sands Missile Range</a:t>
            </a:r>
          </a:p>
          <a:p>
            <a:pPr marL="914400" indent="-914400" eaLnBrk="1" hangingPunct="1">
              <a:lnSpc>
                <a:spcPct val="120000"/>
              </a:lnSpc>
              <a:spcBef>
                <a:spcPct val="0"/>
              </a:spcBef>
              <a:spcAft>
                <a:spcPct val="0"/>
              </a:spcAft>
              <a:buFontTx/>
              <a:buNone/>
            </a:pPr>
            <a:r>
              <a:rPr lang="en-US" sz="800" b="1" dirty="0" smtClean="0"/>
              <a:t>WYE</a:t>
            </a:r>
            <a:r>
              <a:rPr lang="en-US" sz="800" dirty="0" smtClean="0"/>
              <a:t>	Work year Equivalent (Contractor)</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563562"/>
          </a:xfrm>
        </p:spPr>
        <p:txBody>
          <a:bodyPr/>
          <a:lstStyle/>
          <a:p>
            <a:pPr eaLnBrk="1" hangingPunct="1"/>
            <a:r>
              <a:rPr lang="en-US" smtClean="0">
                <a:ea typeface="ＭＳ Ｐゴシック" pitchFamily="-111" charset="-128"/>
              </a:rPr>
              <a:t>Langley Organization</a:t>
            </a:r>
          </a:p>
        </p:txBody>
      </p:sp>
      <p:sp>
        <p:nvSpPr>
          <p:cNvPr id="4" name="Slide Number Placeholder 3"/>
          <p:cNvSpPr>
            <a:spLocks noGrp="1"/>
          </p:cNvSpPr>
          <p:nvPr>
            <p:ph type="sldNum" sz="quarter" idx="10"/>
          </p:nvPr>
        </p:nvSpPr>
        <p:spPr>
          <a:xfrm>
            <a:off x="7006768" y="6607626"/>
            <a:ext cx="2133600" cy="247650"/>
          </a:xfrm>
        </p:spPr>
        <p:txBody>
          <a:bodyPr/>
          <a:lstStyle/>
          <a:p>
            <a:pPr>
              <a:defRPr/>
            </a:pPr>
            <a:fld id="{9E157FE6-2E48-46F6-9630-B3577A234960}" type="slidenum">
              <a:rPr lang="en-US" smtClean="0"/>
              <a:pPr>
                <a:defRPr/>
              </a:pPr>
              <a:t>4</a:t>
            </a:fld>
            <a:endParaRPr lang="en-US"/>
          </a:p>
        </p:txBody>
      </p:sp>
      <p:pic>
        <p:nvPicPr>
          <p:cNvPr id="5" name="Picture 2"/>
          <p:cNvPicPr>
            <a:picLocks noChangeAspect="1"/>
          </p:cNvPicPr>
          <p:nvPr/>
        </p:nvPicPr>
        <p:blipFill>
          <a:blip r:embed="rId2">
            <a:extLst>
              <a:ext uri="{28A0092B-C50C-407E-A947-70E740481C1C}">
                <a14:useLocalDpi xmlns:a14="http://schemas.microsoft.com/office/drawing/2010/main" val="0"/>
              </a:ext>
            </a:extLst>
          </a:blip>
          <a:srcRect t="5006" b="4179"/>
          <a:stretch>
            <a:fillRect/>
          </a:stretch>
        </p:blipFill>
        <p:spPr bwMode="auto">
          <a:xfrm>
            <a:off x="509650" y="996328"/>
            <a:ext cx="8222668" cy="576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85B8001-0184-4EE5-868F-745BF99C6DD1}" type="slidenum">
              <a:rPr lang="en-US"/>
              <a:pPr>
                <a:defRPr/>
              </a:pPr>
              <a:t>5</a:t>
            </a:fld>
            <a:endParaRPr lang="en-US"/>
          </a:p>
        </p:txBody>
      </p:sp>
      <p:sp>
        <p:nvSpPr>
          <p:cNvPr id="7171" name="Rectangle 2"/>
          <p:cNvSpPr>
            <a:spLocks noGrp="1" noChangeArrowheads="1"/>
          </p:cNvSpPr>
          <p:nvPr>
            <p:ph type="body" idx="1"/>
          </p:nvPr>
        </p:nvSpPr>
        <p:spPr>
          <a:xfrm>
            <a:off x="685800" y="1212850"/>
            <a:ext cx="7772400" cy="5645150"/>
          </a:xfrm>
        </p:spPr>
        <p:txBody>
          <a:bodyPr/>
          <a:lstStyle/>
          <a:p>
            <a:pPr eaLnBrk="1" hangingPunct="1">
              <a:lnSpc>
                <a:spcPct val="90000"/>
              </a:lnSpc>
              <a:spcBef>
                <a:spcPct val="20000"/>
              </a:spcBef>
              <a:spcAft>
                <a:spcPct val="20000"/>
              </a:spcAft>
            </a:pPr>
            <a:r>
              <a:rPr lang="en-US" sz="2400" b="1" dirty="0" smtClean="0"/>
              <a:t>Aeronautics</a:t>
            </a:r>
            <a:r>
              <a:rPr lang="en-US" sz="1050" b="1" dirty="0" smtClean="0"/>
              <a:t> </a:t>
            </a:r>
            <a:r>
              <a:rPr lang="en-US" sz="2400" b="1" dirty="0" smtClean="0"/>
              <a:t>/</a:t>
            </a:r>
            <a:r>
              <a:rPr lang="en-US" sz="1200" b="1" dirty="0" smtClean="0"/>
              <a:t> </a:t>
            </a:r>
            <a:r>
              <a:rPr lang="en-US" sz="2400" b="1" dirty="0" smtClean="0"/>
              <a:t>Science</a:t>
            </a:r>
            <a:r>
              <a:rPr lang="en-US" sz="1050" b="1" dirty="0" smtClean="0">
                <a:solidFill>
                  <a:srgbClr val="000000"/>
                </a:solidFill>
              </a:rPr>
              <a:t> </a:t>
            </a:r>
            <a:r>
              <a:rPr lang="en-US" sz="2400" b="1" dirty="0" smtClean="0"/>
              <a:t>/</a:t>
            </a:r>
            <a:r>
              <a:rPr lang="en-US" sz="1050" b="1" dirty="0" smtClean="0">
                <a:solidFill>
                  <a:srgbClr val="000000"/>
                </a:solidFill>
              </a:rPr>
              <a:t> </a:t>
            </a:r>
            <a:r>
              <a:rPr lang="en-US" sz="2400" b="1" dirty="0" smtClean="0"/>
              <a:t>Space </a:t>
            </a:r>
            <a:r>
              <a:rPr lang="en-US" sz="2400" dirty="0" smtClean="0"/>
              <a:t>Technology and </a:t>
            </a:r>
            <a:r>
              <a:rPr lang="en-US" sz="2400" b="1" dirty="0" smtClean="0"/>
              <a:t>Exploration Directorates</a:t>
            </a:r>
            <a:endParaRPr lang="en-US" sz="2200" dirty="0" smtClean="0"/>
          </a:p>
          <a:p>
            <a:pPr lvl="1" eaLnBrk="1" hangingPunct="1">
              <a:lnSpc>
                <a:spcPct val="90000"/>
              </a:lnSpc>
              <a:spcBef>
                <a:spcPct val="20000"/>
              </a:spcBef>
              <a:spcAft>
                <a:spcPct val="20000"/>
              </a:spcAft>
            </a:pPr>
            <a:r>
              <a:rPr lang="en-US" sz="1800" dirty="0" smtClean="0"/>
              <a:t>Overall management responsibility for all Aeronautics Research Mission Directorate (ARMD), Human Exploration Operations Mission Directorate (HEOMD), Science Mission Directorate (SMD), and Space </a:t>
            </a:r>
            <a:r>
              <a:rPr lang="en-US" sz="1800" dirty="0" err="1" smtClean="0"/>
              <a:t>Technollogy</a:t>
            </a:r>
            <a:r>
              <a:rPr lang="en-US" sz="1800" dirty="0" smtClean="0"/>
              <a:t> Mission Directorate (STMD) work</a:t>
            </a:r>
          </a:p>
          <a:p>
            <a:pPr lvl="2" eaLnBrk="1" hangingPunct="1">
              <a:lnSpc>
                <a:spcPct val="90000"/>
              </a:lnSpc>
              <a:spcBef>
                <a:spcPct val="20000"/>
              </a:spcBef>
              <a:spcAft>
                <a:spcPct val="20000"/>
              </a:spcAft>
            </a:pPr>
            <a:r>
              <a:rPr lang="en-US" sz="1600" dirty="0" smtClean="0"/>
              <a:t>Primary Customer Interface (Up and Out)</a:t>
            </a:r>
          </a:p>
          <a:p>
            <a:pPr lvl="2" eaLnBrk="1" hangingPunct="1">
              <a:lnSpc>
                <a:spcPct val="90000"/>
              </a:lnSpc>
              <a:spcBef>
                <a:spcPct val="20000"/>
              </a:spcBef>
              <a:spcAft>
                <a:spcPct val="20000"/>
              </a:spcAft>
            </a:pPr>
            <a:r>
              <a:rPr lang="en-US" sz="1600" dirty="0" smtClean="0"/>
              <a:t>Overall Budget Integration</a:t>
            </a:r>
          </a:p>
          <a:p>
            <a:pPr lvl="2" eaLnBrk="1" hangingPunct="1">
              <a:lnSpc>
                <a:spcPct val="90000"/>
              </a:lnSpc>
              <a:spcBef>
                <a:spcPct val="20000"/>
              </a:spcBef>
              <a:spcAft>
                <a:spcPct val="20000"/>
              </a:spcAft>
            </a:pPr>
            <a:r>
              <a:rPr lang="en-US" sz="1600" dirty="0" smtClean="0"/>
              <a:t>New Business</a:t>
            </a:r>
          </a:p>
          <a:p>
            <a:pPr eaLnBrk="1" hangingPunct="1">
              <a:lnSpc>
                <a:spcPct val="90000"/>
              </a:lnSpc>
              <a:spcBef>
                <a:spcPct val="20000"/>
              </a:spcBef>
              <a:spcAft>
                <a:spcPct val="20000"/>
              </a:spcAft>
            </a:pPr>
            <a:r>
              <a:rPr lang="en-US" sz="2400" b="1" dirty="0" smtClean="0"/>
              <a:t>Flight Projects Directorate</a:t>
            </a:r>
            <a:endParaRPr lang="en-US" sz="2000" dirty="0" smtClean="0"/>
          </a:p>
          <a:p>
            <a:pPr lvl="1" eaLnBrk="1" hangingPunct="1">
              <a:lnSpc>
                <a:spcPct val="90000"/>
              </a:lnSpc>
              <a:spcBef>
                <a:spcPct val="20000"/>
              </a:spcBef>
              <a:spcAft>
                <a:spcPct val="20000"/>
              </a:spcAft>
            </a:pPr>
            <a:r>
              <a:rPr lang="en-US" sz="1800" dirty="0" smtClean="0"/>
              <a:t>Execution responsibility of all Flight Project work supporting all Mission Directorates (Aeronautics, Human Exploration, Science, and Space Technology)</a:t>
            </a:r>
          </a:p>
          <a:p>
            <a:pPr lvl="2" eaLnBrk="1" hangingPunct="1">
              <a:lnSpc>
                <a:spcPct val="90000"/>
              </a:lnSpc>
              <a:spcBef>
                <a:spcPct val="20000"/>
              </a:spcBef>
              <a:spcAft>
                <a:spcPct val="20000"/>
              </a:spcAft>
            </a:pPr>
            <a:r>
              <a:rPr lang="en-US" sz="1600" dirty="0" smtClean="0"/>
              <a:t>Day-to-Day Execution (Down and In, Customer Interface coordinated with Product Units)</a:t>
            </a:r>
          </a:p>
          <a:p>
            <a:pPr lvl="2" eaLnBrk="1" hangingPunct="1">
              <a:lnSpc>
                <a:spcPct val="90000"/>
              </a:lnSpc>
              <a:spcBef>
                <a:spcPct val="20000"/>
              </a:spcBef>
              <a:spcAft>
                <a:spcPct val="20000"/>
              </a:spcAft>
            </a:pPr>
            <a:r>
              <a:rPr lang="en-US" sz="1600" dirty="0" smtClean="0"/>
              <a:t>Standard Practices and Processes</a:t>
            </a:r>
          </a:p>
          <a:p>
            <a:pPr lvl="2" eaLnBrk="1" hangingPunct="1">
              <a:lnSpc>
                <a:spcPct val="90000"/>
              </a:lnSpc>
              <a:spcBef>
                <a:spcPct val="20000"/>
              </a:spcBef>
              <a:spcAft>
                <a:spcPct val="20000"/>
              </a:spcAft>
            </a:pPr>
            <a:r>
              <a:rPr lang="en-US" sz="1600" dirty="0" smtClean="0"/>
              <a:t>Maintaining and Growing Flight Project Management Capabilities</a:t>
            </a:r>
          </a:p>
        </p:txBody>
      </p:sp>
      <p:sp>
        <p:nvSpPr>
          <p:cNvPr id="7172" name="Rectangle 3"/>
          <p:cNvSpPr>
            <a:spLocks noGrp="1" noChangeArrowheads="1"/>
          </p:cNvSpPr>
          <p:nvPr>
            <p:ph type="title"/>
          </p:nvPr>
        </p:nvSpPr>
        <p:spPr>
          <a:xfrm>
            <a:off x="0" y="312614"/>
            <a:ext cx="9144000" cy="601785"/>
          </a:xfrm>
        </p:spPr>
        <p:txBody>
          <a:bodyPr/>
          <a:lstStyle/>
          <a:p>
            <a:pPr eaLnBrk="1" hangingPunct="1"/>
            <a:r>
              <a:rPr lang="en-US" dirty="0" smtClean="0"/>
              <a:t>Organizational Roles</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3"/>
          <p:cNvSpPr>
            <a:spLocks noGrp="1"/>
          </p:cNvSpPr>
          <p:nvPr>
            <p:ph type="sldNum" sz="quarter" idx="10"/>
          </p:nvPr>
        </p:nvSpPr>
        <p:spPr/>
        <p:txBody>
          <a:bodyPr/>
          <a:lstStyle/>
          <a:p>
            <a:pPr>
              <a:defRPr/>
            </a:pPr>
            <a:fld id="{53040B02-9CC1-4818-ABB1-818A9F056F60}" type="slidenum">
              <a:rPr lang="en-US"/>
              <a:pPr>
                <a:defRPr/>
              </a:pPr>
              <a:t>6</a:t>
            </a:fld>
            <a:endParaRPr lang="en-US"/>
          </a:p>
        </p:txBody>
      </p:sp>
      <p:pic>
        <p:nvPicPr>
          <p:cNvPr id="8195" name="Picture 17" descr="puzzle"/>
          <p:cNvPicPr>
            <a:picLocks noChangeAspect="1" noChangeArrowheads="1"/>
          </p:cNvPicPr>
          <p:nvPr/>
        </p:nvPicPr>
        <p:blipFill>
          <a:blip r:embed="rId3" cstate="print"/>
          <a:srcRect/>
          <a:stretch>
            <a:fillRect/>
          </a:stretch>
        </p:blipFill>
        <p:spPr bwMode="auto">
          <a:xfrm>
            <a:off x="1006475" y="1160463"/>
            <a:ext cx="7756525" cy="5462587"/>
          </a:xfrm>
          <a:prstGeom prst="rect">
            <a:avLst/>
          </a:prstGeom>
          <a:noFill/>
          <a:ln w="9525">
            <a:noFill/>
            <a:miter lim="800000"/>
            <a:headEnd/>
            <a:tailEnd/>
          </a:ln>
        </p:spPr>
      </p:pic>
      <p:sp>
        <p:nvSpPr>
          <p:cNvPr id="8196" name="Rectangle 2"/>
          <p:cNvSpPr>
            <a:spLocks noGrp="1" noChangeArrowheads="1"/>
          </p:cNvSpPr>
          <p:nvPr>
            <p:ph type="title"/>
          </p:nvPr>
        </p:nvSpPr>
        <p:spPr>
          <a:xfrm>
            <a:off x="752475" y="318104"/>
            <a:ext cx="7705725" cy="631092"/>
          </a:xfrm>
        </p:spPr>
        <p:txBody>
          <a:bodyPr/>
          <a:lstStyle/>
          <a:p>
            <a:pPr eaLnBrk="1" hangingPunct="1"/>
            <a:r>
              <a:rPr lang="en-US" dirty="0" smtClean="0"/>
              <a:t>FPD Relationship to </a:t>
            </a:r>
            <a:r>
              <a:rPr lang="en-US" dirty="0" err="1" smtClean="0"/>
              <a:t>PUs</a:t>
            </a:r>
            <a:r>
              <a:rPr lang="en-US" dirty="0" smtClean="0"/>
              <a:t> and </a:t>
            </a:r>
            <a:r>
              <a:rPr lang="en-US" dirty="0" err="1" smtClean="0"/>
              <a:t>CRUs</a:t>
            </a:r>
            <a:endParaRPr lang="en-US" dirty="0" smtClean="0"/>
          </a:p>
        </p:txBody>
      </p:sp>
      <p:sp>
        <p:nvSpPr>
          <p:cNvPr id="59398" name="Text Box 6"/>
          <p:cNvSpPr txBox="1">
            <a:spLocks noChangeArrowheads="1"/>
          </p:cNvSpPr>
          <p:nvPr/>
        </p:nvSpPr>
        <p:spPr bwMode="auto">
          <a:xfrm>
            <a:off x="1492250" y="1420813"/>
            <a:ext cx="800294" cy="369332"/>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1800" b="1" dirty="0" smtClean="0">
                <a:solidFill>
                  <a:schemeClr val="bg1"/>
                </a:solidFill>
                <a:latin typeface="Arial" charset="0"/>
              </a:rPr>
              <a:t>STED</a:t>
            </a:r>
            <a:endParaRPr lang="en-US" sz="1800" b="1" dirty="0">
              <a:solidFill>
                <a:schemeClr val="bg1"/>
              </a:solidFill>
              <a:latin typeface="Arial" charset="0"/>
            </a:endParaRPr>
          </a:p>
        </p:txBody>
      </p:sp>
      <p:sp>
        <p:nvSpPr>
          <p:cNvPr id="59399" name="Text Box 7"/>
          <p:cNvSpPr txBox="1">
            <a:spLocks noChangeArrowheads="1"/>
          </p:cNvSpPr>
          <p:nvPr/>
        </p:nvSpPr>
        <p:spPr bwMode="auto">
          <a:xfrm>
            <a:off x="4387850" y="1946275"/>
            <a:ext cx="501650" cy="366713"/>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1800" b="1">
                <a:solidFill>
                  <a:schemeClr val="bg1"/>
                </a:solidFill>
                <a:latin typeface="Arial" charset="0"/>
              </a:rPr>
              <a:t>SD</a:t>
            </a:r>
          </a:p>
        </p:txBody>
      </p:sp>
      <p:sp>
        <p:nvSpPr>
          <p:cNvPr id="59400" name="Text Box 8"/>
          <p:cNvSpPr txBox="1">
            <a:spLocks noChangeArrowheads="1"/>
          </p:cNvSpPr>
          <p:nvPr/>
        </p:nvSpPr>
        <p:spPr bwMode="auto">
          <a:xfrm>
            <a:off x="6503988" y="1793875"/>
            <a:ext cx="679450" cy="366713"/>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1800" b="1">
                <a:solidFill>
                  <a:schemeClr val="bg1"/>
                </a:solidFill>
                <a:latin typeface="Arial" charset="0"/>
              </a:rPr>
              <a:t>ARD</a:t>
            </a:r>
            <a:endParaRPr lang="en-US" sz="1800" b="1">
              <a:latin typeface="Arial" charset="0"/>
            </a:endParaRPr>
          </a:p>
        </p:txBody>
      </p:sp>
      <p:sp>
        <p:nvSpPr>
          <p:cNvPr id="59401" name="Text Box 9"/>
          <p:cNvSpPr txBox="1">
            <a:spLocks noChangeArrowheads="1"/>
          </p:cNvSpPr>
          <p:nvPr/>
        </p:nvSpPr>
        <p:spPr bwMode="auto">
          <a:xfrm>
            <a:off x="4140200" y="3683000"/>
            <a:ext cx="895350" cy="519113"/>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2800" b="1">
                <a:solidFill>
                  <a:schemeClr val="bg1"/>
                </a:solidFill>
                <a:latin typeface="Arial" charset="0"/>
              </a:rPr>
              <a:t>FPD</a:t>
            </a:r>
          </a:p>
        </p:txBody>
      </p:sp>
      <p:sp>
        <p:nvSpPr>
          <p:cNvPr id="59403" name="Text Box 11"/>
          <p:cNvSpPr txBox="1">
            <a:spLocks noChangeArrowheads="1"/>
          </p:cNvSpPr>
          <p:nvPr/>
        </p:nvSpPr>
        <p:spPr bwMode="auto">
          <a:xfrm>
            <a:off x="4217988" y="5657850"/>
            <a:ext cx="540958" cy="40011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2000" b="1" dirty="0" smtClean="0">
                <a:solidFill>
                  <a:schemeClr val="bg1"/>
                </a:solidFill>
                <a:latin typeface="Arial" charset="0"/>
              </a:rPr>
              <a:t>ED</a:t>
            </a:r>
            <a:endParaRPr lang="en-US" sz="2000" b="1" dirty="0">
              <a:solidFill>
                <a:schemeClr val="bg1"/>
              </a:solidFill>
              <a:latin typeface="Arial" charset="0"/>
            </a:endParaRPr>
          </a:p>
        </p:txBody>
      </p:sp>
      <p:sp>
        <p:nvSpPr>
          <p:cNvPr id="59404" name="Text Box 12"/>
          <p:cNvSpPr txBox="1">
            <a:spLocks noChangeArrowheads="1"/>
          </p:cNvSpPr>
          <p:nvPr/>
        </p:nvSpPr>
        <p:spPr bwMode="auto">
          <a:xfrm>
            <a:off x="1528763" y="5657850"/>
            <a:ext cx="555110" cy="40011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2000" b="1" dirty="0" smtClean="0">
                <a:solidFill>
                  <a:schemeClr val="bg1"/>
                </a:solidFill>
                <a:latin typeface="Arial" charset="0"/>
              </a:rPr>
              <a:t>RD</a:t>
            </a:r>
            <a:endParaRPr lang="en-US" sz="2000" b="1" dirty="0">
              <a:solidFill>
                <a:schemeClr val="bg1"/>
              </a:solidFill>
              <a:latin typeface="Arial" charset="0"/>
            </a:endParaRPr>
          </a:p>
        </p:txBody>
      </p:sp>
      <p:sp>
        <p:nvSpPr>
          <p:cNvPr id="59405" name="Text Box 13"/>
          <p:cNvSpPr txBox="1">
            <a:spLocks noChangeArrowheads="1"/>
          </p:cNvSpPr>
          <p:nvPr/>
        </p:nvSpPr>
        <p:spPr bwMode="auto">
          <a:xfrm>
            <a:off x="6731000" y="5657850"/>
            <a:ext cx="903288" cy="39687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2000" b="1">
                <a:solidFill>
                  <a:schemeClr val="bg1"/>
                </a:solidFill>
                <a:latin typeface="Arial" charset="0"/>
              </a:rPr>
              <a:t>SACD</a:t>
            </a:r>
          </a:p>
        </p:txBody>
      </p:sp>
      <p:sp>
        <p:nvSpPr>
          <p:cNvPr id="8204" name="Text Box 18"/>
          <p:cNvSpPr txBox="1">
            <a:spLocks noChangeArrowheads="1"/>
          </p:cNvSpPr>
          <p:nvPr/>
        </p:nvSpPr>
        <p:spPr bwMode="auto">
          <a:xfrm>
            <a:off x="781050" y="2195513"/>
            <a:ext cx="642938" cy="396875"/>
          </a:xfrm>
          <a:prstGeom prst="rect">
            <a:avLst/>
          </a:prstGeom>
          <a:noFill/>
          <a:ln w="9525">
            <a:noFill/>
            <a:miter lim="800000"/>
            <a:headEnd/>
            <a:tailEnd/>
          </a:ln>
        </p:spPr>
        <p:txBody>
          <a:bodyPr wrap="none">
            <a:spAutoFit/>
          </a:bodyPr>
          <a:lstStyle/>
          <a:p>
            <a:r>
              <a:rPr lang="en-US" sz="1000">
                <a:latin typeface="Arial" pitchFamily="34" charset="0"/>
              </a:rPr>
              <a:t>Flight</a:t>
            </a:r>
            <a:br>
              <a:rPr lang="en-US" sz="1000">
                <a:latin typeface="Arial" pitchFamily="34" charset="0"/>
              </a:rPr>
            </a:br>
            <a:r>
              <a:rPr lang="en-US" sz="1000">
                <a:latin typeface="Arial" pitchFamily="34" charset="0"/>
              </a:rPr>
              <a:t>Projects</a:t>
            </a:r>
          </a:p>
        </p:txBody>
      </p:sp>
      <p:sp>
        <p:nvSpPr>
          <p:cNvPr id="8205" name="Text Box 19"/>
          <p:cNvSpPr txBox="1">
            <a:spLocks noChangeArrowheads="1"/>
          </p:cNvSpPr>
          <p:nvPr/>
        </p:nvSpPr>
        <p:spPr bwMode="auto">
          <a:xfrm>
            <a:off x="3565525" y="1104900"/>
            <a:ext cx="642938" cy="396875"/>
          </a:xfrm>
          <a:prstGeom prst="rect">
            <a:avLst/>
          </a:prstGeom>
          <a:noFill/>
          <a:ln w="9525">
            <a:noFill/>
            <a:miter lim="800000"/>
            <a:headEnd/>
            <a:tailEnd/>
          </a:ln>
        </p:spPr>
        <p:txBody>
          <a:bodyPr wrap="none">
            <a:spAutoFit/>
          </a:bodyPr>
          <a:lstStyle/>
          <a:p>
            <a:pPr algn="r"/>
            <a:r>
              <a:rPr lang="en-US" sz="1000">
                <a:latin typeface="Arial" pitchFamily="34" charset="0"/>
              </a:rPr>
              <a:t>Flight</a:t>
            </a:r>
            <a:br>
              <a:rPr lang="en-US" sz="1000">
                <a:latin typeface="Arial" pitchFamily="34" charset="0"/>
              </a:rPr>
            </a:br>
            <a:r>
              <a:rPr lang="en-US" sz="1000">
                <a:latin typeface="Arial" pitchFamily="34" charset="0"/>
              </a:rPr>
              <a:t>Projects</a:t>
            </a:r>
          </a:p>
        </p:txBody>
      </p:sp>
      <p:sp>
        <p:nvSpPr>
          <p:cNvPr id="8206" name="Text Box 20"/>
          <p:cNvSpPr txBox="1">
            <a:spLocks noChangeArrowheads="1"/>
          </p:cNvSpPr>
          <p:nvPr/>
        </p:nvSpPr>
        <p:spPr bwMode="auto">
          <a:xfrm>
            <a:off x="7810500" y="1220788"/>
            <a:ext cx="642938" cy="396875"/>
          </a:xfrm>
          <a:prstGeom prst="rect">
            <a:avLst/>
          </a:prstGeom>
          <a:noFill/>
          <a:ln w="9525">
            <a:noFill/>
            <a:miter lim="800000"/>
            <a:headEnd/>
            <a:tailEnd/>
          </a:ln>
        </p:spPr>
        <p:txBody>
          <a:bodyPr wrap="none">
            <a:spAutoFit/>
          </a:bodyPr>
          <a:lstStyle/>
          <a:p>
            <a:pPr algn="r"/>
            <a:r>
              <a:rPr lang="en-US" sz="1000">
                <a:latin typeface="Arial" pitchFamily="34" charset="0"/>
              </a:rPr>
              <a:t>Flight</a:t>
            </a:r>
            <a:br>
              <a:rPr lang="en-US" sz="1000">
                <a:latin typeface="Arial" pitchFamily="34" charset="0"/>
              </a:rPr>
            </a:br>
            <a:r>
              <a:rPr lang="en-US" sz="1000">
                <a:latin typeface="Arial" pitchFamily="34" charset="0"/>
              </a:rPr>
              <a:t>Projects</a:t>
            </a:r>
          </a:p>
        </p:txBody>
      </p:sp>
      <p:sp>
        <p:nvSpPr>
          <p:cNvPr id="8207" name="Line 21"/>
          <p:cNvSpPr>
            <a:spLocks noChangeShapeType="1"/>
          </p:cNvSpPr>
          <p:nvPr/>
        </p:nvSpPr>
        <p:spPr bwMode="auto">
          <a:xfrm flipH="1">
            <a:off x="2305050" y="4572000"/>
            <a:ext cx="1320800" cy="601663"/>
          </a:xfrm>
          <a:prstGeom prst="line">
            <a:avLst/>
          </a:prstGeom>
          <a:noFill/>
          <a:ln w="9525">
            <a:solidFill>
              <a:schemeClr val="tx1"/>
            </a:solidFill>
            <a:round/>
            <a:headEnd/>
            <a:tailEnd type="triangle" w="med" len="med"/>
          </a:ln>
        </p:spPr>
        <p:txBody>
          <a:bodyPr wrap="none" anchor="ctr"/>
          <a:lstStyle/>
          <a:p>
            <a:endParaRPr lang="en-US"/>
          </a:p>
        </p:txBody>
      </p:sp>
      <p:sp>
        <p:nvSpPr>
          <p:cNvPr id="8208" name="Line 22"/>
          <p:cNvSpPr>
            <a:spLocks noChangeShapeType="1"/>
          </p:cNvSpPr>
          <p:nvPr/>
        </p:nvSpPr>
        <p:spPr bwMode="auto">
          <a:xfrm flipV="1">
            <a:off x="2514600" y="4732338"/>
            <a:ext cx="1262063" cy="609600"/>
          </a:xfrm>
          <a:prstGeom prst="line">
            <a:avLst/>
          </a:prstGeom>
          <a:noFill/>
          <a:ln w="9525">
            <a:solidFill>
              <a:schemeClr val="tx1"/>
            </a:solidFill>
            <a:round/>
            <a:headEnd/>
            <a:tailEnd type="triangle" w="med" len="med"/>
          </a:ln>
        </p:spPr>
        <p:txBody>
          <a:bodyPr wrap="none" anchor="ctr"/>
          <a:lstStyle/>
          <a:p>
            <a:endParaRPr lang="en-US"/>
          </a:p>
        </p:txBody>
      </p:sp>
      <p:sp>
        <p:nvSpPr>
          <p:cNvPr id="8209" name="Line 23"/>
          <p:cNvSpPr>
            <a:spLocks noChangeShapeType="1"/>
          </p:cNvSpPr>
          <p:nvPr/>
        </p:nvSpPr>
        <p:spPr bwMode="auto">
          <a:xfrm flipV="1">
            <a:off x="4730750" y="4833938"/>
            <a:ext cx="0" cy="312737"/>
          </a:xfrm>
          <a:prstGeom prst="line">
            <a:avLst/>
          </a:prstGeom>
          <a:noFill/>
          <a:ln w="9525">
            <a:solidFill>
              <a:schemeClr val="tx1"/>
            </a:solidFill>
            <a:round/>
            <a:headEnd/>
            <a:tailEnd type="triangle" w="med" len="med"/>
          </a:ln>
        </p:spPr>
        <p:txBody>
          <a:bodyPr wrap="none" anchor="ctr"/>
          <a:lstStyle/>
          <a:p>
            <a:endParaRPr lang="en-US"/>
          </a:p>
        </p:txBody>
      </p:sp>
      <p:sp>
        <p:nvSpPr>
          <p:cNvPr id="8210" name="Line 24"/>
          <p:cNvSpPr>
            <a:spLocks noChangeShapeType="1"/>
          </p:cNvSpPr>
          <p:nvPr/>
        </p:nvSpPr>
        <p:spPr bwMode="auto">
          <a:xfrm rot="10800000" flipV="1">
            <a:off x="4452938" y="4849813"/>
            <a:ext cx="0" cy="312737"/>
          </a:xfrm>
          <a:prstGeom prst="line">
            <a:avLst/>
          </a:prstGeom>
          <a:noFill/>
          <a:ln w="9525">
            <a:solidFill>
              <a:schemeClr val="tx1"/>
            </a:solidFill>
            <a:round/>
            <a:headEnd/>
            <a:tailEnd type="triangle" w="med" len="med"/>
          </a:ln>
        </p:spPr>
        <p:txBody>
          <a:bodyPr wrap="none" anchor="ctr"/>
          <a:lstStyle/>
          <a:p>
            <a:endParaRPr lang="en-US"/>
          </a:p>
        </p:txBody>
      </p:sp>
      <p:sp>
        <p:nvSpPr>
          <p:cNvPr id="8211" name="Line 25"/>
          <p:cNvSpPr>
            <a:spLocks noChangeShapeType="1"/>
          </p:cNvSpPr>
          <p:nvPr/>
        </p:nvSpPr>
        <p:spPr bwMode="auto">
          <a:xfrm flipH="1" flipV="1">
            <a:off x="5813425" y="4546600"/>
            <a:ext cx="963613" cy="609600"/>
          </a:xfrm>
          <a:prstGeom prst="line">
            <a:avLst/>
          </a:prstGeom>
          <a:noFill/>
          <a:ln w="9525">
            <a:solidFill>
              <a:schemeClr val="tx1"/>
            </a:solidFill>
            <a:round/>
            <a:headEnd/>
            <a:tailEnd type="triangle" w="med" len="med"/>
          </a:ln>
        </p:spPr>
        <p:txBody>
          <a:bodyPr wrap="none" anchor="ctr"/>
          <a:lstStyle/>
          <a:p>
            <a:endParaRPr lang="en-US"/>
          </a:p>
        </p:txBody>
      </p:sp>
      <p:sp>
        <p:nvSpPr>
          <p:cNvPr id="8212" name="Line 26"/>
          <p:cNvSpPr>
            <a:spLocks noChangeShapeType="1"/>
          </p:cNvSpPr>
          <p:nvPr/>
        </p:nvSpPr>
        <p:spPr bwMode="auto">
          <a:xfrm>
            <a:off x="5572125" y="4656138"/>
            <a:ext cx="1049338" cy="684212"/>
          </a:xfrm>
          <a:prstGeom prst="line">
            <a:avLst/>
          </a:prstGeom>
          <a:noFill/>
          <a:ln w="9525">
            <a:solidFill>
              <a:schemeClr val="tx1"/>
            </a:solidFill>
            <a:round/>
            <a:headEnd/>
            <a:tailEnd type="triangle" w="med" len="med"/>
          </a:ln>
        </p:spPr>
        <p:txBody>
          <a:bodyPr wrap="none" anchor="ctr"/>
          <a:lstStyle/>
          <a:p>
            <a:endParaRPr lang="en-US"/>
          </a:p>
        </p:txBody>
      </p:sp>
      <p:sp>
        <p:nvSpPr>
          <p:cNvPr id="8213" name="Text Box 29"/>
          <p:cNvSpPr txBox="1">
            <a:spLocks noChangeArrowheads="1"/>
          </p:cNvSpPr>
          <p:nvPr/>
        </p:nvSpPr>
        <p:spPr bwMode="auto">
          <a:xfrm>
            <a:off x="2725738" y="4625975"/>
            <a:ext cx="268287" cy="274638"/>
          </a:xfrm>
          <a:prstGeom prst="rect">
            <a:avLst/>
          </a:prstGeom>
          <a:noFill/>
          <a:ln w="9525">
            <a:noFill/>
            <a:miter lim="800000"/>
            <a:headEnd/>
            <a:tailEnd/>
          </a:ln>
        </p:spPr>
        <p:txBody>
          <a:bodyPr wrap="none">
            <a:spAutoFit/>
          </a:bodyPr>
          <a:lstStyle/>
          <a:p>
            <a:r>
              <a:rPr lang="en-US" sz="1200">
                <a:latin typeface="Arial" pitchFamily="34" charset="0"/>
              </a:rPr>
              <a:t>$</a:t>
            </a:r>
          </a:p>
        </p:txBody>
      </p:sp>
      <p:sp>
        <p:nvSpPr>
          <p:cNvPr id="8214" name="Text Box 30"/>
          <p:cNvSpPr txBox="1">
            <a:spLocks noChangeArrowheads="1"/>
          </p:cNvSpPr>
          <p:nvPr/>
        </p:nvSpPr>
        <p:spPr bwMode="auto">
          <a:xfrm>
            <a:off x="4216400" y="4811713"/>
            <a:ext cx="268288" cy="274637"/>
          </a:xfrm>
          <a:prstGeom prst="rect">
            <a:avLst/>
          </a:prstGeom>
          <a:noFill/>
          <a:ln w="9525">
            <a:noFill/>
            <a:miter lim="800000"/>
            <a:headEnd/>
            <a:tailEnd/>
          </a:ln>
        </p:spPr>
        <p:txBody>
          <a:bodyPr wrap="none">
            <a:spAutoFit/>
          </a:bodyPr>
          <a:lstStyle/>
          <a:p>
            <a:r>
              <a:rPr lang="en-US" sz="1200">
                <a:latin typeface="Arial" pitchFamily="34" charset="0"/>
              </a:rPr>
              <a:t>$</a:t>
            </a:r>
          </a:p>
        </p:txBody>
      </p:sp>
      <p:sp>
        <p:nvSpPr>
          <p:cNvPr id="8215" name="Text Box 31"/>
          <p:cNvSpPr txBox="1">
            <a:spLocks noChangeArrowheads="1"/>
          </p:cNvSpPr>
          <p:nvPr/>
        </p:nvSpPr>
        <p:spPr bwMode="auto">
          <a:xfrm>
            <a:off x="5810250" y="4956175"/>
            <a:ext cx="268288" cy="274638"/>
          </a:xfrm>
          <a:prstGeom prst="rect">
            <a:avLst/>
          </a:prstGeom>
          <a:noFill/>
          <a:ln w="9525">
            <a:noFill/>
            <a:miter lim="800000"/>
            <a:headEnd/>
            <a:tailEnd/>
          </a:ln>
        </p:spPr>
        <p:txBody>
          <a:bodyPr wrap="none">
            <a:spAutoFit/>
          </a:bodyPr>
          <a:lstStyle/>
          <a:p>
            <a:r>
              <a:rPr lang="en-US" sz="1200">
                <a:latin typeface="Arial" pitchFamily="34" charset="0"/>
              </a:rPr>
              <a:t>$</a:t>
            </a:r>
          </a:p>
        </p:txBody>
      </p:sp>
      <p:sp>
        <p:nvSpPr>
          <p:cNvPr id="8216" name="Text Box 32"/>
          <p:cNvSpPr txBox="1">
            <a:spLocks noChangeArrowheads="1"/>
          </p:cNvSpPr>
          <p:nvPr/>
        </p:nvSpPr>
        <p:spPr bwMode="auto">
          <a:xfrm rot="-1635595">
            <a:off x="2746375" y="5030788"/>
            <a:ext cx="903288" cy="244475"/>
          </a:xfrm>
          <a:prstGeom prst="rect">
            <a:avLst/>
          </a:prstGeom>
          <a:noFill/>
          <a:ln w="9525">
            <a:noFill/>
            <a:miter lim="800000"/>
            <a:headEnd/>
            <a:tailEnd/>
          </a:ln>
        </p:spPr>
        <p:txBody>
          <a:bodyPr wrap="none">
            <a:spAutoFit/>
          </a:bodyPr>
          <a:lstStyle/>
          <a:p>
            <a:r>
              <a:rPr lang="en-US" sz="1000">
                <a:latin typeface="Arial" pitchFamily="34" charset="0"/>
              </a:rPr>
              <a:t>WF, facilities</a:t>
            </a:r>
          </a:p>
        </p:txBody>
      </p:sp>
      <p:sp>
        <p:nvSpPr>
          <p:cNvPr id="8217" name="Text Box 33"/>
          <p:cNvSpPr txBox="1">
            <a:spLocks noChangeArrowheads="1"/>
          </p:cNvSpPr>
          <p:nvPr/>
        </p:nvSpPr>
        <p:spPr bwMode="auto">
          <a:xfrm rot="1929098">
            <a:off x="5997575" y="4643438"/>
            <a:ext cx="903288" cy="244475"/>
          </a:xfrm>
          <a:prstGeom prst="rect">
            <a:avLst/>
          </a:prstGeom>
          <a:noFill/>
          <a:ln w="9525">
            <a:noFill/>
            <a:miter lim="800000"/>
            <a:headEnd/>
            <a:tailEnd/>
          </a:ln>
        </p:spPr>
        <p:txBody>
          <a:bodyPr wrap="none">
            <a:spAutoFit/>
          </a:bodyPr>
          <a:lstStyle/>
          <a:p>
            <a:r>
              <a:rPr lang="en-US" sz="1000">
                <a:latin typeface="Arial" pitchFamily="34" charset="0"/>
              </a:rPr>
              <a:t>WF, facilities</a:t>
            </a:r>
          </a:p>
        </p:txBody>
      </p:sp>
      <p:sp>
        <p:nvSpPr>
          <p:cNvPr id="8218" name="Text Box 34"/>
          <p:cNvSpPr txBox="1">
            <a:spLocks noChangeArrowheads="1"/>
          </p:cNvSpPr>
          <p:nvPr/>
        </p:nvSpPr>
        <p:spPr bwMode="auto">
          <a:xfrm>
            <a:off x="4719638" y="4876800"/>
            <a:ext cx="636587" cy="396875"/>
          </a:xfrm>
          <a:prstGeom prst="rect">
            <a:avLst/>
          </a:prstGeom>
          <a:noFill/>
          <a:ln w="9525">
            <a:noFill/>
            <a:miter lim="800000"/>
            <a:headEnd/>
            <a:tailEnd/>
          </a:ln>
        </p:spPr>
        <p:txBody>
          <a:bodyPr wrap="none">
            <a:spAutoFit/>
          </a:bodyPr>
          <a:lstStyle/>
          <a:p>
            <a:r>
              <a:rPr lang="en-US" sz="1000">
                <a:latin typeface="Arial" pitchFamily="34" charset="0"/>
              </a:rPr>
              <a:t>WF,</a:t>
            </a:r>
            <a:br>
              <a:rPr lang="en-US" sz="1000">
                <a:latin typeface="Arial" pitchFamily="34" charset="0"/>
              </a:rPr>
            </a:br>
            <a:r>
              <a:rPr lang="en-US" sz="1000">
                <a:latin typeface="Arial" pitchFamily="34" charset="0"/>
              </a:rPr>
              <a:t>facilities</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3176918-86F1-4FB2-B7C5-5E9E7DCA3FBC}" type="slidenum">
              <a:rPr lang="en-US"/>
              <a:pPr>
                <a:defRPr/>
              </a:pPr>
              <a:t>7</a:t>
            </a:fld>
            <a:endParaRPr lang="en-US"/>
          </a:p>
        </p:txBody>
      </p:sp>
      <p:sp>
        <p:nvSpPr>
          <p:cNvPr id="7" name="Title 1"/>
          <p:cNvSpPr txBox="1">
            <a:spLocks/>
          </p:cNvSpPr>
          <p:nvPr/>
        </p:nvSpPr>
        <p:spPr bwMode="auto">
          <a:xfrm>
            <a:off x="1073724" y="201519"/>
            <a:ext cx="7772400" cy="6864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lnSpc>
                <a:spcPts val="2840"/>
              </a:lnSpc>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Arial" charset="0"/>
              </a:defRPr>
            </a:lvl2pPr>
            <a:lvl3pPr algn="ctr" rtl="0" eaLnBrk="0" fontAlgn="base" hangingPunct="0">
              <a:spcBef>
                <a:spcPct val="0"/>
              </a:spcBef>
              <a:spcAft>
                <a:spcPct val="0"/>
              </a:spcAft>
              <a:defRPr sz="3200" b="1">
                <a:solidFill>
                  <a:schemeClr val="bg1"/>
                </a:solidFill>
                <a:latin typeface="Arial" charset="0"/>
              </a:defRPr>
            </a:lvl3pPr>
            <a:lvl4pPr algn="ctr" rtl="0" eaLnBrk="0" fontAlgn="base" hangingPunct="0">
              <a:spcBef>
                <a:spcPct val="0"/>
              </a:spcBef>
              <a:spcAft>
                <a:spcPct val="0"/>
              </a:spcAft>
              <a:defRPr sz="3200" b="1">
                <a:solidFill>
                  <a:schemeClr val="bg1"/>
                </a:solidFill>
                <a:latin typeface="Arial" charset="0"/>
              </a:defRPr>
            </a:lvl4pPr>
            <a:lvl5pPr algn="ctr" rtl="0" eaLnBrk="0" fontAlgn="base" hangingPunct="0">
              <a:spcBef>
                <a:spcPct val="0"/>
              </a:spcBef>
              <a:spcAft>
                <a:spcPct val="0"/>
              </a:spcAft>
              <a:defRPr sz="3200" b="1">
                <a:solidFill>
                  <a:schemeClr val="bg1"/>
                </a:solidFill>
                <a:latin typeface="Arial" charset="0"/>
              </a:defRPr>
            </a:lvl5pPr>
            <a:lvl6pPr marL="457200" algn="ctr" rtl="0" fontAlgn="base">
              <a:spcBef>
                <a:spcPct val="0"/>
              </a:spcBef>
              <a:spcAft>
                <a:spcPct val="0"/>
              </a:spcAft>
              <a:defRPr sz="3200" b="1">
                <a:solidFill>
                  <a:schemeClr val="bg1"/>
                </a:solidFill>
                <a:latin typeface="Arial" charset="0"/>
              </a:defRPr>
            </a:lvl6pPr>
            <a:lvl7pPr marL="914400" algn="ctr" rtl="0" fontAlgn="base">
              <a:spcBef>
                <a:spcPct val="0"/>
              </a:spcBef>
              <a:spcAft>
                <a:spcPct val="0"/>
              </a:spcAft>
              <a:defRPr sz="3200" b="1">
                <a:solidFill>
                  <a:schemeClr val="bg1"/>
                </a:solidFill>
                <a:latin typeface="Arial" charset="0"/>
              </a:defRPr>
            </a:lvl7pPr>
            <a:lvl8pPr marL="1371600" algn="ctr" rtl="0" fontAlgn="base">
              <a:spcBef>
                <a:spcPct val="0"/>
              </a:spcBef>
              <a:spcAft>
                <a:spcPct val="0"/>
              </a:spcAft>
              <a:defRPr sz="3200" b="1">
                <a:solidFill>
                  <a:schemeClr val="bg1"/>
                </a:solidFill>
                <a:latin typeface="Arial" charset="0"/>
              </a:defRPr>
            </a:lvl8pPr>
            <a:lvl9pPr marL="1828800" algn="ctr" rtl="0" fontAlgn="base">
              <a:spcBef>
                <a:spcPct val="0"/>
              </a:spcBef>
              <a:spcAft>
                <a:spcPct val="0"/>
              </a:spcAft>
              <a:defRPr sz="3200" b="1">
                <a:solidFill>
                  <a:schemeClr val="bg1"/>
                </a:solidFill>
                <a:latin typeface="Arial" charset="0"/>
              </a:defRPr>
            </a:lvl9pPr>
          </a:lstStyle>
          <a:p>
            <a:pPr eaLnBrk="1" hangingPunct="1"/>
            <a:r>
              <a:rPr lang="en-US" sz="2800" dirty="0" smtClean="0">
                <a:latin typeface="Calibri" charset="0"/>
              </a:rPr>
              <a:t>FPD Purpose and Organizational Unit Plan</a:t>
            </a:r>
            <a:endParaRPr lang="en-US" sz="2800" dirty="0">
              <a:latin typeface="Calibri" charset="0"/>
            </a:endParaRPr>
          </a:p>
        </p:txBody>
      </p:sp>
      <p:sp>
        <p:nvSpPr>
          <p:cNvPr id="8" name="Content Placeholder 2"/>
          <p:cNvSpPr txBox="1">
            <a:spLocks/>
          </p:cNvSpPr>
          <p:nvPr/>
        </p:nvSpPr>
        <p:spPr bwMode="auto">
          <a:xfrm>
            <a:off x="82062" y="1015805"/>
            <a:ext cx="9061938" cy="438443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5000"/>
              </a:spcBef>
              <a:spcAft>
                <a:spcPct val="25000"/>
              </a:spcAft>
              <a:buChar char="•"/>
              <a:defRPr sz="2800" b="1">
                <a:solidFill>
                  <a:schemeClr val="tx1"/>
                </a:solidFill>
                <a:latin typeface="+mn-lt"/>
                <a:ea typeface="+mn-ea"/>
                <a:cs typeface="+mn-cs"/>
              </a:defRPr>
            </a:lvl1pPr>
            <a:lvl2pPr marL="742950" indent="-285750" algn="l" rtl="0" eaLnBrk="0" fontAlgn="base" hangingPunct="0">
              <a:spcBef>
                <a:spcPct val="25000"/>
              </a:spcBef>
              <a:spcAft>
                <a:spcPct val="25000"/>
              </a:spcAft>
              <a:buChar char="–"/>
              <a:defRPr sz="2400">
                <a:solidFill>
                  <a:schemeClr val="tx1"/>
                </a:solidFill>
                <a:latin typeface="+mn-lt"/>
              </a:defRPr>
            </a:lvl2pPr>
            <a:lvl3pPr marL="1143000" indent="-228600" algn="l" rtl="0" eaLnBrk="0" fontAlgn="base" hangingPunct="0">
              <a:spcBef>
                <a:spcPct val="25000"/>
              </a:spcBef>
              <a:spcAft>
                <a:spcPct val="25000"/>
              </a:spcAft>
              <a:buChar char="•"/>
              <a:defRPr sz="2000">
                <a:solidFill>
                  <a:schemeClr val="tx1"/>
                </a:solidFill>
                <a:latin typeface="+mn-lt"/>
              </a:defRPr>
            </a:lvl3pPr>
            <a:lvl4pPr marL="1600200" indent="-228600" algn="l" rtl="0" eaLnBrk="0" fontAlgn="base" hangingPunct="0">
              <a:spcBef>
                <a:spcPct val="25000"/>
              </a:spcBef>
              <a:spcAft>
                <a:spcPct val="25000"/>
              </a:spcAft>
              <a:buChar char="–"/>
              <a:defRPr>
                <a:solidFill>
                  <a:schemeClr val="tx1"/>
                </a:solidFill>
                <a:latin typeface="+mn-lt"/>
              </a:defRPr>
            </a:lvl4pPr>
            <a:lvl5pPr marL="2057400" indent="-228600" algn="l" rtl="0" eaLnBrk="0" fontAlgn="base" hangingPunct="0">
              <a:spcBef>
                <a:spcPct val="25000"/>
              </a:spcBef>
              <a:spcAft>
                <a:spcPct val="25000"/>
              </a:spcAft>
              <a:buChar char="»"/>
              <a:defRPr>
                <a:solidFill>
                  <a:schemeClr val="tx1"/>
                </a:solidFill>
                <a:latin typeface="+mn-lt"/>
              </a:defRPr>
            </a:lvl5pPr>
            <a:lvl6pPr marL="2514600" indent="-228600" algn="l" rtl="0" fontAlgn="base">
              <a:spcBef>
                <a:spcPct val="25000"/>
              </a:spcBef>
              <a:spcAft>
                <a:spcPct val="25000"/>
              </a:spcAft>
              <a:buChar char="»"/>
              <a:defRPr>
                <a:solidFill>
                  <a:schemeClr val="tx1"/>
                </a:solidFill>
                <a:latin typeface="+mn-lt"/>
              </a:defRPr>
            </a:lvl6pPr>
            <a:lvl7pPr marL="2971800" indent="-228600" algn="l" rtl="0" fontAlgn="base">
              <a:spcBef>
                <a:spcPct val="25000"/>
              </a:spcBef>
              <a:spcAft>
                <a:spcPct val="25000"/>
              </a:spcAft>
              <a:buChar char="»"/>
              <a:defRPr>
                <a:solidFill>
                  <a:schemeClr val="tx1"/>
                </a:solidFill>
                <a:latin typeface="+mn-lt"/>
              </a:defRPr>
            </a:lvl7pPr>
            <a:lvl8pPr marL="3429000" indent="-228600" algn="l" rtl="0" fontAlgn="base">
              <a:spcBef>
                <a:spcPct val="25000"/>
              </a:spcBef>
              <a:spcAft>
                <a:spcPct val="25000"/>
              </a:spcAft>
              <a:buChar char="»"/>
              <a:defRPr>
                <a:solidFill>
                  <a:schemeClr val="tx1"/>
                </a:solidFill>
                <a:latin typeface="+mn-lt"/>
              </a:defRPr>
            </a:lvl8pPr>
            <a:lvl9pPr marL="3886200" indent="-228600" algn="l" rtl="0" fontAlgn="base">
              <a:spcBef>
                <a:spcPct val="25000"/>
              </a:spcBef>
              <a:spcAft>
                <a:spcPct val="25000"/>
              </a:spcAft>
              <a:buChar char="»"/>
              <a:defRPr>
                <a:solidFill>
                  <a:schemeClr val="tx1"/>
                </a:solidFill>
                <a:latin typeface="+mn-lt"/>
              </a:defRPr>
            </a:lvl9pPr>
          </a:lstStyle>
          <a:p>
            <a:pPr eaLnBrk="1" fontAlgn="auto" hangingPunct="1">
              <a:spcAft>
                <a:spcPts val="0"/>
              </a:spcAft>
              <a:buFont typeface="Arial"/>
              <a:buChar char="•"/>
              <a:defRPr/>
            </a:pPr>
            <a:r>
              <a:rPr lang="en-US" sz="2000" dirty="0" smtClean="0">
                <a:latin typeface="Calibri" panose="020F0502020204030204" pitchFamily="34" charset="0"/>
                <a:cs typeface="Calibri" panose="020F0502020204030204" pitchFamily="34" charset="0"/>
              </a:rPr>
              <a:t>Purpose Statement</a:t>
            </a:r>
          </a:p>
          <a:p>
            <a:pPr lvl="1" eaLnBrk="1" fontAlgn="auto" hangingPunct="1">
              <a:spcAft>
                <a:spcPts val="0"/>
              </a:spcAft>
              <a:buFont typeface="Arial"/>
              <a:buChar char="–"/>
              <a:defRPr/>
            </a:pPr>
            <a:r>
              <a:rPr lang="en-US" sz="1600" dirty="0" smtClean="0">
                <a:latin typeface="Calibri" panose="020F0502020204030204" pitchFamily="34" charset="0"/>
                <a:ea typeface="+mn-ea"/>
                <a:cs typeface="Calibri" panose="020F0502020204030204" pitchFamily="34" charset="0"/>
              </a:rPr>
              <a:t>The purpose of the Flight Projects Directorate (FPD) is to lead the execution of assigned flight projects, to support customers at Langley, at other Centers and external to NASA, to </a:t>
            </a:r>
            <a:r>
              <a:rPr lang="en-US" sz="1600" u="sng" dirty="0" smtClean="0">
                <a:latin typeface="Calibri" panose="020F0502020204030204" pitchFamily="34" charset="0"/>
                <a:ea typeface="+mn-ea"/>
                <a:cs typeface="Calibri" panose="020F0502020204030204" pitchFamily="34" charset="0"/>
              </a:rPr>
              <a:t>develop and maintain project management practices</a:t>
            </a:r>
            <a:r>
              <a:rPr lang="en-US" sz="1600" dirty="0" smtClean="0">
                <a:latin typeface="Calibri" panose="020F0502020204030204" pitchFamily="34" charset="0"/>
                <a:ea typeface="+mn-ea"/>
                <a:cs typeface="Calibri" panose="020F0502020204030204" pitchFamily="34" charset="0"/>
              </a:rPr>
              <a:t> in alignment with NASA standards and requirements, and to </a:t>
            </a:r>
            <a:r>
              <a:rPr lang="en-US" sz="1600" u="sng" dirty="0" smtClean="0">
                <a:latin typeface="Calibri" panose="020F0502020204030204" pitchFamily="34" charset="0"/>
                <a:ea typeface="+mn-ea"/>
                <a:cs typeface="Calibri" panose="020F0502020204030204" pitchFamily="34" charset="0"/>
              </a:rPr>
              <a:t>maintain and grow expertise</a:t>
            </a:r>
            <a:r>
              <a:rPr lang="en-US" sz="1600" dirty="0" smtClean="0">
                <a:latin typeface="Calibri" panose="020F0502020204030204" pitchFamily="34" charset="0"/>
                <a:ea typeface="+mn-ea"/>
                <a:cs typeface="Calibri" panose="020F0502020204030204" pitchFamily="34" charset="0"/>
              </a:rPr>
              <a:t> in project leadership, </a:t>
            </a:r>
            <a:r>
              <a:rPr lang="en-US" sz="1600" u="sng" dirty="0" smtClean="0">
                <a:latin typeface="Calibri" panose="020F0502020204030204" pitchFamily="34" charset="0"/>
                <a:ea typeface="+mn-ea"/>
                <a:cs typeface="Calibri" panose="020F0502020204030204" pitchFamily="34" charset="0"/>
              </a:rPr>
              <a:t>project planning and control</a:t>
            </a:r>
            <a:r>
              <a:rPr lang="en-US" sz="1600" dirty="0" smtClean="0">
                <a:latin typeface="Calibri" panose="020F0502020204030204" pitchFamily="34" charset="0"/>
                <a:ea typeface="+mn-ea"/>
                <a:cs typeface="Calibri" panose="020F0502020204030204" pitchFamily="34" charset="0"/>
              </a:rPr>
              <a:t>, and other project management skills.</a:t>
            </a:r>
          </a:p>
          <a:p>
            <a:pPr marL="457200" lvl="1" indent="0" eaLnBrk="1" fontAlgn="auto" hangingPunct="1">
              <a:spcAft>
                <a:spcPts val="0"/>
              </a:spcAft>
              <a:buFont typeface="Arial"/>
              <a:buNone/>
              <a:defRPr/>
            </a:pPr>
            <a:endParaRPr lang="en-US" sz="1600" b="1" dirty="0" smtClean="0">
              <a:latin typeface="Calibri" panose="020F0502020204030204" pitchFamily="34" charset="0"/>
              <a:ea typeface="+mn-ea"/>
              <a:cs typeface="Calibri" panose="020F0502020204030204" pitchFamily="34" charset="0"/>
            </a:endParaRPr>
          </a:p>
          <a:p>
            <a:pPr indent="-285750" eaLnBrk="1" fontAlgn="auto" hangingPunct="1">
              <a:spcAft>
                <a:spcPts val="0"/>
              </a:spcAft>
              <a:buFont typeface="Arial"/>
              <a:buChar char="•"/>
              <a:defRPr/>
            </a:pPr>
            <a:r>
              <a:rPr lang="en-US" sz="2000" dirty="0" smtClean="0">
                <a:latin typeface="Calibri" panose="020F0502020204030204" pitchFamily="34" charset="0"/>
                <a:cs typeface="Calibri" panose="020F0502020204030204" pitchFamily="34" charset="0"/>
              </a:rPr>
              <a:t>Functional Responsibilities</a:t>
            </a:r>
          </a:p>
          <a:p>
            <a:pPr lvl="1" eaLnBrk="1" fontAlgn="auto" hangingPunct="1">
              <a:spcAft>
                <a:spcPts val="0"/>
              </a:spcAft>
              <a:buFont typeface="Arial"/>
              <a:buChar char="–"/>
              <a:defRPr/>
            </a:pPr>
            <a:r>
              <a:rPr lang="en-US" sz="1600" dirty="0" smtClean="0">
                <a:latin typeface="Calibri" panose="020F0502020204030204" pitchFamily="34" charset="0"/>
                <a:ea typeface="+mn-ea"/>
                <a:cs typeface="Calibri" panose="020F0502020204030204" pitchFamily="34" charset="0"/>
              </a:rPr>
              <a:t>Acquire, develop, and maintain expert Project Managers, Deputy Project Managers for Resources, Program Analysts, and other project management professionals</a:t>
            </a:r>
          </a:p>
          <a:p>
            <a:pPr lvl="1" eaLnBrk="1" fontAlgn="auto" hangingPunct="1">
              <a:spcAft>
                <a:spcPts val="0"/>
              </a:spcAft>
              <a:buFont typeface="Arial"/>
              <a:buChar char="–"/>
              <a:defRPr/>
            </a:pPr>
            <a:r>
              <a:rPr lang="en-US" sz="1600" dirty="0" smtClean="0">
                <a:latin typeface="Calibri" panose="020F0502020204030204" pitchFamily="34" charset="0"/>
                <a:ea typeface="+mn-ea"/>
                <a:cs typeface="Calibri" panose="020F0502020204030204" pitchFamily="34" charset="0"/>
              </a:rPr>
              <a:t>Develop and continually improve an effective system of project management policies, practices, and procedures</a:t>
            </a:r>
          </a:p>
          <a:p>
            <a:pPr lvl="1" eaLnBrk="1" fontAlgn="auto" hangingPunct="1">
              <a:spcAft>
                <a:spcPts val="0"/>
              </a:spcAft>
              <a:buFont typeface="Arial"/>
              <a:buChar char="–"/>
              <a:defRPr/>
            </a:pPr>
            <a:r>
              <a:rPr lang="en-US" sz="1600" dirty="0" smtClean="0">
                <a:latin typeface="Calibri" panose="020F0502020204030204" pitchFamily="34" charset="0"/>
                <a:ea typeface="+mn-ea"/>
                <a:cs typeface="Calibri" panose="020F0502020204030204" pitchFamily="34" charset="0"/>
              </a:rPr>
              <a:t>Develop and continually improve project planning and control support resources for projects, including cost, schedule, risk, and configuration and data management</a:t>
            </a:r>
          </a:p>
          <a:p>
            <a:pPr marL="914400" lvl="2" indent="0" eaLnBrk="1" fontAlgn="auto" hangingPunct="1">
              <a:spcAft>
                <a:spcPts val="0"/>
              </a:spcAft>
              <a:buNone/>
              <a:defRPr/>
            </a:pPr>
            <a:r>
              <a:rPr lang="en-US" sz="1400" b="1" dirty="0" smtClean="0">
                <a:latin typeface="Calibri" panose="020F0502020204030204" pitchFamily="34" charset="0"/>
                <a:ea typeface="+mn-ea"/>
                <a:cs typeface="Calibri" panose="020F0502020204030204" pitchFamily="34" charset="0"/>
              </a:rPr>
              <a:t>     </a:t>
            </a:r>
            <a:endParaRPr lang="en-US" sz="1800" b="1" dirty="0" smtClean="0">
              <a:latin typeface="Calibri" panose="020F0502020204030204" pitchFamily="34" charset="0"/>
              <a:ea typeface="+mn-ea"/>
              <a:cs typeface="Calibri" panose="020F0502020204030204" pitchFamily="34" charset="0"/>
            </a:endParaRPr>
          </a:p>
          <a:p>
            <a:pPr marL="457200" lvl="1" indent="0" eaLnBrk="1" fontAlgn="auto" hangingPunct="1">
              <a:spcAft>
                <a:spcPts val="0"/>
              </a:spcAft>
              <a:buFont typeface="Arial"/>
              <a:buNone/>
              <a:defRPr/>
            </a:pPr>
            <a:r>
              <a:rPr lang="en-US" sz="1800" b="1" dirty="0" smtClean="0">
                <a:latin typeface="Calibri" panose="020F0502020204030204" pitchFamily="34" charset="0"/>
                <a:ea typeface="+mn-ea"/>
                <a:cs typeface="Calibri" panose="020F0502020204030204" pitchFamily="34" charset="0"/>
              </a:rPr>
              <a:t>            </a:t>
            </a:r>
            <a:endParaRPr lang="en-US" sz="1400" b="1" dirty="0" smtClean="0">
              <a:latin typeface="Calibri" panose="020F0502020204030204" pitchFamily="34" charset="0"/>
              <a:ea typeface="+mn-ea"/>
              <a:cs typeface="Calibri" panose="020F050202020403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921752" y="264238"/>
            <a:ext cx="7772400" cy="686445"/>
          </a:xfrm>
        </p:spPr>
        <p:txBody>
          <a:bodyPr/>
          <a:lstStyle/>
          <a:p>
            <a:pPr eaLnBrk="1" hangingPunct="1"/>
            <a:r>
              <a:rPr lang="en-US" sz="2000" b="1" dirty="0" smtClean="0">
                <a:latin typeface="Calibri" charset="0"/>
              </a:rPr>
              <a:t>FPD – Delivering on Commitments and Prepared for Opportunities</a:t>
            </a:r>
            <a:endParaRPr lang="en-US" sz="2000" b="1" dirty="0">
              <a:latin typeface="Calibri" charset="0"/>
            </a:endParaRPr>
          </a:p>
        </p:txBody>
      </p:sp>
      <p:sp>
        <p:nvSpPr>
          <p:cNvPr id="3" name="Content Placeholder 2"/>
          <p:cNvSpPr>
            <a:spLocks noGrp="1"/>
          </p:cNvSpPr>
          <p:nvPr>
            <p:ph idx="1"/>
          </p:nvPr>
        </p:nvSpPr>
        <p:spPr>
          <a:xfrm>
            <a:off x="211015" y="1031632"/>
            <a:ext cx="8475785" cy="4318754"/>
          </a:xfrm>
        </p:spPr>
        <p:txBody>
          <a:bodyPr rtlCol="0">
            <a:normAutofit/>
          </a:bodyPr>
          <a:lstStyle/>
          <a:p>
            <a:pPr eaLnBrk="1" fontAlgn="auto" hangingPunct="1">
              <a:spcAft>
                <a:spcPts val="0"/>
              </a:spcAft>
              <a:buFont typeface="Arial"/>
              <a:buChar char="•"/>
              <a:defRPr/>
            </a:pPr>
            <a:r>
              <a:rPr lang="en-US" sz="1600" dirty="0" smtClean="0"/>
              <a:t>Project </a:t>
            </a:r>
            <a:r>
              <a:rPr lang="en-US" sz="1600" dirty="0"/>
              <a:t>Implementation and execution successes:</a:t>
            </a:r>
          </a:p>
          <a:p>
            <a:pPr lvl="1" eaLnBrk="1" fontAlgn="auto" hangingPunct="1">
              <a:spcAft>
                <a:spcPts val="0"/>
              </a:spcAft>
              <a:buFont typeface="Arial"/>
              <a:buChar char="–"/>
              <a:defRPr/>
            </a:pPr>
            <a:r>
              <a:rPr lang="en-US" sz="1400" b="1" dirty="0"/>
              <a:t>Ares I-X  (first Exploration flight test)</a:t>
            </a:r>
          </a:p>
          <a:p>
            <a:pPr lvl="1" eaLnBrk="1" fontAlgn="auto" hangingPunct="1">
              <a:spcAft>
                <a:spcPts val="0"/>
              </a:spcAft>
              <a:buFont typeface="Arial"/>
              <a:buChar char="–"/>
              <a:defRPr/>
            </a:pPr>
            <a:r>
              <a:rPr lang="en-US" sz="1400" b="1" dirty="0"/>
              <a:t>Orion PA-1  (first Orion flight test and critical demonstration of LAS approach/design)</a:t>
            </a:r>
          </a:p>
          <a:p>
            <a:pPr lvl="1" eaLnBrk="1" fontAlgn="auto" hangingPunct="1">
              <a:spcAft>
                <a:spcPts val="0"/>
              </a:spcAft>
              <a:buFont typeface="Arial"/>
              <a:buChar char="–"/>
              <a:defRPr/>
            </a:pPr>
            <a:r>
              <a:rPr lang="en-US" sz="1400" b="1" dirty="0"/>
              <a:t>STORRM  (first flight demo of Exploration Autonomous Rendezvous and Docking technology)</a:t>
            </a:r>
          </a:p>
          <a:p>
            <a:pPr lvl="1" eaLnBrk="1" fontAlgn="auto" hangingPunct="1">
              <a:spcAft>
                <a:spcPts val="0"/>
              </a:spcAft>
              <a:buFont typeface="Arial"/>
              <a:buChar char="–"/>
              <a:defRPr/>
            </a:pPr>
            <a:r>
              <a:rPr lang="en-US" sz="1400" b="1" dirty="0"/>
              <a:t>CERES FM5  (maintenance of critical climate data record)</a:t>
            </a:r>
          </a:p>
          <a:p>
            <a:pPr lvl="1" eaLnBrk="1" fontAlgn="auto" hangingPunct="1">
              <a:spcAft>
                <a:spcPts val="0"/>
              </a:spcAft>
              <a:buFont typeface="Arial"/>
              <a:buChar char="–"/>
              <a:defRPr/>
            </a:pPr>
            <a:r>
              <a:rPr lang="en-US" sz="1400" b="1" dirty="0"/>
              <a:t>IRVE-2  (first flight demonstration of inflatable reentry technology)</a:t>
            </a:r>
          </a:p>
          <a:p>
            <a:pPr lvl="1" eaLnBrk="1" fontAlgn="auto" hangingPunct="1">
              <a:spcAft>
                <a:spcPts val="0"/>
              </a:spcAft>
              <a:buFont typeface="Arial"/>
              <a:buChar char="–"/>
              <a:defRPr/>
            </a:pPr>
            <a:r>
              <a:rPr lang="en-US" sz="1400" b="1" dirty="0"/>
              <a:t>IRVE-3  (significant maturation of inflatable reentry technology)</a:t>
            </a:r>
          </a:p>
          <a:p>
            <a:pPr lvl="1" eaLnBrk="1" fontAlgn="auto" hangingPunct="1">
              <a:spcAft>
                <a:spcPts val="0"/>
              </a:spcAft>
              <a:buFont typeface="Arial"/>
              <a:buChar char="–"/>
              <a:defRPr/>
            </a:pPr>
            <a:r>
              <a:rPr lang="en-US" sz="1400" b="1" dirty="0"/>
              <a:t>MEDLI  (first extensive </a:t>
            </a:r>
            <a:r>
              <a:rPr lang="en-US" sz="1400" b="1" dirty="0" err="1"/>
              <a:t>aerothermal</a:t>
            </a:r>
            <a:r>
              <a:rPr lang="en-US" sz="1400" b="1" dirty="0"/>
              <a:t> flight data from actual planetary entry)</a:t>
            </a:r>
          </a:p>
          <a:p>
            <a:pPr lvl="1" eaLnBrk="1" fontAlgn="auto" hangingPunct="1">
              <a:spcAft>
                <a:spcPts val="0"/>
              </a:spcAft>
              <a:buFont typeface="Arial"/>
              <a:buChar char="–"/>
              <a:defRPr/>
            </a:pPr>
            <a:r>
              <a:rPr lang="en-US" sz="1400" b="1" dirty="0" err="1"/>
              <a:t>HIFiRE</a:t>
            </a:r>
            <a:r>
              <a:rPr lang="en-US" sz="1400" b="1" dirty="0"/>
              <a:t>  (first scramjet flight test under AF/NASA partnership)</a:t>
            </a:r>
          </a:p>
          <a:p>
            <a:pPr marL="457200" lvl="1" indent="0" eaLnBrk="1" fontAlgn="auto" hangingPunct="1">
              <a:spcAft>
                <a:spcPts val="0"/>
              </a:spcAft>
              <a:buFont typeface="Arial"/>
              <a:buNone/>
              <a:defRPr/>
            </a:pPr>
            <a:endParaRPr lang="en-US" sz="1200" b="1" dirty="0"/>
          </a:p>
          <a:p>
            <a:pPr eaLnBrk="1" fontAlgn="auto" hangingPunct="1">
              <a:spcAft>
                <a:spcPts val="0"/>
              </a:spcAft>
              <a:buFont typeface="Arial"/>
              <a:buChar char="•"/>
              <a:defRPr/>
            </a:pPr>
            <a:r>
              <a:rPr lang="en-US" sz="1600" dirty="0"/>
              <a:t>Projects “assigned”/”won”:</a:t>
            </a:r>
          </a:p>
          <a:p>
            <a:pPr lvl="1" eaLnBrk="1" fontAlgn="auto" hangingPunct="1">
              <a:spcAft>
                <a:spcPts val="0"/>
              </a:spcAft>
              <a:buFont typeface="Arial"/>
              <a:buChar char="–"/>
              <a:defRPr/>
            </a:pPr>
            <a:r>
              <a:rPr lang="en-US" sz="1400" b="1" dirty="0"/>
              <a:t>CLARREO</a:t>
            </a:r>
          </a:p>
          <a:p>
            <a:pPr lvl="1" eaLnBrk="1" fontAlgn="auto" hangingPunct="1">
              <a:spcAft>
                <a:spcPts val="0"/>
              </a:spcAft>
              <a:buFont typeface="Arial"/>
              <a:buChar char="–"/>
              <a:defRPr/>
            </a:pPr>
            <a:r>
              <a:rPr lang="en-US" sz="1400" b="1" dirty="0"/>
              <a:t>SAGE III on ISS</a:t>
            </a:r>
          </a:p>
          <a:p>
            <a:pPr lvl="1" eaLnBrk="1" fontAlgn="auto" hangingPunct="1">
              <a:spcAft>
                <a:spcPts val="0"/>
              </a:spcAft>
              <a:buFont typeface="Arial"/>
              <a:buChar char="–"/>
              <a:defRPr/>
            </a:pPr>
            <a:r>
              <a:rPr lang="en-US" sz="1400" b="1" dirty="0"/>
              <a:t>CERES FM6</a:t>
            </a:r>
          </a:p>
          <a:p>
            <a:pPr lvl="1" eaLnBrk="1" fontAlgn="auto" hangingPunct="1">
              <a:spcAft>
                <a:spcPts val="0"/>
              </a:spcAft>
              <a:buFont typeface="Arial"/>
              <a:buChar char="–"/>
              <a:defRPr/>
            </a:pPr>
            <a:r>
              <a:rPr lang="en-US" sz="1400" b="1" dirty="0" smtClean="0"/>
              <a:t>RBI</a:t>
            </a:r>
            <a:endParaRPr lang="en-US" sz="1400" b="1" dirty="0"/>
          </a:p>
        </p:txBody>
      </p:sp>
      <p:sp>
        <p:nvSpPr>
          <p:cNvPr id="5" name="Rectangle 4"/>
          <p:cNvSpPr/>
          <p:nvPr/>
        </p:nvSpPr>
        <p:spPr bwMode="auto">
          <a:xfrm>
            <a:off x="735614" y="5856582"/>
            <a:ext cx="7522766" cy="679266"/>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smtClean="0">
                <a:solidFill>
                  <a:srgbClr val="0000FF"/>
                </a:solidFill>
                <a:latin typeface="+mj-lt"/>
              </a:rPr>
              <a:t>Center Strategy of a Dedicated Flight Projects Organization </a:t>
            </a:r>
          </a:p>
          <a:p>
            <a:pPr marL="0" marR="0" indent="0" algn="ctr" defTabSz="914400" rtl="0" eaLnBrk="0" fontAlgn="base" latinLnBrk="0" hangingPunct="0">
              <a:lnSpc>
                <a:spcPct val="100000"/>
              </a:lnSpc>
              <a:spcBef>
                <a:spcPct val="0"/>
              </a:spcBef>
              <a:spcAft>
                <a:spcPct val="0"/>
              </a:spcAft>
              <a:buClrTx/>
              <a:buSzTx/>
              <a:buFontTx/>
              <a:buNone/>
              <a:tabLst/>
            </a:pPr>
            <a:r>
              <a:rPr lang="en-US" sz="1600" b="1" dirty="0" smtClean="0">
                <a:solidFill>
                  <a:srgbClr val="0000FF"/>
                </a:solidFill>
                <a:latin typeface="+mj-lt"/>
              </a:rPr>
              <a:t>Including Integrated PP&amp;C </a:t>
            </a:r>
            <a:r>
              <a:rPr lang="en-US" sz="1600" b="1" dirty="0">
                <a:solidFill>
                  <a:srgbClr val="0000FF"/>
                </a:solidFill>
                <a:latin typeface="+mj-lt"/>
              </a:rPr>
              <a:t>i</a:t>
            </a:r>
            <a:r>
              <a:rPr lang="en-US" sz="1600" b="1" dirty="0" smtClean="0">
                <a:solidFill>
                  <a:srgbClr val="0000FF"/>
                </a:solidFill>
                <a:latin typeface="+mj-lt"/>
              </a:rPr>
              <a:t>s Working</a:t>
            </a:r>
            <a:endParaRPr kumimoji="0" lang="en-US" sz="1600" b="1" i="0" u="none" strike="noStrike" cap="none" normalizeH="0" baseline="0" dirty="0" smtClean="0">
              <a:ln>
                <a:noFill/>
              </a:ln>
              <a:solidFill>
                <a:srgbClr val="0000FF"/>
              </a:solidFill>
              <a:effectLst/>
              <a:latin typeface="+mj-lt"/>
            </a:endParaRPr>
          </a:p>
        </p:txBody>
      </p:sp>
      <p:sp>
        <p:nvSpPr>
          <p:cNvPr id="2" name="TextBox 1"/>
          <p:cNvSpPr txBox="1"/>
          <p:nvPr/>
        </p:nvSpPr>
        <p:spPr>
          <a:xfrm>
            <a:off x="2637109" y="4191485"/>
            <a:ext cx="2616289" cy="1815882"/>
          </a:xfrm>
          <a:prstGeom prst="rect">
            <a:avLst/>
          </a:prstGeom>
          <a:noFill/>
        </p:spPr>
        <p:txBody>
          <a:bodyPr wrap="square" rtlCol="0">
            <a:spAutoFit/>
          </a:bodyPr>
          <a:lstStyle/>
          <a:p>
            <a:pPr lvl="1" eaLnBrk="1" fontAlgn="auto" hangingPunct="1">
              <a:lnSpc>
                <a:spcPct val="120000"/>
              </a:lnSpc>
              <a:spcAft>
                <a:spcPts val="0"/>
              </a:spcAft>
              <a:buFont typeface="Arial"/>
              <a:buChar char="–"/>
              <a:defRPr/>
            </a:pPr>
            <a:r>
              <a:rPr lang="en-US" sz="1400" b="1" dirty="0" smtClean="0">
                <a:latin typeface="+mn-lt"/>
              </a:rPr>
              <a:t>   TEMPO Instrument</a:t>
            </a:r>
            <a:endParaRPr lang="en-US" sz="1400" b="1" dirty="0">
              <a:latin typeface="+mn-lt"/>
            </a:endParaRPr>
          </a:p>
          <a:p>
            <a:pPr lvl="1" eaLnBrk="1" fontAlgn="auto" hangingPunct="1">
              <a:lnSpc>
                <a:spcPct val="120000"/>
              </a:lnSpc>
              <a:spcAft>
                <a:spcPts val="0"/>
              </a:spcAft>
              <a:buFont typeface="Arial"/>
              <a:buChar char="–"/>
              <a:defRPr/>
            </a:pPr>
            <a:r>
              <a:rPr lang="en-US" sz="1400" b="1" dirty="0" smtClean="0">
                <a:latin typeface="+mn-lt"/>
              </a:rPr>
              <a:t>   TEMPO </a:t>
            </a:r>
            <a:r>
              <a:rPr lang="en-US" sz="1400" b="1" dirty="0">
                <a:latin typeface="+mn-lt"/>
              </a:rPr>
              <a:t>Mission</a:t>
            </a:r>
          </a:p>
          <a:p>
            <a:pPr lvl="1" eaLnBrk="1" fontAlgn="auto" hangingPunct="1">
              <a:lnSpc>
                <a:spcPct val="120000"/>
              </a:lnSpc>
              <a:spcAft>
                <a:spcPts val="0"/>
              </a:spcAft>
              <a:buFont typeface="Arial"/>
              <a:buChar char="–"/>
              <a:defRPr/>
            </a:pPr>
            <a:r>
              <a:rPr lang="en-US" sz="1400" b="1" dirty="0" smtClean="0">
                <a:latin typeface="+mn-lt"/>
              </a:rPr>
              <a:t>   MISSE</a:t>
            </a:r>
            <a:r>
              <a:rPr lang="en-US" sz="1400" b="1" dirty="0">
                <a:latin typeface="+mn-lt"/>
              </a:rPr>
              <a:t>-</a:t>
            </a:r>
            <a:r>
              <a:rPr lang="en-US" sz="1400" b="1" dirty="0" smtClean="0">
                <a:latin typeface="+mn-lt"/>
              </a:rPr>
              <a:t>X</a:t>
            </a:r>
          </a:p>
          <a:p>
            <a:pPr lvl="1" eaLnBrk="1" fontAlgn="auto" hangingPunct="1">
              <a:lnSpc>
                <a:spcPct val="120000"/>
              </a:lnSpc>
              <a:spcAft>
                <a:spcPts val="0"/>
              </a:spcAft>
              <a:buFont typeface="Arial"/>
              <a:buChar char="–"/>
              <a:defRPr/>
            </a:pPr>
            <a:r>
              <a:rPr lang="en-US" sz="1400" b="1" dirty="0" smtClean="0">
                <a:latin typeface="+mn-lt"/>
              </a:rPr>
              <a:t>   THOR</a:t>
            </a:r>
          </a:p>
          <a:p>
            <a:pPr lvl="1" eaLnBrk="1" fontAlgn="auto" hangingPunct="1">
              <a:lnSpc>
                <a:spcPct val="120000"/>
              </a:lnSpc>
              <a:spcAft>
                <a:spcPts val="0"/>
              </a:spcAft>
              <a:buFont typeface="Arial"/>
              <a:buChar char="–"/>
              <a:defRPr/>
            </a:pPr>
            <a:r>
              <a:rPr lang="en-US" sz="1400" b="1" dirty="0">
                <a:latin typeface="+mn-lt"/>
              </a:rPr>
              <a:t> </a:t>
            </a:r>
            <a:r>
              <a:rPr lang="en-US" sz="1400" b="1" dirty="0" smtClean="0">
                <a:latin typeface="+mn-lt"/>
              </a:rPr>
              <a:t>  </a:t>
            </a:r>
            <a:r>
              <a:rPr lang="en-US" sz="1400" b="1" dirty="0" err="1" smtClean="0">
                <a:latin typeface="+mn-lt"/>
              </a:rPr>
              <a:t>RaD</a:t>
            </a:r>
            <a:r>
              <a:rPr lang="en-US" sz="1400" b="1" dirty="0" smtClean="0">
                <a:latin typeface="+mn-lt"/>
              </a:rPr>
              <a:t>-X</a:t>
            </a:r>
            <a:endParaRPr lang="en-US" sz="1400" b="1" dirty="0">
              <a:latin typeface="+mn-lt"/>
            </a:endParaRPr>
          </a:p>
          <a:p>
            <a:endParaRPr lang="en-US" dirty="0"/>
          </a:p>
        </p:txBody>
      </p:sp>
    </p:spTree>
    <p:extLst>
      <p:ext uri="{BB962C8B-B14F-4D97-AF65-F5344CB8AC3E}">
        <p14:creationId xmlns:p14="http://schemas.microsoft.com/office/powerpoint/2010/main" val="5377906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6" name="Rectangle 47"/>
          <p:cNvSpPr>
            <a:spLocks noGrp="1" noChangeArrowheads="1"/>
          </p:cNvSpPr>
          <p:nvPr>
            <p:ph type="title"/>
          </p:nvPr>
        </p:nvSpPr>
        <p:spPr>
          <a:xfrm>
            <a:off x="886067" y="307733"/>
            <a:ext cx="7772400" cy="686445"/>
          </a:xfrm>
        </p:spPr>
        <p:txBody>
          <a:bodyPr/>
          <a:lstStyle/>
          <a:p>
            <a:pPr eaLnBrk="1" hangingPunct="1"/>
            <a:r>
              <a:rPr lang="en-US" dirty="0" smtClean="0"/>
              <a:t>FPD Directorate Organizational Chart</a:t>
            </a:r>
          </a:p>
        </p:txBody>
      </p:sp>
      <p:cxnSp>
        <p:nvCxnSpPr>
          <p:cNvPr id="4" name="Straight Connector 3"/>
          <p:cNvCxnSpPr/>
          <p:nvPr/>
        </p:nvCxnSpPr>
        <p:spPr>
          <a:xfrm>
            <a:off x="4667039" y="5742207"/>
            <a:ext cx="1729259"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8263218" y="2581329"/>
            <a:ext cx="0" cy="2455884"/>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294241" y="1755493"/>
            <a:ext cx="2888638"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2129257" y="2607556"/>
            <a:ext cx="2846" cy="3140043"/>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218867" y="2576820"/>
            <a:ext cx="5632" cy="1091327"/>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73657" y="2585287"/>
            <a:ext cx="5632" cy="1091327"/>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057889" y="2585287"/>
            <a:ext cx="0" cy="2857293"/>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11" name="Rounded Rectangle 10"/>
          <p:cNvSpPr/>
          <p:nvPr/>
        </p:nvSpPr>
        <p:spPr>
          <a:xfrm>
            <a:off x="2540050" y="1047626"/>
            <a:ext cx="3762907" cy="1405288"/>
          </a:xfrm>
          <a:prstGeom prst="roundRect">
            <a:avLst/>
          </a:prstGeom>
          <a:solidFill>
            <a:srgbClr val="C7000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110000"/>
              </a:lnSpc>
            </a:pPr>
            <a:r>
              <a:rPr lang="en-US" sz="1600" b="1" dirty="0">
                <a:solidFill>
                  <a:schemeClr val="bg1"/>
                </a:solidFill>
                <a:effectLst>
                  <a:outerShdw blurRad="50800" dist="38100" dir="2700000">
                    <a:srgbClr val="000000">
                      <a:alpha val="43000"/>
                    </a:srgbClr>
                  </a:outerShdw>
                </a:effectLst>
                <a:latin typeface="Arial" charset="0"/>
              </a:rPr>
              <a:t>Flight Projects Directorate</a:t>
            </a:r>
            <a:r>
              <a:rPr lang="en-US" sz="100" b="1" dirty="0">
                <a:solidFill>
                  <a:schemeClr val="bg1"/>
                </a:solidFill>
                <a:latin typeface="Arial" charset="0"/>
              </a:rPr>
              <a:t/>
            </a:r>
            <a:br>
              <a:rPr lang="en-US" sz="100" b="1" dirty="0">
                <a:solidFill>
                  <a:schemeClr val="bg1"/>
                </a:solidFill>
                <a:latin typeface="Arial" charset="0"/>
              </a:rPr>
            </a:br>
            <a:r>
              <a:rPr lang="en-US" sz="900" dirty="0">
                <a:solidFill>
                  <a:schemeClr val="bg1"/>
                </a:solidFill>
                <a:latin typeface="Arial" charset="0"/>
              </a:rPr>
              <a:t>Director – </a:t>
            </a:r>
            <a:r>
              <a:rPr lang="en-US" sz="900" dirty="0" smtClean="0">
                <a:solidFill>
                  <a:schemeClr val="bg1"/>
                </a:solidFill>
                <a:latin typeface="Arial" charset="0"/>
              </a:rPr>
              <a:t>Mary </a:t>
            </a:r>
            <a:r>
              <a:rPr lang="en-US" sz="900" dirty="0" err="1" smtClean="0">
                <a:solidFill>
                  <a:schemeClr val="bg1"/>
                </a:solidFill>
                <a:latin typeface="Arial" charset="0"/>
              </a:rPr>
              <a:t>DiJoseph</a:t>
            </a:r>
            <a:endParaRPr lang="en-US" sz="900" dirty="0">
              <a:solidFill>
                <a:schemeClr val="bg1"/>
              </a:solidFill>
              <a:latin typeface="Arial" charset="0"/>
            </a:endParaRPr>
          </a:p>
          <a:p>
            <a:pPr lvl="0" algn="ctr">
              <a:lnSpc>
                <a:spcPct val="110000"/>
              </a:lnSpc>
            </a:pPr>
            <a:r>
              <a:rPr lang="en-US" sz="900" dirty="0" smtClean="0">
                <a:solidFill>
                  <a:schemeClr val="bg1"/>
                </a:solidFill>
                <a:latin typeface="Arial" charset="0"/>
              </a:rPr>
              <a:t>Deputy </a:t>
            </a:r>
            <a:r>
              <a:rPr lang="en-US" sz="900" dirty="0">
                <a:solidFill>
                  <a:schemeClr val="bg1"/>
                </a:solidFill>
                <a:latin typeface="Arial" charset="0"/>
              </a:rPr>
              <a:t>Director – </a:t>
            </a:r>
            <a:r>
              <a:rPr lang="en-US" sz="900" dirty="0" smtClean="0">
                <a:solidFill>
                  <a:schemeClr val="bg1"/>
                </a:solidFill>
                <a:latin typeface="Arial" charset="0"/>
              </a:rPr>
              <a:t>Kevin Rivers</a:t>
            </a:r>
          </a:p>
          <a:p>
            <a:pPr lvl="0" algn="ctr">
              <a:lnSpc>
                <a:spcPct val="110000"/>
              </a:lnSpc>
            </a:pPr>
            <a:r>
              <a:rPr lang="en-US" sz="900" dirty="0" smtClean="0">
                <a:solidFill>
                  <a:schemeClr val="bg1"/>
                </a:solidFill>
                <a:latin typeface="Arial" charset="0"/>
              </a:rPr>
              <a:t>Associate Director for Formulation - Trina </a:t>
            </a:r>
            <a:r>
              <a:rPr lang="en-US" sz="900" dirty="0" err="1" smtClean="0">
                <a:solidFill>
                  <a:schemeClr val="bg1"/>
                </a:solidFill>
                <a:latin typeface="Arial" charset="0"/>
              </a:rPr>
              <a:t>Chytka</a:t>
            </a:r>
            <a:endParaRPr lang="en-US" sz="900" dirty="0">
              <a:solidFill>
                <a:schemeClr val="bg1"/>
              </a:solidFill>
              <a:latin typeface="Arial" charset="0"/>
            </a:endParaRPr>
          </a:p>
          <a:p>
            <a:pPr lvl="0" algn="ctr">
              <a:lnSpc>
                <a:spcPct val="110000"/>
              </a:lnSpc>
            </a:pPr>
            <a:r>
              <a:rPr lang="en-US" sz="900" dirty="0">
                <a:solidFill>
                  <a:schemeClr val="bg1"/>
                </a:solidFill>
                <a:latin typeface="Arial" charset="0"/>
              </a:rPr>
              <a:t>Deputy Director for Program Planning &amp; Control – Barbara Mobley</a:t>
            </a:r>
          </a:p>
          <a:p>
            <a:pPr lvl="0" algn="ctr">
              <a:lnSpc>
                <a:spcPct val="110000"/>
              </a:lnSpc>
            </a:pPr>
            <a:r>
              <a:rPr lang="en-US" sz="900" dirty="0" smtClean="0">
                <a:solidFill>
                  <a:schemeClr val="bg1"/>
                </a:solidFill>
                <a:latin typeface="Arial" charset="0"/>
              </a:rPr>
              <a:t>Administrative </a:t>
            </a:r>
            <a:r>
              <a:rPr lang="en-US" sz="900" dirty="0">
                <a:solidFill>
                  <a:schemeClr val="bg1"/>
                </a:solidFill>
                <a:latin typeface="Arial" charset="0"/>
              </a:rPr>
              <a:t>Officer – Jennifer </a:t>
            </a:r>
            <a:r>
              <a:rPr lang="en-US" sz="900" dirty="0" err="1">
                <a:solidFill>
                  <a:schemeClr val="bg1"/>
                </a:solidFill>
                <a:latin typeface="Arial" charset="0"/>
              </a:rPr>
              <a:t>McCardell</a:t>
            </a:r>
            <a:r>
              <a:rPr lang="en-US" sz="900" dirty="0">
                <a:solidFill>
                  <a:schemeClr val="bg1"/>
                </a:solidFill>
                <a:latin typeface="Arial" charset="0"/>
              </a:rPr>
              <a:t>*</a:t>
            </a:r>
          </a:p>
          <a:p>
            <a:pPr lvl="0" algn="ctr">
              <a:lnSpc>
                <a:spcPct val="110000"/>
              </a:lnSpc>
            </a:pPr>
            <a:r>
              <a:rPr lang="en-US" sz="900" dirty="0" smtClean="0">
                <a:solidFill>
                  <a:schemeClr val="bg1"/>
                </a:solidFill>
                <a:latin typeface="Arial" charset="0"/>
              </a:rPr>
              <a:t>Lead Secretary </a:t>
            </a:r>
            <a:r>
              <a:rPr lang="en-US" sz="900" dirty="0">
                <a:solidFill>
                  <a:schemeClr val="bg1"/>
                </a:solidFill>
                <a:latin typeface="Arial" charset="0"/>
              </a:rPr>
              <a:t>– Terrie Seitz</a:t>
            </a:r>
          </a:p>
          <a:p>
            <a:pPr lvl="0" algn="ctr">
              <a:lnSpc>
                <a:spcPct val="110000"/>
              </a:lnSpc>
            </a:pPr>
            <a:r>
              <a:rPr lang="en-US" sz="900" dirty="0">
                <a:solidFill>
                  <a:schemeClr val="bg1"/>
                </a:solidFill>
                <a:latin typeface="Arial" charset="0"/>
              </a:rPr>
              <a:t>Program Coordinator – </a:t>
            </a:r>
            <a:r>
              <a:rPr lang="en-US" sz="900" dirty="0" err="1">
                <a:solidFill>
                  <a:schemeClr val="bg1"/>
                </a:solidFill>
                <a:latin typeface="Arial" charset="0"/>
              </a:rPr>
              <a:t>Doree</a:t>
            </a:r>
            <a:r>
              <a:rPr lang="en-US" sz="900" dirty="0">
                <a:solidFill>
                  <a:schemeClr val="bg1"/>
                </a:solidFill>
                <a:latin typeface="Arial" charset="0"/>
              </a:rPr>
              <a:t> Fitzhugh*</a:t>
            </a:r>
            <a:endParaRPr lang="en-US" sz="900" dirty="0">
              <a:solidFill>
                <a:schemeClr val="bg1"/>
              </a:solidFill>
              <a:latin typeface="Times" pitchFamily="18" charset="0"/>
            </a:endParaRPr>
          </a:p>
        </p:txBody>
      </p:sp>
      <p:sp>
        <p:nvSpPr>
          <p:cNvPr id="12" name="Rounded Rectangle 11"/>
          <p:cNvSpPr/>
          <p:nvPr/>
        </p:nvSpPr>
        <p:spPr>
          <a:xfrm>
            <a:off x="6680459" y="1244228"/>
            <a:ext cx="2236961" cy="990670"/>
          </a:xfrm>
          <a:prstGeom prst="roundRect">
            <a:avLst/>
          </a:prstGeom>
          <a:solidFill>
            <a:srgbClr val="FFFF0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200" b="1" dirty="0" smtClean="0">
              <a:solidFill>
                <a:srgbClr val="000000"/>
              </a:solidFill>
              <a:latin typeface="Arial" charset="0"/>
            </a:endParaRPr>
          </a:p>
          <a:p>
            <a:pPr lvl="0" algn="ctr"/>
            <a:r>
              <a:rPr lang="en-US" sz="1200" b="1" dirty="0" smtClean="0">
                <a:solidFill>
                  <a:srgbClr val="000000"/>
                </a:solidFill>
                <a:latin typeface="Arial" charset="0"/>
              </a:rPr>
              <a:t>PP</a:t>
            </a:r>
            <a:r>
              <a:rPr lang="en-US" sz="1200" b="1" dirty="0">
                <a:solidFill>
                  <a:srgbClr val="000000"/>
                </a:solidFill>
                <a:latin typeface="Arial" charset="0"/>
              </a:rPr>
              <a:t>&amp;C Support</a:t>
            </a:r>
          </a:p>
          <a:p>
            <a:pPr lvl="0" algn="ctr"/>
            <a:r>
              <a:rPr lang="en-US" sz="900" dirty="0">
                <a:solidFill>
                  <a:srgbClr val="000000"/>
                </a:solidFill>
                <a:latin typeface="Arial" charset="0"/>
              </a:rPr>
              <a:t>Program Analyst – Jo Sawyer*</a:t>
            </a:r>
          </a:p>
          <a:p>
            <a:pPr lvl="0" algn="ctr"/>
            <a:r>
              <a:rPr lang="en-US" sz="900" dirty="0">
                <a:solidFill>
                  <a:srgbClr val="000000"/>
                </a:solidFill>
                <a:latin typeface="Arial" charset="0"/>
              </a:rPr>
              <a:t>C&amp;DM  Lead – Heather </a:t>
            </a:r>
            <a:r>
              <a:rPr lang="en-US" sz="900" dirty="0" err="1">
                <a:solidFill>
                  <a:srgbClr val="000000"/>
                </a:solidFill>
                <a:latin typeface="Arial" charset="0"/>
              </a:rPr>
              <a:t>Altizer</a:t>
            </a:r>
            <a:endParaRPr lang="en-US" sz="900" dirty="0">
              <a:solidFill>
                <a:srgbClr val="000000"/>
              </a:solidFill>
              <a:latin typeface="Arial" charset="0"/>
            </a:endParaRPr>
          </a:p>
          <a:p>
            <a:pPr lvl="0" algn="ctr"/>
            <a:r>
              <a:rPr lang="en-US" sz="900" dirty="0">
                <a:solidFill>
                  <a:srgbClr val="000000"/>
                </a:solidFill>
                <a:latin typeface="Arial" charset="0"/>
              </a:rPr>
              <a:t>Schedule &amp; Risk Lead – Tara </a:t>
            </a:r>
            <a:r>
              <a:rPr lang="en-US" sz="900" dirty="0" err="1">
                <a:solidFill>
                  <a:srgbClr val="000000"/>
                </a:solidFill>
                <a:latin typeface="Arial" charset="0"/>
              </a:rPr>
              <a:t>Tveten</a:t>
            </a:r>
            <a:endParaRPr lang="en-US" sz="900" dirty="0">
              <a:solidFill>
                <a:srgbClr val="000000"/>
              </a:solidFill>
              <a:latin typeface="Arial" charset="0"/>
            </a:endParaRPr>
          </a:p>
          <a:p>
            <a:pPr lvl="0" algn="ctr"/>
            <a:r>
              <a:rPr lang="en-US" sz="900">
                <a:solidFill>
                  <a:srgbClr val="000000"/>
                </a:solidFill>
                <a:latin typeface="Arial" charset="0"/>
              </a:rPr>
              <a:t>Graphics </a:t>
            </a:r>
            <a:r>
              <a:rPr lang="en-US" sz="900" smtClean="0">
                <a:solidFill>
                  <a:srgbClr val="000000"/>
                </a:solidFill>
                <a:latin typeface="Arial" charset="0"/>
              </a:rPr>
              <a:t>Support </a:t>
            </a:r>
            <a:r>
              <a:rPr lang="en-US" sz="900" dirty="0">
                <a:solidFill>
                  <a:srgbClr val="000000"/>
                </a:solidFill>
                <a:latin typeface="Arial" charset="0"/>
              </a:rPr>
              <a:t>– Jonathan </a:t>
            </a:r>
            <a:r>
              <a:rPr lang="en-US" sz="900" dirty="0" err="1">
                <a:solidFill>
                  <a:srgbClr val="000000"/>
                </a:solidFill>
                <a:latin typeface="Arial" charset="0"/>
              </a:rPr>
              <a:t>Behun</a:t>
            </a:r>
            <a:endParaRPr lang="en-US" sz="900" dirty="0">
              <a:solidFill>
                <a:srgbClr val="000000"/>
              </a:solidFill>
              <a:latin typeface="Arial" charset="0"/>
            </a:endParaRPr>
          </a:p>
          <a:p>
            <a:pPr algn="ctr"/>
            <a:endParaRPr lang="en-US" sz="1200" dirty="0">
              <a:solidFill>
                <a:schemeClr val="tx1"/>
              </a:solidFill>
            </a:endParaRPr>
          </a:p>
        </p:txBody>
      </p:sp>
      <p:sp>
        <p:nvSpPr>
          <p:cNvPr id="13" name="Rounded Rectangle 12"/>
          <p:cNvSpPr/>
          <p:nvPr/>
        </p:nvSpPr>
        <p:spPr>
          <a:xfrm>
            <a:off x="142406" y="2834442"/>
            <a:ext cx="1824380" cy="1571174"/>
          </a:xfrm>
          <a:prstGeom prst="roundRect">
            <a:avLst/>
          </a:prstGeom>
          <a:solidFill>
            <a:srgbClr val="131BB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90000"/>
              </a:lnSpc>
            </a:pPr>
            <a:endParaRPr lang="en-US" sz="1400" b="1" dirty="0">
              <a:solidFill>
                <a:srgbClr val="FFFFFF"/>
              </a:solidFill>
              <a:latin typeface="Arial" charset="0"/>
            </a:endParaRPr>
          </a:p>
          <a:p>
            <a:pPr lvl="0" algn="ctr">
              <a:lnSpc>
                <a:spcPct val="90000"/>
              </a:lnSpc>
            </a:pPr>
            <a:endParaRPr lang="en-US" sz="1400" b="1" dirty="0" smtClean="0">
              <a:solidFill>
                <a:srgbClr val="FFFFFF"/>
              </a:solidFill>
              <a:latin typeface="Arial" charset="0"/>
            </a:endParaRPr>
          </a:p>
          <a:p>
            <a:pPr lvl="0" algn="ctr">
              <a:lnSpc>
                <a:spcPct val="90000"/>
              </a:lnSpc>
            </a:pPr>
            <a:r>
              <a:rPr lang="en-US" sz="1200" b="1" dirty="0" smtClean="0">
                <a:solidFill>
                  <a:srgbClr val="FFFFFF"/>
                </a:solidFill>
                <a:latin typeface="Arial" charset="0"/>
              </a:rPr>
              <a:t>Orion </a:t>
            </a:r>
            <a:r>
              <a:rPr lang="en-US" sz="1200" b="1" dirty="0">
                <a:solidFill>
                  <a:srgbClr val="FFFFFF"/>
                </a:solidFill>
                <a:latin typeface="Arial" charset="0"/>
              </a:rPr>
              <a:t>LAS </a:t>
            </a:r>
            <a:r>
              <a:rPr lang="en-US" sz="1200" b="1" dirty="0" smtClean="0">
                <a:solidFill>
                  <a:srgbClr val="FFFFFF"/>
                </a:solidFill>
                <a:latin typeface="Arial" charset="0"/>
              </a:rPr>
              <a:t>(</a:t>
            </a:r>
            <a:r>
              <a:rPr lang="en-US" sz="1200" b="1" dirty="0">
                <a:solidFill>
                  <a:srgbClr val="FFFFFF"/>
                </a:solidFill>
                <a:latin typeface="Arial" charset="0"/>
              </a:rPr>
              <a:t>E601)</a:t>
            </a:r>
          </a:p>
          <a:p>
            <a:pPr lvl="0" algn="ctr">
              <a:lnSpc>
                <a:spcPct val="120000"/>
              </a:lnSpc>
            </a:pPr>
            <a:r>
              <a:rPr lang="en-US" sz="800" dirty="0" smtClean="0">
                <a:solidFill>
                  <a:srgbClr val="FFFFFF"/>
                </a:solidFill>
                <a:latin typeface="Arial" charset="0"/>
              </a:rPr>
              <a:t>PM </a:t>
            </a:r>
            <a:r>
              <a:rPr lang="en-US" sz="800" dirty="0">
                <a:solidFill>
                  <a:srgbClr val="FFFFFF"/>
                </a:solidFill>
                <a:latin typeface="Arial" charset="0"/>
              </a:rPr>
              <a:t>– </a:t>
            </a:r>
            <a:r>
              <a:rPr lang="en-US" sz="800" dirty="0" smtClean="0">
                <a:solidFill>
                  <a:srgbClr val="FFFFFF"/>
                </a:solidFill>
                <a:latin typeface="Arial" charset="0"/>
              </a:rPr>
              <a:t>TBD</a:t>
            </a:r>
            <a:endParaRPr lang="en-US" sz="800" dirty="0">
              <a:solidFill>
                <a:srgbClr val="FFFFFF"/>
              </a:solidFill>
              <a:latin typeface="Arial" charset="0"/>
            </a:endParaRPr>
          </a:p>
          <a:p>
            <a:pPr lvl="0" algn="ctr">
              <a:lnSpc>
                <a:spcPct val="120000"/>
              </a:lnSpc>
            </a:pPr>
            <a:r>
              <a:rPr lang="en-US" sz="800" dirty="0">
                <a:solidFill>
                  <a:srgbClr val="FFFFFF"/>
                </a:solidFill>
                <a:latin typeface="Arial" charset="0"/>
              </a:rPr>
              <a:t>DPM – </a:t>
            </a:r>
            <a:r>
              <a:rPr lang="en-US" sz="800" dirty="0" smtClean="0">
                <a:solidFill>
                  <a:srgbClr val="FFFFFF"/>
                </a:solidFill>
                <a:latin typeface="Arial" charset="0"/>
              </a:rPr>
              <a:t>Larry </a:t>
            </a:r>
            <a:r>
              <a:rPr lang="en-US" sz="800" dirty="0" err="1" smtClean="0">
                <a:solidFill>
                  <a:srgbClr val="FFFFFF"/>
                </a:solidFill>
                <a:latin typeface="Arial" charset="0"/>
              </a:rPr>
              <a:t>Gagliano</a:t>
            </a:r>
            <a:r>
              <a:rPr lang="en-US" sz="800" dirty="0" smtClean="0">
                <a:solidFill>
                  <a:srgbClr val="FFFFFF"/>
                </a:solidFill>
                <a:latin typeface="Arial" charset="0"/>
              </a:rPr>
              <a:t> (MSFC)</a:t>
            </a:r>
            <a:endParaRPr lang="en-US" sz="800" dirty="0">
              <a:solidFill>
                <a:srgbClr val="FFFFFF"/>
              </a:solidFill>
              <a:latin typeface="Arial" charset="0"/>
            </a:endParaRPr>
          </a:p>
          <a:p>
            <a:pPr lvl="0" algn="ctr">
              <a:lnSpc>
                <a:spcPct val="120000"/>
              </a:lnSpc>
            </a:pPr>
            <a:r>
              <a:rPr lang="en-US" sz="800" dirty="0">
                <a:solidFill>
                  <a:srgbClr val="FFFFFF"/>
                </a:solidFill>
                <a:latin typeface="Arial" charset="0"/>
              </a:rPr>
              <a:t>DPM PP&amp;C – Tim </a:t>
            </a:r>
            <a:r>
              <a:rPr lang="en-US" sz="800" dirty="0" smtClean="0">
                <a:solidFill>
                  <a:srgbClr val="FFFFFF"/>
                </a:solidFill>
                <a:latin typeface="Arial" charset="0"/>
              </a:rPr>
              <a:t>Warner</a:t>
            </a:r>
          </a:p>
          <a:p>
            <a:pPr lvl="0" algn="ctr">
              <a:lnSpc>
                <a:spcPct val="120000"/>
              </a:lnSpc>
            </a:pPr>
            <a:r>
              <a:rPr lang="en-US" sz="800" dirty="0" smtClean="0">
                <a:solidFill>
                  <a:srgbClr val="FFFFFF"/>
                </a:solidFill>
                <a:latin typeface="Arial" charset="0"/>
              </a:rPr>
              <a:t>Chief Engr. </a:t>
            </a:r>
            <a:r>
              <a:rPr lang="en-US" sz="800" dirty="0">
                <a:solidFill>
                  <a:srgbClr val="FFFFFF"/>
                </a:solidFill>
                <a:latin typeface="Arial" charset="0"/>
              </a:rPr>
              <a:t>– Wayne Walters</a:t>
            </a:r>
          </a:p>
          <a:p>
            <a:pPr lvl="0" algn="ctr">
              <a:lnSpc>
                <a:spcPct val="120000"/>
              </a:lnSpc>
            </a:pPr>
            <a:r>
              <a:rPr lang="en-US" sz="800" dirty="0">
                <a:solidFill>
                  <a:srgbClr val="FFFFFF"/>
                </a:solidFill>
                <a:latin typeface="Arial" charset="0"/>
              </a:rPr>
              <a:t>PA – Cameron Hartman</a:t>
            </a:r>
          </a:p>
          <a:p>
            <a:pPr lvl="0" algn="ctr">
              <a:lnSpc>
                <a:spcPct val="120000"/>
              </a:lnSpc>
            </a:pPr>
            <a:r>
              <a:rPr lang="en-US" sz="800" dirty="0" smtClean="0">
                <a:solidFill>
                  <a:srgbClr val="FFFFFF"/>
                </a:solidFill>
                <a:latin typeface="Arial" charset="0"/>
              </a:rPr>
              <a:t>Admin </a:t>
            </a:r>
            <a:r>
              <a:rPr lang="en-US" sz="800" dirty="0">
                <a:solidFill>
                  <a:srgbClr val="FFFFFF"/>
                </a:solidFill>
                <a:latin typeface="Arial" charset="0"/>
              </a:rPr>
              <a:t>– </a:t>
            </a:r>
            <a:r>
              <a:rPr lang="en-US" sz="800" dirty="0" smtClean="0">
                <a:solidFill>
                  <a:srgbClr val="FFFFFF"/>
                </a:solidFill>
                <a:latin typeface="Arial" charset="0"/>
              </a:rPr>
              <a:t>Cynthia Weathers</a:t>
            </a:r>
            <a:endParaRPr lang="en-US" sz="800" dirty="0">
              <a:solidFill>
                <a:srgbClr val="FFFFFF"/>
              </a:solidFill>
              <a:latin typeface="Arial" charset="0"/>
            </a:endParaRPr>
          </a:p>
          <a:p>
            <a:pPr lvl="0" algn="ctr">
              <a:lnSpc>
                <a:spcPct val="120000"/>
              </a:lnSpc>
            </a:pPr>
            <a:r>
              <a:rPr lang="en-US" sz="800" dirty="0">
                <a:solidFill>
                  <a:srgbClr val="FFFFFF"/>
                </a:solidFill>
                <a:latin typeface="Arial" charset="0"/>
              </a:rPr>
              <a:t>C&amp;DM – </a:t>
            </a:r>
            <a:r>
              <a:rPr lang="en-US" sz="800" dirty="0" err="1">
                <a:solidFill>
                  <a:srgbClr val="FFFFFF"/>
                </a:solidFill>
                <a:latin typeface="Arial" charset="0"/>
              </a:rPr>
              <a:t>Heide</a:t>
            </a:r>
            <a:r>
              <a:rPr lang="en-US" sz="800" dirty="0">
                <a:solidFill>
                  <a:srgbClr val="FFFFFF"/>
                </a:solidFill>
                <a:latin typeface="Arial" charset="0"/>
              </a:rPr>
              <a:t> </a:t>
            </a:r>
            <a:r>
              <a:rPr lang="en-US" sz="800" dirty="0" smtClean="0">
                <a:solidFill>
                  <a:srgbClr val="FFFFFF"/>
                </a:solidFill>
                <a:latin typeface="Arial" charset="0"/>
              </a:rPr>
              <a:t>Connolly</a:t>
            </a:r>
          </a:p>
          <a:p>
            <a:pPr algn="ctr"/>
            <a:endParaRPr lang="en-US" sz="1200" dirty="0" smtClean="0">
              <a:solidFill>
                <a:srgbClr val="FFFFFF"/>
              </a:solidFill>
            </a:endParaRPr>
          </a:p>
          <a:p>
            <a:pPr algn="ctr"/>
            <a:endParaRPr lang="en-US" sz="1200" dirty="0">
              <a:solidFill>
                <a:srgbClr val="FFFFFF"/>
              </a:solidFill>
            </a:endParaRPr>
          </a:p>
        </p:txBody>
      </p:sp>
      <p:sp>
        <p:nvSpPr>
          <p:cNvPr id="14" name="Rounded Rectangle 13"/>
          <p:cNvSpPr/>
          <p:nvPr/>
        </p:nvSpPr>
        <p:spPr>
          <a:xfrm>
            <a:off x="1375432" y="5740216"/>
            <a:ext cx="1684866" cy="1011476"/>
          </a:xfrm>
          <a:prstGeom prst="roundRect">
            <a:avLst/>
          </a:prstGeom>
          <a:solidFill>
            <a:srgbClr val="131BB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solidFill>
                <a:srgbClr val="FFFFFF"/>
              </a:solidFill>
            </a:endParaRPr>
          </a:p>
          <a:p>
            <a:pPr lvl="0" algn="ctr">
              <a:lnSpc>
                <a:spcPct val="90000"/>
              </a:lnSpc>
            </a:pPr>
            <a:r>
              <a:rPr lang="en-US" sz="1200" b="1" dirty="0" smtClean="0">
                <a:solidFill>
                  <a:srgbClr val="FFFFFF"/>
                </a:solidFill>
                <a:latin typeface="Arial" charset="0"/>
              </a:rPr>
              <a:t>CLARREO (</a:t>
            </a:r>
            <a:r>
              <a:rPr lang="en-US" sz="1200" b="1" dirty="0">
                <a:solidFill>
                  <a:srgbClr val="FFFFFF"/>
                </a:solidFill>
                <a:latin typeface="Arial" charset="0"/>
              </a:rPr>
              <a:t>E606)</a:t>
            </a:r>
          </a:p>
          <a:p>
            <a:pPr lvl="0" algn="ctr"/>
            <a:r>
              <a:rPr lang="en-US" sz="800" dirty="0" smtClean="0">
                <a:solidFill>
                  <a:srgbClr val="FFFFFF"/>
                </a:solidFill>
                <a:latin typeface="Arial" charset="0"/>
              </a:rPr>
              <a:t>PM </a:t>
            </a:r>
            <a:r>
              <a:rPr lang="en-US" sz="800" dirty="0">
                <a:solidFill>
                  <a:srgbClr val="FFFFFF"/>
                </a:solidFill>
                <a:latin typeface="Arial" charset="0"/>
              </a:rPr>
              <a:t>– David </a:t>
            </a:r>
            <a:r>
              <a:rPr lang="en-US" sz="800" dirty="0" err="1">
                <a:solidFill>
                  <a:srgbClr val="FFFFFF"/>
                </a:solidFill>
                <a:latin typeface="Arial" charset="0"/>
              </a:rPr>
              <a:t>Beals</a:t>
            </a:r>
            <a:r>
              <a:rPr lang="en-US" sz="800" dirty="0">
                <a:solidFill>
                  <a:srgbClr val="FFFFFF"/>
                </a:solidFill>
                <a:cs typeface="Arial"/>
              </a:rPr>
              <a:t/>
            </a:r>
            <a:br>
              <a:rPr lang="en-US" sz="800" dirty="0">
                <a:solidFill>
                  <a:srgbClr val="FFFFFF"/>
                </a:solidFill>
                <a:cs typeface="Arial"/>
              </a:rPr>
            </a:br>
            <a:r>
              <a:rPr lang="en-US" sz="800" dirty="0">
                <a:solidFill>
                  <a:srgbClr val="FFFFFF"/>
                </a:solidFill>
                <a:cs typeface="Arial"/>
              </a:rPr>
              <a:t>DPM PP&amp;C – Don </a:t>
            </a:r>
            <a:r>
              <a:rPr lang="en-US" sz="800" dirty="0" err="1">
                <a:solidFill>
                  <a:srgbClr val="FFFFFF"/>
                </a:solidFill>
                <a:cs typeface="Arial"/>
              </a:rPr>
              <a:t>Shick</a:t>
            </a:r>
            <a:endParaRPr lang="en-US" sz="800" dirty="0">
              <a:solidFill>
                <a:srgbClr val="FFFFFF"/>
              </a:solidFill>
              <a:cs typeface="Arial"/>
            </a:endParaRPr>
          </a:p>
          <a:p>
            <a:pPr lvl="0" algn="ctr"/>
            <a:r>
              <a:rPr lang="en-US" sz="800" dirty="0">
                <a:solidFill>
                  <a:srgbClr val="FFFFFF"/>
                </a:solidFill>
                <a:cs typeface="Arial"/>
              </a:rPr>
              <a:t>Integration </a:t>
            </a:r>
            <a:r>
              <a:rPr lang="en-US" sz="800" dirty="0" smtClean="0">
                <a:solidFill>
                  <a:srgbClr val="FFFFFF"/>
                </a:solidFill>
                <a:cs typeface="Arial"/>
              </a:rPr>
              <a:t>Mgr. </a:t>
            </a:r>
            <a:r>
              <a:rPr lang="en-US" sz="800" dirty="0">
                <a:solidFill>
                  <a:srgbClr val="FFFFFF"/>
                </a:solidFill>
                <a:cs typeface="Arial"/>
              </a:rPr>
              <a:t>– D. </a:t>
            </a:r>
            <a:r>
              <a:rPr lang="en-US" sz="800" dirty="0" err="1">
                <a:solidFill>
                  <a:srgbClr val="FFFFFF"/>
                </a:solidFill>
                <a:cs typeface="Arial"/>
              </a:rPr>
              <a:t>Beals</a:t>
            </a:r>
            <a:endParaRPr lang="en-US" sz="800" dirty="0">
              <a:solidFill>
                <a:srgbClr val="FFFFFF"/>
              </a:solidFill>
              <a:cs typeface="Arial"/>
            </a:endParaRPr>
          </a:p>
          <a:p>
            <a:pPr lvl="0" algn="ctr"/>
            <a:r>
              <a:rPr lang="en-US" sz="800" dirty="0" err="1">
                <a:solidFill>
                  <a:srgbClr val="FFFFFF"/>
                </a:solidFill>
                <a:cs typeface="Arial"/>
              </a:rPr>
              <a:t>Sch</a:t>
            </a:r>
            <a:r>
              <a:rPr lang="en-US" sz="800" dirty="0">
                <a:solidFill>
                  <a:srgbClr val="FFFFFF"/>
                </a:solidFill>
                <a:cs typeface="Arial"/>
              </a:rPr>
              <a:t> – Nicole </a:t>
            </a:r>
            <a:r>
              <a:rPr lang="en-US" sz="800" dirty="0" err="1">
                <a:solidFill>
                  <a:srgbClr val="FFFFFF"/>
                </a:solidFill>
                <a:cs typeface="Arial"/>
              </a:rPr>
              <a:t>Hintermeister</a:t>
            </a:r>
            <a:endParaRPr lang="en-US" sz="800" dirty="0">
              <a:solidFill>
                <a:srgbClr val="FFFFFF"/>
              </a:solidFill>
              <a:cs typeface="Arial"/>
            </a:endParaRPr>
          </a:p>
          <a:p>
            <a:pPr algn="ctr"/>
            <a:endParaRPr lang="en-US" sz="1200" dirty="0" smtClean="0">
              <a:solidFill>
                <a:srgbClr val="FFFFFF"/>
              </a:solidFill>
            </a:endParaRPr>
          </a:p>
        </p:txBody>
      </p:sp>
      <p:sp>
        <p:nvSpPr>
          <p:cNvPr id="15" name="Rounded Rectangle 14"/>
          <p:cNvSpPr/>
          <p:nvPr/>
        </p:nvSpPr>
        <p:spPr>
          <a:xfrm>
            <a:off x="4432843" y="2819717"/>
            <a:ext cx="1799111" cy="2025832"/>
          </a:xfrm>
          <a:prstGeom prst="roundRect">
            <a:avLst/>
          </a:prstGeom>
          <a:solidFill>
            <a:srgbClr val="131BB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200" b="1" dirty="0" smtClean="0">
              <a:solidFill>
                <a:srgbClr val="FFFFFF"/>
              </a:solidFill>
              <a:latin typeface="Arial" pitchFamily="34" charset="0"/>
              <a:cs typeface="Arial" pitchFamily="34" charset="0"/>
            </a:endParaRPr>
          </a:p>
          <a:p>
            <a:pPr lvl="0" algn="ctr"/>
            <a:r>
              <a:rPr lang="en-US" sz="1200" b="1" dirty="0" smtClean="0">
                <a:solidFill>
                  <a:srgbClr val="FFFFFF"/>
                </a:solidFill>
                <a:latin typeface="Arial" pitchFamily="34" charset="0"/>
                <a:cs typeface="Arial" pitchFamily="34" charset="0"/>
              </a:rPr>
              <a:t>SAGE III (E603)</a:t>
            </a:r>
            <a:endParaRPr lang="en-US" sz="1200" dirty="0">
              <a:solidFill>
                <a:srgbClr val="FFFFFF"/>
              </a:solidFill>
              <a:latin typeface="Arial" pitchFamily="34" charset="0"/>
              <a:cs typeface="Arial" pitchFamily="34" charset="0"/>
            </a:endParaRPr>
          </a:p>
          <a:p>
            <a:pPr lvl="0" algn="ctr">
              <a:lnSpc>
                <a:spcPct val="120000"/>
              </a:lnSpc>
            </a:pPr>
            <a:r>
              <a:rPr lang="en-US" sz="800" dirty="0">
                <a:solidFill>
                  <a:srgbClr val="FFFFFF"/>
                </a:solidFill>
                <a:latin typeface="Arial" pitchFamily="34" charset="0"/>
                <a:cs typeface="Arial" pitchFamily="34" charset="0"/>
              </a:rPr>
              <a:t>PM – Mike </a:t>
            </a:r>
            <a:r>
              <a:rPr lang="en-US" sz="800" dirty="0" err="1">
                <a:solidFill>
                  <a:srgbClr val="FFFFFF"/>
                </a:solidFill>
                <a:latin typeface="Arial" pitchFamily="34" charset="0"/>
                <a:cs typeface="Arial" pitchFamily="34" charset="0"/>
              </a:rPr>
              <a:t>Cisewski</a:t>
            </a:r>
            <a:endParaRPr lang="en-US" sz="800" dirty="0">
              <a:solidFill>
                <a:srgbClr val="FFFFFF"/>
              </a:solidFill>
              <a:latin typeface="Arial" pitchFamily="34" charset="0"/>
              <a:cs typeface="Arial" pitchFamily="34" charset="0"/>
            </a:endParaRPr>
          </a:p>
          <a:p>
            <a:pPr lvl="0" algn="ctr">
              <a:lnSpc>
                <a:spcPct val="120000"/>
              </a:lnSpc>
            </a:pPr>
            <a:r>
              <a:rPr lang="en-US" sz="800" dirty="0">
                <a:solidFill>
                  <a:srgbClr val="FFFFFF"/>
                </a:solidFill>
                <a:latin typeface="Arial" pitchFamily="34" charset="0"/>
                <a:cs typeface="Arial" pitchFamily="34" charset="0"/>
              </a:rPr>
              <a:t>DPM – Dianne Cheek</a:t>
            </a:r>
          </a:p>
          <a:p>
            <a:pPr lvl="0" algn="ctr">
              <a:lnSpc>
                <a:spcPct val="120000"/>
              </a:lnSpc>
            </a:pPr>
            <a:r>
              <a:rPr lang="en-US" sz="800" dirty="0">
                <a:solidFill>
                  <a:srgbClr val="FFFFFF"/>
                </a:solidFill>
                <a:latin typeface="Arial" pitchFamily="34" charset="0"/>
                <a:cs typeface="Arial" pitchFamily="34" charset="0"/>
              </a:rPr>
              <a:t>DPM – Steve Hall</a:t>
            </a:r>
          </a:p>
          <a:p>
            <a:pPr lvl="0" algn="ctr">
              <a:lnSpc>
                <a:spcPct val="120000"/>
              </a:lnSpc>
            </a:pPr>
            <a:r>
              <a:rPr lang="en-US" sz="800" dirty="0">
                <a:solidFill>
                  <a:srgbClr val="FFFFFF"/>
                </a:solidFill>
                <a:latin typeface="Arial" pitchFamily="34" charset="0"/>
                <a:cs typeface="Arial" pitchFamily="34" charset="0"/>
              </a:rPr>
              <a:t>PA – Lisa Yoakum</a:t>
            </a:r>
          </a:p>
          <a:p>
            <a:pPr lvl="0" algn="ctr">
              <a:lnSpc>
                <a:spcPct val="120000"/>
              </a:lnSpc>
            </a:pPr>
            <a:r>
              <a:rPr lang="en-US" sz="800" dirty="0" smtClean="0">
                <a:solidFill>
                  <a:srgbClr val="FFFFFF"/>
                </a:solidFill>
                <a:latin typeface="Arial" pitchFamily="34" charset="0"/>
                <a:cs typeface="Arial" pitchFamily="34" charset="0"/>
              </a:rPr>
              <a:t>Admin </a:t>
            </a:r>
            <a:r>
              <a:rPr lang="en-US" sz="800" dirty="0">
                <a:solidFill>
                  <a:srgbClr val="FFFFFF"/>
                </a:solidFill>
                <a:latin typeface="Arial" pitchFamily="34" charset="0"/>
                <a:cs typeface="Arial" pitchFamily="34" charset="0"/>
              </a:rPr>
              <a:t>– Carmen Maldonado</a:t>
            </a:r>
          </a:p>
          <a:p>
            <a:pPr lvl="0" algn="ctr">
              <a:lnSpc>
                <a:spcPct val="120000"/>
              </a:lnSpc>
            </a:pPr>
            <a:r>
              <a:rPr lang="en-US" sz="800" dirty="0">
                <a:solidFill>
                  <a:srgbClr val="FFFFFF"/>
                </a:solidFill>
                <a:latin typeface="Arial" pitchFamily="34" charset="0"/>
                <a:cs typeface="Arial" pitchFamily="34" charset="0"/>
              </a:rPr>
              <a:t>EVM – Nicki Healey</a:t>
            </a:r>
          </a:p>
          <a:p>
            <a:pPr lvl="0" algn="ctr">
              <a:lnSpc>
                <a:spcPct val="120000"/>
              </a:lnSpc>
            </a:pPr>
            <a:r>
              <a:rPr lang="en-US" sz="800" dirty="0" err="1">
                <a:solidFill>
                  <a:srgbClr val="FFFFFF"/>
                </a:solidFill>
                <a:latin typeface="Arial" pitchFamily="34" charset="0"/>
                <a:cs typeface="Arial" pitchFamily="34" charset="0"/>
              </a:rPr>
              <a:t>Sch</a:t>
            </a:r>
            <a:r>
              <a:rPr lang="en-US" sz="800" dirty="0">
                <a:solidFill>
                  <a:srgbClr val="FFFFFF"/>
                </a:solidFill>
                <a:latin typeface="Arial" pitchFamily="34" charset="0"/>
                <a:cs typeface="Arial" pitchFamily="34" charset="0"/>
              </a:rPr>
              <a:t> - Monique Bynum</a:t>
            </a:r>
          </a:p>
          <a:p>
            <a:pPr lvl="0" algn="ctr">
              <a:lnSpc>
                <a:spcPct val="120000"/>
              </a:lnSpc>
            </a:pPr>
            <a:r>
              <a:rPr lang="en-US" sz="800" dirty="0">
                <a:solidFill>
                  <a:srgbClr val="FFFFFF"/>
                </a:solidFill>
                <a:latin typeface="Arial" pitchFamily="34" charset="0"/>
                <a:cs typeface="Arial" pitchFamily="34" charset="0"/>
              </a:rPr>
              <a:t>C&amp;DM – </a:t>
            </a:r>
            <a:r>
              <a:rPr lang="en-US" sz="800" dirty="0" err="1">
                <a:solidFill>
                  <a:srgbClr val="FFFFFF"/>
                </a:solidFill>
                <a:latin typeface="Arial" pitchFamily="34" charset="0"/>
                <a:cs typeface="Arial" pitchFamily="34" charset="0"/>
              </a:rPr>
              <a:t>Dimitri</a:t>
            </a:r>
            <a:r>
              <a:rPr lang="en-US" sz="800" dirty="0">
                <a:solidFill>
                  <a:srgbClr val="FFFFFF"/>
                </a:solidFill>
                <a:latin typeface="Arial" pitchFamily="34" charset="0"/>
                <a:cs typeface="Arial" pitchFamily="34" charset="0"/>
              </a:rPr>
              <a:t> </a:t>
            </a:r>
            <a:r>
              <a:rPr lang="en-US" sz="800" dirty="0" err="1">
                <a:solidFill>
                  <a:srgbClr val="FFFFFF"/>
                </a:solidFill>
                <a:latin typeface="Arial" pitchFamily="34" charset="0"/>
                <a:cs typeface="Arial" pitchFamily="34" charset="0"/>
              </a:rPr>
              <a:t>Solga</a:t>
            </a:r>
            <a:r>
              <a:rPr lang="en-US" sz="800" dirty="0">
                <a:solidFill>
                  <a:srgbClr val="FFFFFF"/>
                </a:solidFill>
                <a:latin typeface="Arial" pitchFamily="34" charset="0"/>
                <a:cs typeface="Arial" pitchFamily="34" charset="0"/>
              </a:rPr>
              <a:t>, </a:t>
            </a:r>
          </a:p>
          <a:p>
            <a:pPr lvl="0" algn="ctr">
              <a:lnSpc>
                <a:spcPct val="120000"/>
              </a:lnSpc>
            </a:pPr>
            <a:r>
              <a:rPr lang="en-US" sz="800" dirty="0">
                <a:solidFill>
                  <a:srgbClr val="FFFFFF"/>
                </a:solidFill>
                <a:latin typeface="Arial" pitchFamily="34" charset="0"/>
                <a:cs typeface="Arial" pitchFamily="34" charset="0"/>
              </a:rPr>
              <a:t>Lynn Hadley</a:t>
            </a:r>
          </a:p>
          <a:p>
            <a:pPr lvl="0" algn="ctr">
              <a:lnSpc>
                <a:spcPct val="120000"/>
              </a:lnSpc>
            </a:pPr>
            <a:r>
              <a:rPr lang="en-US" sz="800" dirty="0">
                <a:solidFill>
                  <a:srgbClr val="FFFFFF"/>
                </a:solidFill>
                <a:latin typeface="Arial" pitchFamily="34" charset="0"/>
                <a:cs typeface="Arial" pitchFamily="34" charset="0"/>
              </a:rPr>
              <a:t>Software </a:t>
            </a:r>
            <a:r>
              <a:rPr lang="en-US" sz="800" dirty="0" err="1">
                <a:solidFill>
                  <a:srgbClr val="FFFFFF"/>
                </a:solidFill>
                <a:latin typeface="Arial" pitchFamily="34" charset="0"/>
                <a:cs typeface="Arial" pitchFamily="34" charset="0"/>
              </a:rPr>
              <a:t>Engr</a:t>
            </a:r>
            <a:r>
              <a:rPr lang="en-US" sz="800" dirty="0">
                <a:solidFill>
                  <a:srgbClr val="FFFFFF"/>
                </a:solidFill>
                <a:latin typeface="Arial" pitchFamily="34" charset="0"/>
                <a:cs typeface="Arial" pitchFamily="34" charset="0"/>
              </a:rPr>
              <a:t> - Erika </a:t>
            </a:r>
            <a:r>
              <a:rPr lang="en-US" sz="800" dirty="0" err="1" smtClean="0">
                <a:solidFill>
                  <a:srgbClr val="FFFFFF"/>
                </a:solidFill>
                <a:latin typeface="Arial" pitchFamily="34" charset="0"/>
                <a:cs typeface="Arial" pitchFamily="34" charset="0"/>
              </a:rPr>
              <a:t>Geier</a:t>
            </a:r>
            <a:endParaRPr lang="en-US" sz="800" dirty="0" smtClean="0">
              <a:solidFill>
                <a:srgbClr val="FFFFFF"/>
              </a:solidFill>
              <a:latin typeface="Arial" pitchFamily="34" charset="0"/>
              <a:cs typeface="Arial" pitchFamily="34" charset="0"/>
            </a:endParaRPr>
          </a:p>
          <a:p>
            <a:pPr lvl="0" algn="ctr">
              <a:lnSpc>
                <a:spcPct val="120000"/>
              </a:lnSpc>
            </a:pPr>
            <a:r>
              <a:rPr lang="en-US" sz="800" dirty="0" smtClean="0">
                <a:solidFill>
                  <a:srgbClr val="FFFFFF"/>
                </a:solidFill>
                <a:latin typeface="Arial" pitchFamily="34" charset="0"/>
                <a:cs typeface="Arial" pitchFamily="34" charset="0"/>
              </a:rPr>
              <a:t>EVM Analyst -  Jennifer </a:t>
            </a:r>
            <a:r>
              <a:rPr lang="en-US" sz="800" dirty="0" err="1" smtClean="0">
                <a:solidFill>
                  <a:srgbClr val="FFFFFF"/>
                </a:solidFill>
                <a:latin typeface="Arial" pitchFamily="34" charset="0"/>
                <a:cs typeface="Arial" pitchFamily="34" charset="0"/>
              </a:rPr>
              <a:t>Wrenn</a:t>
            </a:r>
            <a:r>
              <a:rPr lang="en-US" sz="800" dirty="0" smtClean="0">
                <a:solidFill>
                  <a:srgbClr val="FFFFFF"/>
                </a:solidFill>
                <a:latin typeface="Arial" pitchFamily="34" charset="0"/>
                <a:cs typeface="Arial" pitchFamily="34" charset="0"/>
              </a:rPr>
              <a:t> </a:t>
            </a:r>
            <a:endParaRPr lang="en-US" sz="800" dirty="0">
              <a:solidFill>
                <a:srgbClr val="FFFFFF"/>
              </a:solidFill>
              <a:latin typeface="Arial" pitchFamily="34" charset="0"/>
              <a:cs typeface="Arial" pitchFamily="34" charset="0"/>
            </a:endParaRPr>
          </a:p>
          <a:p>
            <a:pPr algn="ctr">
              <a:lnSpc>
                <a:spcPct val="120000"/>
              </a:lnSpc>
            </a:pPr>
            <a:endParaRPr lang="en-US" sz="1200" dirty="0">
              <a:solidFill>
                <a:srgbClr val="FFFFFF"/>
              </a:solidFill>
            </a:endParaRPr>
          </a:p>
        </p:txBody>
      </p:sp>
      <p:cxnSp>
        <p:nvCxnSpPr>
          <p:cNvPr id="16" name="Straight Connector 15"/>
          <p:cNvCxnSpPr/>
          <p:nvPr/>
        </p:nvCxnSpPr>
        <p:spPr>
          <a:xfrm>
            <a:off x="1048569" y="2590975"/>
            <a:ext cx="7214973"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2333553" y="2852929"/>
            <a:ext cx="1735556" cy="1907126"/>
          </a:xfrm>
          <a:prstGeom prst="roundRect">
            <a:avLst/>
          </a:prstGeom>
          <a:solidFill>
            <a:srgbClr val="131BB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solidFill>
                <a:srgbClr val="FFFFFF"/>
              </a:solidFill>
            </a:endParaRPr>
          </a:p>
          <a:p>
            <a:pPr algn="ctr">
              <a:lnSpc>
                <a:spcPct val="110000"/>
              </a:lnSpc>
            </a:pPr>
            <a:r>
              <a:rPr lang="en-US" sz="1200" b="1" dirty="0" smtClean="0">
                <a:solidFill>
                  <a:srgbClr val="FFFFFF"/>
                </a:solidFill>
              </a:rPr>
              <a:t>TEMPO</a:t>
            </a:r>
            <a:r>
              <a:rPr lang="en-US" sz="1200" b="1" dirty="0" smtClean="0">
                <a:solidFill>
                  <a:srgbClr val="FFFFFF"/>
                </a:solidFill>
                <a:latin typeface="Arial" charset="0"/>
              </a:rPr>
              <a:t> (E602)</a:t>
            </a:r>
            <a:endParaRPr lang="en-US" sz="1200" b="1" dirty="0">
              <a:solidFill>
                <a:srgbClr val="FFFFFF"/>
              </a:solidFill>
              <a:latin typeface="Arial" charset="0"/>
            </a:endParaRPr>
          </a:p>
          <a:p>
            <a:pPr lvl="0" algn="ctr">
              <a:lnSpc>
                <a:spcPct val="120000"/>
              </a:lnSpc>
            </a:pPr>
            <a:r>
              <a:rPr lang="en-US" sz="800" dirty="0" smtClean="0">
                <a:solidFill>
                  <a:srgbClr val="FFFFFF"/>
                </a:solidFill>
                <a:latin typeface="Arial" charset="0"/>
              </a:rPr>
              <a:t>Mission PM </a:t>
            </a:r>
            <a:r>
              <a:rPr lang="en-US" sz="800" dirty="0">
                <a:solidFill>
                  <a:srgbClr val="FFFFFF"/>
                </a:solidFill>
                <a:latin typeface="Arial" charset="0"/>
              </a:rPr>
              <a:t>– </a:t>
            </a:r>
            <a:r>
              <a:rPr lang="en-US" sz="800" dirty="0" smtClean="0">
                <a:solidFill>
                  <a:srgbClr val="FFFFFF"/>
                </a:solidFill>
                <a:latin typeface="Arial" charset="0"/>
              </a:rPr>
              <a:t>Alan Little</a:t>
            </a:r>
            <a:r>
              <a:rPr lang="en-US" sz="800" dirty="0">
                <a:solidFill>
                  <a:srgbClr val="FFFFFF"/>
                </a:solidFill>
                <a:cs typeface="Arial"/>
              </a:rPr>
              <a:t/>
            </a:r>
            <a:br>
              <a:rPr lang="en-US" sz="800" dirty="0">
                <a:solidFill>
                  <a:srgbClr val="FFFFFF"/>
                </a:solidFill>
                <a:cs typeface="Arial"/>
              </a:rPr>
            </a:br>
            <a:r>
              <a:rPr lang="en-US" sz="800" dirty="0" smtClean="0">
                <a:solidFill>
                  <a:srgbClr val="FFFFFF"/>
                </a:solidFill>
                <a:cs typeface="Arial"/>
              </a:rPr>
              <a:t>Instr. PM – Wendy Pennington</a:t>
            </a:r>
            <a:endParaRPr lang="en-US" sz="800" dirty="0">
              <a:solidFill>
                <a:srgbClr val="FFFFFF"/>
              </a:solidFill>
              <a:cs typeface="Arial"/>
            </a:endParaRPr>
          </a:p>
          <a:p>
            <a:pPr lvl="0" algn="ctr">
              <a:lnSpc>
                <a:spcPct val="120000"/>
              </a:lnSpc>
            </a:pPr>
            <a:r>
              <a:rPr lang="en-US" sz="800" dirty="0" smtClean="0">
                <a:solidFill>
                  <a:srgbClr val="FFFFFF"/>
                </a:solidFill>
                <a:cs typeface="Arial"/>
              </a:rPr>
              <a:t>DPM– Craig Jones</a:t>
            </a:r>
            <a:endParaRPr lang="en-US" sz="800" dirty="0">
              <a:solidFill>
                <a:srgbClr val="FFFFFF"/>
              </a:solidFill>
              <a:cs typeface="Arial"/>
            </a:endParaRPr>
          </a:p>
          <a:p>
            <a:pPr lvl="0" algn="ctr">
              <a:lnSpc>
                <a:spcPct val="120000"/>
              </a:lnSpc>
            </a:pPr>
            <a:r>
              <a:rPr lang="en-US" sz="800" dirty="0" smtClean="0">
                <a:solidFill>
                  <a:srgbClr val="FFFFFF"/>
                </a:solidFill>
                <a:cs typeface="Arial"/>
              </a:rPr>
              <a:t>PP&amp;C </a:t>
            </a:r>
            <a:r>
              <a:rPr lang="en-US" sz="800" dirty="0">
                <a:solidFill>
                  <a:srgbClr val="FFFFFF"/>
                </a:solidFill>
                <a:cs typeface="Arial"/>
              </a:rPr>
              <a:t>– </a:t>
            </a:r>
            <a:r>
              <a:rPr lang="en-US" sz="800" dirty="0" smtClean="0">
                <a:solidFill>
                  <a:srgbClr val="FFFFFF"/>
                </a:solidFill>
                <a:cs typeface="Arial"/>
              </a:rPr>
              <a:t>Don </a:t>
            </a:r>
            <a:r>
              <a:rPr lang="en-US" sz="800" dirty="0" err="1" smtClean="0">
                <a:solidFill>
                  <a:srgbClr val="FFFFFF"/>
                </a:solidFill>
                <a:cs typeface="Arial"/>
              </a:rPr>
              <a:t>Shick</a:t>
            </a:r>
            <a:endParaRPr lang="en-US" sz="800" dirty="0" smtClean="0">
              <a:solidFill>
                <a:srgbClr val="FFFFFF"/>
              </a:solidFill>
              <a:cs typeface="Arial"/>
            </a:endParaRPr>
          </a:p>
          <a:p>
            <a:pPr lvl="0" algn="ctr">
              <a:lnSpc>
                <a:spcPct val="120000"/>
              </a:lnSpc>
            </a:pPr>
            <a:r>
              <a:rPr lang="en-US" sz="800" dirty="0" smtClean="0">
                <a:solidFill>
                  <a:srgbClr val="FFFFFF"/>
                </a:solidFill>
                <a:cs typeface="Arial"/>
              </a:rPr>
              <a:t>PA – Kim Cannon</a:t>
            </a:r>
          </a:p>
          <a:p>
            <a:pPr lvl="0" algn="ctr">
              <a:lnSpc>
                <a:spcPct val="120000"/>
              </a:lnSpc>
            </a:pPr>
            <a:r>
              <a:rPr lang="en-US" sz="800" dirty="0" err="1" smtClean="0">
                <a:solidFill>
                  <a:srgbClr val="FFFFFF"/>
                </a:solidFill>
                <a:cs typeface="Arial"/>
              </a:rPr>
              <a:t>Sch</a:t>
            </a:r>
            <a:r>
              <a:rPr lang="en-US" sz="800" dirty="0" smtClean="0">
                <a:solidFill>
                  <a:srgbClr val="FFFFFF"/>
                </a:solidFill>
                <a:cs typeface="Arial"/>
              </a:rPr>
              <a:t>/ Risk – Ken Parkinson</a:t>
            </a:r>
          </a:p>
          <a:p>
            <a:pPr lvl="0" algn="ctr">
              <a:lnSpc>
                <a:spcPct val="120000"/>
              </a:lnSpc>
            </a:pPr>
            <a:r>
              <a:rPr lang="en-US" sz="800" dirty="0" smtClean="0">
                <a:solidFill>
                  <a:srgbClr val="FFFFFF"/>
                </a:solidFill>
                <a:cs typeface="Arial"/>
              </a:rPr>
              <a:t>Sch. – Barbara </a:t>
            </a:r>
            <a:r>
              <a:rPr lang="en-US" sz="800" dirty="0" err="1" smtClean="0">
                <a:solidFill>
                  <a:srgbClr val="FFFFFF"/>
                </a:solidFill>
                <a:cs typeface="Arial"/>
              </a:rPr>
              <a:t>Guilmette</a:t>
            </a:r>
            <a:r>
              <a:rPr lang="en-US" sz="800" dirty="0" smtClean="0">
                <a:solidFill>
                  <a:srgbClr val="FFFFFF"/>
                </a:solidFill>
                <a:cs typeface="Arial"/>
              </a:rPr>
              <a:t> </a:t>
            </a:r>
          </a:p>
          <a:p>
            <a:pPr lvl="0" algn="ctr">
              <a:lnSpc>
                <a:spcPct val="120000"/>
              </a:lnSpc>
            </a:pPr>
            <a:r>
              <a:rPr lang="en-US" sz="800" dirty="0" smtClean="0">
                <a:solidFill>
                  <a:srgbClr val="FFFFFF"/>
                </a:solidFill>
                <a:cs typeface="Arial"/>
              </a:rPr>
              <a:t>C&amp;DM – Kennedy Delgado, Donna Lewis </a:t>
            </a:r>
          </a:p>
          <a:p>
            <a:pPr lvl="0" algn="ctr">
              <a:lnSpc>
                <a:spcPct val="120000"/>
              </a:lnSpc>
            </a:pPr>
            <a:r>
              <a:rPr lang="en-US" sz="800" dirty="0" smtClean="0">
                <a:solidFill>
                  <a:srgbClr val="FFFFFF"/>
                </a:solidFill>
                <a:cs typeface="Arial"/>
              </a:rPr>
              <a:t>Admin – Angela Reason</a:t>
            </a:r>
            <a:endParaRPr lang="en-US" sz="800" dirty="0">
              <a:solidFill>
                <a:srgbClr val="FFFFFF"/>
              </a:solidFill>
              <a:cs typeface="Arial"/>
            </a:endParaRPr>
          </a:p>
          <a:p>
            <a:pPr algn="ctr"/>
            <a:endParaRPr lang="en-US" sz="1200" dirty="0" smtClean="0">
              <a:solidFill>
                <a:srgbClr val="FFFFFF"/>
              </a:solidFill>
            </a:endParaRPr>
          </a:p>
          <a:p>
            <a:pPr algn="ctr"/>
            <a:endParaRPr lang="en-US" sz="1200" dirty="0">
              <a:solidFill>
                <a:srgbClr val="FFFFFF"/>
              </a:solidFill>
            </a:endParaRPr>
          </a:p>
        </p:txBody>
      </p:sp>
      <p:sp>
        <p:nvSpPr>
          <p:cNvPr id="18" name="Rounded Rectangle 17"/>
          <p:cNvSpPr/>
          <p:nvPr/>
        </p:nvSpPr>
        <p:spPr>
          <a:xfrm>
            <a:off x="7453112" y="2783260"/>
            <a:ext cx="1583738" cy="426159"/>
          </a:xfrm>
          <a:prstGeom prst="roundRect">
            <a:avLst/>
          </a:prstGeom>
          <a:solidFill>
            <a:srgbClr val="131BB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solidFill>
                <a:srgbClr val="FFFFFF"/>
              </a:solidFill>
            </a:endParaRPr>
          </a:p>
          <a:p>
            <a:pPr algn="ctr">
              <a:lnSpc>
                <a:spcPct val="150000"/>
              </a:lnSpc>
            </a:pPr>
            <a:r>
              <a:rPr lang="en-US" sz="1200" b="1" dirty="0" smtClean="0">
                <a:solidFill>
                  <a:srgbClr val="FFFFFF"/>
                </a:solidFill>
              </a:rPr>
              <a:t>Small Projects</a:t>
            </a:r>
            <a:endParaRPr lang="en-US" sz="1200" b="1" dirty="0">
              <a:solidFill>
                <a:srgbClr val="FFFFFF"/>
              </a:solidFill>
              <a:latin typeface="Arial" charset="0"/>
            </a:endParaRPr>
          </a:p>
          <a:p>
            <a:pPr algn="ctr"/>
            <a:endParaRPr lang="en-US" sz="1200" dirty="0" smtClean="0">
              <a:solidFill>
                <a:srgbClr val="FFFFFF"/>
              </a:solidFill>
            </a:endParaRPr>
          </a:p>
          <a:p>
            <a:pPr algn="ctr"/>
            <a:endParaRPr lang="en-US" sz="1200" dirty="0">
              <a:solidFill>
                <a:srgbClr val="FFFFFF"/>
              </a:solidFill>
            </a:endParaRPr>
          </a:p>
        </p:txBody>
      </p:sp>
      <p:cxnSp>
        <p:nvCxnSpPr>
          <p:cNvPr id="19" name="Straight Connector 18"/>
          <p:cNvCxnSpPr/>
          <p:nvPr/>
        </p:nvCxnSpPr>
        <p:spPr>
          <a:xfrm>
            <a:off x="4226481" y="2605124"/>
            <a:ext cx="0" cy="3243394"/>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20" name="Rounded Rectangle 19"/>
          <p:cNvSpPr/>
          <p:nvPr/>
        </p:nvSpPr>
        <p:spPr>
          <a:xfrm>
            <a:off x="3415860" y="5016834"/>
            <a:ext cx="1559412" cy="1501321"/>
          </a:xfrm>
          <a:prstGeom prst="roundRect">
            <a:avLst/>
          </a:prstGeom>
          <a:solidFill>
            <a:srgbClr val="131BB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400" b="1" dirty="0" smtClean="0">
              <a:solidFill>
                <a:srgbClr val="FFFFFF"/>
              </a:solidFill>
            </a:endParaRPr>
          </a:p>
          <a:p>
            <a:pPr algn="ctr">
              <a:lnSpc>
                <a:spcPct val="120000"/>
              </a:lnSpc>
            </a:pPr>
            <a:endParaRPr lang="en-US" sz="1400" b="1" dirty="0" smtClean="0">
              <a:solidFill>
                <a:srgbClr val="FFFFFF"/>
              </a:solidFill>
            </a:endParaRPr>
          </a:p>
          <a:p>
            <a:pPr lvl="0" algn="ctr">
              <a:lnSpc>
                <a:spcPct val="120000"/>
              </a:lnSpc>
            </a:pPr>
            <a:r>
              <a:rPr lang="en-US" sz="1200" b="1" dirty="0" smtClean="0">
                <a:solidFill>
                  <a:srgbClr val="FFFFFF"/>
                </a:solidFill>
                <a:cs typeface="Arial" pitchFamily="34" charset="0"/>
              </a:rPr>
              <a:t>CERES (</a:t>
            </a:r>
            <a:r>
              <a:rPr lang="en-US" sz="1200" b="1" dirty="0">
                <a:solidFill>
                  <a:srgbClr val="FFFFFF"/>
                </a:solidFill>
                <a:cs typeface="Arial" pitchFamily="34" charset="0"/>
              </a:rPr>
              <a:t>E607</a:t>
            </a:r>
            <a:r>
              <a:rPr lang="en-US" sz="1400" b="1" dirty="0">
                <a:solidFill>
                  <a:srgbClr val="FFFFFF"/>
                </a:solidFill>
                <a:cs typeface="Arial" pitchFamily="34" charset="0"/>
              </a:rPr>
              <a:t>)</a:t>
            </a:r>
          </a:p>
          <a:p>
            <a:pPr lvl="0" algn="ctr">
              <a:lnSpc>
                <a:spcPct val="120000"/>
              </a:lnSpc>
            </a:pPr>
            <a:r>
              <a:rPr lang="en-US" sz="800" dirty="0" smtClean="0">
                <a:solidFill>
                  <a:srgbClr val="FFFFFF"/>
                </a:solidFill>
                <a:cs typeface="Arial" pitchFamily="34" charset="0"/>
              </a:rPr>
              <a:t>PM </a:t>
            </a:r>
            <a:r>
              <a:rPr lang="en-US" sz="800" dirty="0">
                <a:solidFill>
                  <a:srgbClr val="FFFFFF"/>
                </a:solidFill>
                <a:cs typeface="Arial" pitchFamily="34" charset="0"/>
              </a:rPr>
              <a:t>– Phil Brown</a:t>
            </a:r>
          </a:p>
          <a:p>
            <a:pPr lvl="0" algn="ctr">
              <a:lnSpc>
                <a:spcPct val="120000"/>
              </a:lnSpc>
            </a:pPr>
            <a:r>
              <a:rPr lang="en-US" sz="800" dirty="0">
                <a:solidFill>
                  <a:srgbClr val="FFFFFF"/>
                </a:solidFill>
                <a:cs typeface="Arial" pitchFamily="34" charset="0"/>
              </a:rPr>
              <a:t>DPM – Bob Estes</a:t>
            </a:r>
          </a:p>
          <a:p>
            <a:pPr lvl="0" algn="ctr">
              <a:lnSpc>
                <a:spcPct val="120000"/>
              </a:lnSpc>
            </a:pPr>
            <a:r>
              <a:rPr lang="en-US" sz="800" dirty="0" smtClean="0">
                <a:solidFill>
                  <a:srgbClr val="FFFFFF"/>
                </a:solidFill>
                <a:cs typeface="Arial" pitchFamily="34" charset="0"/>
              </a:rPr>
              <a:t>PA </a:t>
            </a:r>
            <a:r>
              <a:rPr lang="en-US" sz="800" dirty="0">
                <a:solidFill>
                  <a:srgbClr val="FFFFFF"/>
                </a:solidFill>
                <a:cs typeface="Arial" pitchFamily="34" charset="0"/>
              </a:rPr>
              <a:t>– </a:t>
            </a:r>
            <a:r>
              <a:rPr lang="en-US" sz="800" dirty="0" smtClean="0">
                <a:solidFill>
                  <a:srgbClr val="FFFFFF"/>
                </a:solidFill>
                <a:cs typeface="Arial" pitchFamily="34" charset="0"/>
              </a:rPr>
              <a:t>Nicki Healey</a:t>
            </a:r>
            <a:endParaRPr lang="en-US" sz="800" dirty="0">
              <a:solidFill>
                <a:srgbClr val="FFFFFF"/>
              </a:solidFill>
              <a:cs typeface="Arial" pitchFamily="34" charset="0"/>
            </a:endParaRPr>
          </a:p>
          <a:p>
            <a:pPr lvl="0" algn="ctr">
              <a:lnSpc>
                <a:spcPct val="120000"/>
              </a:lnSpc>
            </a:pPr>
            <a:r>
              <a:rPr lang="en-US" sz="800" dirty="0" smtClean="0">
                <a:solidFill>
                  <a:srgbClr val="FFFFFF"/>
                </a:solidFill>
                <a:cs typeface="Arial" pitchFamily="34" charset="0"/>
              </a:rPr>
              <a:t>Admin </a:t>
            </a:r>
            <a:r>
              <a:rPr lang="en-US" sz="800" dirty="0">
                <a:solidFill>
                  <a:srgbClr val="FFFFFF"/>
                </a:solidFill>
                <a:cs typeface="Arial" pitchFamily="34" charset="0"/>
              </a:rPr>
              <a:t>– </a:t>
            </a:r>
            <a:r>
              <a:rPr lang="en-US" sz="800" dirty="0" smtClean="0">
                <a:solidFill>
                  <a:srgbClr val="FFFFFF"/>
                </a:solidFill>
                <a:cs typeface="Arial" pitchFamily="34" charset="0"/>
              </a:rPr>
              <a:t>Angela Reason</a:t>
            </a:r>
            <a:endParaRPr lang="en-US" sz="800" dirty="0">
              <a:solidFill>
                <a:srgbClr val="FFFFFF"/>
              </a:solidFill>
              <a:cs typeface="Arial" pitchFamily="34" charset="0"/>
            </a:endParaRPr>
          </a:p>
          <a:p>
            <a:pPr lvl="0" algn="ctr">
              <a:lnSpc>
                <a:spcPct val="120000"/>
              </a:lnSpc>
            </a:pPr>
            <a:r>
              <a:rPr lang="en-US" sz="800" dirty="0" err="1">
                <a:solidFill>
                  <a:srgbClr val="FFFFFF"/>
                </a:solidFill>
                <a:cs typeface="Arial" pitchFamily="34" charset="0"/>
              </a:rPr>
              <a:t>Sch</a:t>
            </a:r>
            <a:r>
              <a:rPr lang="en-US" sz="800" dirty="0">
                <a:solidFill>
                  <a:srgbClr val="FFFFFF"/>
                </a:solidFill>
                <a:cs typeface="Arial" pitchFamily="34" charset="0"/>
              </a:rPr>
              <a:t> – Monique Bynum</a:t>
            </a:r>
          </a:p>
          <a:p>
            <a:pPr lvl="0" algn="ctr">
              <a:lnSpc>
                <a:spcPct val="120000"/>
              </a:lnSpc>
            </a:pPr>
            <a:r>
              <a:rPr lang="en-US" sz="800" dirty="0">
                <a:solidFill>
                  <a:srgbClr val="FFFFFF"/>
                </a:solidFill>
                <a:cs typeface="Arial" pitchFamily="34" charset="0"/>
              </a:rPr>
              <a:t>C&amp;DM – </a:t>
            </a:r>
            <a:r>
              <a:rPr lang="en-US" sz="800" dirty="0" smtClean="0">
                <a:solidFill>
                  <a:srgbClr val="FFFFFF"/>
                </a:solidFill>
                <a:cs typeface="Arial" pitchFamily="34" charset="0"/>
              </a:rPr>
              <a:t>Cynthia Davis</a:t>
            </a:r>
          </a:p>
          <a:p>
            <a:pPr algn="ctr">
              <a:lnSpc>
                <a:spcPct val="120000"/>
              </a:lnSpc>
            </a:pPr>
            <a:r>
              <a:rPr lang="en-US" sz="800" dirty="0">
                <a:solidFill>
                  <a:srgbClr val="FFFFFF"/>
                </a:solidFill>
                <a:cs typeface="Arial" pitchFamily="34" charset="0"/>
              </a:rPr>
              <a:t>C&amp;DM – </a:t>
            </a:r>
            <a:r>
              <a:rPr lang="en-US" sz="800" dirty="0" smtClean="0">
                <a:solidFill>
                  <a:srgbClr val="FFFFFF"/>
                </a:solidFill>
                <a:cs typeface="Arial" pitchFamily="34" charset="0"/>
              </a:rPr>
              <a:t>Doug Anderson</a:t>
            </a:r>
            <a:endParaRPr lang="en-US" sz="800" dirty="0">
              <a:solidFill>
                <a:srgbClr val="FFFFFF"/>
              </a:solidFill>
              <a:cs typeface="Arial" pitchFamily="34" charset="0"/>
            </a:endParaRPr>
          </a:p>
          <a:p>
            <a:pPr lvl="0" algn="ctr"/>
            <a:endParaRPr lang="en-US" sz="900" dirty="0">
              <a:solidFill>
                <a:srgbClr val="FFFFFF"/>
              </a:solidFill>
              <a:cs typeface="Arial" pitchFamily="34" charset="0"/>
            </a:endParaRPr>
          </a:p>
          <a:p>
            <a:pPr algn="ctr"/>
            <a:endParaRPr lang="en-US" sz="1200" dirty="0">
              <a:solidFill>
                <a:srgbClr val="FFFFFF"/>
              </a:solidFill>
            </a:endParaRPr>
          </a:p>
          <a:p>
            <a:pPr algn="ctr"/>
            <a:endParaRPr lang="en-US" sz="1200" dirty="0" smtClean="0">
              <a:solidFill>
                <a:srgbClr val="FFFFFF"/>
              </a:solidFill>
            </a:endParaRPr>
          </a:p>
          <a:p>
            <a:pPr algn="ctr"/>
            <a:endParaRPr lang="en-US" sz="1200" dirty="0">
              <a:solidFill>
                <a:srgbClr val="FFFFFF"/>
              </a:solidFill>
            </a:endParaRPr>
          </a:p>
        </p:txBody>
      </p:sp>
      <p:sp>
        <p:nvSpPr>
          <p:cNvPr id="21" name="Rounded Rectangle 20"/>
          <p:cNvSpPr/>
          <p:nvPr/>
        </p:nvSpPr>
        <p:spPr>
          <a:xfrm>
            <a:off x="7446624" y="3442730"/>
            <a:ext cx="1583738" cy="429154"/>
          </a:xfrm>
          <a:prstGeom prst="roundRect">
            <a:avLst/>
          </a:prstGeom>
          <a:solidFill>
            <a:srgbClr val="7CF0F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solidFill>
                <a:schemeClr val="tx1"/>
              </a:solidFill>
            </a:endParaRPr>
          </a:p>
          <a:p>
            <a:pPr algn="ctr"/>
            <a:r>
              <a:rPr lang="en-US" sz="1100" b="1" dirty="0" smtClean="0">
                <a:solidFill>
                  <a:schemeClr val="tx1"/>
                </a:solidFill>
              </a:rPr>
              <a:t>MEDLI-2</a:t>
            </a:r>
            <a:endParaRPr lang="en-US" sz="1100" b="1" dirty="0" smtClean="0">
              <a:solidFill>
                <a:srgbClr val="000000"/>
              </a:solidFill>
              <a:latin typeface="Arial" charset="0"/>
            </a:endParaRPr>
          </a:p>
          <a:p>
            <a:pPr lvl="0" algn="ctr"/>
            <a:r>
              <a:rPr lang="en-US" sz="900" dirty="0" smtClean="0">
                <a:solidFill>
                  <a:srgbClr val="000000"/>
                </a:solidFill>
                <a:latin typeface="Arial" charset="0"/>
              </a:rPr>
              <a:t>PM </a:t>
            </a:r>
            <a:r>
              <a:rPr lang="en-US" sz="900" dirty="0">
                <a:solidFill>
                  <a:srgbClr val="000000"/>
                </a:solidFill>
                <a:latin typeface="Arial" charset="0"/>
              </a:rPr>
              <a:t>– </a:t>
            </a:r>
            <a:r>
              <a:rPr lang="en-US" sz="900" dirty="0" smtClean="0">
                <a:solidFill>
                  <a:srgbClr val="000000"/>
                </a:solidFill>
                <a:latin typeface="Arial" charset="0"/>
              </a:rPr>
              <a:t>TBD</a:t>
            </a:r>
          </a:p>
          <a:p>
            <a:pPr algn="ctr"/>
            <a:endParaRPr lang="en-US" sz="1200" dirty="0">
              <a:solidFill>
                <a:schemeClr val="tx1"/>
              </a:solidFill>
            </a:endParaRPr>
          </a:p>
        </p:txBody>
      </p:sp>
      <p:sp>
        <p:nvSpPr>
          <p:cNvPr id="22" name="Rounded Rectangle 21"/>
          <p:cNvSpPr/>
          <p:nvPr/>
        </p:nvSpPr>
        <p:spPr>
          <a:xfrm>
            <a:off x="7453489" y="4111882"/>
            <a:ext cx="1583738" cy="429154"/>
          </a:xfrm>
          <a:prstGeom prst="roundRect">
            <a:avLst/>
          </a:prstGeom>
          <a:solidFill>
            <a:srgbClr val="7CF0F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solidFill>
                <a:schemeClr val="tx1"/>
              </a:solidFill>
            </a:endParaRPr>
          </a:p>
          <a:p>
            <a:pPr algn="ctr"/>
            <a:r>
              <a:rPr lang="en-US" sz="1100" b="1" dirty="0" err="1" smtClean="0">
                <a:solidFill>
                  <a:schemeClr val="tx1"/>
                </a:solidFill>
              </a:rPr>
              <a:t>RaD</a:t>
            </a:r>
            <a:r>
              <a:rPr lang="en-US" sz="1100" b="1" dirty="0" smtClean="0">
                <a:solidFill>
                  <a:schemeClr val="tx1"/>
                </a:solidFill>
              </a:rPr>
              <a:t>-X </a:t>
            </a:r>
            <a:endParaRPr lang="en-US" sz="1100" b="1" dirty="0" smtClean="0">
              <a:solidFill>
                <a:srgbClr val="000000"/>
              </a:solidFill>
              <a:latin typeface="Arial" charset="0"/>
            </a:endParaRPr>
          </a:p>
          <a:p>
            <a:pPr lvl="0" algn="ctr"/>
            <a:r>
              <a:rPr lang="en-US" sz="900" dirty="0" smtClean="0">
                <a:solidFill>
                  <a:srgbClr val="000000"/>
                </a:solidFill>
                <a:latin typeface="Arial" charset="0"/>
              </a:rPr>
              <a:t>PM </a:t>
            </a:r>
            <a:r>
              <a:rPr lang="en-US" sz="900" dirty="0">
                <a:solidFill>
                  <a:srgbClr val="000000"/>
                </a:solidFill>
                <a:latin typeface="Arial" charset="0"/>
              </a:rPr>
              <a:t>– </a:t>
            </a:r>
            <a:r>
              <a:rPr lang="en-US" sz="900" dirty="0" smtClean="0">
                <a:solidFill>
                  <a:srgbClr val="000000"/>
                </a:solidFill>
                <a:latin typeface="Arial" charset="0"/>
              </a:rPr>
              <a:t>Kevin </a:t>
            </a:r>
            <a:r>
              <a:rPr lang="en-US" sz="900" dirty="0" err="1" smtClean="0">
                <a:solidFill>
                  <a:srgbClr val="000000"/>
                </a:solidFill>
                <a:latin typeface="Arial" charset="0"/>
              </a:rPr>
              <a:t>Daughtery</a:t>
            </a:r>
            <a:endParaRPr lang="en-US" sz="900" dirty="0" smtClean="0">
              <a:solidFill>
                <a:srgbClr val="000000"/>
              </a:solidFill>
              <a:latin typeface="Arial" charset="0"/>
            </a:endParaRPr>
          </a:p>
          <a:p>
            <a:pPr algn="ctr"/>
            <a:endParaRPr lang="en-US" sz="1200" dirty="0">
              <a:solidFill>
                <a:schemeClr val="tx1"/>
              </a:solidFill>
            </a:endParaRPr>
          </a:p>
        </p:txBody>
      </p:sp>
      <p:sp>
        <p:nvSpPr>
          <p:cNvPr id="23" name="Text Box 49"/>
          <p:cNvSpPr txBox="1">
            <a:spLocks noChangeArrowheads="1"/>
          </p:cNvSpPr>
          <p:nvPr/>
        </p:nvSpPr>
        <p:spPr bwMode="auto">
          <a:xfrm>
            <a:off x="391013" y="1505735"/>
            <a:ext cx="1639888" cy="274637"/>
          </a:xfrm>
          <a:prstGeom prst="rect">
            <a:avLst/>
          </a:prstGeom>
          <a:noFill/>
          <a:ln w="9525">
            <a:noFill/>
            <a:miter lim="800000"/>
            <a:headEnd/>
            <a:tailEnd/>
          </a:ln>
          <a:effectLst/>
        </p:spPr>
        <p:txBody>
          <a:bodyPr>
            <a:spAutoFit/>
          </a:bodyPr>
          <a:lstStyle/>
          <a:p>
            <a:pPr>
              <a:spcBef>
                <a:spcPct val="50000"/>
              </a:spcBef>
            </a:pPr>
            <a:r>
              <a:rPr lang="en-US" sz="1200" b="1" dirty="0">
                <a:latin typeface="Arial" charset="0"/>
              </a:rPr>
              <a:t>CMC Project</a:t>
            </a:r>
          </a:p>
        </p:txBody>
      </p:sp>
      <p:sp>
        <p:nvSpPr>
          <p:cNvPr id="24" name="AutoShape 65"/>
          <p:cNvSpPr>
            <a:spLocks noChangeArrowheads="1"/>
          </p:cNvSpPr>
          <p:nvPr/>
        </p:nvSpPr>
        <p:spPr bwMode="auto">
          <a:xfrm>
            <a:off x="270772" y="1534683"/>
            <a:ext cx="174625" cy="169863"/>
          </a:xfrm>
          <a:prstGeom prst="star5">
            <a:avLst/>
          </a:prstGeom>
          <a:solidFill>
            <a:srgbClr val="FFFF00"/>
          </a:solidFill>
          <a:ln w="9525">
            <a:solidFill>
              <a:schemeClr val="tx1"/>
            </a:solidFill>
            <a:miter lim="800000"/>
            <a:headEnd/>
            <a:tailEnd/>
          </a:ln>
          <a:effectLst/>
        </p:spPr>
        <p:txBody>
          <a:bodyPr wrap="none" anchor="ctr"/>
          <a:lstStyle/>
          <a:p>
            <a:endParaRPr lang="en-US"/>
          </a:p>
        </p:txBody>
      </p:sp>
      <p:sp>
        <p:nvSpPr>
          <p:cNvPr id="25" name="AutoShape 65"/>
          <p:cNvSpPr>
            <a:spLocks noChangeArrowheads="1"/>
          </p:cNvSpPr>
          <p:nvPr/>
        </p:nvSpPr>
        <p:spPr bwMode="auto">
          <a:xfrm>
            <a:off x="1711728" y="2967471"/>
            <a:ext cx="174625" cy="169863"/>
          </a:xfrm>
          <a:prstGeom prst="star5">
            <a:avLst/>
          </a:prstGeom>
          <a:solidFill>
            <a:srgbClr val="FFFF00"/>
          </a:solidFill>
          <a:ln w="9525">
            <a:solidFill>
              <a:schemeClr val="tx1"/>
            </a:solidFill>
            <a:miter lim="800000"/>
            <a:headEnd/>
            <a:tailEnd/>
          </a:ln>
          <a:effectLst/>
        </p:spPr>
        <p:txBody>
          <a:bodyPr wrap="none" anchor="ctr"/>
          <a:lstStyle/>
          <a:p>
            <a:endParaRPr lang="en-US"/>
          </a:p>
        </p:txBody>
      </p:sp>
      <p:sp>
        <p:nvSpPr>
          <p:cNvPr id="26" name="AutoShape 65"/>
          <p:cNvSpPr>
            <a:spLocks noChangeArrowheads="1"/>
          </p:cNvSpPr>
          <p:nvPr/>
        </p:nvSpPr>
        <p:spPr bwMode="auto">
          <a:xfrm>
            <a:off x="3767785" y="2952607"/>
            <a:ext cx="174625" cy="169863"/>
          </a:xfrm>
          <a:prstGeom prst="star5">
            <a:avLst/>
          </a:prstGeom>
          <a:solidFill>
            <a:srgbClr val="FFFF00"/>
          </a:solidFill>
          <a:ln w="9525">
            <a:solidFill>
              <a:schemeClr val="tx1"/>
            </a:solidFill>
            <a:miter lim="800000"/>
            <a:headEnd/>
            <a:tailEnd/>
          </a:ln>
          <a:effectLst/>
        </p:spPr>
        <p:txBody>
          <a:bodyPr wrap="none" anchor="ctr"/>
          <a:lstStyle/>
          <a:p>
            <a:endParaRPr lang="en-US"/>
          </a:p>
        </p:txBody>
      </p:sp>
      <p:sp>
        <p:nvSpPr>
          <p:cNvPr id="27" name="AutoShape 65"/>
          <p:cNvSpPr>
            <a:spLocks noChangeArrowheads="1"/>
          </p:cNvSpPr>
          <p:nvPr/>
        </p:nvSpPr>
        <p:spPr bwMode="auto">
          <a:xfrm>
            <a:off x="5933674" y="2920949"/>
            <a:ext cx="174625" cy="169863"/>
          </a:xfrm>
          <a:prstGeom prst="star5">
            <a:avLst/>
          </a:prstGeom>
          <a:solidFill>
            <a:srgbClr val="FFFF00"/>
          </a:solidFill>
          <a:ln w="9525">
            <a:solidFill>
              <a:schemeClr val="tx1"/>
            </a:solidFill>
            <a:miter lim="800000"/>
            <a:headEnd/>
            <a:tailEnd/>
          </a:ln>
          <a:effectLst/>
        </p:spPr>
        <p:txBody>
          <a:bodyPr wrap="none" anchor="ctr"/>
          <a:lstStyle/>
          <a:p>
            <a:endParaRPr lang="en-US"/>
          </a:p>
        </p:txBody>
      </p:sp>
      <p:sp>
        <p:nvSpPr>
          <p:cNvPr id="28" name="AutoShape 65"/>
          <p:cNvSpPr>
            <a:spLocks noChangeArrowheads="1"/>
          </p:cNvSpPr>
          <p:nvPr/>
        </p:nvSpPr>
        <p:spPr bwMode="auto">
          <a:xfrm>
            <a:off x="4745759" y="5106818"/>
            <a:ext cx="174625" cy="169863"/>
          </a:xfrm>
          <a:prstGeom prst="star5">
            <a:avLst/>
          </a:prstGeom>
          <a:solidFill>
            <a:srgbClr val="FFFF00"/>
          </a:solidFill>
          <a:ln w="9525">
            <a:solidFill>
              <a:schemeClr val="tx1"/>
            </a:solidFill>
            <a:miter lim="800000"/>
            <a:headEnd/>
            <a:tailEnd/>
          </a:ln>
          <a:effectLst/>
        </p:spPr>
        <p:txBody>
          <a:bodyPr wrap="none" anchor="ctr"/>
          <a:lstStyle/>
          <a:p>
            <a:endParaRPr lang="en-US"/>
          </a:p>
        </p:txBody>
      </p:sp>
      <p:sp>
        <p:nvSpPr>
          <p:cNvPr id="29" name="TextBox 28"/>
          <p:cNvSpPr txBox="1"/>
          <p:nvPr/>
        </p:nvSpPr>
        <p:spPr>
          <a:xfrm>
            <a:off x="7396013" y="5720388"/>
            <a:ext cx="1661395" cy="830997"/>
          </a:xfrm>
          <a:prstGeom prst="rect">
            <a:avLst/>
          </a:prstGeom>
          <a:ln>
            <a:solidFill>
              <a:srgbClr val="5B6AFF"/>
            </a:solidFill>
          </a:ln>
          <a:effectLst/>
        </p:spPr>
        <p:style>
          <a:lnRef idx="2">
            <a:schemeClr val="accent2"/>
          </a:lnRef>
          <a:fillRef idx="1">
            <a:schemeClr val="lt1"/>
          </a:fillRef>
          <a:effectRef idx="0">
            <a:schemeClr val="accent2"/>
          </a:effectRef>
          <a:fontRef idx="minor">
            <a:schemeClr val="dk1"/>
          </a:fontRef>
        </p:style>
        <p:txBody>
          <a:bodyPr wrap="square" lIns="91440" rIns="0" rtlCol="0">
            <a:spAutoFit/>
          </a:bodyPr>
          <a:lstStyle/>
          <a:p>
            <a:r>
              <a:rPr lang="en-US" sz="800" b="1" u="sng" dirty="0" smtClean="0">
                <a:solidFill>
                  <a:schemeClr val="accent6">
                    <a:lumMod val="75000"/>
                  </a:schemeClr>
                </a:solidFill>
              </a:rPr>
              <a:t>Other Assignments</a:t>
            </a:r>
          </a:p>
          <a:p>
            <a:r>
              <a:rPr lang="en-US" sz="800" b="1" dirty="0" smtClean="0">
                <a:solidFill>
                  <a:schemeClr val="accent6">
                    <a:lumMod val="75000"/>
                  </a:schemeClr>
                </a:solidFill>
              </a:rPr>
              <a:t>Stuart Cooke, </a:t>
            </a:r>
            <a:r>
              <a:rPr lang="en-US" sz="800" dirty="0" smtClean="0">
                <a:solidFill>
                  <a:schemeClr val="accent6">
                    <a:lumMod val="75000"/>
                  </a:schemeClr>
                </a:solidFill>
              </a:rPr>
              <a:t>ARD, Low Boom Flight Demonstrations</a:t>
            </a:r>
          </a:p>
          <a:p>
            <a:r>
              <a:rPr lang="en-US" sz="800" b="1" dirty="0" smtClean="0">
                <a:solidFill>
                  <a:schemeClr val="accent6">
                    <a:lumMod val="75000"/>
                  </a:schemeClr>
                </a:solidFill>
              </a:rPr>
              <a:t>Keith Knight, </a:t>
            </a:r>
            <a:r>
              <a:rPr lang="en-US" sz="800" dirty="0" smtClean="0">
                <a:solidFill>
                  <a:schemeClr val="accent6">
                    <a:lumMod val="75000"/>
                  </a:schemeClr>
                </a:solidFill>
              </a:rPr>
              <a:t>Researcher</a:t>
            </a:r>
          </a:p>
          <a:p>
            <a:r>
              <a:rPr lang="en-US" sz="800" b="1" dirty="0" err="1" smtClean="0">
                <a:solidFill>
                  <a:schemeClr val="accent6">
                    <a:lumMod val="75000"/>
                  </a:schemeClr>
                </a:solidFill>
              </a:rPr>
              <a:t>Barmac</a:t>
            </a:r>
            <a:r>
              <a:rPr lang="en-US" sz="800" b="1" dirty="0" smtClean="0">
                <a:solidFill>
                  <a:schemeClr val="accent6">
                    <a:lumMod val="75000"/>
                  </a:schemeClr>
                </a:solidFill>
              </a:rPr>
              <a:t> Taleghani, </a:t>
            </a:r>
            <a:r>
              <a:rPr lang="en-US" sz="800" dirty="0">
                <a:solidFill>
                  <a:schemeClr val="accent6">
                    <a:lumMod val="75000"/>
                  </a:schemeClr>
                </a:solidFill>
              </a:rPr>
              <a:t>SMAAART Procurement Development </a:t>
            </a:r>
            <a:r>
              <a:rPr lang="en-US" sz="800" dirty="0" smtClean="0">
                <a:solidFill>
                  <a:schemeClr val="accent6">
                    <a:lumMod val="75000"/>
                  </a:schemeClr>
                </a:solidFill>
              </a:rPr>
              <a:t>Team</a:t>
            </a:r>
          </a:p>
        </p:txBody>
      </p:sp>
      <p:cxnSp>
        <p:nvCxnSpPr>
          <p:cNvPr id="30" name="Straight Connector 29"/>
          <p:cNvCxnSpPr/>
          <p:nvPr/>
        </p:nvCxnSpPr>
        <p:spPr>
          <a:xfrm>
            <a:off x="4459648" y="2460472"/>
            <a:ext cx="0" cy="123674"/>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31" name="Rounded Rectangle 30"/>
          <p:cNvSpPr/>
          <p:nvPr/>
        </p:nvSpPr>
        <p:spPr>
          <a:xfrm>
            <a:off x="5173118" y="5014881"/>
            <a:ext cx="2129342" cy="1567219"/>
          </a:xfrm>
          <a:prstGeom prst="roundRect">
            <a:avLst/>
          </a:prstGeom>
          <a:solidFill>
            <a:srgbClr val="131BB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400" b="1" dirty="0" smtClean="0">
              <a:solidFill>
                <a:srgbClr val="FFFFFF"/>
              </a:solidFill>
              <a:cs typeface="Arial" pitchFamily="34" charset="0"/>
            </a:endParaRPr>
          </a:p>
          <a:p>
            <a:pPr lvl="0" algn="ctr"/>
            <a:endParaRPr lang="en-US" sz="1400" b="1" dirty="0">
              <a:solidFill>
                <a:srgbClr val="FFFFFF"/>
              </a:solidFill>
              <a:cs typeface="Arial" pitchFamily="34" charset="0"/>
            </a:endParaRPr>
          </a:p>
          <a:p>
            <a:pPr lvl="0" algn="ctr"/>
            <a:endParaRPr lang="en-US" sz="1400" b="1" dirty="0" smtClean="0">
              <a:solidFill>
                <a:srgbClr val="FFFFFF"/>
              </a:solidFill>
              <a:cs typeface="Arial" pitchFamily="34" charset="0"/>
            </a:endParaRPr>
          </a:p>
          <a:p>
            <a:pPr lvl="0" algn="ctr"/>
            <a:r>
              <a:rPr lang="en-US" sz="1200" b="1" dirty="0" smtClean="0">
                <a:solidFill>
                  <a:srgbClr val="FFFFFF"/>
                </a:solidFill>
                <a:cs typeface="Arial" pitchFamily="34" charset="0"/>
              </a:rPr>
              <a:t>RBI</a:t>
            </a:r>
          </a:p>
          <a:p>
            <a:pPr lvl="0" algn="ctr">
              <a:lnSpc>
                <a:spcPct val="120000"/>
              </a:lnSpc>
            </a:pPr>
            <a:r>
              <a:rPr lang="en-US" sz="800" dirty="0" smtClean="0">
                <a:solidFill>
                  <a:srgbClr val="FFFFFF"/>
                </a:solidFill>
                <a:cs typeface="Arial" pitchFamily="34" charset="0"/>
              </a:rPr>
              <a:t>PM </a:t>
            </a:r>
            <a:r>
              <a:rPr lang="en-US" sz="800" dirty="0">
                <a:solidFill>
                  <a:srgbClr val="FFFFFF"/>
                </a:solidFill>
                <a:cs typeface="Arial" pitchFamily="34" charset="0"/>
              </a:rPr>
              <a:t>– </a:t>
            </a:r>
            <a:r>
              <a:rPr lang="en-US" sz="800" dirty="0" smtClean="0">
                <a:solidFill>
                  <a:srgbClr val="FFFFFF"/>
                </a:solidFill>
                <a:cs typeface="Arial" pitchFamily="34" charset="0"/>
              </a:rPr>
              <a:t>Barry Bryant</a:t>
            </a:r>
            <a:endParaRPr lang="en-US" sz="800" dirty="0">
              <a:solidFill>
                <a:srgbClr val="FFFFFF"/>
              </a:solidFill>
              <a:cs typeface="Arial" pitchFamily="34" charset="0"/>
            </a:endParaRPr>
          </a:p>
          <a:p>
            <a:pPr lvl="0" algn="ctr">
              <a:lnSpc>
                <a:spcPct val="120000"/>
              </a:lnSpc>
            </a:pPr>
            <a:r>
              <a:rPr lang="en-US" sz="800" dirty="0" smtClean="0">
                <a:solidFill>
                  <a:srgbClr val="FFFFFF"/>
                </a:solidFill>
                <a:cs typeface="Arial" pitchFamily="34" charset="0"/>
              </a:rPr>
              <a:t>DPM– Melissa Ashe</a:t>
            </a:r>
          </a:p>
          <a:p>
            <a:pPr lvl="0" algn="ctr">
              <a:lnSpc>
                <a:spcPct val="120000"/>
              </a:lnSpc>
            </a:pPr>
            <a:r>
              <a:rPr lang="en-US" sz="800" dirty="0" smtClean="0">
                <a:solidFill>
                  <a:srgbClr val="FFFFFF"/>
                </a:solidFill>
                <a:cs typeface="Arial" pitchFamily="34" charset="0"/>
              </a:rPr>
              <a:t>Chief Engineer – Barry Dunn</a:t>
            </a:r>
          </a:p>
          <a:p>
            <a:pPr algn="ctr">
              <a:lnSpc>
                <a:spcPct val="120000"/>
              </a:lnSpc>
            </a:pPr>
            <a:r>
              <a:rPr lang="en-US" sz="800" dirty="0">
                <a:solidFill>
                  <a:srgbClr val="FFFFFF"/>
                </a:solidFill>
                <a:cs typeface="Arial" pitchFamily="34" charset="0"/>
              </a:rPr>
              <a:t> Deputy PM for PP&amp;C – Tara </a:t>
            </a:r>
            <a:r>
              <a:rPr lang="en-US" sz="800" dirty="0" err="1" smtClean="0">
                <a:solidFill>
                  <a:srgbClr val="FFFFFF"/>
                </a:solidFill>
                <a:cs typeface="Arial" pitchFamily="34" charset="0"/>
              </a:rPr>
              <a:t>Tveten</a:t>
            </a:r>
            <a:endParaRPr lang="en-US" sz="800" dirty="0" smtClean="0">
              <a:solidFill>
                <a:srgbClr val="FFFFFF"/>
              </a:solidFill>
              <a:cs typeface="Arial" pitchFamily="34" charset="0"/>
            </a:endParaRPr>
          </a:p>
          <a:p>
            <a:pPr algn="ctr">
              <a:lnSpc>
                <a:spcPct val="120000"/>
              </a:lnSpc>
            </a:pPr>
            <a:r>
              <a:rPr lang="en-US" sz="800" dirty="0" smtClean="0">
                <a:solidFill>
                  <a:srgbClr val="FFFFFF"/>
                </a:solidFill>
                <a:cs typeface="Arial" pitchFamily="34" charset="0"/>
              </a:rPr>
              <a:t>Risk Manager – Shawn </a:t>
            </a:r>
            <a:r>
              <a:rPr lang="en-US" sz="800" dirty="0" err="1" smtClean="0">
                <a:solidFill>
                  <a:srgbClr val="FFFFFF"/>
                </a:solidFill>
                <a:cs typeface="Arial" pitchFamily="34" charset="0"/>
              </a:rPr>
              <a:t>Scharf</a:t>
            </a:r>
            <a:endParaRPr lang="en-US" sz="800" dirty="0">
              <a:solidFill>
                <a:srgbClr val="FFFFFF"/>
              </a:solidFill>
              <a:cs typeface="Arial" pitchFamily="34" charset="0"/>
            </a:endParaRPr>
          </a:p>
          <a:p>
            <a:pPr lvl="0" algn="ctr">
              <a:lnSpc>
                <a:spcPct val="120000"/>
              </a:lnSpc>
            </a:pPr>
            <a:r>
              <a:rPr lang="en-US" sz="800" dirty="0" smtClean="0">
                <a:solidFill>
                  <a:srgbClr val="FFFFFF"/>
                </a:solidFill>
                <a:cs typeface="Arial" pitchFamily="34" charset="0"/>
              </a:rPr>
              <a:t>C&amp;DM – Andrew </a:t>
            </a:r>
            <a:r>
              <a:rPr lang="en-US" sz="800" dirty="0" err="1" smtClean="0">
                <a:solidFill>
                  <a:srgbClr val="FFFFFF"/>
                </a:solidFill>
                <a:cs typeface="Arial" pitchFamily="34" charset="0"/>
              </a:rPr>
              <a:t>Piske</a:t>
            </a:r>
            <a:endParaRPr lang="en-US" sz="800" dirty="0">
              <a:solidFill>
                <a:srgbClr val="FFFFFF"/>
              </a:solidFill>
              <a:cs typeface="Arial" pitchFamily="34" charset="0"/>
            </a:endParaRPr>
          </a:p>
          <a:p>
            <a:pPr lvl="0" algn="ctr">
              <a:lnSpc>
                <a:spcPct val="120000"/>
              </a:lnSpc>
            </a:pPr>
            <a:r>
              <a:rPr lang="en-US" sz="800" dirty="0" smtClean="0">
                <a:solidFill>
                  <a:srgbClr val="FFFFFF"/>
                </a:solidFill>
                <a:cs typeface="Arial" pitchFamily="34" charset="0"/>
              </a:rPr>
              <a:t>Schedule Analyst – TBD</a:t>
            </a:r>
          </a:p>
          <a:p>
            <a:pPr lvl="0" algn="ctr">
              <a:lnSpc>
                <a:spcPct val="120000"/>
              </a:lnSpc>
            </a:pPr>
            <a:r>
              <a:rPr lang="en-US" sz="800" dirty="0" smtClean="0">
                <a:solidFill>
                  <a:srgbClr val="FFFFFF"/>
                </a:solidFill>
                <a:cs typeface="Arial" pitchFamily="34" charset="0"/>
              </a:rPr>
              <a:t>Program Analyst – </a:t>
            </a:r>
            <a:r>
              <a:rPr lang="en-US" sz="800" smtClean="0">
                <a:solidFill>
                  <a:srgbClr val="FFFFFF"/>
                </a:solidFill>
                <a:cs typeface="Arial" pitchFamily="34" charset="0"/>
              </a:rPr>
              <a:t>Pam Stacy</a:t>
            </a:r>
            <a:endParaRPr lang="en-US" sz="800" dirty="0" smtClean="0">
              <a:solidFill>
                <a:srgbClr val="FFFFFF"/>
              </a:solidFill>
              <a:cs typeface="Arial" pitchFamily="34" charset="0"/>
            </a:endParaRPr>
          </a:p>
          <a:p>
            <a:pPr lvl="0" algn="ctr">
              <a:lnSpc>
                <a:spcPct val="120000"/>
              </a:lnSpc>
            </a:pPr>
            <a:r>
              <a:rPr lang="en-US" sz="800" dirty="0" err="1" smtClean="0">
                <a:solidFill>
                  <a:srgbClr val="FFFFFF"/>
                </a:solidFill>
                <a:cs typeface="Arial" pitchFamily="34" charset="0"/>
              </a:rPr>
              <a:t>Sch</a:t>
            </a:r>
            <a:r>
              <a:rPr lang="en-US" sz="800" dirty="0" smtClean="0">
                <a:solidFill>
                  <a:srgbClr val="FFFFFF"/>
                </a:solidFill>
                <a:cs typeface="Arial" pitchFamily="34" charset="0"/>
              </a:rPr>
              <a:t>/ EVM Analyst – Jennifer </a:t>
            </a:r>
            <a:r>
              <a:rPr lang="en-US" sz="800" dirty="0" err="1" smtClean="0">
                <a:solidFill>
                  <a:srgbClr val="FFFFFF"/>
                </a:solidFill>
                <a:cs typeface="Arial" pitchFamily="34" charset="0"/>
              </a:rPr>
              <a:t>Wrenn</a:t>
            </a:r>
            <a:endParaRPr lang="en-US" sz="800" dirty="0">
              <a:solidFill>
                <a:srgbClr val="FFFFFF"/>
              </a:solidFill>
              <a:cs typeface="Arial" pitchFamily="34" charset="0"/>
            </a:endParaRPr>
          </a:p>
          <a:p>
            <a:pPr lvl="0" algn="ctr"/>
            <a:endParaRPr lang="en-US" sz="900" dirty="0" smtClean="0">
              <a:solidFill>
                <a:srgbClr val="FFFFFF"/>
              </a:solidFill>
              <a:cs typeface="Arial" pitchFamily="34" charset="0"/>
            </a:endParaRPr>
          </a:p>
          <a:p>
            <a:pPr algn="ctr"/>
            <a:endParaRPr lang="en-US" sz="1200" dirty="0">
              <a:solidFill>
                <a:srgbClr val="FFFFFF"/>
              </a:solidFill>
            </a:endParaRPr>
          </a:p>
          <a:p>
            <a:pPr algn="ctr"/>
            <a:endParaRPr lang="en-US" sz="1200" dirty="0" smtClean="0">
              <a:solidFill>
                <a:srgbClr val="FFFFFF"/>
              </a:solidFill>
            </a:endParaRPr>
          </a:p>
          <a:p>
            <a:pPr algn="ctr"/>
            <a:endParaRPr lang="en-US" sz="1200" dirty="0">
              <a:solidFill>
                <a:srgbClr val="FFFFFF"/>
              </a:solidFill>
            </a:endParaRPr>
          </a:p>
        </p:txBody>
      </p:sp>
      <p:sp>
        <p:nvSpPr>
          <p:cNvPr id="32" name="Rounded Rectangle 31"/>
          <p:cNvSpPr/>
          <p:nvPr/>
        </p:nvSpPr>
        <p:spPr>
          <a:xfrm>
            <a:off x="182717" y="4550957"/>
            <a:ext cx="1774848" cy="437488"/>
          </a:xfrm>
          <a:prstGeom prst="roundRect">
            <a:avLst/>
          </a:prstGeom>
          <a:solidFill>
            <a:srgbClr val="131BB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solidFill>
                <a:srgbClr val="FFFFFF"/>
              </a:solidFill>
            </a:endParaRPr>
          </a:p>
          <a:p>
            <a:pPr algn="ctr"/>
            <a:endParaRPr lang="en-US" sz="1400" b="1" dirty="0" smtClean="0">
              <a:solidFill>
                <a:srgbClr val="FFFFFF"/>
              </a:solidFill>
            </a:endParaRPr>
          </a:p>
          <a:p>
            <a:pPr lvl="0" algn="ctr">
              <a:lnSpc>
                <a:spcPct val="90000"/>
              </a:lnSpc>
            </a:pPr>
            <a:endParaRPr lang="en-US" sz="1200" b="1" dirty="0" smtClean="0">
              <a:solidFill>
                <a:srgbClr val="FFFFFF"/>
              </a:solidFill>
              <a:cs typeface="Arial" pitchFamily="34" charset="0"/>
            </a:endParaRPr>
          </a:p>
          <a:p>
            <a:pPr lvl="0" algn="ctr">
              <a:lnSpc>
                <a:spcPct val="90000"/>
              </a:lnSpc>
            </a:pPr>
            <a:r>
              <a:rPr lang="en-US" sz="1200" b="1" dirty="0" smtClean="0">
                <a:solidFill>
                  <a:srgbClr val="FFFFFF"/>
                </a:solidFill>
                <a:cs typeface="Arial" pitchFamily="34" charset="0"/>
              </a:rPr>
              <a:t>SLS/MSA Diaphragm</a:t>
            </a:r>
            <a:endParaRPr lang="en-US" sz="1200" dirty="0">
              <a:solidFill>
                <a:srgbClr val="FFFFFF"/>
              </a:solidFill>
              <a:cs typeface="Arial" pitchFamily="34" charset="0"/>
            </a:endParaRPr>
          </a:p>
          <a:p>
            <a:pPr algn="ctr"/>
            <a:endParaRPr lang="en-US" sz="1200" dirty="0">
              <a:solidFill>
                <a:srgbClr val="FFFFFF"/>
              </a:solidFill>
            </a:endParaRPr>
          </a:p>
          <a:p>
            <a:pPr algn="ctr"/>
            <a:endParaRPr lang="en-US" sz="1200" dirty="0" smtClean="0">
              <a:solidFill>
                <a:srgbClr val="FFFFFF"/>
              </a:solidFill>
            </a:endParaRPr>
          </a:p>
          <a:p>
            <a:pPr algn="ctr"/>
            <a:endParaRPr lang="en-US" sz="1200" dirty="0">
              <a:solidFill>
                <a:srgbClr val="FFFFFF"/>
              </a:solidFill>
            </a:endParaRPr>
          </a:p>
        </p:txBody>
      </p:sp>
      <p:sp>
        <p:nvSpPr>
          <p:cNvPr id="33" name="Rounded Rectangle 32"/>
          <p:cNvSpPr/>
          <p:nvPr/>
        </p:nvSpPr>
        <p:spPr>
          <a:xfrm>
            <a:off x="182717" y="5134215"/>
            <a:ext cx="1774848" cy="400429"/>
          </a:xfrm>
          <a:prstGeom prst="roundRect">
            <a:avLst/>
          </a:prstGeom>
          <a:solidFill>
            <a:srgbClr val="131BB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solidFill>
                <a:srgbClr val="FFFFFF"/>
              </a:solidFill>
            </a:endParaRPr>
          </a:p>
          <a:p>
            <a:pPr lvl="0" algn="ctr"/>
            <a:r>
              <a:rPr lang="en-US" sz="1200" b="1" dirty="0" smtClean="0">
                <a:solidFill>
                  <a:srgbClr val="FFFFFF"/>
                </a:solidFill>
                <a:cs typeface="Arial" pitchFamily="34" charset="0"/>
              </a:rPr>
              <a:t>FTMO – AA-2</a:t>
            </a:r>
            <a:endParaRPr lang="en-US" sz="1200" dirty="0">
              <a:solidFill>
                <a:srgbClr val="FFFFFF"/>
              </a:solidFill>
              <a:cs typeface="Arial" pitchFamily="34" charset="0"/>
            </a:endParaRPr>
          </a:p>
          <a:p>
            <a:pPr algn="ctr"/>
            <a:endParaRPr lang="en-US" sz="1200" dirty="0">
              <a:solidFill>
                <a:srgbClr val="FFFFFF"/>
              </a:solidFill>
            </a:endParaRPr>
          </a:p>
        </p:txBody>
      </p:sp>
      <p:sp>
        <p:nvSpPr>
          <p:cNvPr id="34" name="Rounded Rectangle 33"/>
          <p:cNvSpPr/>
          <p:nvPr/>
        </p:nvSpPr>
        <p:spPr>
          <a:xfrm>
            <a:off x="7454862" y="4819060"/>
            <a:ext cx="1583738" cy="429154"/>
          </a:xfrm>
          <a:prstGeom prst="roundRect">
            <a:avLst/>
          </a:prstGeom>
          <a:solidFill>
            <a:srgbClr val="7CF0F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solidFill>
                <a:schemeClr val="tx1"/>
              </a:solidFill>
            </a:endParaRPr>
          </a:p>
          <a:p>
            <a:pPr algn="ctr"/>
            <a:r>
              <a:rPr lang="en-US" sz="1100" b="1" dirty="0" smtClean="0">
                <a:solidFill>
                  <a:schemeClr val="tx1"/>
                </a:solidFill>
              </a:rPr>
              <a:t>THOR</a:t>
            </a:r>
            <a:endParaRPr lang="en-US" sz="1100" b="1" dirty="0" smtClean="0">
              <a:solidFill>
                <a:srgbClr val="000000"/>
              </a:solidFill>
              <a:latin typeface="Arial" charset="0"/>
            </a:endParaRPr>
          </a:p>
          <a:p>
            <a:pPr lvl="0" algn="ctr"/>
            <a:r>
              <a:rPr lang="en-US" sz="900" dirty="0" smtClean="0">
                <a:solidFill>
                  <a:srgbClr val="000000"/>
                </a:solidFill>
                <a:latin typeface="Arial" charset="0"/>
              </a:rPr>
              <a:t>PM </a:t>
            </a:r>
            <a:r>
              <a:rPr lang="en-US" sz="900" dirty="0">
                <a:solidFill>
                  <a:srgbClr val="000000"/>
                </a:solidFill>
                <a:latin typeface="Arial" charset="0"/>
              </a:rPr>
              <a:t>– </a:t>
            </a:r>
            <a:r>
              <a:rPr lang="en-US" sz="900" dirty="0" smtClean="0">
                <a:solidFill>
                  <a:srgbClr val="000000"/>
                </a:solidFill>
                <a:latin typeface="Arial" charset="0"/>
              </a:rPr>
              <a:t>Kurt </a:t>
            </a:r>
            <a:r>
              <a:rPr lang="en-US" sz="900" dirty="0" err="1" smtClean="0">
                <a:solidFill>
                  <a:srgbClr val="000000"/>
                </a:solidFill>
                <a:latin typeface="Arial" charset="0"/>
              </a:rPr>
              <a:t>Detweiler</a:t>
            </a:r>
            <a:endParaRPr lang="en-US" sz="900" dirty="0" smtClean="0">
              <a:solidFill>
                <a:srgbClr val="000000"/>
              </a:solidFill>
              <a:latin typeface="Arial" charset="0"/>
            </a:endParaRPr>
          </a:p>
          <a:p>
            <a:pPr algn="ctr"/>
            <a:endParaRPr lang="en-US" sz="1200" dirty="0">
              <a:solidFill>
                <a:schemeClr val="tx1"/>
              </a:solidFill>
            </a:endParaRPr>
          </a:p>
        </p:txBody>
      </p:sp>
      <p:sp>
        <p:nvSpPr>
          <p:cNvPr id="35" name="TextBox 34"/>
          <p:cNvSpPr txBox="1"/>
          <p:nvPr/>
        </p:nvSpPr>
        <p:spPr>
          <a:xfrm>
            <a:off x="198158" y="1753685"/>
            <a:ext cx="1816911" cy="246221"/>
          </a:xfrm>
          <a:prstGeom prst="rect">
            <a:avLst/>
          </a:prstGeom>
          <a:noFill/>
          <a:effectLst/>
        </p:spPr>
        <p:txBody>
          <a:bodyPr wrap="none" rtlCol="0">
            <a:spAutoFit/>
          </a:bodyPr>
          <a:lstStyle/>
          <a:p>
            <a:r>
              <a:rPr lang="en-US" sz="1000" dirty="0" smtClean="0">
                <a:latin typeface="Arial"/>
                <a:cs typeface="Arial"/>
              </a:rPr>
              <a:t>* Position shared with ESOD</a:t>
            </a:r>
            <a:endParaRPr lang="en-US" sz="1000" dirty="0">
              <a:latin typeface="Arial"/>
              <a:cs typeface="Arial"/>
            </a:endParaRPr>
          </a:p>
        </p:txBody>
      </p:sp>
      <p:sp>
        <p:nvSpPr>
          <p:cNvPr id="36" name="TextBox 35"/>
          <p:cNvSpPr txBox="1"/>
          <p:nvPr/>
        </p:nvSpPr>
        <p:spPr>
          <a:xfrm>
            <a:off x="0" y="6611779"/>
            <a:ext cx="1051077" cy="230832"/>
          </a:xfrm>
          <a:prstGeom prst="rect">
            <a:avLst/>
          </a:prstGeom>
          <a:noFill/>
          <a:effectLst/>
        </p:spPr>
        <p:txBody>
          <a:bodyPr wrap="none" rtlCol="0">
            <a:spAutoFit/>
          </a:bodyPr>
          <a:lstStyle/>
          <a:p>
            <a:r>
              <a:rPr lang="en-US" sz="900" dirty="0" smtClean="0">
                <a:latin typeface="Arial"/>
                <a:cs typeface="Arial"/>
              </a:rPr>
              <a:t>updated: 1/13/15</a:t>
            </a:r>
            <a:endParaRPr lang="en-US" sz="900"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11625</TotalTime>
  <Words>2446</Words>
  <Application>Microsoft Macintosh PowerPoint</Application>
  <PresentationFormat>On-screen Show (4:3)</PresentationFormat>
  <Paragraphs>572</Paragraphs>
  <Slides>30</Slides>
  <Notes>16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Blank Presentation</vt:lpstr>
      <vt:lpstr>Equation</vt:lpstr>
      <vt:lpstr>Mary DiJoseph Director, Flight Project October 22, 2014</vt:lpstr>
      <vt:lpstr>PowerPoint Presentation</vt:lpstr>
      <vt:lpstr>Agency Strategic Goals</vt:lpstr>
      <vt:lpstr>Langley Organization</vt:lpstr>
      <vt:lpstr>Organizational Roles</vt:lpstr>
      <vt:lpstr>FPD Relationship to PUs and CRUs</vt:lpstr>
      <vt:lpstr>PowerPoint Presentation</vt:lpstr>
      <vt:lpstr>FPD – Delivering on Commitments and Prepared for Opportunities</vt:lpstr>
      <vt:lpstr>FPD Directorate Organizational Chart</vt:lpstr>
      <vt:lpstr>PP&amp;C Organizational Roles</vt:lpstr>
      <vt:lpstr>Orion Launch Abort System (LAS)</vt:lpstr>
      <vt:lpstr>ORION LAS – Preparing for 2014 EFT-1 Launch</vt:lpstr>
      <vt:lpstr>ORION LAS – EFT-1 Launch 12.5.2014</vt:lpstr>
      <vt:lpstr>Mars Science Laboratory:  Entry, Descent, and Landing </vt:lpstr>
      <vt:lpstr>MEDLI MSL Entry Descent and Landing Instrumentation</vt:lpstr>
      <vt:lpstr>Mars 2020 MEDLI2 Implementation Summary</vt:lpstr>
      <vt:lpstr>PowerPoint Presentation</vt:lpstr>
      <vt:lpstr>CERES Clouds and the Earth’s Radiant Energy System</vt:lpstr>
      <vt:lpstr>CLARREO Climate Absolute Radiance and Refractivity Observatory </vt:lpstr>
      <vt:lpstr>CLARREO Climate Absolute Radiance and Refractivity Observatory </vt:lpstr>
      <vt:lpstr>SAGE III Stratospheric Aerosol and Gas Experiment</vt:lpstr>
      <vt:lpstr>SAGE III on ISS Concept</vt:lpstr>
      <vt:lpstr>SAGE III on ISS – Preparing for 2016 Launch</vt:lpstr>
      <vt:lpstr>RBI Overview</vt:lpstr>
      <vt:lpstr>Concept of Operations</vt:lpstr>
      <vt:lpstr>Concept of Operations</vt:lpstr>
      <vt:lpstr>Practices &amp; Processes</vt:lpstr>
      <vt:lpstr>FPD Pipeline</vt:lpstr>
      <vt:lpstr>PowerPoint Presentation</vt:lpstr>
      <vt:lpstr>Acronyms</vt:lpstr>
    </vt:vector>
  </TitlesOfParts>
  <Company>Tessada &amp; Associates,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ENRIQUE TESSADA</dc:creator>
  <cp:lastModifiedBy>NASA ODIN</cp:lastModifiedBy>
  <cp:revision>451</cp:revision>
  <cp:lastPrinted>2009-11-16T18:44:48Z</cp:lastPrinted>
  <dcterms:created xsi:type="dcterms:W3CDTF">2009-11-20T20:46:42Z</dcterms:created>
  <dcterms:modified xsi:type="dcterms:W3CDTF">2015-01-13T20:30:18Z</dcterms:modified>
</cp:coreProperties>
</file>