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0" r:id="rId1"/>
    <p:sldMasterId id="2147484365" r:id="rId2"/>
    <p:sldMasterId id="2147484367" r:id="rId3"/>
    <p:sldMasterId id="2147484375" r:id="rId4"/>
    <p:sldMasterId id="2147484377" r:id="rId5"/>
  </p:sldMasterIdLst>
  <p:notesMasterIdLst>
    <p:notesMasterId r:id="rId31"/>
  </p:notesMasterIdLst>
  <p:handoutMasterIdLst>
    <p:handoutMasterId r:id="rId32"/>
  </p:handoutMasterIdLst>
  <p:sldIdLst>
    <p:sldId id="349" r:id="rId6"/>
    <p:sldId id="919" r:id="rId7"/>
    <p:sldId id="819" r:id="rId8"/>
    <p:sldId id="910" r:id="rId9"/>
    <p:sldId id="930" r:id="rId10"/>
    <p:sldId id="926" r:id="rId11"/>
    <p:sldId id="915" r:id="rId12"/>
    <p:sldId id="907" r:id="rId13"/>
    <p:sldId id="891" r:id="rId14"/>
    <p:sldId id="923" r:id="rId15"/>
    <p:sldId id="924" r:id="rId16"/>
    <p:sldId id="917" r:id="rId17"/>
    <p:sldId id="918" r:id="rId18"/>
    <p:sldId id="937" r:id="rId19"/>
    <p:sldId id="938" r:id="rId20"/>
    <p:sldId id="843" r:id="rId21"/>
    <p:sldId id="939" r:id="rId22"/>
    <p:sldId id="345" r:id="rId23"/>
    <p:sldId id="941" r:id="rId24"/>
    <p:sldId id="935" r:id="rId25"/>
    <p:sldId id="946" r:id="rId26"/>
    <p:sldId id="947" r:id="rId27"/>
    <p:sldId id="943" r:id="rId28"/>
    <p:sldId id="347" r:id="rId29"/>
    <p:sldId id="346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8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aschko, Mark Robert (LARC-E402)" initials="AMR(" lastIdx="1" clrIdx="0"/>
  <p:cmAuthor id="1" name="Fitzhugh, Doree G. (LARC-E6)[TEAMS2]" initials="FDG(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00"/>
    <a:srgbClr val="008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42" autoAdjust="0"/>
    <p:restoredTop sz="50000" autoAdjust="0"/>
  </p:normalViewPr>
  <p:slideViewPr>
    <p:cSldViewPr snapToGrid="0" snapToObjects="1">
      <p:cViewPr varScale="1">
        <p:scale>
          <a:sx n="88" d="100"/>
          <a:sy n="88" d="100"/>
        </p:scale>
        <p:origin x="1620" y="96"/>
      </p:cViewPr>
      <p:guideLst>
        <p:guide orient="horz" pos="218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13CE68-9AC0-DF47-95A0-E0B3A8264292}" type="datetime1">
              <a:rPr lang="en-US"/>
              <a:pPr>
                <a:defRPr/>
              </a:pPr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9EA2A86-AB04-E94D-8BEB-00E90DAC7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12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80C895D3-8641-F747-B6A1-1CD2805733F6}" type="datetime1">
              <a:rPr lang="en-US"/>
              <a:pPr>
                <a:defRPr/>
              </a:pPr>
              <a:t>9/1/2016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D487C0D-E60A-7B49-90FC-9AB6D6ED5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809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9" charset="-128"/>
        <a:cs typeface="ヒラギノ角ゴ Pro W3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9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 pitchFamily="-105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57066" indent="-291179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64717" indent="-23294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30604" indent="-23294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96491" indent="-232943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C04A1655-6667-4943-9756-E497A8A48B76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85703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CD3A31-59AE-423A-B49B-D6BB61F58D84}" type="slidenum">
              <a:rPr lang="en-US" smtClean="0">
                <a:latin typeface="Times" pitchFamily="18" charset="0"/>
              </a:rPr>
              <a:pPr/>
              <a:t>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757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87C0D-E60A-7B49-90FC-9AB6D6ED51A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09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E676A8-2C4B-4043-9F2E-DF7E7A43AC3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3970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DC247D-BE93-4BD8-89AA-E7650EBC8F56}" type="slidenum">
              <a:rPr lang="en-US" smtClean="0">
                <a:latin typeface="Times" pitchFamily="18" charset="0"/>
              </a:rPr>
              <a:pPr/>
              <a:t>13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67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152B3B-97A1-467B-BA9C-C9B210EE110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716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F2B66F-AAB7-44EE-BF6A-ACA54CA3106B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56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PD PPT Cover Image Feb 20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37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74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9pPr>
          </a:lstStyle>
          <a:p>
            <a:pPr eaLnBrk="1" hangingPunct="1"/>
            <a:fld id="{4117D75C-FB65-4DF7-BF83-D6C6C5402F15}" type="datetime1">
              <a:rPr lang="en-US" altLang="en-US" sz="100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pPr eaLnBrk="1" hangingPunct="1"/>
              <a:t>9/1/2016</a:t>
            </a:fld>
            <a:endParaRPr lang="en-US" altLang="en-US" sz="1000">
              <a:solidFill>
                <a:srgbClr val="000000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 bwMode="auto">
          <a:xfrm>
            <a:off x="2088562" y="6627813"/>
            <a:ext cx="496687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defRPr/>
            </a:pPr>
            <a:r>
              <a:rPr lang="en-US" sz="1000" i="1" dirty="0" smtClean="0">
                <a:solidFill>
                  <a:srgbClr val="898989"/>
                </a:solidFill>
                <a:latin typeface="Calibri" charset="0"/>
              </a:rPr>
              <a:t>CLARREO Pathfinder Mission Concept Review – Programmatic Splinter, August 24, 2016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932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9pPr>
          </a:lstStyle>
          <a:p>
            <a:pPr algn="r" eaLnBrk="1" hangingPunct="1"/>
            <a:fld id="{15E0EEF9-4761-4479-9B7F-1C5538367B70}" type="slidenum">
              <a:rPr lang="en-US" altLang="en-US" sz="100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pPr algn="r" eaLnBrk="1" hangingPunct="1"/>
              <a:t>‹#›</a:t>
            </a:fld>
            <a:endParaRPr lang="en-US" altLang="en-US" sz="1000">
              <a:solidFill>
                <a:srgbClr val="000000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78178"/>
            <a:ext cx="8991600" cy="5275021"/>
          </a:xfrm>
          <a:prstGeom prst="rect">
            <a:avLst/>
          </a:prstGeom>
        </p:spPr>
        <p:txBody>
          <a:bodyPr/>
          <a:lstStyle>
            <a:lvl1pPr>
              <a:buClr>
                <a:srgbClr val="0000FF"/>
              </a:buClr>
              <a:defRPr/>
            </a:lvl1pPr>
            <a:lvl2pPr>
              <a:buClr>
                <a:schemeClr val="accent1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0"/>
          <p:cNvSpPr>
            <a:spLocks noGrp="1"/>
          </p:cNvSpPr>
          <p:nvPr>
            <p:ph type="title"/>
          </p:nvPr>
        </p:nvSpPr>
        <p:spPr>
          <a:xfrm>
            <a:off x="1221746" y="196747"/>
            <a:ext cx="6679410" cy="64633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84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 txBox="1">
            <a:spLocks/>
          </p:cNvSpPr>
          <p:nvPr userDrawn="1"/>
        </p:nvSpPr>
        <p:spPr>
          <a:xfrm>
            <a:off x="74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9pPr>
          </a:lstStyle>
          <a:p>
            <a:pPr eaLnBrk="1" hangingPunct="1"/>
            <a:fld id="{2F45A243-CBCE-4F81-AB92-45F631A4598A}" type="datetime1">
              <a:rPr lang="en-US" altLang="en-US" sz="100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pPr eaLnBrk="1" hangingPunct="1"/>
              <a:t>9/1/2016</a:t>
            </a:fld>
            <a:endParaRPr lang="en-US" altLang="en-US" sz="1000">
              <a:solidFill>
                <a:srgbClr val="000000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932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9pPr>
          </a:lstStyle>
          <a:p>
            <a:pPr algn="r" eaLnBrk="1" hangingPunct="1"/>
            <a:fld id="{CB77ACC6-B91E-4E71-9AC3-E41119E1EDE2}" type="slidenum">
              <a:rPr lang="en-US" altLang="en-US" sz="100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pPr algn="r" eaLnBrk="1" hangingPunct="1"/>
              <a:t>‹#›</a:t>
            </a:fld>
            <a:endParaRPr lang="en-US" altLang="en-US" sz="1000">
              <a:solidFill>
                <a:srgbClr val="000000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7" name="Title Placeholder 10"/>
          <p:cNvSpPr>
            <a:spLocks noGrp="1"/>
          </p:cNvSpPr>
          <p:nvPr>
            <p:ph type="title"/>
          </p:nvPr>
        </p:nvSpPr>
        <p:spPr>
          <a:xfrm>
            <a:off x="1221746" y="196747"/>
            <a:ext cx="6679410" cy="64633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2088562" y="6627813"/>
            <a:ext cx="496687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defRPr/>
            </a:pPr>
            <a:r>
              <a:rPr lang="en-US" sz="1000" i="1" dirty="0" smtClean="0">
                <a:solidFill>
                  <a:srgbClr val="898989"/>
                </a:solidFill>
                <a:latin typeface="Calibri" charset="0"/>
              </a:rPr>
              <a:t>CLARREO Pathfinder Mission Concept Review – Programmatic Splinter, August 24, 2016</a:t>
            </a:r>
          </a:p>
        </p:txBody>
      </p:sp>
    </p:spTree>
    <p:extLst>
      <p:ext uri="{BB962C8B-B14F-4D97-AF65-F5344CB8AC3E}">
        <p14:creationId xmlns:p14="http://schemas.microsoft.com/office/powerpoint/2010/main" val="1792711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 txBox="1">
            <a:spLocks/>
          </p:cNvSpPr>
          <p:nvPr userDrawn="1"/>
        </p:nvSpPr>
        <p:spPr>
          <a:xfrm>
            <a:off x="74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9pPr>
          </a:lstStyle>
          <a:p>
            <a:pPr eaLnBrk="1" hangingPunct="1"/>
            <a:fld id="{8B81DD79-DCC0-4C17-B435-6092666B8995}" type="datetime1">
              <a:rPr lang="en-US" altLang="en-US" sz="100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pPr eaLnBrk="1" hangingPunct="1"/>
              <a:t>9/1/2016</a:t>
            </a:fld>
            <a:endParaRPr lang="en-US" altLang="en-US" sz="1000">
              <a:solidFill>
                <a:srgbClr val="000000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 bwMode="auto">
          <a:xfrm>
            <a:off x="3122613" y="6627813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defRPr/>
            </a:pPr>
            <a:r>
              <a:rPr lang="en-US" sz="1000" smtClean="0">
                <a:solidFill>
                  <a:srgbClr val="898989"/>
                </a:solidFill>
                <a:latin typeface="Calibri" charset="0"/>
              </a:rPr>
              <a:t>Document Title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932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9" charset="-128"/>
              </a:defRPr>
            </a:lvl9pPr>
          </a:lstStyle>
          <a:p>
            <a:pPr algn="r" eaLnBrk="1" hangingPunct="1"/>
            <a:fld id="{2DEE3BB5-4358-4990-8B6A-A3FB029AE853}" type="slidenum">
              <a:rPr lang="en-US" altLang="en-US" sz="100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pPr algn="r" eaLnBrk="1" hangingPunct="1"/>
              <a:t>‹#›</a:t>
            </a:fld>
            <a:endParaRPr lang="en-US" altLang="en-US" sz="1000">
              <a:solidFill>
                <a:srgbClr val="000000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ヒラギノ角ゴ Pro W3" pitchFamily="9" charset="-128"/>
              <a:cs typeface="+mn-cs"/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243013" y="2335213"/>
            <a:ext cx="6645275" cy="615950"/>
          </a:xfrm>
          <a:custGeom>
            <a:avLst/>
            <a:gdLst>
              <a:gd name="T0" fmla="*/ 0 w 6646065"/>
              <a:gd name="T1" fmla="*/ 0 h 615950"/>
              <a:gd name="T2" fmla="*/ 6642115 w 6646065"/>
              <a:gd name="T3" fmla="*/ 0 h 615950"/>
              <a:gd name="T4" fmla="*/ 6642115 w 6646065"/>
              <a:gd name="T5" fmla="*/ 1122274 h 615950"/>
              <a:gd name="T6" fmla="*/ 0 w 6646065"/>
              <a:gd name="T7" fmla="*/ 1122274 h 615950"/>
              <a:gd name="T8" fmla="*/ 0 w 6646065"/>
              <a:gd name="T9" fmla="*/ 0 h 6159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46065"/>
              <a:gd name="T16" fmla="*/ 0 h 615950"/>
              <a:gd name="T17" fmla="*/ 6646065 w 6646065"/>
              <a:gd name="T18" fmla="*/ 615950 h 6159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46065" h="615950">
                <a:moveTo>
                  <a:pt x="0" y="0"/>
                </a:moveTo>
                <a:lnTo>
                  <a:pt x="6646065" y="0"/>
                </a:lnTo>
                <a:lnTo>
                  <a:pt x="6646065" y="615950"/>
                </a:lnTo>
                <a:lnTo>
                  <a:pt x="0" y="615950"/>
                </a:lnTo>
                <a:lnTo>
                  <a:pt x="0" y="0"/>
                </a:lnTo>
                <a:close/>
              </a:path>
            </a:pathLst>
          </a:custGeom>
          <a:noFill/>
          <a:ln/>
        </p:spPr>
        <p:txBody>
          <a:bodyPr anchor="t"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174862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45677"/>
            <a:ext cx="5105400" cy="763401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"/>
            <a:ext cx="914400" cy="9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5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SAGE III 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940300"/>
            <a:ext cx="1131888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SAGE III PPT template backgroun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SAGE III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940300"/>
            <a:ext cx="1131888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SAGE III PPT template background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191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>
          <a:xfrm>
            <a:off x="6932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C5076DE6-408B-4CEC-A2F6-DD98504E7DA9}" type="slidenum">
              <a:rPr lang="en-US" altLang="en-US" sz="1000" smtClean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pPr algn="r" eaLnBrk="1" hangingPunct="1"/>
              <a:t>‹#›</a:t>
            </a:fld>
            <a:endParaRPr lang="en-US" altLang="en-US" sz="1000" smtClean="0">
              <a:solidFill>
                <a:srgbClr val="000000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932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8D8CBCF4-E2A5-4459-B336-9258DFE5A3C2}" type="slidenum">
              <a:rPr lang="en-US" altLang="en-US" sz="1000" smtClean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pPr algn="r" eaLnBrk="1" hangingPunct="1"/>
              <a:t>‹#›</a:t>
            </a:fld>
            <a:endParaRPr lang="en-US" altLang="en-US" sz="1000" smtClean="0">
              <a:solidFill>
                <a:srgbClr val="000000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410200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>
                <a:latin typeface="Arial"/>
                <a:cs typeface="Arial"/>
              </a:defRPr>
            </a:lvl1pPr>
            <a:lvl2pPr>
              <a:buClr>
                <a:schemeClr val="accent1"/>
              </a:buCl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0"/>
          <p:cNvSpPr>
            <a:spLocks noGrp="1"/>
          </p:cNvSpPr>
          <p:nvPr>
            <p:ph type="title"/>
          </p:nvPr>
        </p:nvSpPr>
        <p:spPr>
          <a:xfrm>
            <a:off x="1221746" y="196747"/>
            <a:ext cx="6679410" cy="64633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320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48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6294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DD79A40-2283-440B-85E6-B70978C9EB26}" type="datetimeFigureOut">
              <a:rPr lang="en-US" altLang="en-US" sz="2400" smtClean="0">
                <a:solidFill>
                  <a:prstClr val="black"/>
                </a:solidFill>
                <a:latin typeface="Arial" panose="020B0604020202020204" pitchFamily="34" charset="0"/>
                <a:ea typeface="ヒラギノ角ゴ Pro W3" charset="-128"/>
                <a:cs typeface="+mn-cs"/>
              </a:rPr>
              <a:pPr/>
              <a:t>9/1/2016</a:t>
            </a:fld>
            <a:endParaRPr lang="en-US" altLang="en-US" sz="2400" smtClean="0">
              <a:solidFill>
                <a:prstClr val="black"/>
              </a:solidFill>
              <a:latin typeface="Arial" panose="020B060402020202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A17E0-181C-411E-A013-08F0124378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928304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68CAB4E-DAD3-4A5C-B5BD-AB8B5E13B0EF}" type="datetimeFigureOut">
              <a:rPr lang="en-US" altLang="en-US" sz="2400" smtClean="0">
                <a:solidFill>
                  <a:prstClr val="black"/>
                </a:solidFill>
                <a:latin typeface="Arial" panose="020B0604020202020204" pitchFamily="34" charset="0"/>
                <a:ea typeface="ヒラギノ角ゴ Pro W3" charset="-128"/>
                <a:cs typeface="+mn-cs"/>
              </a:rPr>
              <a:pPr/>
              <a:t>9/1/2016</a:t>
            </a:fld>
            <a:endParaRPr lang="en-US" altLang="en-US" sz="2400" smtClean="0">
              <a:solidFill>
                <a:prstClr val="black"/>
              </a:solidFill>
              <a:latin typeface="Arial" panose="020B060402020202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AEC9A-93B3-4C0C-B888-C88C5A24DD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315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449BE8-A4F5-445D-977C-269D29E08D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445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/>
        </p:nvSpPr>
        <p:spPr bwMode="auto">
          <a:xfrm>
            <a:off x="6932613" y="6627813"/>
            <a:ext cx="213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EB6E5CF3-39B8-408B-B078-FE2D4EB94FD0}" type="slidenum">
              <a:rPr lang="en-US" altLang="en-US" sz="1000" smtClean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pPr algn="r" eaLnBrk="1" hangingPunct="1"/>
              <a:t>‹#›</a:t>
            </a:fld>
            <a:endParaRPr lang="en-US" altLang="en-US" sz="1000" smtClean="0">
              <a:solidFill>
                <a:srgbClr val="000000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7" name="Title Placeholder 10"/>
          <p:cNvSpPr>
            <a:spLocks noGrp="1"/>
          </p:cNvSpPr>
          <p:nvPr>
            <p:ph type="title"/>
          </p:nvPr>
        </p:nvSpPr>
        <p:spPr>
          <a:xfrm>
            <a:off x="1221746" y="196749"/>
            <a:ext cx="6679410" cy="64633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15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932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>
              <a:defRPr/>
            </a:pPr>
            <a:fld id="{D9AE6FEF-AC07-BE4D-83D8-CD803B73C0B9}" type="slidenum">
              <a:rPr lang="en-US" sz="1000" smtClean="0">
                <a:solidFill>
                  <a:srgbClr val="000000"/>
                </a:solidFill>
                <a:latin typeface="Calibri" charset="0"/>
              </a:rPr>
              <a:pPr algn="r" eaLnBrk="1" hangingPunct="1">
                <a:defRPr/>
              </a:pPr>
              <a:t>‹#›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78178"/>
            <a:ext cx="8991600" cy="5275021"/>
          </a:xfrm>
          <a:prstGeom prst="rect">
            <a:avLst/>
          </a:prstGeom>
        </p:spPr>
        <p:txBody>
          <a:bodyPr/>
          <a:lstStyle>
            <a:lvl1pPr>
              <a:buClr>
                <a:srgbClr val="0000FF"/>
              </a:buClr>
              <a:defRPr/>
            </a:lvl1pPr>
            <a:lvl2pPr>
              <a:buClr>
                <a:schemeClr val="accent1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0"/>
          <p:cNvSpPr>
            <a:spLocks noGrp="1"/>
          </p:cNvSpPr>
          <p:nvPr>
            <p:ph type="title"/>
          </p:nvPr>
        </p:nvSpPr>
        <p:spPr>
          <a:xfrm>
            <a:off x="1221746" y="196747"/>
            <a:ext cx="6679410" cy="64633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80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6932613" y="6627813"/>
            <a:ext cx="213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8D157F3B-5310-41D2-A62C-7BE1E5356242}" type="slidenum">
              <a:rPr lang="en-US" altLang="en-US" sz="1000" smtClean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pPr algn="r" eaLnBrk="1" hangingPunct="1"/>
              <a:t>‹#›</a:t>
            </a:fld>
            <a:endParaRPr lang="en-US" altLang="en-US" sz="1000" smtClean="0">
              <a:solidFill>
                <a:srgbClr val="000000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 bwMode="auto">
          <a:xfrm>
            <a:off x="6932613" y="6627813"/>
            <a:ext cx="213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 eaLnBrk="1" hangingPunct="1"/>
            <a:fld id="{D4259059-0EE1-4A83-898B-403DDE9FA5B4}" type="slidenum">
              <a:rPr lang="en-US" altLang="en-US" sz="1000" smtClean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pPr algn="r" eaLnBrk="1" hangingPunct="1"/>
              <a:t>‹#›</a:t>
            </a:fld>
            <a:endParaRPr lang="en-US" altLang="en-US" sz="1000" smtClean="0">
              <a:solidFill>
                <a:srgbClr val="000000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410200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latin typeface="Arial"/>
                <a:cs typeface="Arial"/>
              </a:defRPr>
            </a:lvl1pPr>
            <a:lvl2pPr>
              <a:buClrTx/>
              <a:defRPr>
                <a:latin typeface="Arial"/>
                <a:cs typeface="Arial"/>
              </a:defRPr>
            </a:lvl2pPr>
            <a:lvl3pPr>
              <a:buClrTx/>
              <a:defRPr>
                <a:latin typeface="Arial"/>
                <a:cs typeface="Arial"/>
              </a:defRPr>
            </a:lvl3pPr>
            <a:lvl4pPr>
              <a:buClrTx/>
              <a:defRPr>
                <a:latin typeface="Arial"/>
                <a:cs typeface="Arial"/>
              </a:defRPr>
            </a:lvl4pPr>
            <a:lvl5pPr>
              <a:buClrTx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0"/>
          <p:cNvSpPr>
            <a:spLocks noGrp="1"/>
          </p:cNvSpPr>
          <p:nvPr>
            <p:ph type="title"/>
          </p:nvPr>
        </p:nvSpPr>
        <p:spPr>
          <a:xfrm>
            <a:off x="1221746" y="196747"/>
            <a:ext cx="6679410" cy="64633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320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6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932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>
              <a:defRPr/>
            </a:pPr>
            <a:fld id="{A3CF2BB4-ADCF-7A4A-BDF8-0267733E3118}" type="slidenum">
              <a:rPr lang="en-US" sz="1000" smtClean="0">
                <a:solidFill>
                  <a:srgbClr val="000000"/>
                </a:solidFill>
                <a:latin typeface="Calibri" charset="0"/>
              </a:rPr>
              <a:pPr algn="r" eaLnBrk="1" hangingPunct="1">
                <a:defRPr/>
              </a:pPr>
              <a:t>‹#›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" name="Title Placeholder 10"/>
          <p:cNvSpPr>
            <a:spLocks noGrp="1"/>
          </p:cNvSpPr>
          <p:nvPr>
            <p:ph type="title"/>
          </p:nvPr>
        </p:nvSpPr>
        <p:spPr>
          <a:xfrm>
            <a:off x="1221746" y="196747"/>
            <a:ext cx="6679410" cy="64633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49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 txBox="1">
            <a:spLocks/>
          </p:cNvSpPr>
          <p:nvPr userDrawn="1"/>
        </p:nvSpPr>
        <p:spPr>
          <a:xfrm>
            <a:off x="74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fld id="{0DAC9132-DC4B-7E42-9DEA-A35F66052FBD}" type="datetime1">
              <a:rPr lang="en-US" sz="1000" smtClean="0">
                <a:solidFill>
                  <a:srgbClr val="000000"/>
                </a:solidFill>
                <a:latin typeface="Calibri" charset="0"/>
              </a:rPr>
              <a:pPr eaLnBrk="1" hangingPunct="1">
                <a:defRPr/>
              </a:pPr>
              <a:t>9/1/2016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 bwMode="auto">
          <a:xfrm>
            <a:off x="3122613" y="6627813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defRPr/>
            </a:pPr>
            <a:r>
              <a:rPr lang="en-US" sz="1000" smtClean="0">
                <a:solidFill>
                  <a:srgbClr val="898989"/>
                </a:solidFill>
                <a:latin typeface="Calibri" charset="0"/>
              </a:rPr>
              <a:t>Document Title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932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>
              <a:defRPr/>
            </a:pPr>
            <a:fld id="{42F79B3F-0493-0E40-A292-AEA1CEE2785B}" type="slidenum">
              <a:rPr lang="en-US" sz="1000" smtClean="0">
                <a:solidFill>
                  <a:srgbClr val="000000"/>
                </a:solidFill>
                <a:latin typeface="Calibri" charset="0"/>
              </a:rPr>
              <a:pPr algn="r" eaLnBrk="1" hangingPunct="1">
                <a:defRPr/>
              </a:pPr>
              <a:t>‹#›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243013" y="2335213"/>
            <a:ext cx="6645275" cy="615950"/>
          </a:xfrm>
          <a:custGeom>
            <a:avLst/>
            <a:gdLst>
              <a:gd name="T0" fmla="*/ 0 w 6646065"/>
              <a:gd name="T1" fmla="*/ 0 h 615950"/>
              <a:gd name="T2" fmla="*/ 6642115 w 6646065"/>
              <a:gd name="T3" fmla="*/ 0 h 615950"/>
              <a:gd name="T4" fmla="*/ 6642115 w 6646065"/>
              <a:gd name="T5" fmla="*/ 1122274 h 615950"/>
              <a:gd name="T6" fmla="*/ 0 w 6646065"/>
              <a:gd name="T7" fmla="*/ 1122274 h 615950"/>
              <a:gd name="T8" fmla="*/ 0 w 6646065"/>
              <a:gd name="T9" fmla="*/ 0 h 6159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46065"/>
              <a:gd name="T16" fmla="*/ 0 h 615950"/>
              <a:gd name="T17" fmla="*/ 6646065 w 6646065"/>
              <a:gd name="T18" fmla="*/ 615950 h 6159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46065" h="615950">
                <a:moveTo>
                  <a:pt x="0" y="0"/>
                </a:moveTo>
                <a:lnTo>
                  <a:pt x="6646065" y="0"/>
                </a:lnTo>
                <a:lnTo>
                  <a:pt x="6646065" y="615950"/>
                </a:lnTo>
                <a:lnTo>
                  <a:pt x="0" y="615950"/>
                </a:lnTo>
                <a:lnTo>
                  <a:pt x="0" y="0"/>
                </a:lnTo>
                <a:close/>
              </a:path>
            </a:pathLst>
          </a:custGeom>
          <a:noFill/>
          <a:ln/>
        </p:spPr>
        <p:txBody>
          <a:bodyPr anchor="t"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3855246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6932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>
              <a:defRPr/>
            </a:pPr>
            <a:fld id="{5A3B344A-FE59-F149-8283-ACC9678F6EF5}" type="slidenum">
              <a:rPr lang="en-US" sz="1000" smtClean="0">
                <a:solidFill>
                  <a:srgbClr val="000000"/>
                </a:solidFill>
                <a:latin typeface="Calibri" charset="0"/>
              </a:rPr>
              <a:pPr algn="r" eaLnBrk="1" hangingPunct="1">
                <a:defRPr/>
              </a:pPr>
              <a:t>‹#›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8" descr="NASA Meatbal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3813" y="2817813"/>
            <a:ext cx="1476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466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2400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3810000" cy="2400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2C351-4EB7-464C-84B7-5DB13FD28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6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13732"/>
            <a:ext cx="8991600" cy="55394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Tx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0"/>
          <p:cNvSpPr>
            <a:spLocks noGrp="1"/>
          </p:cNvSpPr>
          <p:nvPr>
            <p:ph type="title"/>
          </p:nvPr>
        </p:nvSpPr>
        <p:spPr>
          <a:xfrm>
            <a:off x="1221746" y="196747"/>
            <a:ext cx="6679410" cy="64633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6294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76271A9-583D-4C13-8422-7CD237DE448E}" type="datetimeFigureOut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9/1/2016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42EC04-C1E1-4D6E-9700-00F23624361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30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/>
          </p:cNvGraphicFramePr>
          <p:nvPr userDrawn="1"/>
        </p:nvGraphicFramePr>
        <p:xfrm>
          <a:off x="8102600" y="76200"/>
          <a:ext cx="1079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lip" r:id="rId3" imgW="1547813" imgH="1425575" progId="MS_ClipArt_Gallery.5">
                  <p:embed/>
                </p:oleObj>
              </mc:Choice>
              <mc:Fallback>
                <p:oleObj name="Clip" r:id="rId3" imgW="1547813" imgH="1425575" progId="MS_ClipArt_Gallery.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2600" y="76200"/>
                        <a:ext cx="10795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179" y="114301"/>
            <a:ext cx="6913146" cy="742949"/>
          </a:xfrm>
        </p:spPr>
        <p:txBody>
          <a:bodyPr/>
          <a:lstStyle>
            <a:lvl1pPr>
              <a:defRPr lang="en-US" sz="2800" b="1" kern="1200" baseline="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28361" y="6551336"/>
            <a:ext cx="1905000" cy="314325"/>
          </a:xfrm>
        </p:spPr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F3D4A16D-06AF-456A-86C9-A1EFA82D71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6" descr="NASA RBI Logo for CMC .PPT no RBI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5" y="52602"/>
            <a:ext cx="953544" cy="803881"/>
          </a:xfrm>
          <a:prstGeom prst="rect">
            <a:avLst/>
          </a:prstGeom>
        </p:spPr>
      </p:pic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533400" y="888130"/>
            <a:ext cx="7911811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ine 6"/>
          <p:cNvSpPr>
            <a:spLocks noChangeShapeType="1"/>
          </p:cNvSpPr>
          <p:nvPr userDrawn="1"/>
        </p:nvSpPr>
        <p:spPr bwMode="auto">
          <a:xfrm>
            <a:off x="533400" y="6430290"/>
            <a:ext cx="8153400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0" y="6587064"/>
            <a:ext cx="1830917" cy="270933"/>
          </a:xfrm>
        </p:spPr>
        <p:txBody>
          <a:bodyPr/>
          <a:lstStyle/>
          <a:p>
            <a:pPr>
              <a:defRPr/>
            </a:pPr>
            <a:r>
              <a:rPr lang="en-US" smtClean="0"/>
              <a:t>26 July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RBI KDP-C</a:t>
            </a:r>
            <a:endParaRPr 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57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PD PPT Cover Image Feb 20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93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hyperlink" Target="https://www.google.com/imgres?imgurl&amp;imgrefurl=http://otis.grc.nasa.gov/background.html&amp;h=0&amp;w=0&amp;tbnid=D8RdMZK25Zck1M&amp;zoom=1&amp;tbnh=202&amp;tbnw=250&amp;docid=oimEr_sVofV9ZM&amp;tbm=isch&amp;ei=oqFSVOvvL4GoyASjloG4Bg&amp;ved=0CAcQsCUoAQ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FPD PPT body IMAGE simple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fld id="{A24786FD-C0E7-3645-9122-465720B85C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Title Placeholder 8"/>
          <p:cNvSpPr>
            <a:spLocks noGrp="1"/>
          </p:cNvSpPr>
          <p:nvPr>
            <p:ph type="title"/>
          </p:nvPr>
        </p:nvSpPr>
        <p:spPr bwMode="auto">
          <a:xfrm>
            <a:off x="1209675" y="225425"/>
            <a:ext cx="6791325" cy="6159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243013" y="839788"/>
            <a:ext cx="6645275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63" r:id="rId6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0090"/>
          </a:solidFill>
          <a:latin typeface="+mj-lt"/>
          <a:ea typeface="ヒラギノ角ゴ Pro W3" pitchFamily="-109" charset="-128"/>
          <a:cs typeface="ヒラギノ角ゴ Pro W3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charset="0"/>
        <a:buChar char="Ø"/>
        <a:defRPr sz="2800" b="1" kern="12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109" charset="-128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charset="0"/>
        <a:buChar char="o"/>
        <a:defRPr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O ppt Banner v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6375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6294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76271A9-583D-4C13-8422-7CD237DE448E}" type="datetimeFigureOut">
              <a:rPr lang="en-US" smtClean="0">
                <a:solidFill>
                  <a:prstClr val="white">
                    <a:lumMod val="50000"/>
                  </a:prstClr>
                </a:solidFill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9/1/2016</a:t>
            </a:fld>
            <a:endParaRPr lang="en-US">
              <a:solidFill>
                <a:prstClr val="white">
                  <a:lumMod val="50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E42EC04-C1E1-4D6E-9700-00F236243617}" type="slidenum">
              <a:rPr lang="en-US" smtClean="0">
                <a:solidFill>
                  <a:prstClr val="white">
                    <a:lumMod val="50000"/>
                  </a:prstClr>
                </a:solidFill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  <a:ea typeface="+mn-ea"/>
            </a:endParaRPr>
          </a:p>
        </p:txBody>
      </p:sp>
      <p:sp>
        <p:nvSpPr>
          <p:cNvPr id="1030" name="Title Placeholder 8"/>
          <p:cNvSpPr>
            <a:spLocks noGrp="1"/>
          </p:cNvSpPr>
          <p:nvPr>
            <p:ph type="title"/>
          </p:nvPr>
        </p:nvSpPr>
        <p:spPr bwMode="auto">
          <a:xfrm>
            <a:off x="1209675" y="225425"/>
            <a:ext cx="67913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39742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6" r:id="rId1"/>
    <p:sldLayoutId id="2147484373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ヒラギノ角ゴ Pro W3" pitchFamily="-109" charset="-128"/>
          <a:cs typeface="ヒラギノ角ゴ Pro W3" pitchFamily="-109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Ø"/>
        <a:defRPr sz="2800" b="1" kern="12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109" charset="-128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0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FPD PPT body IMAGE simple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629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FD76F29-4DF1-4F5C-90E1-16DC5128075B}" type="slidenum">
              <a:rPr lang="en-US" altLang="en-US">
                <a:ea typeface="ヒラギノ角ゴ Pro W3" pitchFamily="9" charset="-128"/>
                <a:cs typeface="+mn-cs"/>
              </a:rPr>
              <a:pPr/>
              <a:t>‹#›</a:t>
            </a:fld>
            <a:endParaRPr lang="en-US" altLang="en-US">
              <a:ea typeface="ヒラギノ角ゴ Pro W3" pitchFamily="9" charset="-128"/>
              <a:cs typeface="+mn-cs"/>
            </a:endParaRPr>
          </a:p>
        </p:txBody>
      </p:sp>
      <p:sp>
        <p:nvSpPr>
          <p:cNvPr id="1030" name="Title Placeholder 8"/>
          <p:cNvSpPr>
            <a:spLocks noGrp="1"/>
          </p:cNvSpPr>
          <p:nvPr>
            <p:ph type="title"/>
          </p:nvPr>
        </p:nvSpPr>
        <p:spPr bwMode="auto">
          <a:xfrm>
            <a:off x="1209675" y="225425"/>
            <a:ext cx="67913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</a:t>
            </a:r>
          </a:p>
        </p:txBody>
      </p:sp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1243013" y="839788"/>
            <a:ext cx="6645275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4858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0090"/>
          </a:solidFill>
          <a:latin typeface="+mj-lt"/>
          <a:ea typeface="ヒラギノ角ゴ Pro W3" pitchFamily="-109" charset="-128"/>
          <a:cs typeface="ヒラギノ角ゴ Pro W3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Ø"/>
        <a:defRPr sz="2800" b="1" kern="12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109" charset="-128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5637" y="1210235"/>
            <a:ext cx="8312727" cy="510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678" tIns="45670" rIns="45678" bIns="456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77637" y="145677"/>
            <a:ext cx="7550727" cy="76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678" tIns="45670" rIns="45678" bIns="456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                   CERES FM-6 Instrument Overview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1040753"/>
            <a:ext cx="9144000" cy="102253"/>
          </a:xfrm>
          <a:prstGeom prst="rect">
            <a:avLst/>
          </a:prstGeom>
          <a:gradFill rotWithShape="1">
            <a:gsLst>
              <a:gs pos="0">
                <a:srgbClr val="015385">
                  <a:alpha val="60001"/>
                </a:srgbClr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80627" tIns="40312" rIns="80627" bIns="40312" anchor="ctr"/>
          <a:lstStyle/>
          <a:p>
            <a:pPr algn="r"/>
            <a:endParaRPr lang="en-US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0" y="1040753"/>
            <a:ext cx="9144000" cy="102253"/>
          </a:xfrm>
          <a:prstGeom prst="rect">
            <a:avLst/>
          </a:prstGeom>
          <a:gradFill rotWithShape="1">
            <a:gsLst>
              <a:gs pos="0">
                <a:srgbClr val="015385">
                  <a:alpha val="60001"/>
                </a:srgbClr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80627" tIns="40312" rIns="80627" bIns="40312" anchor="ctr"/>
          <a:lstStyle/>
          <a:p>
            <a:pPr algn="r"/>
            <a:endParaRPr lang="en-US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026" name="Picture 2" descr="https://encrypted-tbn3.gstatic.com/images?q=tbn:ANd9GcQ4HoCOMqTEw9z_Be9xEEJOGnm2YR88uc__xE1DIosMFrabzgn60JvB0065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1" y="149218"/>
            <a:ext cx="992495" cy="77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12858" y="134471"/>
            <a:ext cx="781465" cy="7584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881" y="185028"/>
            <a:ext cx="980227" cy="6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6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</p:sldLayoutIdLst>
  <p:hf hdr="0" dt="0"/>
  <p:txStyles>
    <p:titleStyle>
      <a:lvl1pPr algn="l" defTabSz="89869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9869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</a:defRPr>
      </a:lvl2pPr>
      <a:lvl3pPr algn="l" defTabSz="89869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</a:defRPr>
      </a:lvl3pPr>
      <a:lvl4pPr algn="l" defTabSz="89869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</a:defRPr>
      </a:lvl4pPr>
      <a:lvl5pPr algn="l" defTabSz="89869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</a:defRPr>
      </a:lvl5pPr>
      <a:lvl6pPr marL="403151" algn="l" defTabSz="89869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</a:defRPr>
      </a:lvl6pPr>
      <a:lvl7pPr marL="806301" algn="l" defTabSz="89869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</a:defRPr>
      </a:lvl7pPr>
      <a:lvl8pPr marL="1209453" algn="l" defTabSz="89869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</a:defRPr>
      </a:lvl8pPr>
      <a:lvl9pPr marL="1612601" algn="l" defTabSz="89869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Narrow" pitchFamily="34" charset="0"/>
        </a:defRPr>
      </a:lvl9pPr>
    </p:titleStyle>
    <p:bodyStyle>
      <a:lvl1pPr marL="202975" indent="-202975" algn="l" defTabSz="898690" rtl="0" fontAlgn="base">
        <a:spcBef>
          <a:spcPct val="20000"/>
        </a:spcBef>
        <a:spcAft>
          <a:spcPct val="0"/>
        </a:spcAft>
        <a:buClr>
          <a:srgbClr val="015385"/>
        </a:buClr>
        <a:buFont typeface="Wingdings" pitchFamily="2" charset="2"/>
        <a:buChar char="§"/>
        <a:defRPr sz="1800" b="1">
          <a:solidFill>
            <a:schemeClr val="tx1"/>
          </a:solidFill>
          <a:latin typeface="+mn-lt"/>
          <a:ea typeface="+mn-ea"/>
          <a:cs typeface="+mn-cs"/>
        </a:defRPr>
      </a:lvl1pPr>
      <a:lvl2pPr marL="655119" indent="-247770" algn="l" defTabSz="898690" rtl="0" fontAlgn="base">
        <a:spcBef>
          <a:spcPct val="20000"/>
        </a:spcBef>
        <a:spcAft>
          <a:spcPct val="0"/>
        </a:spcAft>
        <a:buClr>
          <a:srgbClr val="015385"/>
        </a:buClr>
        <a:buFont typeface="Arial" charset="0"/>
        <a:buChar char="─"/>
        <a:defRPr b="1">
          <a:solidFill>
            <a:schemeClr val="tx1"/>
          </a:solidFill>
          <a:latin typeface="+mn-lt"/>
        </a:defRPr>
      </a:lvl2pPr>
      <a:lvl3pPr marL="1009276" indent="-202975" algn="l" defTabSz="898690" rtl="0" fontAlgn="base">
        <a:spcBef>
          <a:spcPct val="20000"/>
        </a:spcBef>
        <a:spcAft>
          <a:spcPct val="0"/>
        </a:spcAft>
        <a:buClr>
          <a:srgbClr val="015385"/>
        </a:buClr>
        <a:buFont typeface="Wingdings" pitchFamily="2" charset="2"/>
        <a:buChar char="v"/>
        <a:defRPr sz="1400" b="1">
          <a:solidFill>
            <a:schemeClr val="tx1"/>
          </a:solidFill>
          <a:latin typeface="+mn-lt"/>
        </a:defRPr>
      </a:lvl3pPr>
      <a:lvl4pPr marL="1409626" indent="-195976" algn="l" defTabSz="898690" rtl="0" fontAlgn="base">
        <a:spcBef>
          <a:spcPct val="20000"/>
        </a:spcBef>
        <a:spcAft>
          <a:spcPct val="0"/>
        </a:spcAft>
        <a:buClr>
          <a:srgbClr val="015385"/>
        </a:buClr>
        <a:buFont typeface="Arial" charset="0"/>
        <a:buChar char="─"/>
        <a:defRPr sz="1400" b="1">
          <a:solidFill>
            <a:schemeClr val="tx1"/>
          </a:solidFill>
          <a:latin typeface="+mn-lt"/>
        </a:defRPr>
      </a:lvl4pPr>
      <a:lvl5pPr marL="1763783" indent="-151180" algn="l" defTabSz="898690" rtl="0" fontAlgn="base">
        <a:spcBef>
          <a:spcPct val="20000"/>
        </a:spcBef>
        <a:spcAft>
          <a:spcPct val="0"/>
        </a:spcAft>
        <a:buClr>
          <a:srgbClr val="015385"/>
        </a:buClr>
        <a:buFont typeface="Wingdings" pitchFamily="2" charset="2"/>
        <a:buChar char="§"/>
        <a:defRPr sz="1400" b="1">
          <a:solidFill>
            <a:schemeClr val="tx1"/>
          </a:solidFill>
          <a:latin typeface="+mn-lt"/>
        </a:defRPr>
      </a:lvl5pPr>
      <a:lvl6pPr marL="2166935" indent="-151180" algn="l" defTabSz="898690" rtl="0" fontAlgn="base">
        <a:spcBef>
          <a:spcPct val="20000"/>
        </a:spcBef>
        <a:spcAft>
          <a:spcPct val="0"/>
        </a:spcAft>
        <a:buClr>
          <a:srgbClr val="015385"/>
        </a:buClr>
        <a:buFont typeface="Wingdings" pitchFamily="2" charset="2"/>
        <a:buChar char="§"/>
        <a:defRPr sz="1400" b="1">
          <a:solidFill>
            <a:schemeClr val="tx1"/>
          </a:solidFill>
          <a:latin typeface="+mn-lt"/>
        </a:defRPr>
      </a:lvl6pPr>
      <a:lvl7pPr marL="2570083" indent="-151180" algn="l" defTabSz="898690" rtl="0" fontAlgn="base">
        <a:spcBef>
          <a:spcPct val="20000"/>
        </a:spcBef>
        <a:spcAft>
          <a:spcPct val="0"/>
        </a:spcAft>
        <a:buClr>
          <a:srgbClr val="015385"/>
        </a:buClr>
        <a:buFont typeface="Wingdings" pitchFamily="2" charset="2"/>
        <a:buChar char="§"/>
        <a:defRPr sz="1400" b="1">
          <a:solidFill>
            <a:schemeClr val="tx1"/>
          </a:solidFill>
          <a:latin typeface="+mn-lt"/>
        </a:defRPr>
      </a:lvl7pPr>
      <a:lvl8pPr marL="2973234" indent="-151180" algn="l" defTabSz="898690" rtl="0" fontAlgn="base">
        <a:spcBef>
          <a:spcPct val="20000"/>
        </a:spcBef>
        <a:spcAft>
          <a:spcPct val="0"/>
        </a:spcAft>
        <a:buClr>
          <a:srgbClr val="015385"/>
        </a:buClr>
        <a:buFont typeface="Wingdings" pitchFamily="2" charset="2"/>
        <a:buChar char="§"/>
        <a:defRPr sz="1400" b="1">
          <a:solidFill>
            <a:schemeClr val="tx1"/>
          </a:solidFill>
          <a:latin typeface="+mn-lt"/>
        </a:defRPr>
      </a:lvl8pPr>
      <a:lvl9pPr marL="3376383" indent="-151180" algn="l" defTabSz="898690" rtl="0" fontAlgn="base">
        <a:spcBef>
          <a:spcPct val="20000"/>
        </a:spcBef>
        <a:spcAft>
          <a:spcPct val="0"/>
        </a:spcAft>
        <a:buClr>
          <a:srgbClr val="015385"/>
        </a:buClr>
        <a:buFont typeface="Wingdings" pitchFamily="2" charset="2"/>
        <a:buChar char="§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063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3151" algn="l" defTabSz="8063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6301" algn="l" defTabSz="8063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9453" algn="l" defTabSz="8063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601" algn="l" defTabSz="8063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5752" algn="l" defTabSz="8063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8903" algn="l" defTabSz="8063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22052" algn="l" defTabSz="8063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25202" algn="l" defTabSz="8063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4317632B-9B5F-46C3-862B-B57FEF01CAB4}" type="slidenum">
              <a:rPr lang="en-US" altLang="en-US" smtClean="0">
                <a:ea typeface="ヒラギノ角ゴ Pro W3" charset="-128"/>
                <a:cs typeface="+mn-cs"/>
              </a:rPr>
              <a:pPr/>
              <a:t>‹#›</a:t>
            </a:fld>
            <a:endParaRPr lang="en-US" altLang="en-US" smtClean="0">
              <a:ea typeface="ヒラギノ角ゴ Pro W3" charset="-128"/>
              <a:cs typeface="+mn-cs"/>
            </a:endParaRPr>
          </a:p>
        </p:txBody>
      </p:sp>
      <p:sp>
        <p:nvSpPr>
          <p:cNvPr id="1027" name="Title Placeholder 8"/>
          <p:cNvSpPr>
            <a:spLocks noGrp="1"/>
          </p:cNvSpPr>
          <p:nvPr>
            <p:ph type="title"/>
          </p:nvPr>
        </p:nvSpPr>
        <p:spPr bwMode="auto">
          <a:xfrm>
            <a:off x="1209675" y="160338"/>
            <a:ext cx="67913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</a:t>
            </a:r>
          </a:p>
        </p:txBody>
      </p:sp>
      <p:pic>
        <p:nvPicPr>
          <p:cNvPr id="1028" name="Picture 9" descr="NASA Meatball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46050"/>
            <a:ext cx="98266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9" name="Straight Connector 11"/>
          <p:cNvCxnSpPr>
            <a:cxnSpLocks noChangeShapeType="1"/>
          </p:cNvCxnSpPr>
          <p:nvPr/>
        </p:nvCxnSpPr>
        <p:spPr bwMode="auto">
          <a:xfrm>
            <a:off x="1209675" y="979488"/>
            <a:ext cx="6791325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030" name="Picture 9" descr="SAGE III LOGO no Latin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60338"/>
            <a:ext cx="8413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Date Placeholder 3"/>
          <p:cNvSpPr txBox="1">
            <a:spLocks/>
          </p:cNvSpPr>
          <p:nvPr/>
        </p:nvSpPr>
        <p:spPr bwMode="auto">
          <a:xfrm>
            <a:off x="74613" y="6627813"/>
            <a:ext cx="213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2" name="Picture 9" descr="NASA Meatball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46050"/>
            <a:ext cx="98266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3" name="Straight Connector 11"/>
          <p:cNvCxnSpPr>
            <a:cxnSpLocks noChangeShapeType="1"/>
          </p:cNvCxnSpPr>
          <p:nvPr userDrawn="1"/>
        </p:nvCxnSpPr>
        <p:spPr bwMode="auto">
          <a:xfrm>
            <a:off x="1209675" y="979488"/>
            <a:ext cx="6791325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034" name="Picture 9" descr="SAGE III LOGO no Latin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60338"/>
            <a:ext cx="8413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e Placeholder 3"/>
          <p:cNvSpPr txBox="1">
            <a:spLocks/>
          </p:cNvSpPr>
          <p:nvPr userDrawn="1"/>
        </p:nvSpPr>
        <p:spPr bwMode="auto">
          <a:xfrm>
            <a:off x="74613" y="6627813"/>
            <a:ext cx="213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84" name="TextBox 11"/>
          <p:cNvSpPr txBox="1">
            <a:spLocks noChangeArrowheads="1"/>
          </p:cNvSpPr>
          <p:nvPr userDrawn="1"/>
        </p:nvSpPr>
        <p:spPr bwMode="auto">
          <a:xfrm>
            <a:off x="3703638" y="6610350"/>
            <a:ext cx="15573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prstClr val="black"/>
                </a:solidFill>
              </a:rPr>
              <a:t>NASA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76251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79" r:id="rId2"/>
    <p:sldLayoutId id="2147484380" r:id="rId3"/>
    <p:sldLayoutId id="2147484381" r:id="rId4"/>
    <p:sldLayoutId id="2147484382" r:id="rId5"/>
    <p:sldLayoutId id="2147484383" r:id="rId6"/>
    <p:sldLayoutId id="2147484384" r:id="rId7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0090"/>
          </a:solidFill>
          <a:latin typeface="Arial"/>
          <a:ea typeface="ヒラギノ角ゴ Pro W3" pitchFamily="-109" charset="-128"/>
          <a:cs typeface="ヒラギノ角ゴ Pro W3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0"/>
          </a:solidFill>
          <a:latin typeface="Arial" charset="0"/>
          <a:ea typeface="ヒラギノ角ゴ Pro W3" pitchFamily="-109" charset="-128"/>
          <a:cs typeface="ヒラギノ角ゴ Pro W3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0"/>
          </a:solidFill>
          <a:latin typeface="Arial" charset="0"/>
          <a:ea typeface="ヒラギノ角ゴ Pro W3" pitchFamily="-109" charset="-128"/>
          <a:cs typeface="ヒラギノ角ゴ Pro W3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0"/>
          </a:solidFill>
          <a:latin typeface="Arial" charset="0"/>
          <a:ea typeface="ヒラギノ角ゴ Pro W3" pitchFamily="-109" charset="-128"/>
          <a:cs typeface="ヒラギノ角ゴ Pro W3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0"/>
          </a:solidFill>
          <a:latin typeface="Arial" charset="0"/>
          <a:ea typeface="ヒラギノ角ゴ Pro W3" pitchFamily="-109" charset="-128"/>
          <a:cs typeface="ヒラギノ角ゴ Pro W3" pitchFamily="-109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Ø"/>
        <a:defRPr sz="2800" b="1" kern="12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109" charset="-128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microsoft.com/office/2007/relationships/hdphoto" Target="../media/hdphoto1.wdp"/><Relationship Id="rId9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Box 2"/>
          <p:cNvSpPr txBox="1">
            <a:spLocks noChangeArrowheads="1"/>
          </p:cNvSpPr>
          <p:nvPr/>
        </p:nvSpPr>
        <p:spPr bwMode="auto">
          <a:xfrm>
            <a:off x="3588234" y="1964345"/>
            <a:ext cx="5068342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r>
              <a:rPr lang="en-US" sz="2800" b="1" dirty="0" smtClean="0">
                <a:latin typeface="Arial"/>
                <a:cs typeface="Arial"/>
              </a:rPr>
              <a:t>Langley Research Center Flight </a:t>
            </a:r>
            <a:r>
              <a:rPr lang="en-US" sz="2800" b="1" dirty="0">
                <a:latin typeface="Arial"/>
                <a:cs typeface="Arial"/>
              </a:rPr>
              <a:t>Projects Directorate</a:t>
            </a:r>
            <a:br>
              <a:rPr lang="en-US" sz="2800" b="1" dirty="0">
                <a:latin typeface="Arial"/>
                <a:cs typeface="Arial"/>
              </a:rPr>
            </a:br>
            <a:r>
              <a:rPr lang="en-US" sz="2800" b="1" dirty="0">
                <a:latin typeface="Arial"/>
                <a:cs typeface="Arial"/>
              </a:rPr>
              <a:t>Overview</a:t>
            </a:r>
          </a:p>
          <a:p>
            <a:pPr algn="r" eaLnBrk="1" hangingPunct="1">
              <a:spcBef>
                <a:spcPts val="600"/>
              </a:spcBef>
            </a:pPr>
            <a:r>
              <a:rPr lang="en-US" b="1" dirty="0" smtClean="0">
                <a:solidFill>
                  <a:srgbClr val="0000FF"/>
                </a:solidFill>
                <a:cs typeface="Arial" charset="0"/>
              </a:rPr>
              <a:t>  </a:t>
            </a:r>
            <a:endParaRPr lang="en-US" sz="2000" b="1" dirty="0">
              <a:cs typeface="Arial" charset="0"/>
            </a:endParaRPr>
          </a:p>
          <a:p>
            <a:pPr algn="r" eaLnBrk="1" hangingPunct="1">
              <a:spcBef>
                <a:spcPts val="600"/>
              </a:spcBef>
            </a:pPr>
            <a:r>
              <a:rPr lang="en-US" sz="2000" b="1" i="1" dirty="0">
                <a:cs typeface="Arial" charset="0"/>
              </a:rPr>
              <a:t>Mary DiJoseph, Director</a:t>
            </a:r>
          </a:p>
          <a:p>
            <a:pPr algn="r" eaLnBrk="1" hangingPunct="1">
              <a:spcBef>
                <a:spcPts val="600"/>
              </a:spcBef>
            </a:pPr>
            <a:r>
              <a:rPr lang="en-US" sz="2000" b="1" i="1" dirty="0" smtClean="0">
                <a:cs typeface="Arial" charset="0"/>
              </a:rPr>
              <a:t>Stephen Gaddis, Acting Deputy Director</a:t>
            </a:r>
          </a:p>
          <a:p>
            <a:pPr algn="r" eaLnBrk="1" hangingPunct="1">
              <a:spcBef>
                <a:spcPts val="600"/>
              </a:spcBef>
            </a:pPr>
            <a:r>
              <a:rPr lang="en-US" sz="2000" b="1" i="1" dirty="0" smtClean="0">
                <a:cs typeface="Arial" charset="0"/>
              </a:rPr>
              <a:t>Craig Nickol, Acting Associate Director</a:t>
            </a:r>
            <a:endParaRPr lang="en-US" sz="2000" b="1" i="1" dirty="0">
              <a:cs typeface="Arial" charset="0"/>
            </a:endParaRPr>
          </a:p>
          <a:p>
            <a:pPr algn="r" eaLnBrk="1" hangingPunct="1">
              <a:spcBef>
                <a:spcPts val="600"/>
              </a:spcBef>
            </a:pPr>
            <a:r>
              <a:rPr lang="en-US" sz="2000" b="1" i="1" dirty="0" smtClean="0">
                <a:cs typeface="Arial" charset="0"/>
              </a:rPr>
              <a:t>Don Shick, </a:t>
            </a:r>
            <a:r>
              <a:rPr lang="en-US" sz="2000" b="1" i="1" dirty="0">
                <a:cs typeface="Arial" charset="0"/>
              </a:rPr>
              <a:t>Deputy </a:t>
            </a:r>
            <a:r>
              <a:rPr lang="en-US" sz="2000" b="1" i="1" dirty="0" smtClean="0">
                <a:cs typeface="Arial" charset="0"/>
              </a:rPr>
              <a:t>Director, PP</a:t>
            </a:r>
            <a:r>
              <a:rPr lang="en-US" sz="2000" b="1" i="1" dirty="0">
                <a:cs typeface="Arial" charset="0"/>
              </a:rPr>
              <a:t>&amp;</a:t>
            </a:r>
            <a:r>
              <a:rPr lang="en-US" sz="2000" b="1" i="1" dirty="0" smtClean="0">
                <a:cs typeface="Arial" charset="0"/>
              </a:rPr>
              <a:t>C</a:t>
            </a:r>
            <a:endParaRPr lang="en-US" sz="2000" i="1" dirty="0">
              <a:cs typeface="Arial" charset="0"/>
            </a:endParaRPr>
          </a:p>
          <a:p>
            <a:pPr algn="r" eaLnBrk="1" hangingPunct="1">
              <a:spcBef>
                <a:spcPts val="600"/>
              </a:spcBef>
            </a:pPr>
            <a:endParaRPr lang="en-US" sz="2000" i="1" dirty="0">
              <a:cs typeface="Arial" charset="0"/>
            </a:endParaRPr>
          </a:p>
          <a:p>
            <a:pPr algn="r" eaLnBrk="1" hangingPunct="1">
              <a:spcBef>
                <a:spcPts val="600"/>
              </a:spcBef>
            </a:pPr>
            <a:r>
              <a:rPr lang="en-US" sz="1600" b="1" smtClean="0">
                <a:solidFill>
                  <a:srgbClr val="000090"/>
                </a:solidFill>
                <a:cs typeface="Arial" charset="0"/>
              </a:rPr>
              <a:t>August 2016</a:t>
            </a:r>
            <a:endParaRPr lang="en-US" sz="1600" b="1" dirty="0">
              <a:solidFill>
                <a:srgbClr val="000090"/>
              </a:solidFill>
              <a:cs typeface="Arial" charset="0"/>
            </a:endParaRPr>
          </a:p>
          <a:p>
            <a:pPr algn="r" eaLnBrk="1" hangingPunct="1">
              <a:spcBef>
                <a:spcPts val="600"/>
              </a:spcBef>
            </a:pPr>
            <a:endParaRPr lang="en-US" sz="1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61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FPD Integrated Master Schedule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109"/>
          <a:stretch/>
        </p:blipFill>
        <p:spPr>
          <a:xfrm>
            <a:off x="382683" y="814403"/>
            <a:ext cx="7956703" cy="604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5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555" y="196747"/>
            <a:ext cx="6679410" cy="646331"/>
          </a:xfrm>
        </p:spPr>
        <p:txBody>
          <a:bodyPr/>
          <a:lstStyle/>
          <a:p>
            <a:r>
              <a:rPr lang="en-US" dirty="0" smtClean="0"/>
              <a:t>FPD Project Life Cycle Schedule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648"/>
          <a:stretch/>
        </p:blipFill>
        <p:spPr>
          <a:xfrm>
            <a:off x="694402" y="843078"/>
            <a:ext cx="7719764" cy="601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2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039675"/>
            <a:ext cx="7772400" cy="5645150"/>
          </a:xfrm>
        </p:spPr>
        <p:txBody>
          <a:bodyPr/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2400" b="1" dirty="0" smtClean="0"/>
              <a:t>Develop practices and processes to ensure that projects don’t reinvent how to manage projects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2400" b="1" dirty="0" smtClean="0"/>
              <a:t>Using best practices from various sources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2400" b="1" dirty="0" smtClean="0"/>
              <a:t>Implemented</a:t>
            </a: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2000" dirty="0" err="1" smtClean="0"/>
              <a:t>LaRC</a:t>
            </a:r>
            <a:r>
              <a:rPr lang="en-US" sz="2000" dirty="0" smtClean="0"/>
              <a:t> Space Flight Projects Practices Handbook is the portal into those best practices (LPR 7120.5)</a:t>
            </a: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2000" dirty="0" smtClean="0"/>
              <a:t>Configuration Management Requirements (LPR-8040.1) — configuration management is extremely important for our products</a:t>
            </a: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2000" dirty="0" smtClean="0"/>
              <a:t>Customer Satisfaction</a:t>
            </a: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2000" dirty="0" smtClean="0"/>
              <a:t>Project Implementation Process</a:t>
            </a: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2000" b="1" dirty="0" smtClean="0"/>
              <a:t>We encourage feedback on FPD practices and processes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02846"/>
            <a:ext cx="9144000" cy="611554"/>
          </a:xfrm>
        </p:spPr>
        <p:txBody>
          <a:bodyPr/>
          <a:lstStyle/>
          <a:p>
            <a:pPr eaLnBrk="1" hangingPunct="1"/>
            <a:r>
              <a:rPr lang="en-US" dirty="0" smtClean="0"/>
              <a:t>Practices &amp; Processes</a:t>
            </a:r>
          </a:p>
        </p:txBody>
      </p:sp>
    </p:spTree>
    <p:extLst>
      <p:ext uri="{BB962C8B-B14F-4D97-AF65-F5344CB8AC3E}">
        <p14:creationId xmlns:p14="http://schemas.microsoft.com/office/powerpoint/2010/main" val="384197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>
          <a:xfrm>
            <a:off x="349250" y="1201370"/>
            <a:ext cx="8493125" cy="5410200"/>
          </a:xfrm>
        </p:spPr>
        <p:txBody>
          <a:bodyPr/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2400" dirty="0" smtClean="0"/>
              <a:t>Pipeline for Project Managers</a:t>
            </a: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2000" dirty="0" smtClean="0"/>
              <a:t>Discipline Lead </a:t>
            </a:r>
            <a:r>
              <a:rPr lang="en-US" sz="2000" dirty="0" err="1" smtClean="0">
                <a:sym typeface="Symbol" pitchFamily="18" charset="2"/>
              </a:rPr>
              <a:t></a:t>
            </a:r>
            <a:r>
              <a:rPr lang="en-US" sz="2000" dirty="0" smtClean="0"/>
              <a:t> Project Systems Engineer </a:t>
            </a:r>
            <a:r>
              <a:rPr lang="en-US" sz="2000" dirty="0" err="1" smtClean="0">
                <a:sym typeface="Symbol" pitchFamily="18" charset="2"/>
              </a:rPr>
              <a:t></a:t>
            </a:r>
            <a:r>
              <a:rPr lang="en-US" sz="2000" dirty="0" smtClean="0"/>
              <a:t> Project Manager on a Small Project or Deputy Project Manager on a Large Project</a:t>
            </a: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2000" dirty="0" smtClean="0"/>
              <a:t>Deputy Project Manager on a Large Project or Project Manager on a Small Project </a:t>
            </a:r>
            <a:r>
              <a:rPr lang="en-US" sz="2000" dirty="0" err="1" smtClean="0">
                <a:sym typeface="Symbol" pitchFamily="18" charset="2"/>
              </a:rPr>
              <a:t></a:t>
            </a:r>
            <a:r>
              <a:rPr lang="en-US" sz="2000" dirty="0" smtClean="0"/>
              <a:t> Project Manager on a Large Project</a:t>
            </a: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2000" dirty="0" smtClean="0"/>
              <a:t>Training (classes, assignments to SMO, SMAO, and other Centers)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endParaRPr lang="en-US" sz="1100" dirty="0" smtClean="0"/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2400" dirty="0" smtClean="0"/>
              <a:t>Pipeline for Deputy Project Managers for PP&amp;C</a:t>
            </a: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2000" dirty="0" smtClean="0"/>
              <a:t>Program Analysts </a:t>
            </a:r>
            <a:r>
              <a:rPr lang="en-US" sz="2000" dirty="0" smtClean="0">
                <a:sym typeface="Symbol" pitchFamily="18" charset="2"/>
              </a:rPr>
              <a:t></a:t>
            </a:r>
            <a:r>
              <a:rPr lang="en-US" sz="2000" dirty="0" smtClean="0"/>
              <a:t> Program Analysts </a:t>
            </a:r>
            <a:r>
              <a:rPr lang="en-US" sz="2000" dirty="0" smtClean="0">
                <a:sym typeface="Symbol" pitchFamily="18" charset="2"/>
              </a:rPr>
              <a:t></a:t>
            </a:r>
            <a:r>
              <a:rPr lang="en-US" sz="2000" dirty="0" smtClean="0"/>
              <a:t> Deputy Project Managers for PP&amp;C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sz="2000" dirty="0" smtClean="0"/>
              <a:t>Training (OJT</a:t>
            </a:r>
            <a:r>
              <a:rPr lang="en-US" sz="2000" dirty="0"/>
              <a:t>, APPEL and </a:t>
            </a:r>
            <a:r>
              <a:rPr lang="en-US" sz="2000" dirty="0" smtClean="0"/>
              <a:t>LaRC-specific </a:t>
            </a:r>
            <a:r>
              <a:rPr lang="en-US" sz="2000" dirty="0"/>
              <a:t>PP&amp;C modules, participate on Agency Teams)</a:t>
            </a:r>
            <a:endParaRPr lang="en-US" sz="2000" dirty="0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FPD Pipeline</a:t>
            </a:r>
          </a:p>
        </p:txBody>
      </p:sp>
    </p:spTree>
    <p:extLst>
      <p:ext uri="{BB962C8B-B14F-4D97-AF65-F5344CB8AC3E}">
        <p14:creationId xmlns:p14="http://schemas.microsoft.com/office/powerpoint/2010/main" val="2340621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4) </a:t>
            </a:r>
            <a:r>
              <a:rPr lang="en-US" dirty="0" smtClean="0"/>
              <a:t> Issues </a:t>
            </a:r>
            <a:r>
              <a:rPr lang="en-US" dirty="0"/>
              <a:t>from your point of </a:t>
            </a:r>
            <a:r>
              <a:rPr lang="en-US" dirty="0" smtClean="0"/>
              <a:t>view:  Tailoring</a:t>
            </a:r>
          </a:p>
          <a:p>
            <a:pPr lvl="1"/>
            <a:r>
              <a:rPr lang="en-US" dirty="0" smtClean="0"/>
              <a:t>Delegation of authority: more </a:t>
            </a:r>
            <a:r>
              <a:rPr lang="en-US" dirty="0"/>
              <a:t>authority to ESD for decision making and action on small Cat3/Class D projects.  It seems </a:t>
            </a:r>
            <a:r>
              <a:rPr lang="en-US" dirty="0" smtClean="0"/>
              <a:t>the decision-making </a:t>
            </a:r>
            <a:r>
              <a:rPr lang="en-US" dirty="0"/>
              <a:t>hierarchy within SMD is not commensurate with the intent of small Cat3 / Class D </a:t>
            </a:r>
            <a:r>
              <a:rPr lang="en-US" dirty="0" smtClean="0"/>
              <a:t>projects.</a:t>
            </a:r>
          </a:p>
          <a:p>
            <a:pPr lvl="1"/>
            <a:r>
              <a:rPr lang="en-US" dirty="0" smtClean="0"/>
              <a:t>Apparently conflicting desires from different HQ organizations Robert </a:t>
            </a:r>
            <a:r>
              <a:rPr lang="en-US" dirty="0"/>
              <a:t>and </a:t>
            </a:r>
            <a:r>
              <a:rPr lang="en-US" dirty="0" err="1"/>
              <a:t>Lesa’s</a:t>
            </a:r>
            <a:r>
              <a:rPr lang="en-US" dirty="0"/>
              <a:t> efforts to </a:t>
            </a:r>
            <a:r>
              <a:rPr lang="en-US" dirty="0" smtClean="0"/>
              <a:t>simplify </a:t>
            </a:r>
            <a:r>
              <a:rPr lang="en-US" dirty="0"/>
              <a:t>and streamline and how there appears to be a disconnect on that topic between ESD and flight project </a:t>
            </a:r>
            <a:r>
              <a:rPr lang="en-US" dirty="0" smtClean="0"/>
              <a:t>implementation.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many overseers are needed? The Project Office </a:t>
            </a:r>
            <a:r>
              <a:rPr lang="en-US" dirty="0" smtClean="0"/>
              <a:t>oversees </a:t>
            </a:r>
            <a:r>
              <a:rPr lang="en-US" dirty="0"/>
              <a:t>an instrument development. The Center </a:t>
            </a:r>
            <a:r>
              <a:rPr lang="en-US" dirty="0" smtClean="0"/>
              <a:t>oversees </a:t>
            </a:r>
            <a:r>
              <a:rPr lang="en-US" dirty="0"/>
              <a:t>the PO. Then the SRB is independent overseer. Then the program office oversees the project. Then ESD oversees the project.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42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</a:t>
            </a:r>
            <a:r>
              <a:rPr lang="en-US" dirty="0"/>
              <a:t>questions that you may have and suggested </a:t>
            </a:r>
            <a:r>
              <a:rPr lang="en-US" dirty="0" smtClean="0"/>
              <a:t>change: Tailoring and transmitting SMD/ESD policies</a:t>
            </a:r>
          </a:p>
          <a:p>
            <a:pPr lvl="1"/>
            <a:r>
              <a:rPr lang="en-US" dirty="0" smtClean="0"/>
              <a:t>CLARREO </a:t>
            </a:r>
            <a:r>
              <a:rPr lang="en-US" dirty="0"/>
              <a:t>Pathfinder </a:t>
            </a:r>
            <a:r>
              <a:rPr lang="en-US" dirty="0" smtClean="0"/>
              <a:t>HQ </a:t>
            </a:r>
            <a:r>
              <a:rPr lang="en-US" dirty="0"/>
              <a:t>Acquisition Strategy Meeting </a:t>
            </a:r>
            <a:r>
              <a:rPr lang="en-US" dirty="0" smtClean="0"/>
              <a:t>for a </a:t>
            </a:r>
            <a:r>
              <a:rPr lang="en-US" dirty="0"/>
              <a:t>sole source procurement for approximately $</a:t>
            </a:r>
            <a:r>
              <a:rPr lang="en-US" dirty="0" smtClean="0"/>
              <a:t>25M</a:t>
            </a:r>
          </a:p>
          <a:p>
            <a:pPr lvl="1"/>
            <a:r>
              <a:rPr lang="en-US" dirty="0" smtClean="0"/>
              <a:t>Suggested </a:t>
            </a:r>
            <a:r>
              <a:rPr lang="en-US" dirty="0"/>
              <a:t>Change:  No ASM required for CLARREO Pathfinder and future similar </a:t>
            </a:r>
            <a:r>
              <a:rPr lang="en-US" dirty="0" smtClean="0"/>
              <a:t>projects</a:t>
            </a:r>
          </a:p>
          <a:p>
            <a:pPr lvl="1"/>
            <a:r>
              <a:rPr lang="en-US" dirty="0" smtClean="0"/>
              <a:t>SMD management handbook and Office work instructions:  can the PE’s </a:t>
            </a:r>
            <a:r>
              <a:rPr lang="en-US" dirty="0"/>
              <a:t>summarize SMD/ESD policies and expectations for PM’s early in the </a:t>
            </a:r>
            <a:r>
              <a:rPr lang="en-US" dirty="0" err="1"/>
              <a:t>preformulation</a:t>
            </a:r>
            <a:r>
              <a:rPr lang="en-US" dirty="0"/>
              <a:t> </a:t>
            </a:r>
            <a:r>
              <a:rPr lang="en-US" dirty="0" smtClean="0"/>
              <a:t>process?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695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11" descr="MCj043441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0850" y="2095500"/>
            <a:ext cx="3556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12"/>
          <p:cNvSpPr txBox="1">
            <a:spLocks noChangeArrowheads="1"/>
          </p:cNvSpPr>
          <p:nvPr/>
        </p:nvSpPr>
        <p:spPr bwMode="auto">
          <a:xfrm>
            <a:off x="2781300" y="1120775"/>
            <a:ext cx="40513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solidFill>
                  <a:srgbClr val="0099CC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65309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Aspirations for the </a:t>
            </a:r>
            <a:r>
              <a:rPr lang="en-US" dirty="0" smtClean="0"/>
              <a:t>future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flight project work at Langley Research </a:t>
            </a:r>
            <a:r>
              <a:rPr lang="en-US" dirty="0" smtClean="0"/>
              <a:t>Center</a:t>
            </a:r>
          </a:p>
          <a:p>
            <a:pPr lvl="1"/>
            <a:r>
              <a:rPr lang="en-US" dirty="0" smtClean="0"/>
              <a:t>HQ-SMD/ESD </a:t>
            </a:r>
            <a:r>
              <a:rPr lang="en-US" dirty="0"/>
              <a:t>and </a:t>
            </a:r>
            <a:r>
              <a:rPr lang="en-US" dirty="0" smtClean="0"/>
              <a:t>the Program Offices </a:t>
            </a:r>
            <a:r>
              <a:rPr lang="en-US" dirty="0"/>
              <a:t>have high confidence in LaRC flight project management and </a:t>
            </a:r>
            <a:r>
              <a:rPr lang="en-US" dirty="0" smtClean="0"/>
              <a:t>execution</a:t>
            </a:r>
          </a:p>
          <a:p>
            <a:pPr lvl="1"/>
            <a:r>
              <a:rPr lang="en-US" dirty="0" smtClean="0"/>
              <a:t>Continued </a:t>
            </a:r>
            <a:r>
              <a:rPr lang="en-US" dirty="0"/>
              <a:t>improvement at ESMPO in the philosophy of “adding value” for successful flight project execution (seems like this has been headed in the right direction – keep it going)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58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2"/>
          <p:cNvSpPr>
            <a:spLocks noGrp="1"/>
          </p:cNvSpPr>
          <p:nvPr>
            <p:ph type="title"/>
          </p:nvPr>
        </p:nvSpPr>
        <p:spPr>
          <a:custGeom>
            <a:avLst/>
            <a:gdLst>
              <a:gd name="T0" fmla="*/ 0 w 6646065"/>
              <a:gd name="T1" fmla="*/ 0 h 615950"/>
              <a:gd name="T2" fmla="*/ 6639747 w 6646065"/>
              <a:gd name="T3" fmla="*/ 0 h 615950"/>
              <a:gd name="T4" fmla="*/ 6639747 w 6646065"/>
              <a:gd name="T5" fmla="*/ 1122274 h 615950"/>
              <a:gd name="T6" fmla="*/ 0 w 6646065"/>
              <a:gd name="T7" fmla="*/ 1122274 h 615950"/>
              <a:gd name="T8" fmla="*/ 0 w 6646065"/>
              <a:gd name="T9" fmla="*/ 0 h 6159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46065"/>
              <a:gd name="T16" fmla="*/ 0 h 615950"/>
              <a:gd name="T17" fmla="*/ 6646065 w 6646065"/>
              <a:gd name="T18" fmla="*/ 615950 h 6159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46065" h="615950">
                <a:moveTo>
                  <a:pt x="0" y="0"/>
                </a:moveTo>
                <a:lnTo>
                  <a:pt x="6646065" y="0"/>
                </a:lnTo>
                <a:lnTo>
                  <a:pt x="6646065" y="615950"/>
                </a:lnTo>
                <a:lnTo>
                  <a:pt x="0" y="6159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 sz="6600">
                <a:latin typeface="Calibri" charset="0"/>
                <a:ea typeface="ヒラギノ角ゴ Pro W3" charset="0"/>
                <a:cs typeface="ヒラギノ角ゴ Pro W3" charset="0"/>
              </a:rPr>
              <a:t>BACKUP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1"/>
          <p:cNvSpPr>
            <a:spLocks noGrp="1"/>
          </p:cNvSpPr>
          <p:nvPr>
            <p:ph idx="1"/>
          </p:nvPr>
        </p:nvSpPr>
        <p:spPr bwMode="auto">
          <a:xfrm>
            <a:off x="102773" y="1024527"/>
            <a:ext cx="4339265" cy="2552596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defTabSz="1155700">
              <a:lnSpc>
                <a:spcPct val="120000"/>
              </a:lnSpc>
              <a:spcBef>
                <a:spcPts val="550"/>
              </a:spcBef>
              <a:spcAft>
                <a:spcPts val="550"/>
              </a:spcAft>
              <a:buNone/>
              <a:tabLst>
                <a:tab pos="0" algn="l"/>
                <a:tab pos="1546225" algn="l"/>
                <a:tab pos="2168525" algn="l"/>
              </a:tabLst>
              <a:defRPr/>
            </a:pPr>
            <a:r>
              <a:rPr lang="en-US" sz="1700" b="1" dirty="0" smtClean="0"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Description</a:t>
            </a:r>
            <a:r>
              <a:rPr lang="en-US" sz="1700" dirty="0"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:  </a:t>
            </a:r>
            <a:r>
              <a:rPr lang="en-US" sz="1700" dirty="0" smtClean="0"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Procure commercial satellite hosting for the </a:t>
            </a:r>
            <a:r>
              <a:rPr lang="en-US" sz="1700" b="0" dirty="0" smtClean="0"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TEMPO Instrument including integration and test, launch services, and on-orbit operations support while also serving as a pathfinder for the USAF/SMC hosting </a:t>
            </a:r>
            <a:r>
              <a:rPr lang="en-US" sz="1700" dirty="0" smtClean="0"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contract</a:t>
            </a:r>
          </a:p>
          <a:p>
            <a:pPr marL="0" indent="0" defTabSz="1155700">
              <a:lnSpc>
                <a:spcPct val="120000"/>
              </a:lnSpc>
              <a:spcBef>
                <a:spcPts val="550"/>
              </a:spcBef>
              <a:spcAft>
                <a:spcPts val="550"/>
              </a:spcAft>
              <a:buNone/>
              <a:tabLst>
                <a:tab pos="0" algn="l"/>
                <a:tab pos="1546225" algn="l"/>
                <a:tab pos="2168525" algn="l"/>
              </a:tabLst>
              <a:defRPr/>
            </a:pPr>
            <a:r>
              <a:rPr lang="en-US" sz="1700" b="1" dirty="0" smtClean="0"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Launch:  </a:t>
            </a:r>
            <a:r>
              <a:rPr lang="en-US" sz="1700" dirty="0" smtClean="0"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NLT Dec 2021</a:t>
            </a:r>
          </a:p>
          <a:p>
            <a:pPr marL="0" indent="0" defTabSz="1155700">
              <a:lnSpc>
                <a:spcPct val="120000"/>
              </a:lnSpc>
              <a:spcBef>
                <a:spcPts val="550"/>
              </a:spcBef>
              <a:spcAft>
                <a:spcPts val="550"/>
              </a:spcAft>
              <a:buNone/>
              <a:tabLst>
                <a:tab pos="0" algn="l"/>
                <a:tab pos="1546225" algn="l"/>
                <a:tab pos="2168525" algn="l"/>
              </a:tabLst>
              <a:defRPr/>
            </a:pPr>
            <a:endParaRPr lang="en-US" sz="2000" dirty="0">
              <a:ea typeface="ヒラギノ角ゴ Pro W3" charset="0"/>
              <a:cs typeface="ヒラギノ角ゴ Pro W3" charset="0"/>
            </a:endParaRPr>
          </a:p>
          <a:p>
            <a:pPr marL="0" indent="0" defTabSz="1155700">
              <a:lnSpc>
                <a:spcPct val="120000"/>
              </a:lnSpc>
              <a:spcBef>
                <a:spcPts val="550"/>
              </a:spcBef>
              <a:spcAft>
                <a:spcPts val="550"/>
              </a:spcAft>
              <a:buNone/>
              <a:tabLst>
                <a:tab pos="0" algn="l"/>
                <a:tab pos="1546225" algn="l"/>
                <a:tab pos="2168525" algn="l"/>
              </a:tabLst>
              <a:defRPr/>
            </a:pPr>
            <a:endParaRPr lang="en-US" sz="2000" dirty="0" smtClean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6386" name="Title 2"/>
          <p:cNvSpPr>
            <a:spLocks noGrp="1"/>
          </p:cNvSpPr>
          <p:nvPr>
            <p:ph type="title"/>
          </p:nvPr>
        </p:nvSpPr>
        <p:spPr>
          <a:xfrm>
            <a:off x="1482133" y="153560"/>
            <a:ext cx="6678613" cy="646113"/>
          </a:xfrm>
        </p:spPr>
        <p:txBody>
          <a:bodyPr/>
          <a:lstStyle/>
          <a:p>
            <a:r>
              <a:rPr lang="en-US" sz="3600" dirty="0" smtClean="0">
                <a:solidFill>
                  <a:srgbClr val="FFFFFF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TEMPO Mission Overview</a:t>
            </a:r>
            <a:endParaRPr lang="en-US" sz="3600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4" name="Picture 3" descr="C:\Users\bbhilton\Documents\TEMPO\Graphics\TEMPO Operations A#1866A38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010" y="3663458"/>
            <a:ext cx="4273603" cy="2953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511741" y="3543327"/>
            <a:ext cx="4575175" cy="327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Project Team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Smithsonian Astrophysical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Observatory: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 Investigator: Dr. Kelly Chance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NASA Langley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Project Management, Systems Engineering, SMA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Manager: Stephen Hall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74320">
              <a:spcBef>
                <a:spcPts val="600"/>
              </a:spcBef>
            </a:pPr>
            <a:r>
              <a:rPr lang="en-US" sz="1400" b="1" dirty="0"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USAF Space and Missile Systems Center (SMC</a:t>
            </a:r>
            <a:r>
              <a:rPr lang="en-US" sz="1400" b="1" dirty="0" smtClean="0"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): </a:t>
            </a:r>
            <a:r>
              <a:rPr lang="en-US" sz="1400" dirty="0" smtClean="0"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Hosted Payload Solutions (HoPS) Contract Administrator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74320">
              <a:spcBef>
                <a:spcPts val="600"/>
              </a:spcBef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Ball Aerospace Technologies Corporation: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Instrument Manufacturer and Integration Support</a:t>
            </a:r>
          </a:p>
          <a:p>
            <a:pPr indent="-274320">
              <a:spcBef>
                <a:spcPts val="600"/>
              </a:spcBef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Host Spacecraft Vendor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 TBD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34010" y="3513763"/>
            <a:ext cx="8933790" cy="0"/>
          </a:xfrm>
          <a:prstGeom prst="line">
            <a:avLst/>
          </a:prstGeom>
          <a:ln w="31750" cap="sq">
            <a:solidFill>
              <a:srgbClr val="071D6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66753" y="1034801"/>
            <a:ext cx="38466" cy="5607442"/>
          </a:xfrm>
          <a:prstGeom prst="line">
            <a:avLst/>
          </a:prstGeom>
          <a:ln w="31750" cap="sq">
            <a:solidFill>
              <a:srgbClr val="071D6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566648" y="1026817"/>
            <a:ext cx="4491726" cy="2469068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00FF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1557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Arial"/>
              <a:buNone/>
              <a:tabLst>
                <a:tab pos="0" algn="l"/>
                <a:tab pos="1546225" algn="l"/>
                <a:tab pos="2168525" algn="l"/>
              </a:tabLst>
              <a:defRPr/>
            </a:pPr>
            <a:r>
              <a:rPr lang="en-US" sz="1600" b="1" dirty="0" smtClean="0"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LaRC Responsibilities</a:t>
            </a:r>
            <a:r>
              <a:rPr lang="en-US" sz="1600" dirty="0" smtClean="0"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:  TEMPO Mission develops contracting documents (SOW/CDRLs/Requirements), establishes evaluation criteria, and performs technical assessment of proposals. </a:t>
            </a:r>
          </a:p>
          <a:p>
            <a:pPr marL="0" indent="0" defTabSz="11557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Arial"/>
              <a:buNone/>
              <a:tabLst>
                <a:tab pos="0" algn="l"/>
                <a:tab pos="1546225" algn="l"/>
                <a:tab pos="2168525" algn="l"/>
              </a:tabLst>
              <a:defRPr/>
            </a:pPr>
            <a:r>
              <a:rPr lang="en-US" sz="1600" dirty="0" smtClean="0"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TEMPO Mission technically manages host satellite integration through on-orbit operations</a:t>
            </a:r>
          </a:p>
        </p:txBody>
      </p:sp>
    </p:spTree>
    <p:extLst>
      <p:ext uri="{BB962C8B-B14F-4D97-AF65-F5344CB8AC3E}">
        <p14:creationId xmlns:p14="http://schemas.microsoft.com/office/powerpoint/2010/main" val="2242966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/>
          </p:cNvSpPr>
          <p:nvPr/>
        </p:nvSpPr>
        <p:spPr bwMode="auto">
          <a:xfrm>
            <a:off x="1900237" y="320390"/>
            <a:ext cx="5200217" cy="4939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40639" bIns="0">
            <a:spAutoFit/>
          </a:bodyPr>
          <a:lstStyle/>
          <a:p>
            <a:pPr marL="39688" algn="ctr">
              <a:lnSpc>
                <a:spcPct val="120000"/>
              </a:lnSpc>
            </a:pPr>
            <a:r>
              <a:rPr lang="en-US" sz="900" i="1" dirty="0">
                <a:latin typeface="Times" charset="0"/>
                <a:cs typeface="Times" charset="0"/>
              </a:rPr>
              <a:t>Langley is a research, science, technology and development Center that provides </a:t>
            </a:r>
            <a:endParaRPr lang="en-US" sz="900" i="1" dirty="0" smtClean="0">
              <a:latin typeface="Times" charset="0"/>
              <a:cs typeface="Times" charset="0"/>
            </a:endParaRPr>
          </a:p>
          <a:p>
            <a:pPr marL="39688" algn="ctr">
              <a:lnSpc>
                <a:spcPct val="120000"/>
              </a:lnSpc>
            </a:pPr>
            <a:r>
              <a:rPr lang="en-US" sz="900" i="1" dirty="0" smtClean="0">
                <a:latin typeface="Times" charset="0"/>
                <a:cs typeface="Times" charset="0"/>
              </a:rPr>
              <a:t>game </a:t>
            </a:r>
            <a:r>
              <a:rPr lang="en-US" sz="900" i="1" dirty="0">
                <a:latin typeface="Times" charset="0"/>
                <a:cs typeface="Times" charset="0"/>
              </a:rPr>
              <a:t>changing innovations to enable NASA to make significant contributions to the Nation.</a:t>
            </a:r>
          </a:p>
          <a:p>
            <a:pPr marL="39688" algn="ctr">
              <a:lnSpc>
                <a:spcPct val="120000"/>
              </a:lnSpc>
            </a:pPr>
            <a:r>
              <a:rPr lang="en-US" sz="900" dirty="0"/>
              <a:t>We Deliver on Today’s Commitments and Create Tomorrow’s Opportunities</a:t>
            </a:r>
            <a:endParaRPr lang="en-US" sz="900" dirty="0">
              <a:solidFill>
                <a:schemeClr val="tx1"/>
              </a:solidFill>
              <a:latin typeface="Times" charset="0"/>
              <a:cs typeface="Arial" charset="0"/>
            </a:endParaRPr>
          </a:p>
        </p:txBody>
      </p:sp>
      <p:sp>
        <p:nvSpPr>
          <p:cNvPr id="14340" name="Rectangle 3"/>
          <p:cNvSpPr>
            <a:spLocks/>
          </p:cNvSpPr>
          <p:nvPr/>
        </p:nvSpPr>
        <p:spPr bwMode="auto">
          <a:xfrm>
            <a:off x="1900238" y="91068"/>
            <a:ext cx="536575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/>
          <a:p>
            <a:pPr marL="39688" algn="ctr"/>
            <a:r>
              <a:rPr lang="en-US" sz="1800" dirty="0">
                <a:solidFill>
                  <a:schemeClr val="tx1"/>
                </a:solidFill>
                <a:cs typeface="Arial" charset="0"/>
              </a:rPr>
              <a:t>NASA Langley Research Center Organization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5851774" y="3017444"/>
            <a:ext cx="865909" cy="1096819"/>
          </a:xfrm>
          <a:prstGeom prst="rect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6740773" y="3432619"/>
            <a:ext cx="771630" cy="415636"/>
          </a:xfrm>
          <a:prstGeom prst="left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5" y="909112"/>
            <a:ext cx="8237581" cy="613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5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Tropospheric Emissions:</a:t>
            </a:r>
            <a:br>
              <a:rPr lang="en-US" dirty="0" smtClean="0"/>
            </a:br>
            <a:r>
              <a:rPr lang="en-US" dirty="0" smtClean="0"/>
              <a:t>Monitoring of Pollution (TEMPO)</a:t>
            </a:r>
            <a:endParaRPr lang="en-US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4456113" y="3717132"/>
            <a:ext cx="4575175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 smtClean="0">
                <a:solidFill>
                  <a:srgbClr val="002060"/>
                </a:solidFill>
                <a:latin typeface="Calibri"/>
                <a:ea typeface="+mn-ea"/>
                <a:cs typeface="Arial" charset="0"/>
              </a:rPr>
              <a:t>Project Team</a:t>
            </a:r>
            <a:endParaRPr lang="en-US" sz="1400" b="1" dirty="0">
              <a:solidFill>
                <a:srgbClr val="002060"/>
              </a:solidFill>
              <a:latin typeface="Calibri"/>
              <a:ea typeface="+mn-ea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Smithsonian Astrophysical </a:t>
            </a:r>
            <a:r>
              <a:rPr lang="en-US" sz="1100" b="1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Observatory- </a:t>
            </a:r>
            <a:r>
              <a:rPr lang="en-US" sz="1100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Principal Investigator, Science Team, Science Data Processing, Instrument Ops Center</a:t>
            </a:r>
          </a:p>
          <a:p>
            <a:pPr marL="182880" lvl="1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Principal Investigator: Dr. Kelly Chance, Deputy PI: Dr. 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Xiong</a:t>
            </a:r>
            <a:r>
              <a:rPr lang="en-US" sz="1100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 Liu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NASA Langley</a:t>
            </a:r>
            <a:r>
              <a:rPr lang="en-US" sz="1100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 -Project Management, Systems Engineering,                         	  Safety/Mission Assurance</a:t>
            </a:r>
          </a:p>
          <a:p>
            <a:pPr marL="182880" lvl="1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Project Manager: Wendy Pennington</a:t>
            </a:r>
          </a:p>
          <a:p>
            <a:pPr indent="-27432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/>
            </a:r>
            <a:br>
              <a:rPr lang="en-US" sz="1100" dirty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</a:br>
            <a:r>
              <a:rPr lang="en-US" sz="1100" b="1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Instrument Provider</a:t>
            </a:r>
            <a:r>
              <a:rPr lang="en-US" sz="1100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: Ball Aerospace Technologies Corporation</a:t>
            </a:r>
            <a:br>
              <a:rPr lang="en-US" sz="1100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</a:b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	</a:t>
            </a:r>
            <a:endParaRPr lang="en-US" sz="1100" dirty="0" smtClean="0">
              <a:solidFill>
                <a:prstClr val="black"/>
              </a:solidFill>
              <a:latin typeface="Calibri"/>
              <a:ea typeface="+mn-ea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Science Team and International Science Advisory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NCAR, Harvard, St. Louis U., UC Berkley, U Alabama, GSFC, NOAA, EPA, Carr Astro, </a:t>
            </a:r>
            <a:r>
              <a:rPr lang="en-US" sz="1100" dirty="0" smtClean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t>Dalhousie U.; GEO Instruments </a:t>
            </a:r>
            <a:r>
              <a:rPr lang="en-US" sz="1100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GEMS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, Sentinel-4 </a:t>
            </a:r>
            <a:r>
              <a:rPr lang="en-US" sz="1100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&amp; PHEOS</a:t>
            </a:r>
            <a:br>
              <a:rPr lang="en-US" sz="1100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</a:br>
            <a:endParaRPr lang="en-US" sz="1100" dirty="0">
              <a:solidFill>
                <a:prstClr val="black"/>
              </a:solidFill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4613" y="989916"/>
            <a:ext cx="4191000" cy="292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300" b="1" u="sng" dirty="0" smtClean="0">
                <a:solidFill>
                  <a:srgbClr val="002060"/>
                </a:solidFill>
                <a:latin typeface="Calibri"/>
                <a:ea typeface="+mn-ea"/>
                <a:cs typeface="Arial" charset="0"/>
              </a:rPr>
              <a:t>Science Objectives</a:t>
            </a:r>
            <a:r>
              <a:rPr lang="en-US" sz="1300" b="1" u="sng" dirty="0">
                <a:solidFill>
                  <a:srgbClr val="002060"/>
                </a:solidFill>
                <a:latin typeface="Calibri"/>
                <a:ea typeface="+mn-ea"/>
                <a:cs typeface="Arial" charset="0"/>
              </a:rPr>
              <a:t>: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33777" y="3726978"/>
            <a:ext cx="4135023" cy="305117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eaLnBrk="0" fontAlgn="auto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 smtClean="0">
                <a:solidFill>
                  <a:srgbClr val="002060"/>
                </a:solidFill>
                <a:latin typeface="Calibri"/>
                <a:ea typeface="+mn-ea"/>
                <a:cs typeface="Arial" charset="0"/>
              </a:rPr>
              <a:t>Project Approach:</a:t>
            </a:r>
          </a:p>
          <a:p>
            <a:pPr fontAlgn="auto">
              <a:lnSpc>
                <a:spcPts val="12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1050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Earth Venture Instrument-1 </a:t>
            </a:r>
          </a:p>
          <a:p>
            <a:pPr marL="171450" indent="-171450" fontAlgn="auto">
              <a:lnSpc>
                <a:spcPts val="12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050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Responds to the NRC </a:t>
            </a:r>
            <a:r>
              <a:rPr lang="en-US" sz="1050" dirty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Decadal Study element of </a:t>
            </a:r>
            <a:r>
              <a:rPr lang="en-US" sz="1050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GEO-CAPE</a:t>
            </a:r>
          </a:p>
          <a:p>
            <a:pPr marL="171450" indent="-171450" fontAlgn="auto">
              <a:lnSpc>
                <a:spcPts val="12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050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Examine </a:t>
            </a:r>
            <a:r>
              <a:rPr lang="en-US" sz="1050" dirty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Tropospheric air-pollution from space</a:t>
            </a:r>
          </a:p>
          <a:p>
            <a:pPr marL="171450" indent="-171450" fontAlgn="auto">
              <a:lnSpc>
                <a:spcPts val="12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050" dirty="0" smtClean="0">
                <a:solidFill>
                  <a:prstClr val="black"/>
                </a:solidFill>
                <a:latin typeface="Calibri"/>
                <a:ea typeface="+mn-ea"/>
                <a:cs typeface="Arial" charset="0"/>
              </a:rPr>
              <a:t>Measurements built on heritage from 5 spectrometers flown in LEO, operational algorithms</a:t>
            </a:r>
            <a:endParaRPr lang="en-US" sz="1050" dirty="0">
              <a:solidFill>
                <a:prstClr val="black"/>
              </a:solidFill>
              <a:latin typeface="Calibri"/>
              <a:ea typeface="+mn-ea"/>
              <a:cs typeface="Arial" charset="0"/>
            </a:endParaRPr>
          </a:p>
          <a:p>
            <a:pPr eaLnBrk="0" fontAlgn="auto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400" u="sng" dirty="0" smtClean="0">
              <a:solidFill>
                <a:srgbClr val="DA5656"/>
              </a:solidFill>
              <a:latin typeface="Calibri"/>
              <a:ea typeface="+mn-ea"/>
              <a:cs typeface="Arial" charset="0"/>
            </a:endParaRPr>
          </a:p>
          <a:p>
            <a:pPr marL="171450" lvl="1" indent="-171450" eaLnBrk="0" fontAlgn="auto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rgbClr val="000000"/>
                </a:solidFill>
                <a:latin typeface="Calibri"/>
                <a:ea typeface="+mn-ea"/>
                <a:cs typeface="Arial" charset="0"/>
              </a:rPr>
              <a:t>TEMPO imaging grating spectrometer</a:t>
            </a:r>
          </a:p>
          <a:p>
            <a:pPr marL="171450" lvl="1" indent="-171450" eaLnBrk="0" fontAlgn="auto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050" dirty="0" smtClean="0">
              <a:solidFill>
                <a:srgbClr val="000000"/>
              </a:solidFill>
              <a:latin typeface="Calibri"/>
              <a:ea typeface="+mn-ea"/>
              <a:cs typeface="Arial" charset="0"/>
            </a:endParaRPr>
          </a:p>
          <a:p>
            <a:pPr marL="171450" lvl="1" indent="-171450" eaLnBrk="0" fontAlgn="auto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rgbClr val="000000"/>
                </a:solidFill>
                <a:latin typeface="Calibri"/>
                <a:ea typeface="+mn-ea"/>
                <a:cs typeface="Arial" charset="0"/>
              </a:rPr>
              <a:t>Targeted for hosting on GEO satellite nadir deck mounted for viewing GNA</a:t>
            </a:r>
          </a:p>
          <a:p>
            <a:pPr marL="171450" lvl="1" indent="-171450" eaLnBrk="0" fontAlgn="auto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050" dirty="0" smtClean="0">
              <a:solidFill>
                <a:srgbClr val="000000"/>
              </a:solidFill>
              <a:latin typeface="Calibri"/>
              <a:ea typeface="+mn-ea"/>
              <a:cs typeface="Arial" charset="0"/>
            </a:endParaRPr>
          </a:p>
          <a:p>
            <a:pPr marL="171450" lvl="1" indent="-171450" eaLnBrk="0" fontAlgn="auto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rgbClr val="000000"/>
                </a:solidFill>
                <a:latin typeface="Calibri"/>
                <a:ea typeface="+mn-ea"/>
                <a:cs typeface="Arial" charset="0"/>
              </a:rPr>
              <a:t>Low resource requirements, ensuring flexibility </a:t>
            </a:r>
          </a:p>
          <a:p>
            <a:pPr marL="171450" lvl="1" indent="-171450" eaLnBrk="0" fontAlgn="auto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050" dirty="0">
              <a:solidFill>
                <a:srgbClr val="000000"/>
              </a:solidFill>
              <a:latin typeface="Calibri"/>
              <a:ea typeface="+mn-ea"/>
              <a:cs typeface="Arial" charset="0"/>
            </a:endParaRPr>
          </a:p>
          <a:p>
            <a:pPr marL="171450" lvl="1" indent="-171450" eaLnBrk="0" fontAlgn="auto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050" dirty="0" smtClean="0">
                <a:solidFill>
                  <a:srgbClr val="000000"/>
                </a:solidFill>
                <a:latin typeface="Calibri"/>
                <a:ea typeface="+mn-ea"/>
                <a:cs typeface="Arial" charset="0"/>
              </a:rPr>
              <a:t>NASA Cost Capped, Schedule constrained</a:t>
            </a:r>
          </a:p>
          <a:p>
            <a:pPr marL="171450" lvl="1" indent="-17145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000" dirty="0">
              <a:solidFill>
                <a:srgbClr val="000000"/>
              </a:solidFill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4" y="1162540"/>
            <a:ext cx="394238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Collect simultaneous high temporal and spatial resolution measurements of pollutants over Greater North America (GNA)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Measure the key elements in tropospheric ozone chemistry and aerosol cycles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Observe aerosols and gases for quantifying and tracking evolution of pollution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Integrate observations from TEMPO and other platforms in models to improve representation of processes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Serve as the North American geostationary component of an international constellation for air quality monitoring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1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Determine the diurnal instantaneous radiative forcings associated with pollutants and other climate agents on the continental scale.</a:t>
            </a:r>
            <a:endParaRPr lang="en-US" sz="11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8" name="Picture 4" descr="C:\Users\wfpennin\AppData\Local\Microsoft\Windows\Temporary Internet Files\Content.Outlook\FX5MOFYF\TEMPO display Image (3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062" y="1135966"/>
            <a:ext cx="3258604" cy="24439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4368800" y="947738"/>
            <a:ext cx="0" cy="5638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 flipV="1">
            <a:off x="228600" y="3713163"/>
            <a:ext cx="8686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38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3992567" y="1377951"/>
            <a:ext cx="9525" cy="487045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91397" tIns="45698" rIns="91397" bIns="45698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434977" y="3835404"/>
            <a:ext cx="7058025" cy="95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91397" tIns="45698" rIns="91397" bIns="45698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CERES FM6 Instrument Overview 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464" y="3157311"/>
            <a:ext cx="1317016" cy="324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8140558" y="5216239"/>
            <a:ext cx="5289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CERES</a:t>
            </a: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3992567" y="1377951"/>
            <a:ext cx="9525" cy="487045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91397" tIns="45698" rIns="91397" bIns="45698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434977" y="3835404"/>
            <a:ext cx="7058025" cy="95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91397" tIns="45698" rIns="91397" bIns="45698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298" y="1336770"/>
            <a:ext cx="1373182" cy="141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4202113"/>
            <a:ext cx="2152650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val 25"/>
          <p:cNvSpPr/>
          <p:nvPr/>
        </p:nvSpPr>
        <p:spPr>
          <a:xfrm>
            <a:off x="8177974" y="4583978"/>
            <a:ext cx="561101" cy="6313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anchor="ctr"/>
          <a:lstStyle/>
          <a:p>
            <a:pPr algn="ctr" eaLnBrk="0" hangingPunct="0">
              <a:defRPr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5297" y="3848102"/>
            <a:ext cx="3401219" cy="338554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000000"/>
                </a:solidFill>
                <a:latin typeface="Arial Narrow"/>
                <a:ea typeface="ＭＳ Ｐゴシック" panose="020B0600070205080204" pitchFamily="34" charset="-128"/>
                <a:cs typeface="+mn-cs"/>
              </a:rPr>
              <a:t>CERES Instrument Heritage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2252" y="4263286"/>
            <a:ext cx="1758948" cy="1800448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pPr defTabSz="166688" eaLnBrk="0" hangingPunct="0">
              <a:spcBef>
                <a:spcPts val="600"/>
              </a:spcBef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TRMM – 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PFM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Launch 11/1997</a:t>
            </a: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defTabSz="166688" eaLnBrk="0" hangingPunct="0">
              <a:spcBef>
                <a:spcPts val="600"/>
              </a:spcBef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Terra – 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FM-1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/ 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FM-2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Launch 12/1999</a:t>
            </a: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defTabSz="166688" eaLnBrk="0" hangingPunct="0">
              <a:spcBef>
                <a:spcPts val="600"/>
              </a:spcBef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Aqua – 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FM-3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/ 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FM-4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Launch 05/2002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defTabSz="166688" eaLnBrk="0" hangingPunct="0">
              <a:spcBef>
                <a:spcPts val="60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S-NPP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– 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FM-5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Launch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10/2011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902409" y="6367689"/>
            <a:ext cx="713125" cy="308028"/>
          </a:xfrm>
          <a:prstGeom prst="rect">
            <a:avLst/>
          </a:prstGeom>
          <a:noFill/>
        </p:spPr>
        <p:txBody>
          <a:bodyPr wrap="none" lIns="91397" tIns="45698" rIns="91397" bIns="45698" rtlCol="0"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rgbClr val="000000"/>
                </a:solidFill>
                <a:latin typeface="Arial Narrow"/>
                <a:ea typeface="ＭＳ Ｐゴシック" panose="020B0600070205080204" pitchFamily="34" charset="-128"/>
                <a:cs typeface="+mn-cs"/>
              </a:rPr>
              <a:t>JPSS-1</a:t>
            </a:r>
            <a:endParaRPr lang="en-US" sz="1400" b="1" dirty="0">
              <a:solidFill>
                <a:srgbClr val="000000"/>
              </a:solidFill>
              <a:latin typeface="Arial Narrow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79" y="4274448"/>
            <a:ext cx="2076263" cy="212635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18781" y="3852094"/>
            <a:ext cx="3401219" cy="338554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rgbClr val="000000"/>
                </a:solidFill>
                <a:latin typeface="Arial Narrow"/>
                <a:ea typeface="ＭＳ Ｐゴシック" panose="020B0600070205080204" pitchFamily="34" charset="-128"/>
                <a:cs typeface="+mn-cs"/>
              </a:rPr>
              <a:t>Primary CERES Data Products</a:t>
            </a:r>
            <a:endParaRPr lang="en-US" sz="1600" b="1" dirty="0">
              <a:solidFill>
                <a:srgbClr val="000000"/>
              </a:solidFill>
              <a:latin typeface="Arial Narrow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94968" y="4263286"/>
            <a:ext cx="1034232" cy="830952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rgbClr val="000000"/>
                </a:solidFill>
                <a:latin typeface="Arial Narrow"/>
                <a:ea typeface="ＭＳ Ｐゴシック" panose="020B0600070205080204" pitchFamily="34" charset="-128"/>
                <a:cs typeface="+mn-cs"/>
              </a:rPr>
              <a:t>Reflected Solar Energy</a:t>
            </a:r>
            <a:endParaRPr lang="en-US" sz="1600" b="1" dirty="0">
              <a:solidFill>
                <a:srgbClr val="000000"/>
              </a:solidFill>
              <a:latin typeface="Arial Narrow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94968" y="5332431"/>
            <a:ext cx="1034232" cy="830952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rgbClr val="000000"/>
                </a:solidFill>
                <a:latin typeface="Arial Narrow"/>
                <a:ea typeface="ＭＳ Ｐゴシック" panose="020B0600070205080204" pitchFamily="34" charset="-128"/>
                <a:cs typeface="+mn-cs"/>
              </a:rPr>
              <a:t>Emitted Thermal Energy</a:t>
            </a:r>
            <a:endParaRPr lang="en-US" sz="1600" b="1" dirty="0">
              <a:solidFill>
                <a:srgbClr val="000000"/>
              </a:solidFill>
              <a:latin typeface="Arial Narrow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" name="Content Placeholder 4"/>
          <p:cNvSpPr txBox="1">
            <a:spLocks/>
          </p:cNvSpPr>
          <p:nvPr/>
        </p:nvSpPr>
        <p:spPr>
          <a:xfrm>
            <a:off x="3992566" y="1210235"/>
            <a:ext cx="3551233" cy="5109882"/>
          </a:xfrm>
          <a:prstGeom prst="rect">
            <a:avLst/>
          </a:prstGeom>
        </p:spPr>
        <p:txBody>
          <a:bodyPr/>
          <a:lstStyle>
            <a:lvl1pPr marL="202975" indent="-202975" algn="l" defTabSz="898690" rtl="0" fontAlgn="base">
              <a:spcBef>
                <a:spcPct val="20000"/>
              </a:spcBef>
              <a:spcAft>
                <a:spcPct val="0"/>
              </a:spcAft>
              <a:buClr>
                <a:srgbClr val="015385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119" indent="-247770" algn="l" defTabSz="898690" rtl="0" fontAlgn="base">
              <a:spcBef>
                <a:spcPct val="20000"/>
              </a:spcBef>
              <a:spcAft>
                <a:spcPct val="0"/>
              </a:spcAft>
              <a:buClr>
                <a:srgbClr val="015385"/>
              </a:buClr>
              <a:buFont typeface="Arial" charset="0"/>
              <a:buChar char="─"/>
              <a:defRPr b="1">
                <a:solidFill>
                  <a:schemeClr val="tx1"/>
                </a:solidFill>
                <a:latin typeface="+mn-lt"/>
              </a:defRPr>
            </a:lvl2pPr>
            <a:lvl3pPr marL="1009276" indent="-202975" algn="l" defTabSz="898690" rtl="0" fontAlgn="base">
              <a:spcBef>
                <a:spcPct val="20000"/>
              </a:spcBef>
              <a:spcAft>
                <a:spcPct val="0"/>
              </a:spcAft>
              <a:buClr>
                <a:srgbClr val="015385"/>
              </a:buClr>
              <a:buFont typeface="Wingdings" pitchFamily="2" charset="2"/>
              <a:buChar char="v"/>
              <a:defRPr sz="1400" b="1">
                <a:solidFill>
                  <a:schemeClr val="tx1"/>
                </a:solidFill>
                <a:latin typeface="+mn-lt"/>
              </a:defRPr>
            </a:lvl3pPr>
            <a:lvl4pPr marL="1409626" indent="-195976" algn="l" defTabSz="898690" rtl="0" fontAlgn="base">
              <a:spcBef>
                <a:spcPct val="20000"/>
              </a:spcBef>
              <a:spcAft>
                <a:spcPct val="0"/>
              </a:spcAft>
              <a:buClr>
                <a:srgbClr val="015385"/>
              </a:buClr>
              <a:buFont typeface="Arial" charset="0"/>
              <a:buChar char="─"/>
              <a:defRPr sz="1400" b="1">
                <a:solidFill>
                  <a:schemeClr val="tx1"/>
                </a:solidFill>
                <a:latin typeface="+mn-lt"/>
              </a:defRPr>
            </a:lvl4pPr>
            <a:lvl5pPr marL="1763783" indent="-151180" algn="l" defTabSz="898690" rtl="0" fontAlgn="base">
              <a:spcBef>
                <a:spcPct val="20000"/>
              </a:spcBef>
              <a:spcAft>
                <a:spcPct val="0"/>
              </a:spcAft>
              <a:buClr>
                <a:srgbClr val="015385"/>
              </a:buClr>
              <a:buFont typeface="Wingdings" pitchFamily="2" charset="2"/>
              <a:buChar char="§"/>
              <a:defRPr sz="1400" b="1">
                <a:solidFill>
                  <a:schemeClr val="tx1"/>
                </a:solidFill>
                <a:latin typeface="+mn-lt"/>
              </a:defRPr>
            </a:lvl5pPr>
            <a:lvl6pPr marL="2166935" indent="-151180" algn="l" defTabSz="898690" rtl="0" fontAlgn="base">
              <a:spcBef>
                <a:spcPct val="20000"/>
              </a:spcBef>
              <a:spcAft>
                <a:spcPct val="0"/>
              </a:spcAft>
              <a:buClr>
                <a:srgbClr val="015385"/>
              </a:buClr>
              <a:buFont typeface="Wingdings" pitchFamily="2" charset="2"/>
              <a:buChar char="§"/>
              <a:defRPr sz="1400" b="1">
                <a:solidFill>
                  <a:schemeClr val="tx1"/>
                </a:solidFill>
                <a:latin typeface="+mn-lt"/>
              </a:defRPr>
            </a:lvl6pPr>
            <a:lvl7pPr marL="2570083" indent="-151180" algn="l" defTabSz="898690" rtl="0" fontAlgn="base">
              <a:spcBef>
                <a:spcPct val="20000"/>
              </a:spcBef>
              <a:spcAft>
                <a:spcPct val="0"/>
              </a:spcAft>
              <a:buClr>
                <a:srgbClr val="015385"/>
              </a:buClr>
              <a:buFont typeface="Wingdings" pitchFamily="2" charset="2"/>
              <a:buChar char="§"/>
              <a:defRPr sz="1400" b="1">
                <a:solidFill>
                  <a:schemeClr val="tx1"/>
                </a:solidFill>
                <a:latin typeface="+mn-lt"/>
              </a:defRPr>
            </a:lvl7pPr>
            <a:lvl8pPr marL="2973234" indent="-151180" algn="l" defTabSz="898690" rtl="0" fontAlgn="base">
              <a:spcBef>
                <a:spcPct val="20000"/>
              </a:spcBef>
              <a:spcAft>
                <a:spcPct val="0"/>
              </a:spcAft>
              <a:buClr>
                <a:srgbClr val="015385"/>
              </a:buClr>
              <a:buFont typeface="Wingdings" pitchFamily="2" charset="2"/>
              <a:buChar char="§"/>
              <a:defRPr sz="1400" b="1">
                <a:solidFill>
                  <a:schemeClr val="tx1"/>
                </a:solidFill>
                <a:latin typeface="+mn-lt"/>
              </a:defRPr>
            </a:lvl8pPr>
            <a:lvl9pPr marL="3376383" indent="-151180" algn="l" defTabSz="898690" rtl="0" fontAlgn="base">
              <a:spcBef>
                <a:spcPct val="20000"/>
              </a:spcBef>
              <a:spcAft>
                <a:spcPct val="0"/>
              </a:spcAft>
              <a:buClr>
                <a:srgbClr val="015385"/>
              </a:buClr>
              <a:buFont typeface="Wingdings" pitchFamily="2" charset="2"/>
              <a:buChar char="§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US" sz="1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CERES scanning radiometer measuring three spectral bands at TOA</a:t>
            </a:r>
          </a:p>
          <a:p>
            <a:pPr marL="515938" lvl="1" indent="-284163">
              <a:buClrTx/>
            </a:pPr>
            <a:r>
              <a:rPr lang="en-US" sz="1200" b="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Total (0.3 to &gt;50 µm)</a:t>
            </a:r>
          </a:p>
          <a:p>
            <a:pPr marL="515938" lvl="1" indent="-284163">
              <a:buClrTx/>
            </a:pPr>
            <a:r>
              <a:rPr lang="en-US" sz="1200" b="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Shortwave (0.3 to 5.0 </a:t>
            </a:r>
            <a:r>
              <a:rPr lang="en-US" sz="1200" b="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µ</a:t>
            </a:r>
            <a:r>
              <a:rPr lang="en-US" sz="1200" b="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m)</a:t>
            </a:r>
          </a:p>
          <a:p>
            <a:pPr marL="515938" lvl="1" indent="-284163">
              <a:buClrTx/>
            </a:pPr>
            <a:r>
              <a:rPr lang="en-US" sz="1200" b="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Longwave</a:t>
            </a:r>
            <a:r>
              <a:rPr lang="en-US" sz="1200" b="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(5 to 50 µm)</a:t>
            </a:r>
          </a:p>
          <a:p>
            <a:pPr eaLnBrk="0" hangingPunct="0">
              <a:buClrTx/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Operations, Data Processing, Products, and Science are a continuation of experience developed on</a:t>
            </a:r>
          </a:p>
          <a:p>
            <a:pPr marL="515938" lvl="1" indent="-284163" eaLnBrk="0" hangingPunct="0">
              <a:buClrTx/>
            </a:pPr>
            <a:r>
              <a:rPr lang="en-US" sz="1200" b="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TRMM (1), EOS Terra (2), EOS Aqua (2), and S-NPP (1)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48784" y="1210235"/>
            <a:ext cx="3683450" cy="25741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920" tIns="43776" rIns="90920" bIns="43776">
            <a:normAutofit fontScale="92500"/>
          </a:bodyPr>
          <a:lstStyle/>
          <a:p>
            <a:pPr marL="1543050" indent="-1543050" defTabSz="1158875" fontAlgn="auto">
              <a:lnSpc>
                <a:spcPct val="95000"/>
              </a:lnSpc>
              <a:spcBef>
                <a:spcPct val="50000"/>
              </a:spcBef>
              <a:spcAft>
                <a:spcPts val="0"/>
              </a:spcAft>
              <a:tabLst>
                <a:tab pos="0" algn="l"/>
                <a:tab pos="1549400" algn="l"/>
                <a:tab pos="2171700" algn="l"/>
              </a:tabLst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Project Mgr:</a:t>
            </a:r>
            <a:r>
              <a:rPr lang="en-US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Robert Estes</a:t>
            </a:r>
          </a:p>
          <a:p>
            <a:pPr marL="1377950" indent="-1377950" defTabSz="1158875" fontAlgn="auto">
              <a:lnSpc>
                <a:spcPct val="95000"/>
              </a:lnSpc>
              <a:spcBef>
                <a:spcPct val="50000"/>
              </a:spcBef>
              <a:spcAft>
                <a:spcPts val="0"/>
              </a:spcAft>
              <a:tabLst>
                <a:tab pos="0" algn="l"/>
                <a:tab pos="2171700" algn="l"/>
              </a:tabLst>
              <a:defRPr/>
            </a:pPr>
            <a:r>
              <a:rPr lang="en-US" sz="13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Contractor Team:</a:t>
            </a:r>
            <a:r>
              <a:rPr lang="en-US" sz="13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	Northrop-Grumman Aerospace Systems (NGAS)</a:t>
            </a:r>
          </a:p>
          <a:p>
            <a:pPr marL="1543050" indent="-1543050" defTabSz="1158875" fontAlgn="auto">
              <a:lnSpc>
                <a:spcPct val="95000"/>
              </a:lnSpc>
              <a:spcBef>
                <a:spcPct val="50000"/>
              </a:spcBef>
              <a:spcAft>
                <a:spcPts val="0"/>
              </a:spcAft>
              <a:tabLst>
                <a:tab pos="0" algn="l"/>
                <a:tab pos="1549400" algn="l"/>
                <a:tab pos="2171700" algn="l"/>
              </a:tabLst>
              <a:defRPr/>
            </a:pPr>
            <a:r>
              <a:rPr lang="en-US" sz="13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Partners:</a:t>
            </a:r>
            <a:r>
              <a:rPr lang="en-US" sz="13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NOAA/GSFC/JPSS providing spacecraft</a:t>
            </a:r>
          </a:p>
          <a:p>
            <a:pPr marL="463550" indent="-463550" defTabSz="1158875" fontAlgn="auto">
              <a:lnSpc>
                <a:spcPct val="95000"/>
              </a:lnSpc>
              <a:spcBef>
                <a:spcPct val="50000"/>
              </a:spcBef>
              <a:spcAft>
                <a:spcPts val="0"/>
              </a:spcAft>
              <a:tabLst>
                <a:tab pos="0" algn="l"/>
                <a:tab pos="1484313" algn="l"/>
                <a:tab pos="2171700" algn="l"/>
              </a:tabLst>
              <a:defRPr/>
            </a:pPr>
            <a:r>
              <a:rPr lang="en-US" sz="13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Goal:</a:t>
            </a:r>
            <a:r>
              <a:rPr lang="en-US" sz="13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  <a:r>
              <a:rPr lang="en-US" altLang="en-US" sz="13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Produce </a:t>
            </a:r>
            <a:r>
              <a:rPr lang="en-US" altLang="en-US" sz="13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long-term climate data records </a:t>
            </a:r>
            <a:r>
              <a:rPr lang="en-US" altLang="en-US" sz="13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of radiation </a:t>
            </a:r>
            <a:r>
              <a:rPr lang="en-US" altLang="en-US" sz="13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budget at the top-of-atmosphere (TOA), within the </a:t>
            </a:r>
            <a:r>
              <a:rPr lang="en-US" altLang="en-US" sz="13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atmosphere, </a:t>
            </a:r>
            <a:r>
              <a:rPr lang="en-US" altLang="en-US" sz="13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and at the surface with consistent cloud and aerosol properties at climate accuracy</a:t>
            </a:r>
            <a:r>
              <a:rPr lang="en-US" altLang="en-US" sz="13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  <a:endParaRPr lang="en-US" sz="1300" kern="0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63550" indent="-463550" defTabSz="1158875" fontAlgn="auto">
              <a:lnSpc>
                <a:spcPct val="95000"/>
              </a:lnSpc>
              <a:spcBef>
                <a:spcPct val="50000"/>
              </a:spcBef>
              <a:spcAft>
                <a:spcPct val="5000"/>
              </a:spcAft>
              <a:tabLst>
                <a:tab pos="0" algn="l"/>
                <a:tab pos="2171700" algn="l"/>
              </a:tabLst>
              <a:defRPr/>
            </a:pPr>
            <a:r>
              <a:rPr lang="en-US" sz="1300" b="1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LCC:</a:t>
            </a:r>
            <a:r>
              <a:rPr lang="en-US" sz="13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	FM6 development, delivery, &amp; post-delivery support thru L+90 = $86M</a:t>
            </a:r>
            <a:br>
              <a:rPr lang="en-US" sz="13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sz="13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FM6 Simulators for FVTS = $5.86M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874326" y="2664068"/>
            <a:ext cx="689526" cy="307732"/>
          </a:xfrm>
          <a:prstGeom prst="rect">
            <a:avLst/>
          </a:prstGeom>
          <a:noFill/>
        </p:spPr>
        <p:txBody>
          <a:bodyPr wrap="none" lIns="91397" tIns="45698" rIns="91397" bIns="45698" rtlCol="0"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rgbClr val="000000"/>
                </a:solidFill>
                <a:latin typeface="Arial Narrow"/>
                <a:ea typeface="ＭＳ Ｐゴシック" panose="020B0600070205080204" pitchFamily="34" charset="-128"/>
                <a:cs typeface="+mn-cs"/>
              </a:rPr>
              <a:t>CERES</a:t>
            </a:r>
            <a:endParaRPr lang="en-US" sz="1400" b="1" dirty="0">
              <a:solidFill>
                <a:srgbClr val="000000"/>
              </a:solidFill>
              <a:latin typeface="Arial Narrow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40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SAGE III/ISS</a:t>
            </a:r>
            <a:endParaRPr lang="en-US" dirty="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456113" y="3692418"/>
            <a:ext cx="4575175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Project Team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100" b="1" dirty="0" smtClean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NASA Langley Research Center: </a:t>
            </a:r>
            <a:r>
              <a:rPr lang="en-US" sz="11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Project Manager Mike Cisewski; Project Scientist Joe Zawodny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</a:p>
          <a:p>
            <a:pPr indent="-274320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Instrument Provider</a:t>
            </a:r>
            <a:r>
              <a:rPr lang="en-US" sz="11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: Ball Aerospace Technologies Corporation</a:t>
            </a:r>
            <a:br>
              <a:rPr lang="en-US" sz="11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endParaRPr lang="en-US" sz="1100" dirty="0" smtClean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indent="-274320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Contractor </a:t>
            </a:r>
            <a:r>
              <a:rPr lang="en-US" sz="11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Team: </a:t>
            </a:r>
            <a:r>
              <a:rPr lang="en-US" sz="11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SSAI, AMA, TEAMS2</a:t>
            </a:r>
            <a:endParaRPr lang="en-US" sz="1100" b="1" dirty="0" smtClean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indent="-274320" fontAlgn="auto">
              <a:spcBef>
                <a:spcPts val="0"/>
              </a:spcBef>
              <a:spcAft>
                <a:spcPts val="0"/>
              </a:spcAft>
            </a:pPr>
            <a:endParaRPr lang="en-US" sz="11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indent="-274320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Partners: </a:t>
            </a:r>
            <a:r>
              <a:rPr lang="en-US" sz="11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ESA/Thales Alenia -- Hexapod (via ISS </a:t>
            </a:r>
            <a:r>
              <a:rPr lang="en-US" sz="11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Program)</a:t>
            </a:r>
            <a:endParaRPr lang="en-US" sz="11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indent="-274320" fontAlgn="auto">
              <a:spcBef>
                <a:spcPts val="0"/>
              </a:spcBef>
              <a:spcAft>
                <a:spcPts val="0"/>
              </a:spcAft>
            </a:pPr>
            <a:endParaRPr lang="en-US" sz="1100" dirty="0" smtClean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indent="-274320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Center Participants:</a:t>
            </a:r>
            <a:r>
              <a:rPr lang="en-US" sz="11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1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GSFC, JSC, MSFC, KSC, GRC</a:t>
            </a:r>
          </a:p>
          <a:p>
            <a:pPr indent="-27432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	</a:t>
            </a:r>
            <a:endParaRPr lang="en-US" sz="1100" dirty="0" smtClean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Science Utilization Team: </a:t>
            </a:r>
            <a:r>
              <a:rPr lang="en-US" sz="11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Hampton University, NOAA ESRL, NASA GSFC, NWRA, NCAR, University of Maryland, STC, Johns Hopkins University, Harvard University</a:t>
            </a:r>
            <a:br>
              <a:rPr lang="en-US" sz="11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endParaRPr lang="en-US" sz="11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24041" y="1087823"/>
            <a:ext cx="419100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Science Objectives</a:t>
            </a:r>
            <a:r>
              <a:rPr lang="en-US" sz="1400" b="1" u="sng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: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33777" y="3691942"/>
            <a:ext cx="4135023" cy="305117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eaLnBrk="0" fontAlgn="auto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Project Approach:</a:t>
            </a:r>
          </a:p>
          <a:p>
            <a:pPr marL="171450" indent="-171450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Responds to U.S. Clean Air Act mandate that NASA monitor ozone </a:t>
            </a:r>
          </a:p>
          <a:p>
            <a:pPr marL="171450" indent="-171450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Examine stratospheric ozone and aerosols from space</a:t>
            </a:r>
            <a:endParaRPr lang="en-US"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171450" indent="-171450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Measurement technique built on heritage from three previous SAGE instruments flown on free-flying satellites</a:t>
            </a:r>
            <a:endParaRPr lang="en-US"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eaLnBrk="0" fontAlgn="auto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200" u="sng" dirty="0" smtClean="0">
              <a:solidFill>
                <a:srgbClr val="DA5656"/>
              </a:solidFill>
              <a:latin typeface="Arial"/>
              <a:ea typeface="+mn-ea"/>
              <a:cs typeface="Arial"/>
            </a:endParaRPr>
          </a:p>
          <a:p>
            <a:pPr marL="171450" lvl="1" indent="-171450" eaLnBrk="0" fontAlgn="auto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SAGE III grating spectrometer</a:t>
            </a:r>
          </a:p>
          <a:p>
            <a:pPr marL="171450" lvl="1" indent="-171450" eaLnBrk="0" fontAlgn="auto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200" dirty="0" smtClean="0"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marL="171450" lvl="1" indent="-171450" eaLnBrk="0" fontAlgn="auto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Launch on SpaceX in 2016; mounted to International Space Station- ISS inclined orbit provides excellent global measurement coverage </a:t>
            </a:r>
          </a:p>
          <a:p>
            <a:pPr marL="0" lvl="1" eaLnBrk="0" fontAlgn="auto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marL="171450" lvl="1" indent="-171450" eaLnBrk="0" fontAlgn="auto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Class C Science Mission Directorate </a:t>
            </a:r>
            <a:r>
              <a:rPr lang="en-US" sz="12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Instrument;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Governed by NPR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7120.5E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71450" lvl="1" indent="-171450" eaLnBrk="0" fontAlgn="auto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71450" lvl="1" indent="-171450" eaLnBrk="0" fontAlgn="auto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Formulation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$25.3M; Development $88.6M;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Operations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$15.8M; Total $129.7M *</a:t>
            </a:r>
            <a:r>
              <a:rPr lang="en-US" sz="1200" i="1" dirty="0">
                <a:solidFill>
                  <a:srgbClr val="000000"/>
                </a:solidFill>
                <a:latin typeface="Arial"/>
                <a:cs typeface="Arial"/>
              </a:rPr>
              <a:t>Full cost (including CS labor)</a:t>
            </a:r>
            <a:endParaRPr lang="en-US" sz="1200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5873" y="1390882"/>
            <a:ext cx="397306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111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SAGE III/ISS will extend the SAGE climate record of ozone, aerosols &amp; water vapor providing scientists with data necessary for:</a:t>
            </a:r>
          </a:p>
          <a:p>
            <a:pPr marL="346075" lvl="1" indent="-1730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Assessing long-term changes in ozone &amp; aerosol</a:t>
            </a:r>
          </a:p>
          <a:p>
            <a:pPr marL="346075" lvl="1" indent="-1730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Modeling geophysical variability</a:t>
            </a:r>
          </a:p>
          <a:p>
            <a:pPr marL="346075" lvl="1" indent="-1730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Understanding how to combine various methods for measuring aerosols</a:t>
            </a:r>
          </a:p>
          <a:p>
            <a:pPr marL="346075" lvl="1" indent="-1730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Assimilation &amp; reconstruction of fields of long-lived </a:t>
            </a:r>
            <a:r>
              <a:rPr lang="en-US" sz="13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species</a:t>
            </a:r>
            <a:endParaRPr lang="en-US" sz="13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" name="Line 3"/>
          <p:cNvSpPr>
            <a:spLocks noChangeShapeType="1"/>
          </p:cNvSpPr>
          <p:nvPr/>
        </p:nvSpPr>
        <p:spPr bwMode="auto">
          <a:xfrm>
            <a:off x="4368800" y="960095"/>
            <a:ext cx="0" cy="5638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 flipV="1">
            <a:off x="228600" y="3634332"/>
            <a:ext cx="8686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 descr="SAGE III on ISS ELC-4 Configuration v3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490" y="1043837"/>
            <a:ext cx="3540850" cy="250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61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0590" y="2652477"/>
            <a:ext cx="907484" cy="893734"/>
          </a:xfrm>
          <a:prstGeom prst="rect">
            <a:avLst/>
          </a:prstGeom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</a:rPr>
              <a:t>Radiation Budget Instrument (RBI)</a:t>
            </a:r>
            <a:b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altLang="en-US" sz="1800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sz="1800" dirty="0" smtClean="0"/>
              <a:t> </a:t>
            </a:r>
            <a:r>
              <a:rPr lang="en-US" sz="1800" dirty="0"/>
              <a:t>New Instrument </a:t>
            </a:r>
            <a:r>
              <a:rPr lang="en-US" sz="1800" dirty="0" smtClean="0"/>
              <a:t>developed </a:t>
            </a:r>
            <a:r>
              <a:rPr lang="en-US" sz="1800" dirty="0"/>
              <a:t>as a Follow-on to the CERES Instruments</a:t>
            </a:r>
            <a:endParaRPr lang="en-US" altLang="en-US" sz="18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6816" y="904938"/>
            <a:ext cx="1680187" cy="24800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2825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4675" indent="-2349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lang="en-US" altLang="en-US" sz="2400" dirty="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400" b="1" u="sng" kern="0" dirty="0" smtClean="0">
                <a:solidFill>
                  <a:srgbClr val="000000"/>
                </a:solidFill>
              </a:rPr>
              <a:t>Science Goal</a:t>
            </a:r>
          </a:p>
          <a:p>
            <a:pPr marL="0" indent="0">
              <a:buNone/>
            </a:pPr>
            <a:r>
              <a:rPr lang="en-US" sz="1200" dirty="0">
                <a:cs typeface="Arial" panose="020B0604020202020204" pitchFamily="34" charset="0"/>
              </a:rPr>
              <a:t>Provide an instrument to support global climate monitoring by continuing the sequence of Earth Radiation Budget (ERB) measurements obtained by NASA and NOAA over the past thirty years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6816" y="3575467"/>
            <a:ext cx="4705625" cy="279236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lvl="1">
              <a:spcBef>
                <a:spcPts val="0"/>
              </a:spcBef>
              <a:defRPr/>
            </a:pPr>
            <a:r>
              <a:rPr lang="en-US" altLang="en-US" sz="1400" b="1" u="sng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Partnerships </a:t>
            </a:r>
            <a:r>
              <a:rPr lang="en-US" altLang="en-US" sz="1400" b="1" u="sng" kern="0" dirty="0">
                <a:solidFill>
                  <a:srgbClr val="000000"/>
                </a:solidFill>
                <a:latin typeface="Calibri" panose="020F0502020204030204" pitchFamily="34" charset="0"/>
              </a:rPr>
              <a:t>and Teams</a:t>
            </a:r>
          </a:p>
          <a:p>
            <a:pPr marL="0" lvl="1">
              <a:spcBef>
                <a:spcPts val="0"/>
              </a:spcBef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NASA/NOAA  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Partnership</a:t>
            </a:r>
          </a:p>
          <a:p>
            <a:pPr marL="166688" lvl="1" indent="-166688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NOAA </a:t>
            </a:r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accommodates RBI on the JPSS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-2 satellite </a:t>
            </a:r>
            <a:endParaRPr lang="en-US" sz="11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66688" lvl="1" indent="-1666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NASA 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provides RBI instrument </a:t>
            </a:r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&amp; support 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through spacecraft </a:t>
            </a:r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&amp;T and launch/activation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NASA Langley –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Project Manager: Alan Little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66688" lvl="1" indent="-166688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Manages prime contractor development of RBI instrument</a:t>
            </a:r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provides 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management, technical, and mission assurance insight and oversight; provides support to spacecraft I&amp;T thru launch and early on-orbit checkout (thru Phase D</a:t>
            </a:r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); develops L0-L1 science algorithms </a:t>
            </a:r>
          </a:p>
          <a:p>
            <a:pPr marL="166688" lvl="1" indent="-166688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Hand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-over and release of RBI instrument ownership by RBI Project occurs at the JPSS-2 Operational Hand-over Review (OHR</a:t>
            </a:r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Instrument Provider: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Harris Corporation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66688" lvl="1" indent="-166688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RBI </a:t>
            </a:r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prime 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contractor with sub-contractors providing key elements and support (SDL for Calibration, JPL for Thermopile Detectors, Sierra Nevada for Azimuth Rotation Module</a:t>
            </a:r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68111" y="3569916"/>
            <a:ext cx="8778643" cy="23983"/>
          </a:xfrm>
          <a:prstGeom prst="line">
            <a:avLst/>
          </a:prstGeom>
          <a:ln w="28575">
            <a:solidFill>
              <a:srgbClr val="1616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73604" y="904938"/>
            <a:ext cx="11114" cy="5491163"/>
          </a:xfrm>
          <a:prstGeom prst="line">
            <a:avLst/>
          </a:prstGeom>
          <a:ln w="38100">
            <a:solidFill>
              <a:srgbClr val="1616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4923907" y="904938"/>
            <a:ext cx="4179497" cy="25237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>
              <a:spcBef>
                <a:spcPts val="0"/>
              </a:spcBef>
              <a:buClr>
                <a:srgbClr val="950103"/>
              </a:buClr>
              <a:buSzPct val="75000"/>
              <a:buFont typeface="Wingdings" pitchFamily="2" charset="2"/>
              <a:buNone/>
            </a:pPr>
            <a:r>
              <a:rPr lang="en-US" sz="1400" b="1" u="sng" kern="0" dirty="0">
                <a:solidFill>
                  <a:srgbClr val="000000"/>
                </a:solidFill>
                <a:latin typeface="Calibri" panose="020F0502020204030204" pitchFamily="34" charset="0"/>
              </a:rPr>
              <a:t>Instrument Description</a:t>
            </a:r>
          </a:p>
          <a:p>
            <a:pPr marL="173038" lvl="1" indent="-173038"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</a:rPr>
              <a:t>A </a:t>
            </a:r>
            <a:r>
              <a:rPr lang="en-US" sz="1200" dirty="0" smtClean="0">
                <a:latin typeface="Calibri" panose="020F0502020204030204" pitchFamily="34" charset="0"/>
              </a:rPr>
              <a:t>three-telescope broadband scanning radiometer designed to measure the solar reflected and Earth emitted thermal radiation at the top of the atmosphere</a:t>
            </a:r>
            <a:endParaRPr lang="en-US" sz="1200" dirty="0">
              <a:latin typeface="Calibri" panose="020F0502020204030204" pitchFamily="34" charset="0"/>
            </a:endParaRPr>
          </a:p>
          <a:p>
            <a:pPr marL="173038" lvl="1" indent="-173038"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Electrically redundant design to meet Level 1 life and reliability </a:t>
            </a:r>
          </a:p>
          <a:p>
            <a:pPr marL="173038" lvl="1" indent="-173038"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Flight calibration Sources</a:t>
            </a:r>
          </a:p>
          <a:p>
            <a:pPr marL="511175" lvl="2" indent="-166688"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Infrared Calibration Target,</a:t>
            </a:r>
          </a:p>
          <a:p>
            <a:pPr marL="511175" lvl="2" indent="-166688"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Visible Calibration Target,</a:t>
            </a:r>
          </a:p>
          <a:p>
            <a:pPr marL="511175" lvl="2" indent="-166688"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Solar Calibration Target, </a:t>
            </a:r>
          </a:p>
          <a:p>
            <a:pPr marL="511175" lvl="2" indent="-166688"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space views, </a:t>
            </a:r>
          </a:p>
          <a:p>
            <a:pPr marL="511175" lvl="2" indent="-166688"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and Lunar views</a:t>
            </a:r>
          </a:p>
          <a:p>
            <a:pPr marL="173038" lvl="1" indent="-173038">
              <a:spcBef>
                <a:spcPts val="0"/>
              </a:spcBef>
              <a:buSzPct val="100000"/>
              <a:buFont typeface="Arial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Each telescope utilizes redundant thermopile detectors</a:t>
            </a:r>
          </a:p>
        </p:txBody>
      </p:sp>
      <p:pic>
        <p:nvPicPr>
          <p:cNvPr id="31" name="Picture 30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1342" y="930248"/>
            <a:ext cx="2280862" cy="256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923907" y="3575467"/>
            <a:ext cx="4179497" cy="2805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>
              <a:spcBef>
                <a:spcPts val="200"/>
              </a:spcBef>
              <a:buClr>
                <a:srgbClr val="950103"/>
              </a:buClr>
              <a:buSzPct val="75000"/>
              <a:buFont typeface="Wingdings" pitchFamily="2" charset="2"/>
              <a:buNone/>
            </a:pPr>
            <a:r>
              <a:rPr lang="en-US" sz="1400" b="1" u="sng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Characteristics</a:t>
            </a:r>
            <a:r>
              <a:rPr lang="en-US" sz="1400" b="1" u="sng" kern="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marL="173038" lvl="1" indent="-173038">
              <a:spcBef>
                <a:spcPts val="200"/>
              </a:spcBef>
              <a:buSzPct val="100000"/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</a:rPr>
              <a:t>Life at 85%: 3 years ground + 7 years on orbit (minimum mission is 6 years on-orbit)</a:t>
            </a:r>
          </a:p>
          <a:p>
            <a:pPr marL="173038" lvl="1" indent="-173038">
              <a:spcBef>
                <a:spcPts val="200"/>
              </a:spcBef>
              <a:buSzPct val="100000"/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</a:rPr>
              <a:t>Risk Class B, Category 2</a:t>
            </a:r>
          </a:p>
          <a:p>
            <a:pPr marL="173038" lvl="1" indent="-173038">
              <a:spcBef>
                <a:spcPts val="200"/>
              </a:spcBef>
              <a:buSzPct val="100000"/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</a:rPr>
              <a:t>Spectral Range: ~ 320 nm – 100+ microns</a:t>
            </a:r>
          </a:p>
          <a:p>
            <a:pPr marL="173038" lvl="1" indent="-173038">
              <a:spcBef>
                <a:spcPts val="200"/>
              </a:spcBef>
              <a:buSzPct val="100000"/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</a:rPr>
              <a:t>Field of View (FOV): ~1.3 x 2.6 degrees (~19 x 37 km at nadir)</a:t>
            </a:r>
          </a:p>
          <a:p>
            <a:pPr marL="173038" lvl="1" indent="-173038">
              <a:spcBef>
                <a:spcPts val="200"/>
              </a:spcBef>
              <a:buSzPct val="100000"/>
              <a:buFont typeface="Arial"/>
              <a:buChar char="•"/>
            </a:pPr>
            <a:r>
              <a:rPr lang="en-US" sz="1200" dirty="0" err="1">
                <a:latin typeface="Calibri" panose="020F0502020204030204" pitchFamily="34" charset="0"/>
              </a:rPr>
              <a:t>Geolocation</a:t>
            </a:r>
            <a:r>
              <a:rPr lang="en-US" sz="1200" dirty="0">
                <a:latin typeface="Calibri" panose="020F0502020204030204" pitchFamily="34" charset="0"/>
              </a:rPr>
              <a:t>: &lt; 2.5 km at nadir</a:t>
            </a:r>
          </a:p>
          <a:p>
            <a:pPr marL="173038" lvl="1" indent="-173038">
              <a:spcBef>
                <a:spcPts val="200"/>
              </a:spcBef>
              <a:buSzPct val="100000"/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</a:rPr>
              <a:t>Data Interface: MIL-STD-1553</a:t>
            </a:r>
          </a:p>
          <a:p>
            <a:pPr marL="517525" lvl="2" indent="-173038">
              <a:spcBef>
                <a:spcPts val="200"/>
              </a:spcBef>
              <a:buSzPct val="100000"/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</a:rPr>
              <a:t>Rate: ~50 kbps (CBE) / &lt;300 kbps (allocation)</a:t>
            </a:r>
          </a:p>
          <a:p>
            <a:pPr marL="173038" lvl="1" indent="-173038">
              <a:spcBef>
                <a:spcPts val="200"/>
              </a:spcBef>
              <a:buSzPct val="100000"/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</a:rPr>
              <a:t>Mass: ~76 kg (CBE) / 90 kg (allocation)</a:t>
            </a:r>
          </a:p>
          <a:p>
            <a:pPr marL="173038" lvl="1" indent="-173038">
              <a:spcBef>
                <a:spcPts val="200"/>
              </a:spcBef>
              <a:buSzPct val="100000"/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</a:rPr>
              <a:t>Power: ~67 W (Cross-track mode)</a:t>
            </a:r>
          </a:p>
          <a:p>
            <a:pPr marL="173038" lvl="1" indent="-173038">
              <a:spcBef>
                <a:spcPts val="200"/>
              </a:spcBef>
              <a:buSzPct val="100000"/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</a:rPr>
              <a:t>Envelope: ~815x640x375 (circular) mm</a:t>
            </a:r>
            <a:r>
              <a:rPr lang="en-US" sz="1200" baseline="30000" dirty="0">
                <a:latin typeface="Calibri" panose="020F0502020204030204" pitchFamily="34" charset="0"/>
              </a:rPr>
              <a:t>3</a:t>
            </a:r>
          </a:p>
          <a:p>
            <a:pPr marL="0" lvl="1">
              <a:spcBef>
                <a:spcPts val="200"/>
              </a:spcBef>
              <a:buSzPct val="100000"/>
            </a:pPr>
            <a:endParaRPr lang="en-US" sz="1200" b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74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FPD PPT Collage Images 20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idx="1"/>
          </p:nvPr>
        </p:nvSpPr>
        <p:spPr>
          <a:xfrm>
            <a:off x="125201" y="914399"/>
            <a:ext cx="3276860" cy="294948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2000" b="1" dirty="0" smtClean="0"/>
              <a:t>Aeronautics</a:t>
            </a:r>
            <a:r>
              <a:rPr lang="en-US" sz="1000" b="1" dirty="0" smtClean="0"/>
              <a:t> </a:t>
            </a:r>
            <a:r>
              <a:rPr lang="en-US" sz="2000" dirty="0" smtClean="0"/>
              <a:t>, </a:t>
            </a:r>
            <a:r>
              <a:rPr lang="en-US" sz="2000" b="1" dirty="0" smtClean="0"/>
              <a:t>Science</a:t>
            </a:r>
            <a:r>
              <a:rPr lang="en-US" sz="1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/>
              <a:t> and </a:t>
            </a:r>
            <a:r>
              <a:rPr lang="en-US" sz="1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smtClean="0"/>
              <a:t>Space </a:t>
            </a:r>
            <a:r>
              <a:rPr lang="en-US" sz="2000" dirty="0" smtClean="0"/>
              <a:t>Technology and </a:t>
            </a:r>
            <a:r>
              <a:rPr lang="en-US" sz="2000" b="1" dirty="0" smtClean="0"/>
              <a:t>Exploration Directorates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800" dirty="0" smtClean="0"/>
              <a:t>Overall management responsibility for all ARMD, HEOMD, SMD and STMD work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600" dirty="0" smtClean="0"/>
              <a:t>Primary Customer Interface (Up and Out)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600" dirty="0" smtClean="0"/>
              <a:t>Overall Budget Integration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600" dirty="0" smtClean="0"/>
              <a:t>New Business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>
          <a:xfrm>
            <a:off x="-23091" y="197159"/>
            <a:ext cx="9144000" cy="601785"/>
          </a:xfrm>
        </p:spPr>
        <p:txBody>
          <a:bodyPr/>
          <a:lstStyle/>
          <a:p>
            <a:pPr eaLnBrk="1" hangingPunct="1"/>
            <a:r>
              <a:rPr lang="en-US" dirty="0" smtClean="0"/>
              <a:t>Organizational Roles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529137" y="914399"/>
            <a:ext cx="4606560" cy="3588329"/>
            <a:chOff x="3529137" y="919156"/>
            <a:chExt cx="4198697" cy="3249182"/>
          </a:xfrm>
        </p:grpSpPr>
        <p:pic>
          <p:nvPicPr>
            <p:cNvPr id="6" name="Picture 17" descr="puzzl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9137" y="964732"/>
              <a:ext cx="4198697" cy="3203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759434" y="1109683"/>
              <a:ext cx="56088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00" b="1" dirty="0" smtClean="0">
                  <a:solidFill>
                    <a:schemeClr val="bg1"/>
                  </a:solidFill>
                  <a:latin typeface="Arial" charset="0"/>
                </a:rPr>
                <a:t>STED</a:t>
              </a:r>
              <a:endParaRPr lang="en-US" sz="11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5263703" y="1460122"/>
              <a:ext cx="380627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Arial" charset="0"/>
                </a:rPr>
                <a:t>SD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6544631" y="1395846"/>
              <a:ext cx="50310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Arial" charset="0"/>
                </a:rPr>
                <a:t>ARD</a:t>
              </a:r>
              <a:endParaRPr lang="en-US" sz="1100" b="1" dirty="0">
                <a:latin typeface="Arial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5140095" y="2413038"/>
              <a:ext cx="69762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Arial" charset="0"/>
                </a:rPr>
                <a:t>FPD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5245888" y="3725355"/>
              <a:ext cx="39844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latin typeface="Arial" charset="0"/>
                </a:rPr>
                <a:t>ED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790180" y="3725355"/>
              <a:ext cx="4069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latin typeface="Arial" charset="0"/>
                </a:rPr>
                <a:t>RD</a:t>
              </a:r>
              <a:endParaRPr lang="en-US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6606211" y="3725355"/>
              <a:ext cx="62070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>
                  <a:solidFill>
                    <a:schemeClr val="bg1"/>
                  </a:solidFill>
                  <a:latin typeface="Arial" charset="0"/>
                </a:rPr>
                <a:t>SACD</a:t>
              </a:r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3918831" y="1721733"/>
              <a:ext cx="55656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dirty="0">
                  <a:latin typeface="Arial" pitchFamily="34" charset="0"/>
                </a:rPr>
                <a:t>Flight</a:t>
              </a:r>
              <a:br>
                <a:rPr lang="en-US" sz="800" dirty="0">
                  <a:latin typeface="Arial" pitchFamily="34" charset="0"/>
                </a:rPr>
              </a:br>
              <a:r>
                <a:rPr lang="en-US" sz="800" dirty="0">
                  <a:latin typeface="Arial" pitchFamily="34" charset="0"/>
                </a:rPr>
                <a:t>Projects</a:t>
              </a: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4640663" y="919156"/>
              <a:ext cx="56938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800" dirty="0">
                  <a:latin typeface="Arial" pitchFamily="34" charset="0"/>
                </a:rPr>
                <a:t>Flight</a:t>
              </a:r>
              <a:br>
                <a:rPr lang="en-US" sz="800" dirty="0">
                  <a:latin typeface="Arial" pitchFamily="34" charset="0"/>
                </a:rPr>
              </a:br>
              <a:r>
                <a:rPr lang="en-US" sz="800" dirty="0">
                  <a:latin typeface="Arial" pitchFamily="34" charset="0"/>
                </a:rPr>
                <a:t>Projects</a:t>
              </a: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7068504" y="941634"/>
              <a:ext cx="56938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800" dirty="0">
                  <a:latin typeface="Arial" pitchFamily="34" charset="0"/>
                </a:rPr>
                <a:t>Flight</a:t>
              </a:r>
              <a:br>
                <a:rPr lang="en-US" sz="800" dirty="0">
                  <a:latin typeface="Arial" pitchFamily="34" charset="0"/>
                </a:rPr>
              </a:br>
              <a:r>
                <a:rPr lang="en-US" sz="800" dirty="0">
                  <a:latin typeface="Arial" pitchFamily="34" charset="0"/>
                </a:rPr>
                <a:t>Projects</a:t>
              </a:r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>
              <a:off x="4245470" y="2997940"/>
              <a:ext cx="714964" cy="3528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V="1">
              <a:off x="4358902" y="3091973"/>
              <a:ext cx="683169" cy="357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 flipV="1">
              <a:off x="5523452" y="3116710"/>
              <a:ext cx="0" cy="183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4"/>
            <p:cNvSpPr>
              <a:spLocks noChangeShapeType="1"/>
            </p:cNvSpPr>
            <p:nvPr/>
          </p:nvSpPr>
          <p:spPr bwMode="auto">
            <a:xfrm rot="10800000" flipV="1">
              <a:off x="5373069" y="3124147"/>
              <a:ext cx="0" cy="183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 flipH="1" flipV="1">
              <a:off x="6060408" y="2955167"/>
              <a:ext cx="521615" cy="357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>
              <a:off x="5929790" y="3019407"/>
              <a:ext cx="568019" cy="4012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4406068" y="2945030"/>
              <a:ext cx="145227" cy="161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Arial" pitchFamily="34" charset="0"/>
                </a:rPr>
                <a:t>$</a:t>
              </a:r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5168155" y="3073888"/>
              <a:ext cx="145227" cy="161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Arial" pitchFamily="34" charset="0"/>
                </a:rPr>
                <a:t>$</a:t>
              </a:r>
            </a:p>
          </p:txBody>
        </p:sp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6058689" y="3195365"/>
              <a:ext cx="145227" cy="161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Arial" pitchFamily="34" charset="0"/>
                </a:rPr>
                <a:t>$</a:t>
              </a:r>
            </a:p>
          </p:txBody>
        </p:sp>
        <p:sp>
          <p:nvSpPr>
            <p:cNvPr id="26" name="Text Box 32"/>
            <p:cNvSpPr txBox="1">
              <a:spLocks noChangeArrowheads="1"/>
            </p:cNvSpPr>
            <p:nvPr/>
          </p:nvSpPr>
          <p:spPr bwMode="auto">
            <a:xfrm rot="19906335">
              <a:off x="4364802" y="3338235"/>
              <a:ext cx="488960" cy="143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Arial" pitchFamily="34" charset="0"/>
                </a:rPr>
                <a:t>WF, facilities</a:t>
              </a:r>
            </a:p>
          </p:txBody>
        </p:sp>
        <p:sp>
          <p:nvSpPr>
            <p:cNvPr id="27" name="Text Box 33"/>
            <p:cNvSpPr txBox="1">
              <a:spLocks noChangeArrowheads="1"/>
            </p:cNvSpPr>
            <p:nvPr/>
          </p:nvSpPr>
          <p:spPr bwMode="auto">
            <a:xfrm rot="2119408">
              <a:off x="6120537" y="2893113"/>
              <a:ext cx="488960" cy="143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Arial" pitchFamily="34" charset="0"/>
                </a:rPr>
                <a:t>WF, facilities</a:t>
              </a:r>
            </a:p>
          </p:txBody>
        </p:sp>
        <p:sp>
          <p:nvSpPr>
            <p:cNvPr id="28" name="Text Box 34"/>
            <p:cNvSpPr txBox="1">
              <a:spLocks noChangeArrowheads="1"/>
            </p:cNvSpPr>
            <p:nvPr/>
          </p:nvSpPr>
          <p:spPr bwMode="auto">
            <a:xfrm>
              <a:off x="5503405" y="3028462"/>
              <a:ext cx="73558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" pitchFamily="34" charset="0"/>
                </a:rPr>
                <a:t>WF,</a:t>
              </a:r>
              <a:br>
                <a:rPr lang="en-US" sz="1000" dirty="0">
                  <a:latin typeface="Arial" pitchFamily="34" charset="0"/>
                </a:rPr>
              </a:br>
              <a:r>
                <a:rPr lang="en-US" sz="1000" dirty="0">
                  <a:latin typeface="Arial" pitchFamily="34" charset="0"/>
                </a:rPr>
                <a:t>facilities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25201" y="4520256"/>
            <a:ext cx="851662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Font typeface="Wingdings" charset="2"/>
              <a:buChar char="Ø"/>
            </a:pPr>
            <a:r>
              <a:rPr lang="en-US" sz="2000" b="1" dirty="0"/>
              <a:t>Flight Projects Directorate</a:t>
            </a:r>
            <a:endParaRPr lang="en-US" dirty="0"/>
          </a:p>
          <a:p>
            <a:pPr marL="742950" lvl="1" indent="-285750" fontAlgn="auto"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pPr>
            <a:r>
              <a:rPr lang="en-US" dirty="0"/>
              <a:t>Execution responsibility of all Flight Project work supporting all Mission </a:t>
            </a:r>
            <a:r>
              <a:rPr lang="en-US" dirty="0" smtClean="0"/>
              <a:t>Directorates</a:t>
            </a:r>
            <a:endParaRPr lang="en-US" dirty="0"/>
          </a:p>
          <a:p>
            <a:pPr marL="1200150" lvl="2" indent="-28575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ead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execution of assigned flight projects</a:t>
            </a:r>
          </a:p>
          <a:p>
            <a:pPr marL="1200150" lvl="2" indent="-28575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evelop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and maintain project management practices in alignment with NASA standards and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aintain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and grow expertise in project leadership, project planning and control, and other project management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skills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3096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2"/>
          <p:cNvSpPr>
            <a:spLocks noGrp="1"/>
          </p:cNvSpPr>
          <p:nvPr>
            <p:ph type="title"/>
          </p:nvPr>
        </p:nvSpPr>
        <p:spPr>
          <a:xfrm>
            <a:off x="1222375" y="196850"/>
            <a:ext cx="6678613" cy="646113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ヒラギノ角ゴ Pro W3" charset="0"/>
                <a:cs typeface="ヒラギノ角ゴ Pro W3" charset="0"/>
              </a:rPr>
              <a:t>LaRC Fight Projects Directorate</a:t>
            </a:r>
            <a:endParaRPr lang="en-US" dirty="0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3976688" y="2485390"/>
            <a:ext cx="0" cy="11144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 flipV="1">
            <a:off x="5091113" y="2485390"/>
            <a:ext cx="0" cy="27146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 flipV="1">
            <a:off x="574040" y="2493328"/>
            <a:ext cx="0" cy="11699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flipV="1">
            <a:off x="1701231" y="2485390"/>
            <a:ext cx="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5294313" y="1831340"/>
            <a:ext cx="183832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flipV="1">
            <a:off x="2838450" y="2493328"/>
            <a:ext cx="0" cy="9540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6238875" y="2483803"/>
            <a:ext cx="0" cy="9540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flipV="1">
            <a:off x="7442200" y="2493328"/>
            <a:ext cx="0" cy="9540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flipV="1">
            <a:off x="8575675" y="2485390"/>
            <a:ext cx="0" cy="11144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 bwMode="auto">
          <a:xfrm>
            <a:off x="2789669" y="1401128"/>
            <a:ext cx="3604034" cy="775265"/>
          </a:xfrm>
          <a:prstGeom prst="roundRect">
            <a:avLst/>
          </a:prstGeom>
          <a:solidFill>
            <a:srgbClr val="B50000"/>
          </a:soli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white"/>
                </a:solidFill>
                <a:latin typeface="Calibri"/>
              </a:rPr>
              <a:t>Flight Projects Directorate</a:t>
            </a:r>
          </a:p>
          <a:p>
            <a:pPr algn="ctr">
              <a:defRPr/>
            </a:pPr>
            <a:r>
              <a:rPr lang="en-US" sz="2000" b="1" dirty="0">
                <a:solidFill>
                  <a:prstClr val="white"/>
                </a:solidFill>
                <a:latin typeface="Calibri"/>
              </a:rPr>
              <a:t>Office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3470541" y="2722615"/>
            <a:ext cx="998975" cy="1080528"/>
          </a:xfrm>
          <a:prstGeom prst="roundRect">
            <a:avLst/>
          </a:prstGeom>
          <a:solidFill>
            <a:srgbClr val="000099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700" b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r>
              <a:rPr lang="en-US" sz="1700" b="1" dirty="0">
                <a:solidFill>
                  <a:prstClr val="white"/>
                </a:solidFill>
                <a:latin typeface="Calibri"/>
              </a:rPr>
              <a:t>ORION LAS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2339796" y="2722615"/>
            <a:ext cx="998975" cy="1080528"/>
          </a:xfrm>
          <a:prstGeom prst="roundRect">
            <a:avLst/>
          </a:prstGeom>
          <a:solidFill>
            <a:srgbClr val="000099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700" b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r>
              <a:rPr lang="en-US" sz="1700" b="1" dirty="0" smtClean="0">
                <a:solidFill>
                  <a:prstClr val="white"/>
                </a:solidFill>
                <a:latin typeface="Calibri"/>
              </a:rPr>
              <a:t>CERES FM6</a:t>
            </a:r>
            <a:endParaRPr lang="en-US" sz="17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6899993" y="2722615"/>
            <a:ext cx="998975" cy="1080528"/>
          </a:xfrm>
          <a:prstGeom prst="roundRect">
            <a:avLst/>
          </a:prstGeom>
          <a:solidFill>
            <a:srgbClr val="000099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700" b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r>
              <a:rPr lang="en-US" sz="1700" b="1" dirty="0">
                <a:solidFill>
                  <a:prstClr val="white"/>
                </a:solidFill>
                <a:latin typeface="Calibri"/>
              </a:rPr>
              <a:t>SAGE III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5746224" y="2713476"/>
            <a:ext cx="998975" cy="1080528"/>
          </a:xfrm>
          <a:prstGeom prst="roundRect">
            <a:avLst/>
          </a:prstGeom>
          <a:solidFill>
            <a:srgbClr val="000099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700" b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r>
              <a:rPr lang="en-US" sz="1400" b="1" dirty="0">
                <a:solidFill>
                  <a:prstClr val="white"/>
                </a:solidFill>
                <a:latin typeface="Calibri"/>
              </a:rPr>
              <a:t>CLARREO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4592959" y="2722615"/>
            <a:ext cx="998975" cy="1080528"/>
          </a:xfrm>
          <a:prstGeom prst="roundRect">
            <a:avLst/>
          </a:prstGeom>
          <a:solidFill>
            <a:srgbClr val="000099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700" b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r>
              <a:rPr lang="en-US" sz="1700" b="1" dirty="0">
                <a:solidFill>
                  <a:prstClr val="white"/>
                </a:solidFill>
                <a:latin typeface="Calibri"/>
              </a:rPr>
              <a:t>TEMPO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6051769" y="4424271"/>
            <a:ext cx="1576765" cy="563805"/>
          </a:xfrm>
          <a:prstGeom prst="roundRect">
            <a:avLst/>
          </a:prstGeom>
          <a:solidFill>
            <a:srgbClr val="000099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700" b="1" dirty="0">
                <a:solidFill>
                  <a:srgbClr val="FFFFFF"/>
                </a:solidFill>
                <a:latin typeface="Calibri"/>
              </a:rPr>
              <a:t>         MEDLI-2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879601" y="4029488"/>
            <a:ext cx="1643260" cy="582200"/>
          </a:xfrm>
          <a:prstGeom prst="roundRect">
            <a:avLst/>
          </a:prstGeom>
          <a:solidFill>
            <a:srgbClr val="000099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 b="1" dirty="0" smtClean="0">
              <a:solidFill>
                <a:prstClr val="white"/>
              </a:solidFill>
              <a:latin typeface="Calibri"/>
            </a:endParaRPr>
          </a:p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Calibri"/>
              </a:rPr>
              <a:t>SLS/EM-1 MSA Diaphragm</a:t>
            </a:r>
            <a:endParaRPr lang="en-US" sz="1400" b="1" dirty="0">
              <a:solidFill>
                <a:prstClr val="white"/>
              </a:solidFill>
              <a:latin typeface="Calibri"/>
            </a:endParaRPr>
          </a:p>
          <a:p>
            <a:pPr algn="ctr"/>
            <a:endParaRPr lang="en-US" sz="1400" b="1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558800" y="2493328"/>
            <a:ext cx="801687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306" name="Picture 28" descr="CE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9688" y="2750503"/>
            <a:ext cx="5365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8" name="Picture 30" descr="SAGE II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575" y="2788603"/>
            <a:ext cx="5635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9" name="Picture 31" descr="MEDLI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1238" y="4485238"/>
            <a:ext cx="61277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28"/>
          <p:cNvSpPr/>
          <p:nvPr/>
        </p:nvSpPr>
        <p:spPr bwMode="auto">
          <a:xfrm>
            <a:off x="7036028" y="1506148"/>
            <a:ext cx="1155129" cy="647194"/>
          </a:xfrm>
          <a:prstGeom prst="roundRect">
            <a:avLst/>
          </a:prstGeom>
          <a:solidFill>
            <a:srgbClr val="FFFF0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700" b="1" dirty="0">
                <a:solidFill>
                  <a:prstClr val="black"/>
                </a:solidFill>
                <a:latin typeface="Calibri"/>
              </a:rPr>
              <a:t>PP&amp;C</a:t>
            </a:r>
          </a:p>
          <a:p>
            <a:pPr algn="ctr">
              <a:defRPr/>
            </a:pPr>
            <a:r>
              <a:rPr lang="en-US" sz="1700" b="1" dirty="0">
                <a:solidFill>
                  <a:prstClr val="black"/>
                </a:solidFill>
                <a:latin typeface="Calibri"/>
              </a:rPr>
              <a:t>Support</a:t>
            </a:r>
          </a:p>
        </p:txBody>
      </p:sp>
      <p:pic>
        <p:nvPicPr>
          <p:cNvPr id="11313" name="Picture 33" descr="TEMPO Logo FINAL low res cop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7275" y="2829878"/>
            <a:ext cx="4413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ounded Rectangle 30"/>
          <p:cNvSpPr/>
          <p:nvPr/>
        </p:nvSpPr>
        <p:spPr bwMode="auto">
          <a:xfrm>
            <a:off x="4406832" y="3957483"/>
            <a:ext cx="1401344" cy="586068"/>
          </a:xfrm>
          <a:prstGeom prst="roundRect">
            <a:avLst/>
          </a:prstGeom>
          <a:solidFill>
            <a:srgbClr val="000099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prstClr val="white"/>
                </a:solidFill>
                <a:latin typeface="Calibri"/>
              </a:rPr>
              <a:t>Instrument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4406832" y="4670481"/>
            <a:ext cx="1401344" cy="586068"/>
          </a:xfrm>
          <a:prstGeom prst="roundRect">
            <a:avLst/>
          </a:prstGeom>
          <a:solidFill>
            <a:srgbClr val="000099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prstClr val="white"/>
                </a:solidFill>
                <a:latin typeface="Calibri"/>
              </a:rPr>
              <a:t>Mission</a:t>
            </a:r>
            <a:endParaRPr lang="en-US" sz="1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1201744" y="2721256"/>
            <a:ext cx="998975" cy="1080528"/>
          </a:xfrm>
          <a:prstGeom prst="roundRect">
            <a:avLst/>
          </a:prstGeom>
          <a:solidFill>
            <a:srgbClr val="000099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700" b="1" dirty="0">
              <a:solidFill>
                <a:prstClr val="white"/>
              </a:solidFill>
              <a:latin typeface="Calibri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sz="1700" b="1" dirty="0">
                <a:solidFill>
                  <a:prstClr val="white"/>
                </a:solidFill>
                <a:latin typeface="Calibri"/>
              </a:rPr>
              <a:t>AA-2</a:t>
            </a:r>
          </a:p>
          <a:p>
            <a:pPr algn="ctr">
              <a:defRPr/>
            </a:pPr>
            <a:r>
              <a:rPr lang="en-US" sz="1700" b="1" dirty="0">
                <a:solidFill>
                  <a:prstClr val="white"/>
                </a:solidFill>
                <a:latin typeface="Calibri"/>
              </a:rPr>
              <a:t>FTA</a:t>
            </a:r>
          </a:p>
        </p:txBody>
      </p:sp>
      <p:pic>
        <p:nvPicPr>
          <p:cNvPr id="11327" name="Picture 47" descr="orion%20triangle[1]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6025" y="2780665"/>
            <a:ext cx="4238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ounded Rectangle 36"/>
          <p:cNvSpPr/>
          <p:nvPr/>
        </p:nvSpPr>
        <p:spPr bwMode="auto">
          <a:xfrm>
            <a:off x="64775" y="2717011"/>
            <a:ext cx="998975" cy="1080528"/>
          </a:xfrm>
          <a:prstGeom prst="roundRect">
            <a:avLst/>
          </a:prstGeom>
          <a:solidFill>
            <a:srgbClr val="000099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700" b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1400" b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r>
              <a:rPr lang="en-US" sz="1700" b="1" dirty="0">
                <a:solidFill>
                  <a:prstClr val="white"/>
                </a:solidFill>
                <a:latin typeface="Calibri"/>
              </a:rPr>
              <a:t>ARRM</a:t>
            </a:r>
          </a:p>
          <a:p>
            <a:pPr algn="ctr">
              <a:defRPr/>
            </a:pPr>
            <a:r>
              <a:rPr lang="en-US" sz="1300" b="1" dirty="0" err="1" smtClean="0">
                <a:solidFill>
                  <a:prstClr val="white"/>
                </a:solidFill>
                <a:latin typeface="Calibri"/>
              </a:rPr>
              <a:t>CapM</a:t>
            </a:r>
            <a:r>
              <a:rPr lang="en-US" sz="1300" b="1" dirty="0" smtClean="0">
                <a:solidFill>
                  <a:prstClr val="white"/>
                </a:solidFill>
                <a:latin typeface="Calibri"/>
              </a:rPr>
              <a:t>-CRS</a:t>
            </a:r>
            <a:endParaRPr lang="en-US" sz="13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331" name="Picture 47" descr="orion%20triangle[1]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7963" y="2774315"/>
            <a:ext cx="45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/>
          <p:cNvCxnSpPr/>
          <p:nvPr/>
        </p:nvCxnSpPr>
        <p:spPr bwMode="auto">
          <a:xfrm flipV="1">
            <a:off x="4551363" y="2169478"/>
            <a:ext cx="0" cy="3238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333" name="Picture 1" descr="ARRM Image logo copy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025" y="2785521"/>
            <a:ext cx="46513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ounded Rectangle 40"/>
          <p:cNvSpPr/>
          <p:nvPr/>
        </p:nvSpPr>
        <p:spPr bwMode="auto">
          <a:xfrm>
            <a:off x="8075800" y="2724714"/>
            <a:ext cx="998975" cy="1080528"/>
          </a:xfrm>
          <a:prstGeom prst="roundRect">
            <a:avLst/>
          </a:prstGeom>
          <a:solidFill>
            <a:srgbClr val="000099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700" b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r>
              <a:rPr lang="en-US" sz="1700" b="1" dirty="0">
                <a:solidFill>
                  <a:prstClr val="white"/>
                </a:solidFill>
                <a:latin typeface="Calibri"/>
              </a:rPr>
              <a:t>RBI</a:t>
            </a:r>
          </a:p>
        </p:txBody>
      </p:sp>
      <p:pic>
        <p:nvPicPr>
          <p:cNvPr id="11337" name="Picture 50" descr="NASA RBI Logo no Text High Res copy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7063" y="2782253"/>
            <a:ext cx="70643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Straight Connector 43"/>
          <p:cNvCxnSpPr/>
          <p:nvPr/>
        </p:nvCxnSpPr>
        <p:spPr bwMode="auto">
          <a:xfrm flipV="1">
            <a:off x="6824663" y="2493329"/>
            <a:ext cx="0" cy="192996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clarreo_pathfinder_mission_patch_design_rgb_v3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1930" y="2804442"/>
            <a:ext cx="474006" cy="42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6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2"/>
          <p:cNvSpPr>
            <a:spLocks noGrp="1"/>
          </p:cNvSpPr>
          <p:nvPr>
            <p:ph type="title"/>
          </p:nvPr>
        </p:nvSpPr>
        <p:spPr>
          <a:xfrm>
            <a:off x="1222375" y="196850"/>
            <a:ext cx="6678613" cy="646113"/>
          </a:xfrm>
        </p:spPr>
        <p:txBody>
          <a:bodyPr/>
          <a:lstStyle/>
          <a:p>
            <a:r>
              <a:rPr lang="en-US" altLang="en-US" dirty="0" smtClean="0">
                <a:ea typeface="ヒラギノ角ゴ Pro W3" charset="-128"/>
              </a:rPr>
              <a:t>FPD Organization Chart</a:t>
            </a:r>
          </a:p>
        </p:txBody>
      </p:sp>
      <p:cxnSp>
        <p:nvCxnSpPr>
          <p:cNvPr id="62" name="Straight Connector 61"/>
          <p:cNvCxnSpPr>
            <a:endCxn id="85" idx="0"/>
          </p:cNvCxnSpPr>
          <p:nvPr/>
        </p:nvCxnSpPr>
        <p:spPr>
          <a:xfrm>
            <a:off x="2303463" y="2789238"/>
            <a:ext cx="0" cy="147320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024313" y="2784475"/>
            <a:ext cx="1587" cy="1768475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796213" y="2771775"/>
            <a:ext cx="0" cy="606425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3063875" y="2798763"/>
            <a:ext cx="1588" cy="3140075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907088" y="2792413"/>
            <a:ext cx="0" cy="169545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57238" y="2792413"/>
            <a:ext cx="0" cy="1068387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459288" y="2667000"/>
            <a:ext cx="0" cy="123825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1643063" y="4262438"/>
            <a:ext cx="1320800" cy="428625"/>
          </a:xfrm>
          <a:prstGeom prst="roundRect">
            <a:avLst/>
          </a:prstGeom>
          <a:solidFill>
            <a:srgbClr val="131BB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200" b="1" dirty="0">
              <a:solidFill>
                <a:srgbClr val="FFFFFF"/>
              </a:solidFill>
              <a:latin typeface="Calibri" panose="020F0502020204030204" pitchFamily="34" charset="0"/>
              <a:ea typeface="ヒラギノ角ゴ Pro W3" charset="-128"/>
            </a:endParaRPr>
          </a:p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 charset="-128"/>
              </a:rPr>
              <a:t>SLS/ EM1 MSA Diaphragm</a:t>
            </a:r>
          </a:p>
          <a:p>
            <a:pPr algn="ctr"/>
            <a:endParaRPr lang="en-US" sz="1200" b="1" dirty="0">
              <a:solidFill>
                <a:srgbClr val="FFFFFF"/>
              </a:solidFill>
              <a:latin typeface="Calibri" panose="020F0502020204030204" pitchFamily="34" charset="0"/>
              <a:ea typeface="ヒラギノ角ゴ Pro W3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1275" y="932550"/>
            <a:ext cx="8875713" cy="5856629"/>
            <a:chOff x="41275" y="957264"/>
            <a:chExt cx="8875713" cy="5856629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1554163" y="2795588"/>
              <a:ext cx="0" cy="2030412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854825" y="2782888"/>
              <a:ext cx="0" cy="2687637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4962525" y="2789238"/>
              <a:ext cx="0" cy="2543175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4294188" y="1770063"/>
              <a:ext cx="2889250" cy="0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ounded Rectangle 70"/>
            <p:cNvSpPr/>
            <p:nvPr/>
          </p:nvSpPr>
          <p:spPr>
            <a:xfrm>
              <a:off x="2562225" y="957264"/>
              <a:ext cx="3763963" cy="1712912"/>
            </a:xfrm>
            <a:prstGeom prst="roundRect">
              <a:avLst/>
            </a:prstGeom>
            <a:solidFill>
              <a:srgbClr val="C70000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algn="ctr" eaLnBrk="1" hangingPunct="1">
                <a:lnSpc>
                  <a:spcPct val="110000"/>
                </a:lnSpc>
              </a:pPr>
              <a:r>
                <a:rPr lang="en-US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</a:rPr>
                <a:t>Flight Projects Directorate</a:t>
              </a:r>
              <a:r>
                <a:rPr lang="en-US" altLang="en-US" sz="1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/>
              </a:r>
              <a:br>
                <a:rPr lang="en-US" altLang="en-US" sz="100" b="1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en-US" altLang="en-US" sz="1000" dirty="0">
                  <a:solidFill>
                    <a:schemeClr val="bg1"/>
                  </a:solidFill>
                  <a:latin typeface="Calibri" panose="020F0502020204030204" pitchFamily="34" charset="0"/>
                </a:rPr>
                <a:t>Director – Mary DiJoseph</a:t>
              </a:r>
            </a:p>
            <a:p>
              <a:pPr algn="ctr" eaLnBrk="1" hangingPunct="1">
                <a:lnSpc>
                  <a:spcPct val="110000"/>
                </a:lnSpc>
              </a:pPr>
              <a:r>
                <a:rPr lang="en-US" altLang="en-US" sz="900" dirty="0">
                  <a:solidFill>
                    <a:schemeClr val="bg1"/>
                  </a:solidFill>
                  <a:latin typeface="Calibri" panose="020F0502020204030204" pitchFamily="34" charset="0"/>
                </a:rPr>
                <a:t>Deputy Director – Stephen Gaddis (acting)</a:t>
              </a:r>
            </a:p>
            <a:p>
              <a:pPr algn="ctr" eaLnBrk="1" hangingPunct="1">
                <a:lnSpc>
                  <a:spcPct val="110000"/>
                </a:lnSpc>
              </a:pPr>
              <a:r>
                <a:rPr lang="en-US" altLang="en-US" sz="900" dirty="0">
                  <a:solidFill>
                    <a:schemeClr val="bg1"/>
                  </a:solidFill>
                  <a:latin typeface="Calibri" panose="020F0502020204030204" pitchFamily="34" charset="0"/>
                </a:rPr>
                <a:t>Associate Director for Formulation – Craig Nickol (detailed)</a:t>
              </a:r>
            </a:p>
            <a:p>
              <a:pPr algn="ctr" eaLnBrk="1" hangingPunct="1">
                <a:lnSpc>
                  <a:spcPct val="110000"/>
                </a:lnSpc>
              </a:pPr>
              <a:r>
                <a:rPr lang="en-US" altLang="en-US" sz="900" dirty="0">
                  <a:solidFill>
                    <a:schemeClr val="bg1"/>
                  </a:solidFill>
                  <a:latin typeface="Calibri" panose="020F0502020204030204" pitchFamily="34" charset="0"/>
                </a:rPr>
                <a:t>Deputy Director for Program Planning &amp; Control </a:t>
              </a:r>
              <a:r>
                <a:rPr lang="en-US" altLang="en-US" sz="9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– Don Shick</a:t>
              </a:r>
              <a:endParaRPr lang="en-US" altLang="en-US" sz="9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algn="ctr" eaLnBrk="1" hangingPunct="1">
                <a:lnSpc>
                  <a:spcPct val="110000"/>
                </a:lnSpc>
              </a:pPr>
              <a:r>
                <a:rPr lang="en-US" altLang="en-US" sz="900" dirty="0">
                  <a:solidFill>
                    <a:schemeClr val="bg1"/>
                  </a:solidFill>
                  <a:latin typeface="Calibri" panose="020F0502020204030204" pitchFamily="34" charset="0"/>
                </a:rPr>
                <a:t>Business Manager </a:t>
              </a:r>
              <a:r>
                <a:rPr lang="en-US" altLang="en-US" sz="9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– Staten </a:t>
              </a:r>
              <a:r>
                <a:rPr lang="en-US" altLang="en-US" sz="900" dirty="0">
                  <a:solidFill>
                    <a:schemeClr val="bg1"/>
                  </a:solidFill>
                  <a:latin typeface="Calibri" panose="020F0502020204030204" pitchFamily="34" charset="0"/>
                </a:rPr>
                <a:t>Spruill</a:t>
              </a:r>
            </a:p>
            <a:p>
              <a:pPr algn="ctr" eaLnBrk="1" hangingPunct="1">
                <a:lnSpc>
                  <a:spcPct val="110000"/>
                </a:lnSpc>
              </a:pPr>
              <a:r>
                <a:rPr lang="en-US" altLang="en-US" sz="900" dirty="0">
                  <a:solidFill>
                    <a:schemeClr val="bg1"/>
                  </a:solidFill>
                  <a:latin typeface="Calibri" panose="020F0502020204030204" pitchFamily="34" charset="0"/>
                </a:rPr>
                <a:t>Administrative Officer – Jennifer </a:t>
              </a:r>
              <a:r>
                <a:rPr lang="en-US" altLang="en-US" sz="900" dirty="0" err="1">
                  <a:solidFill>
                    <a:schemeClr val="bg1"/>
                  </a:solidFill>
                  <a:latin typeface="Calibri" panose="020F0502020204030204" pitchFamily="34" charset="0"/>
                </a:rPr>
                <a:t>McCardell</a:t>
              </a:r>
              <a:r>
                <a:rPr lang="en-US" altLang="en-US" sz="9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*</a:t>
              </a:r>
            </a:p>
            <a:p>
              <a:pPr algn="ctr" eaLnBrk="1" hangingPunct="1">
                <a:lnSpc>
                  <a:spcPct val="110000"/>
                </a:lnSpc>
              </a:pPr>
              <a:r>
                <a:rPr lang="en-US" altLang="en-US" sz="900" dirty="0">
                  <a:solidFill>
                    <a:schemeClr val="bg1"/>
                  </a:solidFill>
                  <a:latin typeface="Calibri" panose="020F0502020204030204" pitchFamily="34" charset="0"/>
                </a:rPr>
                <a:t>Graphics Support – Jonathan </a:t>
              </a:r>
              <a:r>
                <a:rPr lang="en-US" altLang="en-US" sz="9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Behun</a:t>
              </a:r>
            </a:p>
            <a:p>
              <a:pPr algn="ctr" eaLnBrk="1" hangingPunct="1">
                <a:lnSpc>
                  <a:spcPct val="110000"/>
                </a:lnSpc>
              </a:pPr>
              <a:r>
                <a:rPr lang="en-US" altLang="en-US" sz="9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Lead </a:t>
              </a:r>
              <a:r>
                <a:rPr lang="en-US" altLang="en-US" sz="900" dirty="0">
                  <a:solidFill>
                    <a:schemeClr val="bg1"/>
                  </a:solidFill>
                  <a:latin typeface="Calibri" panose="020F0502020204030204" pitchFamily="34" charset="0"/>
                </a:rPr>
                <a:t>Secretary – Terrie Seitz</a:t>
              </a:r>
            </a:p>
            <a:p>
              <a:pPr algn="ctr" eaLnBrk="1" hangingPunct="1">
                <a:lnSpc>
                  <a:spcPct val="110000"/>
                </a:lnSpc>
              </a:pPr>
              <a:r>
                <a:rPr lang="en-US" altLang="en-US" sz="900" dirty="0">
                  <a:solidFill>
                    <a:schemeClr val="bg1"/>
                  </a:solidFill>
                  <a:latin typeface="Calibri" panose="020F0502020204030204" pitchFamily="34" charset="0"/>
                </a:rPr>
                <a:t>Program Coordinator – Doree </a:t>
              </a:r>
              <a:r>
                <a:rPr lang="en-US" altLang="en-US" sz="9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Fitzhugh</a:t>
              </a:r>
              <a:endParaRPr lang="en-US" altLang="en-US" sz="9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6680200" y="1258888"/>
              <a:ext cx="2236788" cy="990600"/>
            </a:xfrm>
            <a:prstGeom prst="roundRect">
              <a:avLst/>
            </a:prstGeom>
            <a:solidFill>
              <a:srgbClr val="FFFF00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algn="ctr" eaLnBrk="1" hangingPunct="1"/>
              <a:endPara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1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PP&amp;C Support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>
                  <a:solidFill>
                    <a:srgbClr val="000000"/>
                  </a:solidFill>
                  <a:latin typeface="Calibri" panose="020F0502020204030204" pitchFamily="34" charset="0"/>
                </a:rPr>
                <a:t>C&amp;DM  Lead – Heather Altizer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>
                  <a:solidFill>
                    <a:srgbClr val="000000"/>
                  </a:solidFill>
                  <a:latin typeface="Calibri" panose="020F0502020204030204" pitchFamily="34" charset="0"/>
                </a:rPr>
                <a:t>Schedule &amp; Risk Lead – Sarah Waechter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FPD </a:t>
              </a:r>
              <a:r>
                <a:rPr lang="en-US" altLang="en-US" sz="900" dirty="0">
                  <a:solidFill>
                    <a:srgbClr val="000000"/>
                  </a:solidFill>
                  <a:latin typeface="Calibri" panose="020F0502020204030204" pitchFamily="34" charset="0"/>
                </a:rPr>
                <a:t>Archivist – Melanie Lawhorne</a:t>
              </a:r>
            </a:p>
            <a:p>
              <a:pPr algn="ctr" eaLnBrk="1" hangingPunct="1"/>
              <a:endParaRPr lang="en-US" alt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4025900" y="5174006"/>
              <a:ext cx="1695450" cy="1639887"/>
            </a:xfrm>
            <a:prstGeom prst="roundRect">
              <a:avLst/>
            </a:prstGeom>
            <a:solidFill>
              <a:srgbClr val="131BB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algn="ctr" eaLnBrk="1" hangingPunct="1"/>
              <a:endParaRPr lang="en-US" altLang="en-US" sz="14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 sz="14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CLARREO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</a:rPr>
                <a:t>PM – Gary Fleming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</a:rPr>
                <a:t>DPM/COR – Mike </a:t>
              </a:r>
              <a:r>
                <a:rPr lang="en-US" altLang="en-US" sz="900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Koch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DPM – Joshua Kinne</a:t>
              </a:r>
              <a:endParaRPr lang="en-US" altLang="en-US" sz="9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PA – Sherry Araiza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Integration </a:t>
              </a:r>
              <a:r>
                <a:rPr lang="en-US" altLang="en-US" sz="900" dirty="0" err="1" smtClean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Mgr</a:t>
              </a:r>
              <a:r>
                <a:rPr lang="en-US" altLang="en-US" sz="900" dirty="0" smtClean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– Vacant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Risk – </a:t>
              </a:r>
              <a:r>
                <a:rPr lang="en-US" altLang="en-US" sz="900" dirty="0" smtClean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Pierre King</a:t>
              </a:r>
              <a:endParaRPr lang="en-US" altLang="en-US" sz="9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 err="1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Sch</a:t>
              </a: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– Monique Bynum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C&amp;DM – Kennedy Delgado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Admin – Kris Jones</a:t>
              </a:r>
            </a:p>
            <a:p>
              <a:pPr algn="ctr" eaLnBrk="1" hangingPunct="1"/>
              <a:endParaRPr lang="en-US" altLang="en-US" sz="12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6945313" y="2894013"/>
              <a:ext cx="1701800" cy="2120900"/>
            </a:xfrm>
            <a:prstGeom prst="roundRect">
              <a:avLst/>
            </a:prstGeom>
            <a:solidFill>
              <a:srgbClr val="131BB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algn="ctr" eaLnBrk="1" hangingPunct="1"/>
              <a:endParaRPr lang="en-US" altLang="en-US" sz="1200" b="1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eaLnBrk="1" hangingPunct="1"/>
              <a:r>
                <a:rPr lang="en-US" altLang="en-US" sz="1400" b="1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SAGE III</a:t>
              </a:r>
              <a:endParaRPr lang="en-US" altLang="en-US" sz="14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PM – Mike Cisewski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DPM – Dianne Cheek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DPM – Steve Hall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PA – Lisa Yoakum, 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Caroline Knight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EVM – Nicki Healey, 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 err="1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Sch</a:t>
              </a: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– Chris Herdey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C&amp;DM – Dimitri Solga</a:t>
              </a:r>
              <a:r>
                <a:rPr lang="en-US" altLang="en-US" sz="900" dirty="0" smtClean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, </a:t>
              </a:r>
              <a:endParaRPr lang="en-US" altLang="en-US" sz="9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Lynn Hadley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Risk – </a:t>
              </a:r>
              <a:r>
                <a:rPr lang="en-US" altLang="en-US" sz="900" dirty="0" smtClean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Heather Wilson</a:t>
              </a:r>
              <a:endParaRPr lang="en-US" altLang="en-US" sz="9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Admin – </a:t>
              </a:r>
              <a:r>
                <a:rPr lang="en-US" altLang="en-US" sz="900" dirty="0" smtClean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Kris Jones </a:t>
              </a:r>
              <a:endParaRPr lang="en-US" altLang="en-US" sz="9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120000"/>
                </a:lnSpc>
              </a:pPr>
              <a:endParaRPr lang="en-US" altLang="en-US" sz="12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742950" y="2781300"/>
              <a:ext cx="7053263" cy="0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ounded Rectangle 75"/>
            <p:cNvSpPr/>
            <p:nvPr/>
          </p:nvSpPr>
          <p:spPr>
            <a:xfrm>
              <a:off x="5037138" y="2894013"/>
              <a:ext cx="1739900" cy="2120900"/>
            </a:xfrm>
            <a:prstGeom prst="roundRect">
              <a:avLst/>
            </a:prstGeom>
            <a:solidFill>
              <a:srgbClr val="131BB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algn="ctr" eaLnBrk="1" hangingPunct="1"/>
              <a:endParaRPr lang="en-US" altLang="en-US" sz="14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algn="ctr" eaLnBrk="1" hangingPunct="1">
                <a:lnSpc>
                  <a:spcPct val="110000"/>
                </a:lnSpc>
              </a:pPr>
              <a:r>
                <a:rPr lang="en-US" altLang="en-US" sz="14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TEMPO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</a:rPr>
                <a:t>Mission PM – </a:t>
              </a:r>
              <a:r>
                <a:rPr lang="en-US" altLang="en-US" sz="900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Steve Hall</a:t>
              </a: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/>
              </a:r>
              <a:b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Instrument PM – Wendy Pennington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 smtClean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DPM – Andrew Panetta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DPM – Crystal </a:t>
              </a:r>
              <a:r>
                <a:rPr lang="en-US" altLang="en-US" sz="900" dirty="0" smtClean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Fenn</a:t>
              </a:r>
              <a:endParaRPr lang="en-US" altLang="en-US" sz="9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DPM PP&amp;C – Don Shick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 err="1" smtClean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Sch</a:t>
              </a:r>
              <a:r>
                <a:rPr lang="en-US" altLang="en-US" sz="900" dirty="0" smtClean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/Risk </a:t>
              </a: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– Barbara Guilmette 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C&amp;DM – Kennedy Delgado, Donna Lewis 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Admin – </a:t>
              </a:r>
              <a:r>
                <a:rPr lang="en-US" altLang="en-US" sz="900" dirty="0" smtClean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Ericka Meacham</a:t>
              </a:r>
              <a:endParaRPr lang="en-US" altLang="en-US" sz="9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eaLnBrk="1" hangingPunct="1"/>
              <a:endParaRPr lang="en-US" altLang="en-US" sz="12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algn="ctr" eaLnBrk="1" hangingPunct="1"/>
              <a:endParaRPr lang="en-US" altLang="en-US" sz="12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2303463" y="5180356"/>
              <a:ext cx="1579562" cy="1501775"/>
            </a:xfrm>
            <a:prstGeom prst="roundRect">
              <a:avLst/>
            </a:prstGeom>
            <a:solidFill>
              <a:srgbClr val="131BB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endParaRPr lang="en-US" altLang="en-US" sz="14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algn="ctr" eaLnBrk="1" hangingPunct="1">
                <a:lnSpc>
                  <a:spcPct val="120000"/>
                </a:lnSpc>
              </a:pPr>
              <a:endParaRPr lang="en-US" altLang="en-US" sz="14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1400" b="1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CERES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PM – Bob Estes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DPM – </a:t>
              </a:r>
              <a:r>
                <a:rPr lang="en-US" altLang="en-US" sz="900" dirty="0" smtClean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Kevin Daugherty</a:t>
              </a:r>
              <a:endParaRPr lang="en-US" altLang="en-US" sz="9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PA – Nicki Healey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 err="1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Sch</a:t>
              </a: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– </a:t>
              </a:r>
              <a:r>
                <a:rPr lang="en-US" altLang="en-US" sz="900" dirty="0" smtClean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Chris Herdey</a:t>
              </a:r>
              <a:endParaRPr lang="en-US" altLang="en-US" sz="9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C&amp;DM – Katie King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Risk – Ed Shea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Admin – </a:t>
              </a:r>
              <a:r>
                <a:rPr lang="en-US" altLang="en-US" sz="900" dirty="0" smtClean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Cynthia Weathers</a:t>
              </a:r>
              <a:endParaRPr lang="en-US" altLang="en-US" sz="9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eaLnBrk="1" hangingPunct="1"/>
              <a:endParaRPr lang="en-US" altLang="en-US" sz="9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eaLnBrk="1" hangingPunct="1"/>
              <a:endParaRPr lang="en-US" altLang="en-US" sz="12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algn="ctr" eaLnBrk="1" hangingPunct="1"/>
              <a:endParaRPr lang="en-US" altLang="en-US" sz="12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algn="ctr" eaLnBrk="1" hangingPunct="1"/>
              <a:endParaRPr lang="en-US" altLang="en-US" sz="12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4613" y="6022975"/>
              <a:ext cx="2038350" cy="384721"/>
            </a:xfrm>
            <a:prstGeom prst="rect">
              <a:avLst/>
            </a:prstGeom>
            <a:ln>
              <a:solidFill>
                <a:srgbClr val="5B6AFF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Ins="0">
              <a:spAutoFit/>
            </a:bodyPr>
            <a:lstStyle/>
            <a:p>
              <a:pPr eaLnBrk="1" hangingPunct="1">
                <a:defRPr/>
              </a:pPr>
              <a:r>
                <a:rPr lang="en-US" sz="900" b="1" u="sng" dirty="0">
                  <a:solidFill>
                    <a:schemeClr val="accent6">
                      <a:lumMod val="75000"/>
                    </a:schemeClr>
                  </a:solidFill>
                </a:rPr>
                <a:t>Other Assignments</a:t>
              </a:r>
            </a:p>
            <a:p>
              <a:pPr eaLnBrk="1" hangingPunct="1">
                <a:defRPr/>
              </a:pPr>
              <a:r>
                <a:rPr lang="en-US" sz="1000" b="1" dirty="0">
                  <a:solidFill>
                    <a:schemeClr val="accent6">
                      <a:lumMod val="75000"/>
                    </a:schemeClr>
                  </a:solidFill>
                </a:rPr>
                <a:t>Stuart Cooke, </a:t>
              </a:r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</a:rPr>
                <a:t>ARD, </a:t>
              </a:r>
              <a:r>
                <a:rPr lang="en-US" sz="1000" dirty="0" err="1" smtClean="0">
                  <a:solidFill>
                    <a:schemeClr val="accent6">
                      <a:lumMod val="75000"/>
                    </a:schemeClr>
                  </a:solidFill>
                </a:rPr>
                <a:t>QueSST</a:t>
              </a:r>
              <a:endParaRPr lang="en-US" sz="1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1597025" y="2894013"/>
              <a:ext cx="1420813" cy="1252537"/>
            </a:xfrm>
            <a:prstGeom prst="roundRect">
              <a:avLst/>
            </a:prstGeom>
            <a:solidFill>
              <a:srgbClr val="131BB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algn="ctr" eaLnBrk="1" hangingPunct="1"/>
              <a:endParaRPr lang="en-US" altLang="en-US" sz="14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algn="ctr" eaLnBrk="1" hangingPunct="1"/>
              <a:endParaRPr lang="en-US" altLang="en-US" sz="1200" b="1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eaLnBrk="1" hangingPunct="1"/>
              <a:r>
                <a:rPr lang="en-US" altLang="en-US" sz="1400" b="1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AA-2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PM – Kurt Detweiler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PM – Barmac Taleghani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PA – Cameron Hartman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Risk  – Lauren Bonine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</a:rPr>
                <a:t>C&amp;DM – Heidi Connolly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Sch</a:t>
              </a: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</a:rPr>
                <a:t> – Cyndy McPherson</a:t>
              </a:r>
            </a:p>
            <a:p>
              <a:pPr algn="ctr" eaLnBrk="1" hangingPunct="1"/>
              <a:endParaRPr lang="en-US" altLang="en-US" sz="8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eaLnBrk="1" hangingPunct="1"/>
              <a:endParaRPr lang="en-US" altLang="en-US" sz="12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eaLnBrk="1" hangingPunct="1"/>
              <a:endParaRPr lang="en-US" altLang="en-US" sz="12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98438" y="1754188"/>
              <a:ext cx="1633537" cy="246062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000" dirty="0">
                  <a:latin typeface="+mn-lt"/>
                  <a:ea typeface="ヒラギノ角ゴ Pro W3" charset="0"/>
                  <a:cs typeface="Arial"/>
                </a:rPr>
                <a:t>* Position shared with STED</a:t>
              </a: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41275" y="2884488"/>
              <a:ext cx="1463675" cy="1500443"/>
            </a:xfrm>
            <a:prstGeom prst="roundRect">
              <a:avLst/>
            </a:prstGeom>
            <a:solidFill>
              <a:srgbClr val="131BB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algn="ctr" eaLnBrk="1" hangingPunct="1"/>
              <a:endParaRPr lang="en-US" altLang="en-US" sz="14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algn="ctr" eaLnBrk="1" hangingPunct="1"/>
              <a:r>
                <a:rPr lang="en-US" altLang="en-US" sz="1400" b="1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ARRM</a:t>
              </a:r>
            </a:p>
            <a:p>
              <a:pPr algn="ctr" eaLnBrk="1" hangingPunct="1"/>
              <a:r>
                <a:rPr lang="en-US" altLang="en-US" sz="1400" b="1" dirty="0" err="1" smtClean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CapM</a:t>
              </a:r>
              <a:r>
                <a:rPr lang="en-US" altLang="en-US" sz="1400" b="1" dirty="0" smtClean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-CRS </a:t>
              </a:r>
              <a:endParaRPr lang="en-US" altLang="en-US" sz="1400" b="1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PM – Phil Brown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 err="1" smtClean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Sch</a:t>
              </a:r>
              <a:r>
                <a:rPr lang="en-US" altLang="en-US" sz="900" dirty="0" smtClean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– </a:t>
              </a:r>
              <a:r>
                <a:rPr lang="en-US" altLang="en-US" sz="900" dirty="0" smtClean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Dawn Lomax</a:t>
              </a:r>
              <a:endParaRPr lang="en-US" altLang="en-US" sz="9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PA – Nicki </a:t>
              </a:r>
              <a:r>
                <a:rPr lang="en-US" altLang="en-US" sz="900" dirty="0" smtClean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Healey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 smtClean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Risk – Heather Wilson</a:t>
              </a:r>
              <a:endParaRPr lang="en-US" altLang="en-US" sz="9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C&amp;DM - Kennedy </a:t>
              </a:r>
              <a:r>
                <a:rPr lang="en-US" altLang="en-US" sz="900" dirty="0" smtClean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Delgado</a:t>
              </a:r>
              <a:endParaRPr lang="en-US" altLang="en-US" sz="12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eaLnBrk="1" hangingPunct="1"/>
              <a:endParaRPr lang="en-US" altLang="en-US" sz="12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5864225" y="5083518"/>
              <a:ext cx="1971675" cy="1730375"/>
            </a:xfrm>
            <a:prstGeom prst="roundRect">
              <a:avLst/>
            </a:prstGeom>
            <a:solidFill>
              <a:srgbClr val="131BB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algn="ctr" eaLnBrk="1" hangingPunct="1"/>
              <a:endParaRPr lang="en-US" altLang="en-US" sz="1400" b="1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eaLnBrk="1" hangingPunct="1"/>
              <a:endParaRPr lang="en-US" altLang="en-US" sz="1200" b="1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eaLnBrk="1" hangingPunct="1"/>
              <a:endParaRPr lang="en-US" altLang="en-US" sz="1200" b="1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eaLnBrk="1" hangingPunct="1"/>
              <a:endParaRPr lang="en-US" altLang="en-US" sz="1600" b="1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eaLnBrk="1" hangingPunct="1"/>
              <a:r>
                <a:rPr lang="en-US" altLang="en-US" sz="1600" b="1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RBI</a:t>
              </a:r>
            </a:p>
            <a:p>
              <a:pPr algn="ctr" eaLnBrk="1" hangingPunct="1"/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PM – Alan Little</a:t>
              </a:r>
            </a:p>
            <a:p>
              <a:pPr algn="ctr" eaLnBrk="1" hangingPunct="1"/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DPM – Barry Bryant</a:t>
              </a:r>
            </a:p>
            <a:p>
              <a:pPr algn="ctr" eaLnBrk="1" hangingPunct="1"/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DPM/COR – Melissa </a:t>
              </a:r>
              <a:r>
                <a:rPr lang="en-US" altLang="en-US" sz="900" dirty="0" smtClean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Ashe</a:t>
              </a:r>
            </a:p>
            <a:p>
              <a:pPr algn="ctr" eaLnBrk="1" hangingPunct="1"/>
              <a:r>
                <a:rPr lang="en-US" altLang="en-US" sz="900" dirty="0" smtClean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DPMs - R. Walker, C. Stimson</a:t>
              </a:r>
              <a:endParaRPr lang="en-US" altLang="en-US" sz="9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eaLnBrk="1" hangingPunct="1"/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DPM PP&amp;C – Tara </a:t>
              </a:r>
              <a:r>
                <a:rPr lang="en-US" altLang="en-US" sz="900" dirty="0" smtClean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Tveten</a:t>
              </a:r>
              <a:endParaRPr lang="en-US" altLang="en-US" sz="9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algn="ctr" eaLnBrk="1" hangingPunct="1"/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Risk – </a:t>
              </a:r>
              <a:r>
                <a:rPr lang="en-US" altLang="en-US" sz="900" dirty="0" smtClean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Lauren Bonine</a:t>
              </a:r>
              <a:endParaRPr lang="en-US" altLang="en-US" sz="9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eaLnBrk="1" hangingPunct="1"/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C&amp;DM –  Donna Lewis</a:t>
              </a:r>
            </a:p>
            <a:p>
              <a:pPr algn="ctr" eaLnBrk="1" hangingPunct="1"/>
              <a:r>
                <a:rPr lang="en-US" altLang="en-US" sz="900" dirty="0" err="1" smtClean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Sch</a:t>
              </a: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900" dirty="0" smtClean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– Monique Bynum</a:t>
              </a:r>
            </a:p>
            <a:p>
              <a:pPr algn="ctr" eaLnBrk="1" hangingPunct="1"/>
              <a:r>
                <a:rPr lang="en-US" altLang="en-US" sz="900" dirty="0" smtClean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EVM/</a:t>
              </a:r>
              <a:r>
                <a:rPr lang="en-US" altLang="en-US" sz="900" dirty="0" err="1" smtClean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Sch</a:t>
              </a:r>
              <a:r>
                <a:rPr lang="en-US" altLang="en-US" sz="900" dirty="0" smtClean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– Jennifer Wrenn</a:t>
              </a:r>
            </a:p>
            <a:p>
              <a:pPr algn="ctr" eaLnBrk="1" hangingPunct="1"/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Review Support - Robin Land </a:t>
              </a:r>
            </a:p>
            <a:p>
              <a:pPr algn="ctr" eaLnBrk="1" hangingPunct="1"/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Admin – </a:t>
              </a:r>
              <a:r>
                <a:rPr lang="en-US" altLang="en-US" sz="900" dirty="0" smtClean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Ericka Meacham</a:t>
              </a:r>
              <a:endParaRPr lang="en-US" altLang="en-US" sz="9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110000"/>
                </a:lnSpc>
              </a:pPr>
              <a:endParaRPr lang="en-US" altLang="en-US" sz="8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eaLnBrk="1" hangingPunct="1"/>
              <a:endParaRPr lang="en-US" altLang="en-US" sz="9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eaLnBrk="1" hangingPunct="1"/>
              <a:endParaRPr lang="en-US" altLang="en-US" sz="12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algn="ctr" eaLnBrk="1" hangingPunct="1"/>
              <a:endParaRPr lang="en-US" altLang="en-US" sz="12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algn="ctr" eaLnBrk="1" hangingPunct="1"/>
              <a:endParaRPr lang="en-US" altLang="en-US" sz="12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654050" y="4800600"/>
              <a:ext cx="1535113" cy="1138238"/>
            </a:xfrm>
            <a:prstGeom prst="roundRect">
              <a:avLst/>
            </a:prstGeom>
            <a:solidFill>
              <a:srgbClr val="131BB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algn="ctr" eaLnBrk="1" hangingPunct="1"/>
              <a:endParaRPr lang="en-US" altLang="en-US" sz="11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algn="ctr" eaLnBrk="1" hangingPunct="1"/>
              <a:r>
                <a:rPr lang="en-US" altLang="en-US" sz="14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MEDLI-2</a:t>
              </a:r>
            </a:p>
            <a:p>
              <a:pPr algn="ctr" eaLnBrk="1" hangingPunct="1"/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</a:rPr>
                <a:t>PM – Henry Wright</a:t>
              </a:r>
            </a:p>
            <a:p>
              <a:pPr algn="ctr" eaLnBrk="1" hangingPunct="1"/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</a:rPr>
                <a:t>DPM – Todd White (ARC)</a:t>
              </a:r>
            </a:p>
            <a:p>
              <a:pPr algn="ctr" eaLnBrk="1" hangingPunct="1"/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</a:rPr>
                <a:t>PA – Sherry Araiza</a:t>
              </a:r>
            </a:p>
            <a:p>
              <a:pPr algn="ctr" eaLnBrk="1" hangingPunct="1"/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</a:rPr>
                <a:t>Risk – Pierre King</a:t>
              </a:r>
            </a:p>
            <a:p>
              <a:pPr algn="ctr" eaLnBrk="1" hangingPunct="1"/>
              <a:r>
                <a:rPr lang="en-US" altLang="en-US" sz="900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Sch</a:t>
              </a: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</a:rPr>
                <a:t> – Bill Guilmette</a:t>
              </a:r>
            </a:p>
            <a:p>
              <a:pPr algn="ctr" eaLnBrk="1" hangingPunct="1"/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</a:rPr>
                <a:t>C&amp;DM – Katie King</a:t>
              </a:r>
            </a:p>
            <a:p>
              <a:pPr algn="ctr" eaLnBrk="1" hangingPunct="1"/>
              <a:endParaRPr lang="en-US" altLang="en-US" sz="9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algn="ctr" eaLnBrk="1" hangingPunct="1"/>
              <a:endParaRPr lang="en-US" altLang="en-US" sz="12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3116263" y="2892425"/>
              <a:ext cx="1785937" cy="1828800"/>
            </a:xfrm>
            <a:prstGeom prst="roundRect">
              <a:avLst/>
            </a:prstGeom>
            <a:solidFill>
              <a:srgbClr val="131BB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algn="ctr" eaLnBrk="1" hangingPunct="1"/>
              <a:endParaRPr lang="en-US" altLang="en-US" sz="12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algn="ctr" eaLnBrk="1" hangingPunct="1"/>
              <a:r>
                <a:rPr lang="en-US" altLang="en-US" sz="14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Orion LAS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</a:rPr>
                <a:t>PM – Robert </a:t>
              </a:r>
              <a:r>
                <a:rPr lang="en-US" altLang="en-US" sz="900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DeCoursey</a:t>
              </a:r>
              <a:endParaRPr lang="en-US" altLang="en-US" sz="9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</a:rPr>
                <a:t>DPM – Deborah Crane (MSFC)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</a:rPr>
                <a:t>DPM PP&amp;C – Tim Warner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</a:rPr>
                <a:t>PA – Cameron Hartman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Sch</a:t>
              </a: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</a:rPr>
                <a:t> – Bill Guilmette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</a:rPr>
                <a:t>C&amp;DM – Heidi </a:t>
              </a:r>
              <a:r>
                <a:rPr lang="en-US" altLang="en-US" sz="900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Connolly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Risk – Robin Flachbart (MSFC)</a:t>
              </a:r>
              <a:endParaRPr lang="en-US" altLang="en-US" sz="9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algn="ctr" eaLnBrk="1" hangingPunct="1">
                <a:lnSpc>
                  <a:spcPct val="120000"/>
                </a:lnSpc>
              </a:pPr>
              <a:r>
                <a:rPr lang="en-US" altLang="en-US" sz="900" dirty="0">
                  <a:solidFill>
                    <a:srgbClr val="FFFFFF"/>
                  </a:solidFill>
                  <a:latin typeface="Calibri" panose="020F0502020204030204" pitchFamily="34" charset="0"/>
                </a:rPr>
                <a:t>Admin – Cynthia Weathers</a:t>
              </a:r>
            </a:p>
            <a:p>
              <a:pPr algn="ctr" eaLnBrk="1" hangingPunct="1"/>
              <a:endParaRPr lang="en-US" altLang="en-US" sz="12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algn="ctr" eaLnBrk="1" hangingPunct="1"/>
              <a:endParaRPr lang="en-US" altLang="en-US" sz="12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275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2"/>
          <p:cNvSpPr>
            <a:spLocks noGrp="1"/>
          </p:cNvSpPr>
          <p:nvPr>
            <p:ph type="title"/>
          </p:nvPr>
        </p:nvSpPr>
        <p:spPr>
          <a:xfrm>
            <a:off x="1222375" y="196850"/>
            <a:ext cx="6678613" cy="646113"/>
          </a:xfrm>
        </p:spPr>
        <p:txBody>
          <a:bodyPr/>
          <a:lstStyle/>
          <a:p>
            <a:r>
              <a:rPr lang="en-US" altLang="en-US" smtClean="0">
                <a:ea typeface="ヒラギノ角ゴ Pro W3" charset="-128"/>
              </a:rPr>
              <a:t>FPD PP&amp;C Roles &amp; Responsibilities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2269849" y="4311650"/>
            <a:ext cx="6350" cy="1090613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446463" y="2486025"/>
            <a:ext cx="4762" cy="109220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751513" y="2486025"/>
            <a:ext cx="6350" cy="109220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045450" y="2486025"/>
            <a:ext cx="6350" cy="109220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130300" y="2486025"/>
            <a:ext cx="6350" cy="109220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2741613" y="1057275"/>
            <a:ext cx="3660775" cy="1211263"/>
          </a:xfrm>
          <a:prstGeom prst="roundRect">
            <a:avLst/>
          </a:prstGeom>
          <a:solidFill>
            <a:srgbClr val="C0DCFF"/>
          </a:solidFill>
          <a:ln w="1905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Program Planning &amp; Control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Deputy Director, </a:t>
            </a:r>
            <a:r>
              <a:rPr lang="en-US" sz="1400" dirty="0" smtClean="0">
                <a:solidFill>
                  <a:schemeClr val="tx1"/>
                </a:solidFill>
              </a:rPr>
              <a:t>Don Shick</a:t>
            </a:r>
            <a:endParaRPr lang="en-US" sz="1300" dirty="0">
              <a:solidFill>
                <a:srgbClr val="3366FF"/>
              </a:solidFill>
            </a:endParaRPr>
          </a:p>
          <a:p>
            <a:pPr algn="ctr">
              <a:defRPr/>
            </a:pPr>
            <a:r>
              <a:rPr lang="en-US" sz="1300" dirty="0">
                <a:solidFill>
                  <a:schemeClr val="tx1"/>
                </a:solidFill>
              </a:rPr>
              <a:t>Project Coordinator (TEAMS 2) 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55575" y="2741613"/>
            <a:ext cx="1951038" cy="1298575"/>
          </a:xfrm>
          <a:prstGeom prst="roundRect">
            <a:avLst/>
          </a:prstGeom>
          <a:solidFill>
            <a:srgbClr val="C0DCFF"/>
          </a:solidFill>
          <a:ln w="1905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Resources 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Management</a:t>
            </a:r>
          </a:p>
          <a:p>
            <a:pPr algn="ctr">
              <a:defRPr/>
            </a:pPr>
            <a:r>
              <a:rPr lang="en-US" sz="1300" dirty="0">
                <a:solidFill>
                  <a:schemeClr val="tx1"/>
                </a:solidFill>
              </a:rPr>
              <a:t>Lead, Staten Spruill </a:t>
            </a:r>
            <a:r>
              <a:rPr lang="en-US" sz="1300" dirty="0" smtClean="0">
                <a:solidFill>
                  <a:schemeClr val="tx1"/>
                </a:solidFill>
              </a:rPr>
              <a:t/>
            </a:r>
            <a:br>
              <a:rPr lang="en-US" sz="1300" dirty="0" smtClean="0">
                <a:solidFill>
                  <a:schemeClr val="tx1"/>
                </a:solidFill>
              </a:rPr>
            </a:br>
            <a:r>
              <a:rPr lang="en-US" sz="1300" dirty="0" smtClean="0">
                <a:solidFill>
                  <a:schemeClr val="tx1"/>
                </a:solidFill>
              </a:rPr>
              <a:t>CS and Contractors </a:t>
            </a:r>
            <a:endParaRPr lang="en-US" sz="13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300" dirty="0">
                <a:solidFill>
                  <a:schemeClr val="tx1"/>
                </a:solidFill>
              </a:rPr>
              <a:t>(TEAMS 2)</a:t>
            </a:r>
          </a:p>
          <a:p>
            <a:pPr algn="ctr">
              <a:defRPr/>
            </a:pPr>
            <a:endParaRPr lang="en-US" sz="13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416015" y="2756272"/>
            <a:ext cx="2029278" cy="1298841"/>
          </a:xfrm>
          <a:prstGeom prst="roundRect">
            <a:avLst/>
          </a:prstGeom>
          <a:solidFill>
            <a:srgbClr val="C0DCFF"/>
          </a:solidFill>
          <a:ln w="1905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ln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Schedule 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Management</a:t>
            </a:r>
          </a:p>
          <a:p>
            <a:pPr algn="ctr">
              <a:defRPr/>
            </a:pPr>
            <a:r>
              <a:rPr lang="en-US" sz="1300" dirty="0">
                <a:solidFill>
                  <a:schemeClr val="tx1"/>
                </a:solidFill>
              </a:rPr>
              <a:t>Lead, Sarah </a:t>
            </a:r>
            <a:r>
              <a:rPr lang="en-US" sz="1400" dirty="0" err="1">
                <a:solidFill>
                  <a:srgbClr val="000000"/>
                </a:solidFill>
              </a:rPr>
              <a:t>Waechter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300" dirty="0">
                <a:solidFill>
                  <a:srgbClr val="FF0000"/>
                </a:solidFill>
              </a:rPr>
              <a:t>* </a:t>
            </a:r>
            <a:endParaRPr lang="en-US" sz="13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300" dirty="0">
                <a:solidFill>
                  <a:schemeClr val="tx1"/>
                </a:solidFill>
              </a:rPr>
              <a:t>Contractors</a:t>
            </a:r>
          </a:p>
          <a:p>
            <a:pPr algn="ctr">
              <a:defRPr/>
            </a:pPr>
            <a:r>
              <a:rPr lang="en-US" sz="1300" dirty="0">
                <a:solidFill>
                  <a:schemeClr val="tx1"/>
                </a:solidFill>
              </a:rPr>
              <a:t>(TEAMS 2)</a:t>
            </a:r>
          </a:p>
          <a:p>
            <a:pPr algn="ctr">
              <a:defRPr/>
            </a:pPr>
            <a:endParaRPr lang="en-US" sz="13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4781550" y="2754313"/>
            <a:ext cx="1951038" cy="1298575"/>
          </a:xfrm>
          <a:prstGeom prst="roundRect">
            <a:avLst/>
          </a:prstGeom>
          <a:solidFill>
            <a:srgbClr val="C0DCFF"/>
          </a:solidFill>
          <a:ln w="1905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Configuration &amp; 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Data Management</a:t>
            </a:r>
          </a:p>
          <a:p>
            <a:pPr algn="ctr">
              <a:defRPr/>
            </a:pPr>
            <a:r>
              <a:rPr lang="en-US" sz="1300" dirty="0">
                <a:solidFill>
                  <a:schemeClr val="tx1"/>
                </a:solidFill>
              </a:rPr>
              <a:t>Lead, Heather </a:t>
            </a:r>
            <a:r>
              <a:rPr lang="en-US" sz="1300" dirty="0" err="1">
                <a:solidFill>
                  <a:schemeClr val="tx1"/>
                </a:solidFill>
              </a:rPr>
              <a:t>Altizer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>
                <a:solidFill>
                  <a:srgbClr val="FF0000"/>
                </a:solidFill>
              </a:rPr>
              <a:t>* </a:t>
            </a:r>
            <a:r>
              <a:rPr lang="en-US" sz="1300" dirty="0">
                <a:solidFill>
                  <a:schemeClr val="tx1"/>
                </a:solidFill>
              </a:rPr>
              <a:t>Contractors</a:t>
            </a:r>
          </a:p>
          <a:p>
            <a:pPr algn="ctr">
              <a:defRPr/>
            </a:pPr>
            <a:r>
              <a:rPr lang="en-US" sz="1300" dirty="0">
                <a:solidFill>
                  <a:schemeClr val="tx1"/>
                </a:solidFill>
              </a:rPr>
              <a:t>(TEAMS 2)</a:t>
            </a:r>
          </a:p>
          <a:p>
            <a:pPr algn="ctr">
              <a:defRPr/>
            </a:pPr>
            <a:endParaRPr lang="en-US" sz="13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3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078663" y="2741613"/>
            <a:ext cx="1949450" cy="1298575"/>
          </a:xfrm>
          <a:prstGeom prst="roundRect">
            <a:avLst/>
          </a:prstGeom>
          <a:solidFill>
            <a:srgbClr val="C0DCFF"/>
          </a:solidFill>
          <a:ln w="1905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Risk 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Management</a:t>
            </a:r>
          </a:p>
          <a:p>
            <a:pPr algn="ctr">
              <a:defRPr/>
            </a:pPr>
            <a:r>
              <a:rPr lang="en-US" sz="1300" dirty="0">
                <a:solidFill>
                  <a:schemeClr val="tx1"/>
                </a:solidFill>
              </a:rPr>
              <a:t>Lead, </a:t>
            </a:r>
            <a:r>
              <a:rPr lang="en-US" sz="1200" dirty="0">
                <a:solidFill>
                  <a:schemeClr val="tx1"/>
                </a:solidFill>
              </a:rPr>
              <a:t>Sarah </a:t>
            </a:r>
            <a:r>
              <a:rPr lang="en-US" sz="1200" dirty="0" err="1">
                <a:solidFill>
                  <a:srgbClr val="000000"/>
                </a:solidFill>
              </a:rPr>
              <a:t>Waechter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300" dirty="0">
                <a:solidFill>
                  <a:srgbClr val="FF0000"/>
                </a:solidFill>
              </a:rPr>
              <a:t>* </a:t>
            </a:r>
            <a:endParaRPr lang="en-US" sz="13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300" dirty="0">
                <a:solidFill>
                  <a:schemeClr val="tx1"/>
                </a:solidFill>
              </a:rPr>
              <a:t>Contractors</a:t>
            </a:r>
          </a:p>
          <a:p>
            <a:pPr algn="ctr">
              <a:defRPr/>
            </a:pPr>
            <a:r>
              <a:rPr lang="en-US" sz="1300" dirty="0">
                <a:solidFill>
                  <a:schemeClr val="tx1"/>
                </a:solidFill>
              </a:rPr>
              <a:t>(TEAMS 2)</a:t>
            </a:r>
          </a:p>
          <a:p>
            <a:pPr algn="ctr"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295124" y="4748213"/>
            <a:ext cx="1949450" cy="1298575"/>
          </a:xfrm>
          <a:prstGeom prst="roundRect">
            <a:avLst/>
          </a:prstGeom>
          <a:solidFill>
            <a:srgbClr val="C0DCFF"/>
          </a:solidFill>
          <a:ln w="1905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Earned Value 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Management</a:t>
            </a:r>
          </a:p>
          <a:p>
            <a:pPr algn="ctr">
              <a:defRPr/>
            </a:pPr>
            <a:r>
              <a:rPr lang="en-US" sz="1300" dirty="0">
                <a:solidFill>
                  <a:schemeClr val="tx1"/>
                </a:solidFill>
              </a:rPr>
              <a:t>Lead, Robin Land </a:t>
            </a:r>
            <a:r>
              <a:rPr lang="en-US" sz="1300" dirty="0">
                <a:solidFill>
                  <a:srgbClr val="FF0000"/>
                </a:solidFill>
              </a:rPr>
              <a:t>*</a:t>
            </a:r>
          </a:p>
          <a:p>
            <a:pPr algn="ctr">
              <a:defRPr/>
            </a:pPr>
            <a:r>
              <a:rPr lang="en-US" sz="1300" dirty="0">
                <a:solidFill>
                  <a:schemeClr val="tx1"/>
                </a:solidFill>
              </a:rPr>
              <a:t>Contractors</a:t>
            </a:r>
          </a:p>
          <a:p>
            <a:pPr algn="ctr">
              <a:defRPr/>
            </a:pPr>
            <a:r>
              <a:rPr lang="en-US" sz="1300" dirty="0">
                <a:solidFill>
                  <a:schemeClr val="tx1"/>
                </a:solidFill>
              </a:rPr>
              <a:t>(TEAMS 2)</a:t>
            </a:r>
          </a:p>
          <a:p>
            <a:pPr algn="ctr"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331" name="TextBox 55"/>
          <p:cNvSpPr txBox="1">
            <a:spLocks noChangeArrowheads="1"/>
          </p:cNvSpPr>
          <p:nvPr/>
        </p:nvSpPr>
        <p:spPr bwMode="auto">
          <a:xfrm>
            <a:off x="1117600" y="6086475"/>
            <a:ext cx="6908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1" hangingPunct="1">
              <a:buClr>
                <a:srgbClr val="FF0000"/>
              </a:buClr>
            </a:pPr>
            <a:r>
              <a:rPr lang="en-US" altLang="en-US" sz="1200" dirty="0">
                <a:solidFill>
                  <a:srgbClr val="FF0000"/>
                </a:solidFill>
              </a:rPr>
              <a:t>* </a:t>
            </a:r>
            <a:r>
              <a:rPr lang="en-US" altLang="en-US" sz="1200" b="1" dirty="0">
                <a:solidFill>
                  <a:srgbClr val="000000"/>
                </a:solidFill>
                <a:latin typeface="Helvetica" panose="020B0604020202020204" pitchFamily="34" charset="0"/>
              </a:rPr>
              <a:t>Denotes FPD </a:t>
            </a:r>
            <a:r>
              <a:rPr lang="en-US" altLang="en-US" sz="1200" b="1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employee</a:t>
            </a:r>
            <a:endParaRPr lang="en-US" altLang="en-US" sz="1200" b="1" dirty="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130300" y="2486252"/>
            <a:ext cx="6910388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276199" y="4311650"/>
            <a:ext cx="4636671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7" idx="2"/>
          </p:cNvCxnSpPr>
          <p:nvPr/>
        </p:nvCxnSpPr>
        <p:spPr>
          <a:xfrm>
            <a:off x="4572000" y="2268538"/>
            <a:ext cx="11113" cy="2043112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5757170" y="4721225"/>
            <a:ext cx="1951037" cy="1298575"/>
          </a:xfrm>
          <a:prstGeom prst="roundRect">
            <a:avLst/>
          </a:prstGeom>
          <a:solidFill>
            <a:srgbClr val="C0DCFF"/>
          </a:solidFill>
          <a:ln w="1905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Assessments</a:t>
            </a:r>
          </a:p>
          <a:p>
            <a:pPr algn="ctr">
              <a:defRPr/>
            </a:pPr>
            <a:r>
              <a:rPr lang="en-US" sz="1300" dirty="0">
                <a:solidFill>
                  <a:schemeClr val="tx1"/>
                </a:solidFill>
              </a:rPr>
              <a:t>Lead, TBN </a:t>
            </a:r>
            <a:r>
              <a:rPr lang="en-US" sz="1300" dirty="0">
                <a:solidFill>
                  <a:srgbClr val="FF0000"/>
                </a:solidFill>
              </a:rPr>
              <a:t>* </a:t>
            </a:r>
            <a:endParaRPr lang="en-US" sz="13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6912870" y="4305300"/>
            <a:ext cx="0" cy="415925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4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5" y="812830"/>
            <a:ext cx="8779796" cy="511411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 smtClean="0"/>
              <a:t>Project </a:t>
            </a:r>
            <a:r>
              <a:rPr lang="en-US" sz="2400" dirty="0"/>
              <a:t>Implementation and execution successes: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1800" b="1" dirty="0" smtClean="0"/>
              <a:t>ALHAT (autonomous GN</a:t>
            </a:r>
            <a:r>
              <a:rPr lang="en-US" sz="1800" b="1" dirty="0"/>
              <a:t>&amp;C and sensing system for </a:t>
            </a:r>
            <a:r>
              <a:rPr lang="en-US" sz="1800" b="1" dirty="0" smtClean="0"/>
              <a:t>lunar </a:t>
            </a:r>
            <a:r>
              <a:rPr lang="en-US" sz="1800" b="1" dirty="0"/>
              <a:t>descent </a:t>
            </a:r>
            <a:r>
              <a:rPr lang="en-US" sz="1800" b="1" dirty="0" smtClean="0"/>
              <a:t>vehicles)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1800" b="1" dirty="0" smtClean="0"/>
              <a:t>X-43A (scram-jet powered hypersonic flight demonstration [3 Flights])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1800" b="1" dirty="0" smtClean="0"/>
              <a:t>ASCENDS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1800" b="1" dirty="0" smtClean="0"/>
              <a:t>Ares </a:t>
            </a:r>
            <a:r>
              <a:rPr lang="en-US" sz="1800" b="1" dirty="0"/>
              <a:t>I-X  (first Exploration flight test)</a:t>
            </a:r>
            <a:endParaRPr lang="en-US" sz="1800" b="1" dirty="0" smtClean="0"/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1800" b="1" dirty="0" smtClean="0"/>
              <a:t>Orion </a:t>
            </a:r>
            <a:r>
              <a:rPr lang="en-US" sz="1800" b="1" dirty="0"/>
              <a:t>PA-1  (first Orion flight test and critical demonstration of </a:t>
            </a:r>
            <a:r>
              <a:rPr lang="en-US" sz="1800" b="1" dirty="0" smtClean="0"/>
              <a:t>LAS)</a:t>
            </a:r>
            <a:endParaRPr lang="en-US" sz="1800" b="1" dirty="0"/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1800" b="1" dirty="0"/>
              <a:t>STORRM  (first flight demo of Exploration Autonomous Rendezvous and </a:t>
            </a:r>
            <a:r>
              <a:rPr lang="en-US" sz="1800" b="1" dirty="0" smtClean="0"/>
              <a:t>Docking)</a:t>
            </a:r>
            <a:endParaRPr lang="en-US" sz="1800" b="1" dirty="0"/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1800" b="1" dirty="0"/>
              <a:t>CERES FM5  (maintenance of critical climate data record)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1800" b="1" dirty="0"/>
              <a:t>IRVE-2  (first flight demonstration of inflatable reentry technology)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1800" b="1" dirty="0"/>
              <a:t>IRVE-3  (significant maturation of inflatable reentry technology)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1800" b="1" dirty="0"/>
              <a:t>MEDLI  (first extensive </a:t>
            </a:r>
            <a:r>
              <a:rPr lang="en-US" sz="1800" b="1" dirty="0" err="1"/>
              <a:t>aerothermal</a:t>
            </a:r>
            <a:r>
              <a:rPr lang="en-US" sz="1800" b="1" dirty="0"/>
              <a:t> flight data from actual planetary entry</a:t>
            </a:r>
            <a:r>
              <a:rPr lang="en-US" sz="1800" b="1" dirty="0" smtClean="0"/>
              <a:t>)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1800" b="1" dirty="0" smtClean="0"/>
              <a:t>MISSE 6 (investigate </a:t>
            </a:r>
            <a:r>
              <a:rPr lang="en-US" sz="1800" b="1" dirty="0"/>
              <a:t>effects of long-term exposure of materials </a:t>
            </a:r>
            <a:r>
              <a:rPr lang="en-US" sz="1800" b="1" dirty="0" smtClean="0"/>
              <a:t>to </a:t>
            </a:r>
            <a:r>
              <a:rPr lang="en-US" sz="1800" b="1" dirty="0"/>
              <a:t>space </a:t>
            </a:r>
            <a:r>
              <a:rPr lang="en-US" sz="1800" b="1" dirty="0" smtClean="0"/>
              <a:t>environment)</a:t>
            </a:r>
            <a:endParaRPr lang="en-US" sz="1800" b="1" dirty="0"/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1800" b="1" dirty="0" err="1"/>
              <a:t>HIFiRE</a:t>
            </a:r>
            <a:r>
              <a:rPr lang="en-US" sz="1800" b="1" dirty="0"/>
              <a:t>  (first scramjet flight test under AF/NASA partnership</a:t>
            </a:r>
            <a:r>
              <a:rPr lang="en-US" sz="1800" b="1" dirty="0" smtClean="0"/>
              <a:t>)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1800" b="1" dirty="0" smtClean="0"/>
              <a:t>CALIPSO (determine effects </a:t>
            </a:r>
            <a:r>
              <a:rPr lang="en-US" sz="1800" b="1" dirty="0"/>
              <a:t>of clouds and aerosols </a:t>
            </a:r>
            <a:r>
              <a:rPr lang="en-US" sz="1800" b="1" dirty="0" smtClean="0"/>
              <a:t>on </a:t>
            </a:r>
            <a:r>
              <a:rPr lang="en-US" sz="1800" b="1" dirty="0"/>
              <a:t>changes in the Earth's </a:t>
            </a:r>
            <a:r>
              <a:rPr lang="en-US" sz="1800" b="1" dirty="0" smtClean="0"/>
              <a:t>climate)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1800" b="1" dirty="0" smtClean="0"/>
              <a:t>Orion EFT-1 (demo of LAS Jettison</a:t>
            </a:r>
            <a:r>
              <a:rPr lang="en-US" sz="1800" b="1" dirty="0"/>
              <a:t> </a:t>
            </a:r>
            <a:r>
              <a:rPr lang="en-US" sz="1800" b="1" dirty="0" smtClean="0"/>
              <a:t>and first flight of composite MSA Diaphragm)</a:t>
            </a:r>
          </a:p>
          <a:p>
            <a:pPr eaLnBrk="1" fontAlgn="auto" hangingPunct="1">
              <a:spcBef>
                <a:spcPts val="2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1800" dirty="0" err="1" smtClean="0"/>
              <a:t>RaDX</a:t>
            </a:r>
            <a:r>
              <a:rPr lang="en-US" sz="1800" dirty="0" smtClean="0"/>
              <a:t> – Radiation </a:t>
            </a:r>
            <a:r>
              <a:rPr lang="en-US" sz="1800" dirty="0" err="1" smtClean="0"/>
              <a:t>Dosimetry</a:t>
            </a:r>
            <a:r>
              <a:rPr lang="en-US" sz="1800" dirty="0" smtClean="0"/>
              <a:t> </a:t>
            </a:r>
            <a:r>
              <a:rPr lang="en-US" sz="1800" dirty="0"/>
              <a:t>Experiment </a:t>
            </a:r>
            <a:r>
              <a:rPr lang="en-US" sz="1800" dirty="0" smtClean="0"/>
              <a:t>(provide </a:t>
            </a:r>
            <a:r>
              <a:rPr lang="en-US" sz="1800" dirty="0"/>
              <a:t>first-time indications of how cosmic rays deposit energy at the top of </a:t>
            </a:r>
            <a:r>
              <a:rPr lang="en-US" sz="1800" dirty="0" smtClean="0"/>
              <a:t>our atmosphere)</a:t>
            </a:r>
            <a:endParaRPr lang="en-US" sz="1800" b="1" dirty="0"/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 dirty="0" smtClean="0"/>
              <a:t>	</a:t>
            </a:r>
            <a:endParaRPr lang="en-US" sz="1800" b="1" dirty="0"/>
          </a:p>
        </p:txBody>
      </p:sp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921752" y="227952"/>
            <a:ext cx="7772400" cy="686445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Calibri" charset="0"/>
              </a:rPr>
              <a:t>Completed FPD Projects</a:t>
            </a:r>
            <a:endParaRPr lang="en-US" b="1" dirty="0">
              <a:latin typeface="Calibri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35614" y="6145744"/>
            <a:ext cx="7522766" cy="679266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0000FF"/>
                </a:solidFill>
                <a:latin typeface="+mj-lt"/>
              </a:rPr>
              <a:t>LaRC Strategy of a Dedicated Flight Projects Organization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0000FF"/>
                </a:solidFill>
                <a:latin typeface="+mj-lt"/>
              </a:rPr>
              <a:t>Including Integrated PP&amp;C </a:t>
            </a:r>
            <a:r>
              <a:rPr lang="en-US" sz="1600" b="1" dirty="0">
                <a:solidFill>
                  <a:srgbClr val="0000FF"/>
                </a:solidFill>
                <a:latin typeface="+mj-lt"/>
              </a:rPr>
              <a:t>i</a:t>
            </a:r>
            <a:r>
              <a:rPr lang="en-US" sz="1600" b="1" dirty="0" smtClean="0">
                <a:solidFill>
                  <a:srgbClr val="0000FF"/>
                </a:solidFill>
                <a:latin typeface="+mj-lt"/>
              </a:rPr>
              <a:t>s Working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227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Recent Successes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2C351-4EB7-464C-84B7-5DB13FD2803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" name="Picture 1" descr="CALIPSO Poster Landscap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12" y="1233634"/>
            <a:ext cx="2209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res I-X Poster for 10x7.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12" y="2938024"/>
            <a:ext cx="2209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ORION PA-1 10x7.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12" y="4653375"/>
            <a:ext cx="2209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RVE-II-launch-poster-v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046" y="1233635"/>
            <a:ext cx="2209800" cy="1657350"/>
          </a:xfrm>
          <a:prstGeom prst="rect">
            <a:avLst/>
          </a:prstGeom>
        </p:spPr>
      </p:pic>
      <p:pic>
        <p:nvPicPr>
          <p:cNvPr id="9" name="Picture 2" descr="IRVE-3 Poster Landscap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3380" y="1233635"/>
            <a:ext cx="2236999" cy="16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STORRM on STS 134 Poster Landscape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0656" y="2938025"/>
            <a:ext cx="2209801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MELDI Poster Landscape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112" y="4653375"/>
            <a:ext cx="2209800" cy="1657350"/>
          </a:xfrm>
          <a:prstGeom prst="rect">
            <a:avLst/>
          </a:prstGeom>
        </p:spPr>
      </p:pic>
      <p:pic>
        <p:nvPicPr>
          <p:cNvPr id="13" name="Picture 12" descr="ORION LAS MSAD Poster 30x40in PRINT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1512" y="4653375"/>
            <a:ext cx="2209800" cy="1657350"/>
          </a:xfrm>
          <a:prstGeom prst="rect">
            <a:avLst/>
          </a:prstGeom>
        </p:spPr>
      </p:pic>
      <p:pic>
        <p:nvPicPr>
          <p:cNvPr id="14" name="Picture 1" descr="ORION EFT-1 LAS 10x7.5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913" y="2938025"/>
            <a:ext cx="2209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ERES Poster 10x7.5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913" y="1233634"/>
            <a:ext cx="2209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LHAT on Morpheus v8 400dpi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8601" y="2938024"/>
            <a:ext cx="2214167" cy="1660626"/>
          </a:xfrm>
          <a:prstGeom prst="rect">
            <a:avLst/>
          </a:prstGeom>
        </p:spPr>
      </p:pic>
      <p:pic>
        <p:nvPicPr>
          <p:cNvPr id="17" name="Picture 16" descr="RaD-X Project Poster Landscape v3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913" y="4655976"/>
            <a:ext cx="2202864" cy="165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84" y="953652"/>
            <a:ext cx="8779796" cy="5522150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HEOMD</a:t>
            </a:r>
          </a:p>
          <a:p>
            <a:pPr marL="62865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ARRM </a:t>
            </a:r>
            <a:r>
              <a:rPr lang="en-US" dirty="0" err="1" smtClean="0"/>
              <a:t>CapM</a:t>
            </a:r>
            <a:r>
              <a:rPr lang="en-US" dirty="0"/>
              <a:t>-</a:t>
            </a:r>
            <a:r>
              <a:rPr lang="en-US" dirty="0" smtClean="0"/>
              <a:t>CRS</a:t>
            </a:r>
          </a:p>
          <a:p>
            <a:pPr marL="62865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Orion </a:t>
            </a:r>
            <a:r>
              <a:rPr lang="en-US" dirty="0" smtClean="0"/>
              <a:t>LAS</a:t>
            </a:r>
          </a:p>
          <a:p>
            <a:pPr marL="62865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Orion AA-2 Flight Test </a:t>
            </a:r>
            <a:r>
              <a:rPr lang="en-US" dirty="0" smtClean="0"/>
              <a:t>Articles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STMD</a:t>
            </a:r>
          </a:p>
          <a:p>
            <a:pPr marL="62865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MEDLI</a:t>
            </a:r>
            <a:r>
              <a:rPr lang="en-US" dirty="0"/>
              <a:t>-2</a:t>
            </a: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SMD ESD</a:t>
            </a:r>
          </a:p>
          <a:p>
            <a:pPr marL="62865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CLARREO</a:t>
            </a:r>
          </a:p>
          <a:p>
            <a:pPr marL="62865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RBI</a:t>
            </a:r>
          </a:p>
          <a:p>
            <a:pPr marL="62865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CERES </a:t>
            </a:r>
            <a:r>
              <a:rPr lang="en-US" dirty="0" smtClean="0"/>
              <a:t>FM6</a:t>
            </a:r>
          </a:p>
          <a:p>
            <a:pPr marL="62865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SAGE III</a:t>
            </a:r>
            <a:endParaRPr lang="en-US" dirty="0" smtClean="0"/>
          </a:p>
          <a:p>
            <a:pPr marL="62865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TEMPO </a:t>
            </a:r>
            <a:r>
              <a:rPr lang="en-US" dirty="0"/>
              <a:t>Mission		</a:t>
            </a:r>
          </a:p>
          <a:p>
            <a:pPr marL="62865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TEMPO Instrument</a:t>
            </a:r>
          </a:p>
          <a:p>
            <a:pPr marL="914400" lvl="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/>
              <a:t>	</a:t>
            </a:r>
          </a:p>
        </p:txBody>
      </p:sp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1560285" y="64667"/>
            <a:ext cx="6295571" cy="686445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Calibri" charset="0"/>
              </a:rPr>
              <a:t>Current FPD Projects</a:t>
            </a:r>
            <a:endParaRPr lang="en-US" b="1" dirty="0">
              <a:latin typeface="Calibri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227024" y="1180509"/>
            <a:ext cx="1238082" cy="75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14621" y="954652"/>
            <a:ext cx="638766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" b="1" i="1" dirty="0">
                <a:solidFill>
                  <a:prstClr val="black"/>
                </a:solidFill>
                <a:latin typeface="Arial" pitchFamily="29" charset="0"/>
                <a:ea typeface="ヒラギノ角ゴ Pro W3" pitchFamily="29" charset="-128"/>
              </a:rPr>
              <a:t>The LaRC ARRM CAPM-CRS Project is providing the Capture Module Contact and Restraint Subsystem (CRS) </a:t>
            </a:r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3920085" y="1385539"/>
            <a:ext cx="394536" cy="608204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Orion LAS Sequence Poster for .PP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288" y="944451"/>
            <a:ext cx="1816485" cy="136236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9596" y="2546213"/>
            <a:ext cx="1816485" cy="1362364"/>
          </a:xfrm>
          <a:prstGeom prst="rect">
            <a:avLst/>
          </a:prstGeom>
        </p:spPr>
      </p:pic>
      <p:sp>
        <p:nvSpPr>
          <p:cNvPr id="47" name="Title 2"/>
          <p:cNvSpPr txBox="1">
            <a:spLocks/>
          </p:cNvSpPr>
          <p:nvPr/>
        </p:nvSpPr>
        <p:spPr bwMode="auto">
          <a:xfrm>
            <a:off x="2905154" y="2706827"/>
            <a:ext cx="1681097" cy="19742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0090"/>
                </a:solidFill>
                <a:latin typeface="+mj-lt"/>
                <a:ea typeface="ヒラギノ角ゴ Pro W3" pitchFamily="-109" charset="-128"/>
                <a:cs typeface="ヒラギノ角ゴ Pro W3" pitchFamily="-109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0"/>
                </a:solidFill>
                <a:latin typeface="Calibri" pitchFamily="34" charset="0"/>
                <a:ea typeface="ヒラギノ角ゴ Pro W3" pitchFamily="-109" charset="-128"/>
                <a:cs typeface="ヒラギノ角ゴ Pro W3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800" dirty="0" smtClean="0">
                <a:solidFill>
                  <a:schemeClr val="bg1"/>
                </a:solidFill>
              </a:rPr>
              <a:t>Orion Ascent Abort-2 Flight Test Articles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53987" y="2646274"/>
            <a:ext cx="638766" cy="10926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" b="1" i="1" dirty="0">
                <a:solidFill>
                  <a:prstClr val="black"/>
                </a:solidFill>
                <a:latin typeface="Arial" pitchFamily="29" charset="0"/>
                <a:ea typeface="ヒラギノ角ゴ Pro W3" pitchFamily="29" charset="-128"/>
              </a:rPr>
              <a:t>The </a:t>
            </a:r>
            <a:r>
              <a:rPr lang="en-US" sz="500" b="1" i="1" dirty="0" smtClean="0">
                <a:solidFill>
                  <a:prstClr val="black"/>
                </a:solidFill>
                <a:latin typeface="Arial" pitchFamily="29" charset="0"/>
                <a:ea typeface="ヒラギノ角ゴ Pro W3" pitchFamily="29" charset="-128"/>
              </a:rPr>
              <a:t>Orion AA-2 FTA Project to </a:t>
            </a:r>
            <a:r>
              <a:rPr lang="en-US" sz="500" b="1" i="1" dirty="0">
                <a:solidFill>
                  <a:prstClr val="black"/>
                </a:solidFill>
                <a:latin typeface="Arial" pitchFamily="29" charset="0"/>
                <a:ea typeface="ヒラギノ角ゴ Pro W3" pitchFamily="29" charset="-128"/>
              </a:rPr>
              <a:t>Provide CM (CM3) &amp; GSE, LaRC to Provide Separation Ring &amp; GSE</a:t>
            </a:r>
          </a:p>
          <a:p>
            <a:pPr algn="ctr"/>
            <a:r>
              <a:rPr lang="en-US" sz="500" b="1" i="1" dirty="0">
                <a:solidFill>
                  <a:prstClr val="black"/>
                </a:solidFill>
                <a:latin typeface="Arial" pitchFamily="29" charset="0"/>
                <a:ea typeface="ヒラギノ角ゴ Pro W3" pitchFamily="29" charset="-128"/>
              </a:rPr>
              <a:t> and Platforms for SLC-46 Mobile Access Structure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4314621" y="2904250"/>
            <a:ext cx="439366" cy="243811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MSL Aeroshell_0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5602" y="2449000"/>
            <a:ext cx="1815350" cy="1362364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523357" y="2449000"/>
            <a:ext cx="737208" cy="13460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" b="1" i="1" dirty="0">
                <a:solidFill>
                  <a:prstClr val="black"/>
                </a:solidFill>
                <a:latin typeface="Arial" pitchFamily="29" charset="0"/>
                <a:ea typeface="ヒラギノ角ゴ Pro W3" pitchFamily="29" charset="-128"/>
              </a:rPr>
              <a:t>MEDLI2 complements and extends the MEDLI (MSL) measurements with additional </a:t>
            </a:r>
            <a:r>
              <a:rPr lang="en-US" sz="500" b="1" i="1" dirty="0" err="1">
                <a:solidFill>
                  <a:prstClr val="black"/>
                </a:solidFill>
                <a:latin typeface="Arial" pitchFamily="29" charset="0"/>
                <a:ea typeface="ヒラギノ角ゴ Pro W3" pitchFamily="29" charset="-128"/>
              </a:rPr>
              <a:t>heatshield</a:t>
            </a:r>
            <a:r>
              <a:rPr lang="en-US" sz="500" b="1" i="1" dirty="0">
                <a:solidFill>
                  <a:prstClr val="black"/>
                </a:solidFill>
                <a:latin typeface="Arial" pitchFamily="29" charset="0"/>
                <a:ea typeface="ヒラギノ角ゴ Pro W3" pitchFamily="29" charset="-128"/>
              </a:rPr>
              <a:t> observation locations, inclusion of supersonic aerodynamics, and </a:t>
            </a:r>
            <a:r>
              <a:rPr lang="en-US" sz="500" b="1" i="1" dirty="0" err="1">
                <a:solidFill>
                  <a:prstClr val="black"/>
                </a:solidFill>
                <a:latin typeface="Arial" pitchFamily="29" charset="0"/>
                <a:ea typeface="ヒラギノ角ゴ Pro W3" pitchFamily="29" charset="-128"/>
              </a:rPr>
              <a:t>backshell</a:t>
            </a:r>
            <a:r>
              <a:rPr lang="en-US" sz="500" b="1" i="1" dirty="0">
                <a:solidFill>
                  <a:prstClr val="black"/>
                </a:solidFill>
                <a:latin typeface="Arial" pitchFamily="29" charset="0"/>
                <a:ea typeface="ヒラギノ角ゴ Pro W3" pitchFamily="29" charset="-128"/>
              </a:rPr>
              <a:t> </a:t>
            </a:r>
            <a:r>
              <a:rPr lang="en-US" sz="500" b="1" i="1" dirty="0" err="1">
                <a:solidFill>
                  <a:prstClr val="black"/>
                </a:solidFill>
                <a:latin typeface="Arial" pitchFamily="29" charset="0"/>
                <a:ea typeface="ヒラギノ角ゴ Pro W3" pitchFamily="29" charset="-128"/>
              </a:rPr>
              <a:t>aerothermal</a:t>
            </a:r>
            <a:r>
              <a:rPr lang="en-US" sz="500" b="1" i="1" dirty="0">
                <a:solidFill>
                  <a:prstClr val="black"/>
                </a:solidFill>
                <a:latin typeface="Arial" pitchFamily="29" charset="0"/>
                <a:ea typeface="ヒラギノ角ゴ Pro W3" pitchFamily="29" charset="-128"/>
              </a:rPr>
              <a:t> and pressure observations.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7050603" y="2920597"/>
            <a:ext cx="472754" cy="345016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6966626" y="2920597"/>
            <a:ext cx="556731" cy="669924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2345" y="3569477"/>
            <a:ext cx="304198" cy="13882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4339" name="Rectangle 14338"/>
          <p:cNvSpPr/>
          <p:nvPr/>
        </p:nvSpPr>
        <p:spPr>
          <a:xfrm>
            <a:off x="5505602" y="3672748"/>
            <a:ext cx="5801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i="1" dirty="0">
                <a:solidFill>
                  <a:srgbClr val="FFFFFF"/>
                </a:solidFill>
              </a:rPr>
              <a:t>MEADS 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14340" name="Rectangle 14339"/>
          <p:cNvSpPr/>
          <p:nvPr/>
        </p:nvSpPr>
        <p:spPr>
          <a:xfrm>
            <a:off x="3227293" y="4387840"/>
            <a:ext cx="85053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" b="1" i="1" dirty="0">
                <a:solidFill>
                  <a:prstClr val="black"/>
                </a:solidFill>
                <a:latin typeface="Arial" pitchFamily="29" charset="0"/>
                <a:ea typeface="ヒラギノ角ゴ Pro W3" pitchFamily="29" charset="-128"/>
              </a:rPr>
              <a:t>CLARREO attacks the largest climate feedback uncertainties</a:t>
            </a:r>
          </a:p>
        </p:txBody>
      </p:sp>
      <p:pic>
        <p:nvPicPr>
          <p:cNvPr id="68" name="Picture 2" descr="CERES Poster 10x7.5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954" y="3935505"/>
            <a:ext cx="1817515" cy="136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" descr="TEMPO Poster 10x7.5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699" y="5385371"/>
            <a:ext cx="1824526" cy="136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14340"/>
          <p:cNvSpPr/>
          <p:nvPr/>
        </p:nvSpPr>
        <p:spPr>
          <a:xfrm>
            <a:off x="3920084" y="5857319"/>
            <a:ext cx="819077" cy="4770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" b="1" i="1" dirty="0">
                <a:solidFill>
                  <a:prstClr val="black"/>
                </a:solidFill>
                <a:latin typeface="Arial" pitchFamily="29" charset="0"/>
                <a:ea typeface="ヒラギノ角ゴ Pro W3" pitchFamily="29" charset="-128"/>
              </a:rPr>
              <a:t>SAGE III is the Pathfinder for Earth Science Observations from ISS</a:t>
            </a:r>
          </a:p>
        </p:txBody>
      </p:sp>
      <p:pic>
        <p:nvPicPr>
          <p:cNvPr id="27" name="Picture 26" descr="RBI Poster PPT format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613" y="944451"/>
            <a:ext cx="1816485" cy="1362364"/>
          </a:xfrm>
          <a:prstGeom prst="rect">
            <a:avLst/>
          </a:prstGeom>
        </p:spPr>
      </p:pic>
      <p:pic>
        <p:nvPicPr>
          <p:cNvPr id="2" name="Picture 1" descr="SAGE III FPD Proejct Poster 12 9 15 v5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456" y="5385371"/>
            <a:ext cx="1820721" cy="1365541"/>
          </a:xfrm>
          <a:prstGeom prst="rect">
            <a:avLst/>
          </a:prstGeom>
        </p:spPr>
      </p:pic>
      <p:pic>
        <p:nvPicPr>
          <p:cNvPr id="7" name="Picture 6" descr="CLARREO Pathfinder on ISS Poster 10x7.5 400dpi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987" y="3948952"/>
            <a:ext cx="1816485" cy="136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5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0C00A4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15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0C00A4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Custom 15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0C00A4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2007 Presentation Template">
  <a:themeElements>
    <a:clrScheme name="1_2007 Presentation Template 15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1_2007 Presentation 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2007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7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7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7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7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7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7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7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7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7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7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7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7 Presentation Template 1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7 Presentation Template 14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7 Presentation Template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7 Presentation Template 1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AGE III on ISS CMC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5854</TotalTime>
  <Words>2143</Words>
  <Application>Microsoft Office PowerPoint</Application>
  <PresentationFormat>On-screen Show (4:3)</PresentationFormat>
  <Paragraphs>442</Paragraphs>
  <Slides>25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3" baseType="lpstr">
      <vt:lpstr>ＭＳ Ｐゴシック</vt:lpstr>
      <vt:lpstr>ＭＳ Ｐゴシック</vt:lpstr>
      <vt:lpstr>Arial</vt:lpstr>
      <vt:lpstr>Arial Narrow</vt:lpstr>
      <vt:lpstr>Calibri</vt:lpstr>
      <vt:lpstr>Courier New</vt:lpstr>
      <vt:lpstr>Helvetica</vt:lpstr>
      <vt:lpstr>Symbol</vt:lpstr>
      <vt:lpstr>Times</vt:lpstr>
      <vt:lpstr>Wingdings</vt:lpstr>
      <vt:lpstr>ヒラギノ角ゴ Pro W3</vt:lpstr>
      <vt:lpstr>ヒラギノ角ゴ ProN W3</vt:lpstr>
      <vt:lpstr>1_Office Theme</vt:lpstr>
      <vt:lpstr>2_Office Theme</vt:lpstr>
      <vt:lpstr>3_Office Theme</vt:lpstr>
      <vt:lpstr>1_2007 Presentation Template</vt:lpstr>
      <vt:lpstr>SAGE III on ISS CMC</vt:lpstr>
      <vt:lpstr>Clip</vt:lpstr>
      <vt:lpstr>PowerPoint Presentation</vt:lpstr>
      <vt:lpstr>PowerPoint Presentation</vt:lpstr>
      <vt:lpstr>Organizational Roles</vt:lpstr>
      <vt:lpstr>LaRC Fight Projects Directorate</vt:lpstr>
      <vt:lpstr>FPD Organization Chart</vt:lpstr>
      <vt:lpstr>FPD PP&amp;C Roles &amp; Responsibilities</vt:lpstr>
      <vt:lpstr>Completed FPD Projects</vt:lpstr>
      <vt:lpstr>Recent Successes</vt:lpstr>
      <vt:lpstr>Current FPD Projects</vt:lpstr>
      <vt:lpstr>FPD Integrated Master Schedule</vt:lpstr>
      <vt:lpstr>FPD Project Life Cycle Schedule</vt:lpstr>
      <vt:lpstr>Practices &amp; Processes</vt:lpstr>
      <vt:lpstr>FPD Pipeline</vt:lpstr>
      <vt:lpstr>Discussion Topics</vt:lpstr>
      <vt:lpstr>Discussion Points</vt:lpstr>
      <vt:lpstr>PowerPoint Presentation</vt:lpstr>
      <vt:lpstr>Discussion Points</vt:lpstr>
      <vt:lpstr>BACKUP</vt:lpstr>
      <vt:lpstr>TEMPO Mission Overview</vt:lpstr>
      <vt:lpstr>Tropospheric Emissions: Monitoring of Pollution (TEMPO)</vt:lpstr>
      <vt:lpstr>CERES FM6 Instrument Overview </vt:lpstr>
      <vt:lpstr>SAGE III/ISS</vt:lpstr>
      <vt:lpstr>Radiation Budget Instrument (RBI) A New Instrument developed as a Follow-on to the CERES Instruments</vt:lpstr>
      <vt:lpstr>PowerPoint Presentation</vt:lpstr>
      <vt:lpstr>PowerPoint Presentation</vt:lpstr>
    </vt:vector>
  </TitlesOfParts>
  <Company>ODIN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Behun</dc:creator>
  <cp:lastModifiedBy>Fitzhugh, Doree G. (LARC-E6)[TEAMS2]</cp:lastModifiedBy>
  <cp:revision>344</cp:revision>
  <cp:lastPrinted>2015-09-08T14:57:59Z</cp:lastPrinted>
  <dcterms:created xsi:type="dcterms:W3CDTF">2011-02-15T17:17:57Z</dcterms:created>
  <dcterms:modified xsi:type="dcterms:W3CDTF">2016-09-01T13:16:30Z</dcterms:modified>
</cp:coreProperties>
</file>