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300" r:id="rId3"/>
    <p:sldId id="326" r:id="rId4"/>
    <p:sldId id="308" r:id="rId5"/>
    <p:sldId id="260" r:id="rId6"/>
    <p:sldId id="302" r:id="rId7"/>
    <p:sldId id="303" r:id="rId8"/>
    <p:sldId id="317" r:id="rId9"/>
    <p:sldId id="307" r:id="rId10"/>
    <p:sldId id="306" r:id="rId11"/>
    <p:sldId id="305" r:id="rId12"/>
    <p:sldId id="304" r:id="rId13"/>
    <p:sldId id="324" r:id="rId14"/>
    <p:sldId id="301" r:id="rId15"/>
    <p:sldId id="318" r:id="rId16"/>
    <p:sldId id="299" r:id="rId17"/>
    <p:sldId id="309" r:id="rId18"/>
    <p:sldId id="310" r:id="rId19"/>
    <p:sldId id="325" r:id="rId20"/>
    <p:sldId id="321" r:id="rId21"/>
    <p:sldId id="322" r:id="rId22"/>
    <p:sldId id="312" r:id="rId23"/>
    <p:sldId id="323" r:id="rId24"/>
    <p:sldId id="313" r:id="rId25"/>
    <p:sldId id="330" r:id="rId26"/>
    <p:sldId id="327" r:id="rId27"/>
    <p:sldId id="328" r:id="rId28"/>
    <p:sldId id="316" r:id="rId29"/>
    <p:sldId id="329" r:id="rId3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5" d="100"/>
          <a:sy n="85" d="100"/>
        </p:scale>
        <p:origin x="-1378" y="-8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5ABDD6E-B02C-4AE4-B5A8-F77439A05678}" type="datetimeFigureOut">
              <a:rPr lang="en-US" smtClean="0"/>
              <a:t>1/4/2016</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8E393246-0373-43E4-A804-2E3F738C89BB}"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5ABDD6E-B02C-4AE4-B5A8-F77439A05678}" type="datetimeFigureOut">
              <a:rPr lang="en-US" smtClean="0"/>
              <a:t>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E393246-0373-43E4-A804-2E3F738C89BB}"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5ABDD6E-B02C-4AE4-B5A8-F77439A05678}" type="datetimeFigureOut">
              <a:rPr lang="en-US" smtClean="0"/>
              <a:t>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E393246-0373-43E4-A804-2E3F738C89BB}"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5ABDD6E-B02C-4AE4-B5A8-F77439A05678}" type="datetimeFigureOut">
              <a:rPr lang="en-US" smtClean="0"/>
              <a:t>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E393246-0373-43E4-A804-2E3F738C89BB}"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5ABDD6E-B02C-4AE4-B5A8-F77439A05678}" type="datetimeFigureOut">
              <a:rPr lang="en-US" smtClean="0"/>
              <a:t>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E393246-0373-43E4-A804-2E3F738C89BB}"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5ABDD6E-B02C-4AE4-B5A8-F77439A05678}" type="datetimeFigureOut">
              <a:rPr lang="en-US" smtClean="0"/>
              <a:t>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E393246-0373-43E4-A804-2E3F738C89BB}"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5ABDD6E-B02C-4AE4-B5A8-F77439A05678}" type="datetimeFigureOut">
              <a:rPr lang="en-US" smtClean="0"/>
              <a:t>1/4/2016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E393246-0373-43E4-A804-2E3F738C89BB}"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5ABDD6E-B02C-4AE4-B5A8-F77439A05678}" type="datetimeFigureOut">
              <a:rPr lang="en-US" smtClean="0"/>
              <a:t>1/4/2016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E393246-0373-43E4-A804-2E3F738C89BB}"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ABDD6E-B02C-4AE4-B5A8-F77439A05678}" type="datetimeFigureOut">
              <a:rPr lang="en-US" smtClean="0"/>
              <a:t>1/4/2016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E393246-0373-43E4-A804-2E3F738C89BB}"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5ABDD6E-B02C-4AE4-B5A8-F77439A05678}" type="datetimeFigureOut">
              <a:rPr lang="en-US" smtClean="0"/>
              <a:t>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E393246-0373-43E4-A804-2E3F738C89BB}"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5ABDD6E-B02C-4AE4-B5A8-F77439A05678}" type="datetimeFigureOut">
              <a:rPr lang="en-US" smtClean="0"/>
              <a:t>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8E393246-0373-43E4-A804-2E3F738C89BB}" type="slidenum">
              <a:rPr lang="en-US" smtClean="0"/>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5ABDD6E-B02C-4AE4-B5A8-F77439A05678}" type="datetimeFigureOut">
              <a:rPr lang="en-US" smtClean="0"/>
              <a:t>1/4/2016</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E393246-0373-43E4-A804-2E3F738C89BB}" type="slidenum">
              <a:rPr lang="en-US" smtClean="0"/>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mailto:DANIEL.HASTERT@FIRE.CA.GOV"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676400"/>
            <a:ext cx="8077200" cy="3962400"/>
          </a:xfrm>
        </p:spPr>
        <p:txBody>
          <a:bodyPr>
            <a:normAutofit fontScale="90000"/>
          </a:bodyPr>
          <a:lstStyle/>
          <a:p>
            <a:pPr algn="ctr"/>
            <a:r>
              <a:rPr lang="en-US" sz="5300" dirty="0" smtClean="0">
                <a:solidFill>
                  <a:srgbClr val="FF0000"/>
                </a:solidFill>
              </a:rPr>
              <a:t>PIPELINE SAFETY DIVISION</a:t>
            </a:r>
            <a:br>
              <a:rPr lang="en-US" sz="5300" dirty="0" smtClean="0">
                <a:solidFill>
                  <a:srgbClr val="FF0000"/>
                </a:solidFill>
              </a:rPr>
            </a:br>
            <a:r>
              <a:rPr lang="en-US" sz="5300" dirty="0" smtClean="0">
                <a:solidFill>
                  <a:srgbClr val="FFFF00"/>
                </a:solidFill>
              </a:rPr>
              <a:t>INFORMATION MEETING</a:t>
            </a:r>
            <a:r>
              <a:rPr lang="en-US" sz="5400" dirty="0" smtClean="0">
                <a:solidFill>
                  <a:srgbClr val="FFFF00"/>
                </a:solidFill>
              </a:rPr>
              <a:t/>
            </a:r>
            <a:br>
              <a:rPr lang="en-US" sz="5400" dirty="0" smtClean="0">
                <a:solidFill>
                  <a:srgbClr val="FFFF00"/>
                </a:solidFill>
              </a:rPr>
            </a:br>
            <a:r>
              <a:rPr lang="en-US" sz="5400" dirty="0" smtClean="0">
                <a:solidFill>
                  <a:srgbClr val="FFFF00"/>
                </a:solidFill>
              </a:rPr>
              <a:t/>
            </a:r>
            <a:br>
              <a:rPr lang="en-US" sz="5400" dirty="0" smtClean="0">
                <a:solidFill>
                  <a:srgbClr val="FFFF00"/>
                </a:solidFill>
              </a:rPr>
            </a:br>
            <a:r>
              <a:rPr lang="en-US" sz="5400" dirty="0" smtClean="0">
                <a:solidFill>
                  <a:srgbClr val="FFFF00"/>
                </a:solidFill>
              </a:rPr>
              <a:t>New Pipeline Safety Laws </a:t>
            </a:r>
            <a:br>
              <a:rPr lang="en-US" sz="5400" dirty="0" smtClean="0">
                <a:solidFill>
                  <a:srgbClr val="FFFF00"/>
                </a:solidFill>
              </a:rPr>
            </a:br>
            <a:r>
              <a:rPr lang="en-US" sz="5400" dirty="0" smtClean="0">
                <a:solidFill>
                  <a:srgbClr val="FFFF00"/>
                </a:solidFill>
              </a:rPr>
              <a:t>and Out-of-Service Pipelines </a:t>
            </a:r>
            <a:endParaRPr lang="en-US" sz="6700" dirty="0">
              <a:solidFill>
                <a:srgbClr val="FFFF00"/>
              </a:solidFill>
            </a:endParaRPr>
          </a:p>
        </p:txBody>
      </p:sp>
      <p:sp>
        <p:nvSpPr>
          <p:cNvPr id="3" name="Subtitle 2"/>
          <p:cNvSpPr>
            <a:spLocks noGrp="1"/>
          </p:cNvSpPr>
          <p:nvPr>
            <p:ph type="subTitle" idx="1"/>
          </p:nvPr>
        </p:nvSpPr>
        <p:spPr>
          <a:xfrm>
            <a:off x="685800" y="914400"/>
            <a:ext cx="8077200" cy="685800"/>
          </a:xfrm>
        </p:spPr>
        <p:txBody>
          <a:bodyPr>
            <a:normAutofit fontScale="92500"/>
          </a:bodyPr>
          <a:lstStyle/>
          <a:p>
            <a:pPr algn="ctr"/>
            <a:r>
              <a:rPr lang="en-US" sz="2800" dirty="0" smtClean="0">
                <a:solidFill>
                  <a:srgbClr val="FFFF00"/>
                </a:solidFill>
              </a:rPr>
              <a:t>CAL FIRE/ OFFICE OF THE STATE FIRE MARSHAL</a:t>
            </a:r>
            <a:endParaRPr lang="en-US" sz="2800" dirty="0">
              <a:solidFill>
                <a:srgbClr val="FFFF00"/>
              </a:solidFill>
            </a:endParaRPr>
          </a:p>
        </p:txBody>
      </p:sp>
    </p:spTree>
    <p:extLst>
      <p:ext uri="{BB962C8B-B14F-4D97-AF65-F5344CB8AC3E}">
        <p14:creationId xmlns:p14="http://schemas.microsoft.com/office/powerpoint/2010/main" val="9605277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pPr hangingPunct="0"/>
            <a:r>
              <a:rPr lang="en-US" cap="all" dirty="0">
                <a:solidFill>
                  <a:srgbClr val="FF0000"/>
                </a:solidFill>
              </a:rPr>
              <a:t>REGULATION DEVELOPMENT</a:t>
            </a:r>
            <a:endParaRPr lang="en-US" dirty="0">
              <a:solidFill>
                <a:srgbClr val="FF0000"/>
              </a:solidFill>
            </a:endParaRPr>
          </a:p>
        </p:txBody>
      </p:sp>
      <p:sp>
        <p:nvSpPr>
          <p:cNvPr id="3" name="Content Placeholder 2"/>
          <p:cNvSpPr>
            <a:spLocks noGrp="1"/>
          </p:cNvSpPr>
          <p:nvPr>
            <p:ph idx="1"/>
          </p:nvPr>
        </p:nvSpPr>
        <p:spPr/>
        <p:txBody>
          <a:bodyPr>
            <a:normAutofit/>
          </a:bodyPr>
          <a:lstStyle/>
          <a:p>
            <a:pPr lvl="0"/>
            <a:r>
              <a:rPr lang="en-US" cap="all" dirty="0">
                <a:solidFill>
                  <a:srgbClr val="002060"/>
                </a:solidFill>
              </a:rPr>
              <a:t>The Department will set up the Regulations Workgroup. </a:t>
            </a:r>
            <a:endParaRPr lang="en-US" cap="all" dirty="0" smtClean="0">
              <a:solidFill>
                <a:srgbClr val="002060"/>
              </a:solidFill>
            </a:endParaRPr>
          </a:p>
          <a:p>
            <a:pPr lvl="0"/>
            <a:endParaRPr lang="en-US" cap="all" dirty="0">
              <a:solidFill>
                <a:srgbClr val="002060"/>
              </a:solidFill>
            </a:endParaRPr>
          </a:p>
          <a:p>
            <a:r>
              <a:rPr lang="en-US" cap="all" dirty="0" smtClean="0">
                <a:solidFill>
                  <a:srgbClr val="002060"/>
                </a:solidFill>
              </a:rPr>
              <a:t>The first Workgroup meeting will be held on </a:t>
            </a:r>
            <a:r>
              <a:rPr lang="en-US" cap="all" dirty="0" smtClean="0">
                <a:solidFill>
                  <a:srgbClr val="FF0000"/>
                </a:solidFill>
              </a:rPr>
              <a:t>January 26, 2016 from 10 am to 1 pm at:</a:t>
            </a:r>
          </a:p>
          <a:p>
            <a:pPr marL="0" indent="0">
              <a:buNone/>
            </a:pPr>
            <a:r>
              <a:rPr lang="en-US" dirty="0" smtClean="0"/>
              <a:t>	California </a:t>
            </a:r>
            <a:r>
              <a:rPr lang="en-US" dirty="0"/>
              <a:t>African American Museum </a:t>
            </a:r>
            <a:r>
              <a:rPr lang="en-US" dirty="0" smtClean="0"/>
              <a:t>			700 Exposition Park Drive</a:t>
            </a:r>
          </a:p>
          <a:p>
            <a:pPr marL="0" indent="0">
              <a:buNone/>
            </a:pPr>
            <a:r>
              <a:rPr lang="en-US" dirty="0" smtClean="0"/>
              <a:t>	Los </a:t>
            </a:r>
            <a:r>
              <a:rPr lang="en-US" dirty="0"/>
              <a:t>Angeles, CA 90037</a:t>
            </a:r>
          </a:p>
          <a:p>
            <a:pPr marL="0" indent="0">
              <a:buNone/>
            </a:pPr>
            <a:r>
              <a:rPr lang="en-US" cap="all" dirty="0" smtClean="0">
                <a:solidFill>
                  <a:srgbClr val="002060"/>
                </a:solidFill>
              </a:rPr>
              <a:t> </a:t>
            </a:r>
            <a:endParaRPr lang="en-US" cap="all" dirty="0">
              <a:solidFill>
                <a:srgbClr val="002060"/>
              </a:solidFill>
            </a:endParaRPr>
          </a:p>
        </p:txBody>
      </p:sp>
    </p:spTree>
    <p:extLst>
      <p:ext uri="{BB962C8B-B14F-4D97-AF65-F5344CB8AC3E}">
        <p14:creationId xmlns:p14="http://schemas.microsoft.com/office/powerpoint/2010/main" val="30432613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fontScale="90000"/>
          </a:bodyPr>
          <a:lstStyle/>
          <a:p>
            <a:r>
              <a:rPr lang="en-US" dirty="0" smtClean="0">
                <a:solidFill>
                  <a:srgbClr val="FF0000"/>
                </a:solidFill>
              </a:rPr>
              <a:t>REGULATION WORKGROUP</a:t>
            </a:r>
            <a:endParaRPr lang="en-US" dirty="0">
              <a:solidFill>
                <a:srgbClr val="FF0000"/>
              </a:solidFill>
            </a:endParaRPr>
          </a:p>
        </p:txBody>
      </p:sp>
      <p:sp>
        <p:nvSpPr>
          <p:cNvPr id="3" name="Content Placeholder 2"/>
          <p:cNvSpPr>
            <a:spLocks noGrp="1"/>
          </p:cNvSpPr>
          <p:nvPr>
            <p:ph idx="1"/>
          </p:nvPr>
        </p:nvSpPr>
        <p:spPr>
          <a:xfrm>
            <a:off x="457200" y="1524001"/>
            <a:ext cx="8458200" cy="5105400"/>
          </a:xfrm>
        </p:spPr>
        <p:txBody>
          <a:bodyPr>
            <a:normAutofit/>
          </a:bodyPr>
          <a:lstStyle/>
          <a:p>
            <a:r>
              <a:rPr lang="en-US" cap="all" dirty="0">
                <a:solidFill>
                  <a:srgbClr val="002060"/>
                </a:solidFill>
              </a:rPr>
              <a:t>To ensure compliant, the Pipeline Safety Division (PSD) has the responsibility </a:t>
            </a:r>
            <a:r>
              <a:rPr lang="en-US" cap="all" dirty="0" smtClean="0">
                <a:solidFill>
                  <a:srgbClr val="002060"/>
                </a:solidFill>
              </a:rPr>
              <a:t>TO ESTABLISH A workgroup </a:t>
            </a:r>
            <a:r>
              <a:rPr lang="en-US" cap="all" dirty="0">
                <a:solidFill>
                  <a:srgbClr val="002060"/>
                </a:solidFill>
              </a:rPr>
              <a:t>with all appropriate level of competency and expertise to develop the new regulations</a:t>
            </a:r>
            <a:r>
              <a:rPr lang="en-US" cap="all" dirty="0" smtClean="0">
                <a:solidFill>
                  <a:srgbClr val="002060"/>
                </a:solidFill>
              </a:rPr>
              <a:t>.</a:t>
            </a:r>
          </a:p>
          <a:p>
            <a:endParaRPr lang="en-US" cap="all" dirty="0">
              <a:solidFill>
                <a:srgbClr val="002060"/>
              </a:solidFill>
            </a:endParaRPr>
          </a:p>
          <a:p>
            <a:r>
              <a:rPr lang="en-US" cap="all" dirty="0" smtClean="0">
                <a:solidFill>
                  <a:srgbClr val="002060"/>
                </a:solidFill>
              </a:rPr>
              <a:t>The </a:t>
            </a:r>
            <a:r>
              <a:rPr lang="en-US" cap="all" dirty="0">
                <a:solidFill>
                  <a:srgbClr val="002060"/>
                </a:solidFill>
              </a:rPr>
              <a:t>workgroup will have extensive </a:t>
            </a:r>
            <a:r>
              <a:rPr lang="en-US" cap="all" dirty="0" smtClean="0">
                <a:solidFill>
                  <a:srgbClr val="002060"/>
                </a:solidFill>
              </a:rPr>
              <a:t>discussion and analysis </a:t>
            </a:r>
            <a:r>
              <a:rPr lang="en-US" cap="all" dirty="0">
                <a:solidFill>
                  <a:srgbClr val="002060"/>
                </a:solidFill>
              </a:rPr>
              <a:t>resulting in </a:t>
            </a:r>
            <a:r>
              <a:rPr lang="en-US" cap="all" dirty="0" smtClean="0">
                <a:solidFill>
                  <a:srgbClr val="002060"/>
                </a:solidFill>
              </a:rPr>
              <a:t>proposed </a:t>
            </a:r>
            <a:r>
              <a:rPr lang="en-US" cap="all" dirty="0">
                <a:solidFill>
                  <a:srgbClr val="002060"/>
                </a:solidFill>
              </a:rPr>
              <a:t>regulations that are essential </a:t>
            </a:r>
            <a:r>
              <a:rPr lang="en-US" cap="all" dirty="0" smtClean="0">
                <a:solidFill>
                  <a:srgbClr val="002060"/>
                </a:solidFill>
              </a:rPr>
              <a:t>FOR the </a:t>
            </a:r>
            <a:r>
              <a:rPr lang="en-US" cap="all" dirty="0">
                <a:solidFill>
                  <a:srgbClr val="002060"/>
                </a:solidFill>
              </a:rPr>
              <a:t>successful </a:t>
            </a:r>
            <a:r>
              <a:rPr lang="en-US" cap="all" dirty="0" smtClean="0">
                <a:solidFill>
                  <a:srgbClr val="002060"/>
                </a:solidFill>
              </a:rPr>
              <a:t>IMPLEMENTATION OF THE NEW LAWS.</a:t>
            </a:r>
            <a:r>
              <a:rPr lang="en-US" dirty="0" smtClean="0">
                <a:solidFill>
                  <a:srgbClr val="002060"/>
                </a:solidFill>
              </a:rPr>
              <a:t> </a:t>
            </a:r>
            <a:r>
              <a:rPr lang="en-US" b="1" dirty="0" smtClean="0">
                <a:solidFill>
                  <a:srgbClr val="002060"/>
                </a:solidFill>
              </a:rPr>
              <a:t> </a:t>
            </a:r>
            <a:endParaRPr lang="en-US" b="1" dirty="0">
              <a:solidFill>
                <a:srgbClr val="002060"/>
              </a:solidFill>
            </a:endParaRPr>
          </a:p>
          <a:p>
            <a:endParaRPr lang="en-US" dirty="0">
              <a:solidFill>
                <a:srgbClr val="002060"/>
              </a:solidFill>
            </a:endParaRPr>
          </a:p>
        </p:txBody>
      </p:sp>
    </p:spTree>
    <p:extLst>
      <p:ext uri="{BB962C8B-B14F-4D97-AF65-F5344CB8AC3E}">
        <p14:creationId xmlns:p14="http://schemas.microsoft.com/office/powerpoint/2010/main" val="14951336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914400"/>
            <a:ext cx="8229600" cy="1143000"/>
          </a:xfrm>
        </p:spPr>
        <p:txBody>
          <a:bodyPr>
            <a:normAutofit fontScale="90000"/>
          </a:bodyPr>
          <a:lstStyle/>
          <a:p>
            <a:r>
              <a:rPr lang="en-US" dirty="0" smtClean="0">
                <a:solidFill>
                  <a:srgbClr val="FF0000"/>
                </a:solidFill>
              </a:rPr>
              <a:t>REGULATION WORKGROUP </a:t>
            </a:r>
            <a:r>
              <a:rPr lang="en-US" dirty="0">
                <a:solidFill>
                  <a:srgbClr val="FF0000"/>
                </a:solidFill>
              </a:rPr>
              <a:t/>
            </a:r>
            <a:br>
              <a:rPr lang="en-US" dirty="0">
                <a:solidFill>
                  <a:srgbClr val="FF0000"/>
                </a:solidFill>
              </a:rPr>
            </a:br>
            <a:r>
              <a:rPr lang="en-US" dirty="0" smtClean="0">
                <a:solidFill>
                  <a:srgbClr val="FF0000"/>
                </a:solidFill>
              </a:rPr>
              <a:t>CAL FIRE/OSFM STAFF	</a:t>
            </a:r>
            <a:endParaRPr lang="en-US" dirty="0">
              <a:solidFill>
                <a:srgbClr val="FF0000"/>
              </a:solidFill>
            </a:endParaRPr>
          </a:p>
        </p:txBody>
      </p:sp>
      <p:sp>
        <p:nvSpPr>
          <p:cNvPr id="3" name="Content Placeholder 2"/>
          <p:cNvSpPr>
            <a:spLocks noGrp="1"/>
          </p:cNvSpPr>
          <p:nvPr>
            <p:ph idx="1"/>
          </p:nvPr>
        </p:nvSpPr>
        <p:spPr>
          <a:xfrm>
            <a:off x="457200" y="2362200"/>
            <a:ext cx="8382000" cy="3657600"/>
          </a:xfrm>
        </p:spPr>
        <p:txBody>
          <a:bodyPr>
            <a:normAutofit/>
          </a:bodyPr>
          <a:lstStyle/>
          <a:p>
            <a:pPr lvl="1"/>
            <a:r>
              <a:rPr lang="en-US" sz="2800" cap="all" dirty="0" smtClean="0">
                <a:solidFill>
                  <a:srgbClr val="002060"/>
                </a:solidFill>
              </a:rPr>
              <a:t>Chairperson – Supervising </a:t>
            </a:r>
            <a:r>
              <a:rPr lang="en-US" sz="2800" cap="all" dirty="0">
                <a:solidFill>
                  <a:srgbClr val="002060"/>
                </a:solidFill>
              </a:rPr>
              <a:t>Pipeline Safety Engineer (1</a:t>
            </a:r>
            <a:r>
              <a:rPr lang="en-US" sz="2800" cap="all" dirty="0" smtClean="0">
                <a:solidFill>
                  <a:srgbClr val="002060"/>
                </a:solidFill>
              </a:rPr>
              <a:t>)</a:t>
            </a:r>
            <a:endParaRPr lang="en-US" sz="2800" cap="all" dirty="0">
              <a:solidFill>
                <a:srgbClr val="002060"/>
              </a:solidFill>
            </a:endParaRPr>
          </a:p>
          <a:p>
            <a:pPr lvl="1"/>
            <a:r>
              <a:rPr lang="en-US" sz="2800" cap="all" dirty="0" smtClean="0">
                <a:solidFill>
                  <a:srgbClr val="002060"/>
                </a:solidFill>
              </a:rPr>
              <a:t>Associate </a:t>
            </a:r>
            <a:r>
              <a:rPr lang="en-US" sz="2800" cap="all" dirty="0">
                <a:solidFill>
                  <a:srgbClr val="002060"/>
                </a:solidFill>
              </a:rPr>
              <a:t>Governmental Program Analyst (1</a:t>
            </a:r>
            <a:r>
              <a:rPr lang="en-US" sz="2800" cap="all" dirty="0" smtClean="0">
                <a:solidFill>
                  <a:srgbClr val="002060"/>
                </a:solidFill>
              </a:rPr>
              <a:t>)</a:t>
            </a:r>
            <a:endParaRPr lang="en-US" sz="2800" cap="all" dirty="0">
              <a:solidFill>
                <a:srgbClr val="002060"/>
              </a:solidFill>
            </a:endParaRPr>
          </a:p>
          <a:p>
            <a:pPr lvl="1"/>
            <a:r>
              <a:rPr lang="en-US" sz="2800" cap="all" dirty="0" smtClean="0">
                <a:solidFill>
                  <a:srgbClr val="002060"/>
                </a:solidFill>
              </a:rPr>
              <a:t>Pipeline </a:t>
            </a:r>
            <a:r>
              <a:rPr lang="en-US" sz="2800" cap="all" dirty="0">
                <a:solidFill>
                  <a:srgbClr val="002060"/>
                </a:solidFill>
              </a:rPr>
              <a:t>Safety Engineer (1</a:t>
            </a:r>
            <a:r>
              <a:rPr lang="en-US" sz="2800" cap="all" dirty="0" smtClean="0">
                <a:solidFill>
                  <a:srgbClr val="002060"/>
                </a:solidFill>
              </a:rPr>
              <a:t>)</a:t>
            </a:r>
            <a:endParaRPr lang="en-US" sz="2800" cap="all" dirty="0">
              <a:solidFill>
                <a:srgbClr val="002060"/>
              </a:solidFill>
            </a:endParaRPr>
          </a:p>
          <a:p>
            <a:pPr lvl="1"/>
            <a:r>
              <a:rPr lang="en-US" sz="2800" cap="all" dirty="0" smtClean="0">
                <a:solidFill>
                  <a:srgbClr val="002060"/>
                </a:solidFill>
              </a:rPr>
              <a:t>Research PROGRAM SPECIALIST I </a:t>
            </a:r>
            <a:r>
              <a:rPr lang="en-US" sz="2800" cap="all" dirty="0">
                <a:solidFill>
                  <a:srgbClr val="002060"/>
                </a:solidFill>
              </a:rPr>
              <a:t>– GIS (1</a:t>
            </a:r>
            <a:r>
              <a:rPr lang="en-US" sz="2800" cap="all" dirty="0" smtClean="0">
                <a:solidFill>
                  <a:srgbClr val="002060"/>
                </a:solidFill>
              </a:rPr>
              <a:t>)</a:t>
            </a:r>
          </a:p>
          <a:p>
            <a:pPr lvl="1"/>
            <a:endParaRPr lang="en-US" b="1" cap="all" dirty="0">
              <a:solidFill>
                <a:srgbClr val="002060"/>
              </a:solidFill>
            </a:endParaRPr>
          </a:p>
          <a:p>
            <a:pPr marL="118872" indent="0">
              <a:buNone/>
            </a:pPr>
            <a:endParaRPr lang="en-US" dirty="0">
              <a:solidFill>
                <a:srgbClr val="002060"/>
              </a:solidFill>
            </a:endParaRPr>
          </a:p>
        </p:txBody>
      </p:sp>
    </p:spTree>
    <p:extLst>
      <p:ext uri="{BB962C8B-B14F-4D97-AF65-F5344CB8AC3E}">
        <p14:creationId xmlns:p14="http://schemas.microsoft.com/office/powerpoint/2010/main" val="32640724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914400"/>
            <a:ext cx="8229600" cy="1143000"/>
          </a:xfrm>
        </p:spPr>
        <p:txBody>
          <a:bodyPr>
            <a:normAutofit fontScale="90000"/>
          </a:bodyPr>
          <a:lstStyle/>
          <a:p>
            <a:r>
              <a:rPr lang="en-US" dirty="0" smtClean="0">
                <a:solidFill>
                  <a:srgbClr val="FF0000"/>
                </a:solidFill>
              </a:rPr>
              <a:t>REGULATION WORKGROUP </a:t>
            </a:r>
            <a:r>
              <a:rPr lang="en-US" dirty="0" smtClean="0">
                <a:solidFill>
                  <a:srgbClr val="FF0000"/>
                </a:solidFill>
              </a:rPr>
              <a:t>STAKEHOLDERS</a:t>
            </a:r>
            <a:r>
              <a:rPr lang="en-US" dirty="0" smtClean="0">
                <a:solidFill>
                  <a:srgbClr val="FF0000"/>
                </a:solidFill>
              </a:rPr>
              <a:t>	</a:t>
            </a:r>
            <a:endParaRPr lang="en-US" dirty="0">
              <a:solidFill>
                <a:srgbClr val="FF0000"/>
              </a:solidFill>
            </a:endParaRPr>
          </a:p>
        </p:txBody>
      </p:sp>
      <p:sp>
        <p:nvSpPr>
          <p:cNvPr id="3" name="Content Placeholder 2"/>
          <p:cNvSpPr>
            <a:spLocks noGrp="1"/>
          </p:cNvSpPr>
          <p:nvPr>
            <p:ph idx="1"/>
          </p:nvPr>
        </p:nvSpPr>
        <p:spPr>
          <a:xfrm>
            <a:off x="76200" y="1981200"/>
            <a:ext cx="8763000" cy="4495800"/>
          </a:xfrm>
        </p:spPr>
        <p:txBody>
          <a:bodyPr>
            <a:normAutofit fontScale="55000" lnSpcReduction="20000"/>
          </a:bodyPr>
          <a:lstStyle/>
          <a:p>
            <a:pPr lvl="1"/>
            <a:endParaRPr lang="en-US" b="1" cap="all" dirty="0">
              <a:solidFill>
                <a:srgbClr val="FFFF00"/>
              </a:solidFill>
            </a:endParaRPr>
          </a:p>
          <a:p>
            <a:pPr lvl="1"/>
            <a:r>
              <a:rPr lang="en-US" sz="3300" b="1" cap="all" dirty="0" smtClean="0">
                <a:solidFill>
                  <a:srgbClr val="002060"/>
                </a:solidFill>
              </a:rPr>
              <a:t>Pipeline </a:t>
            </a:r>
            <a:r>
              <a:rPr lang="en-US" sz="3300" b="1" cap="all" dirty="0">
                <a:solidFill>
                  <a:srgbClr val="002060"/>
                </a:solidFill>
              </a:rPr>
              <a:t>Operator Representative </a:t>
            </a:r>
            <a:r>
              <a:rPr lang="en-US" sz="3600" cap="all" dirty="0">
                <a:solidFill>
                  <a:srgbClr val="002060"/>
                </a:solidFill>
              </a:rPr>
              <a:t>– </a:t>
            </a:r>
            <a:r>
              <a:rPr lang="en-US" sz="3300" b="1" cap="all" dirty="0" smtClean="0">
                <a:solidFill>
                  <a:srgbClr val="002060"/>
                </a:solidFill>
              </a:rPr>
              <a:t>Integrity Management (1)</a:t>
            </a:r>
            <a:endParaRPr lang="en-US" sz="3300" b="1" cap="all" dirty="0">
              <a:solidFill>
                <a:srgbClr val="002060"/>
              </a:solidFill>
            </a:endParaRPr>
          </a:p>
          <a:p>
            <a:pPr lvl="1"/>
            <a:r>
              <a:rPr lang="en-US" sz="3300" b="1" cap="all" dirty="0" smtClean="0">
                <a:solidFill>
                  <a:srgbClr val="002060"/>
                </a:solidFill>
              </a:rPr>
              <a:t>Pipeline </a:t>
            </a:r>
            <a:r>
              <a:rPr lang="en-US" sz="3300" b="1" cap="all" dirty="0">
                <a:solidFill>
                  <a:srgbClr val="002060"/>
                </a:solidFill>
              </a:rPr>
              <a:t>Operator Representative </a:t>
            </a:r>
            <a:r>
              <a:rPr lang="en-US" sz="3600" cap="all" dirty="0">
                <a:solidFill>
                  <a:srgbClr val="002060"/>
                </a:solidFill>
              </a:rPr>
              <a:t>– </a:t>
            </a:r>
            <a:r>
              <a:rPr lang="en-US" sz="3300" b="1" cap="all" dirty="0" smtClean="0">
                <a:solidFill>
                  <a:srgbClr val="002060"/>
                </a:solidFill>
              </a:rPr>
              <a:t>DOT Compliant (1)</a:t>
            </a:r>
            <a:endParaRPr lang="en-US" sz="3300" b="1" cap="all" dirty="0">
              <a:solidFill>
                <a:srgbClr val="002060"/>
              </a:solidFill>
            </a:endParaRPr>
          </a:p>
          <a:p>
            <a:pPr lvl="1"/>
            <a:r>
              <a:rPr lang="en-US" sz="3300" b="1" cap="all" dirty="0">
                <a:solidFill>
                  <a:srgbClr val="002060"/>
                </a:solidFill>
              </a:rPr>
              <a:t>Pipeline Operator Representative </a:t>
            </a:r>
            <a:r>
              <a:rPr lang="en-US" sz="3600" cap="all" dirty="0">
                <a:solidFill>
                  <a:srgbClr val="002060"/>
                </a:solidFill>
              </a:rPr>
              <a:t>– </a:t>
            </a:r>
            <a:r>
              <a:rPr lang="en-US" sz="3300" b="1" cap="all" dirty="0" smtClean="0">
                <a:solidFill>
                  <a:srgbClr val="002060"/>
                </a:solidFill>
              </a:rPr>
              <a:t>Construction </a:t>
            </a:r>
            <a:r>
              <a:rPr lang="en-US" sz="3300" b="1" cap="all" dirty="0">
                <a:solidFill>
                  <a:srgbClr val="002060"/>
                </a:solidFill>
              </a:rPr>
              <a:t>(1)</a:t>
            </a:r>
          </a:p>
          <a:p>
            <a:pPr lvl="1"/>
            <a:r>
              <a:rPr lang="en-US" sz="3300" b="1" cap="all" dirty="0">
                <a:solidFill>
                  <a:srgbClr val="002060"/>
                </a:solidFill>
              </a:rPr>
              <a:t>Pipeline Operator Representative </a:t>
            </a:r>
            <a:r>
              <a:rPr lang="en-US" sz="3600" cap="all" dirty="0">
                <a:solidFill>
                  <a:srgbClr val="002060"/>
                </a:solidFill>
              </a:rPr>
              <a:t>– </a:t>
            </a:r>
            <a:r>
              <a:rPr lang="en-US" sz="3300" b="1" cap="all" dirty="0" smtClean="0">
                <a:solidFill>
                  <a:srgbClr val="002060"/>
                </a:solidFill>
              </a:rPr>
              <a:t>Cathodic </a:t>
            </a:r>
            <a:r>
              <a:rPr lang="en-US" sz="3300" b="1" cap="all" dirty="0">
                <a:solidFill>
                  <a:srgbClr val="002060"/>
                </a:solidFill>
              </a:rPr>
              <a:t>Protection (1) </a:t>
            </a:r>
          </a:p>
          <a:p>
            <a:pPr lvl="1"/>
            <a:r>
              <a:rPr lang="en-US" sz="3300" b="1" cap="all" dirty="0" smtClean="0">
                <a:solidFill>
                  <a:srgbClr val="002060"/>
                </a:solidFill>
              </a:rPr>
              <a:t>Pipeline </a:t>
            </a:r>
            <a:r>
              <a:rPr lang="en-US" sz="3300" b="1" cap="all" dirty="0">
                <a:solidFill>
                  <a:srgbClr val="002060"/>
                </a:solidFill>
              </a:rPr>
              <a:t>Operator Representative </a:t>
            </a:r>
            <a:r>
              <a:rPr lang="en-US" sz="3600" cap="all" dirty="0">
                <a:solidFill>
                  <a:srgbClr val="002060"/>
                </a:solidFill>
              </a:rPr>
              <a:t>– </a:t>
            </a:r>
            <a:r>
              <a:rPr lang="en-US" sz="3300" b="1" cap="all" dirty="0" smtClean="0">
                <a:solidFill>
                  <a:srgbClr val="002060"/>
                </a:solidFill>
              </a:rPr>
              <a:t>Leak </a:t>
            </a:r>
            <a:r>
              <a:rPr lang="en-US" sz="3300" b="1" cap="all" dirty="0">
                <a:solidFill>
                  <a:srgbClr val="002060"/>
                </a:solidFill>
              </a:rPr>
              <a:t>Detection (1)</a:t>
            </a:r>
          </a:p>
          <a:p>
            <a:pPr lvl="1"/>
            <a:r>
              <a:rPr lang="en-US" sz="3300" b="1" cap="all" dirty="0">
                <a:solidFill>
                  <a:srgbClr val="002060"/>
                </a:solidFill>
              </a:rPr>
              <a:t>Pipeline Contractor (1)</a:t>
            </a:r>
          </a:p>
          <a:p>
            <a:pPr lvl="1"/>
            <a:r>
              <a:rPr lang="en-US" sz="3300" b="1" cap="all" dirty="0">
                <a:solidFill>
                  <a:srgbClr val="002060"/>
                </a:solidFill>
              </a:rPr>
              <a:t>Pipeline Operator Representative </a:t>
            </a:r>
            <a:r>
              <a:rPr lang="en-US" sz="3600" cap="all" dirty="0">
                <a:solidFill>
                  <a:srgbClr val="002060"/>
                </a:solidFill>
              </a:rPr>
              <a:t>– </a:t>
            </a:r>
            <a:r>
              <a:rPr lang="en-US" sz="3300" b="1" cap="all" dirty="0" smtClean="0">
                <a:solidFill>
                  <a:srgbClr val="002060"/>
                </a:solidFill>
              </a:rPr>
              <a:t>Small </a:t>
            </a:r>
            <a:r>
              <a:rPr lang="en-US" sz="3300" b="1" cap="all" dirty="0">
                <a:solidFill>
                  <a:srgbClr val="002060"/>
                </a:solidFill>
              </a:rPr>
              <a:t>Operator (1)</a:t>
            </a:r>
          </a:p>
          <a:p>
            <a:pPr lvl="1"/>
            <a:r>
              <a:rPr lang="en-US" sz="3300" b="1" cap="all" dirty="0">
                <a:solidFill>
                  <a:srgbClr val="002060"/>
                </a:solidFill>
              </a:rPr>
              <a:t>Pipeline Operator Representative </a:t>
            </a:r>
            <a:r>
              <a:rPr lang="en-US" sz="3600" cap="all" dirty="0">
                <a:solidFill>
                  <a:srgbClr val="002060"/>
                </a:solidFill>
              </a:rPr>
              <a:t>– </a:t>
            </a:r>
            <a:r>
              <a:rPr lang="en-US" sz="3300" b="1" cap="all" dirty="0" smtClean="0">
                <a:solidFill>
                  <a:srgbClr val="002060"/>
                </a:solidFill>
              </a:rPr>
              <a:t>Large </a:t>
            </a:r>
            <a:r>
              <a:rPr lang="en-US" sz="3300" b="1" cap="all" dirty="0">
                <a:solidFill>
                  <a:srgbClr val="002060"/>
                </a:solidFill>
              </a:rPr>
              <a:t>Operator (1)</a:t>
            </a:r>
          </a:p>
          <a:p>
            <a:pPr lvl="1"/>
            <a:r>
              <a:rPr lang="en-US" sz="3300" b="1" cap="all" dirty="0" smtClean="0">
                <a:solidFill>
                  <a:srgbClr val="002060"/>
                </a:solidFill>
              </a:rPr>
              <a:t>Association Representative (2)</a:t>
            </a:r>
          </a:p>
          <a:p>
            <a:pPr lvl="1"/>
            <a:r>
              <a:rPr lang="en-US" sz="3300" b="1" cap="all" dirty="0" smtClean="0">
                <a:solidFill>
                  <a:srgbClr val="002060"/>
                </a:solidFill>
              </a:rPr>
              <a:t>Engineering/Technical Representative (2)</a:t>
            </a:r>
          </a:p>
          <a:p>
            <a:pPr lvl="1"/>
            <a:r>
              <a:rPr lang="en-US" sz="3300" b="1" cap="all" dirty="0" smtClean="0">
                <a:solidFill>
                  <a:srgbClr val="002060"/>
                </a:solidFill>
              </a:rPr>
              <a:t>Other </a:t>
            </a:r>
            <a:r>
              <a:rPr lang="en-US" sz="3300" b="1" cap="all" dirty="0" smtClean="0">
                <a:solidFill>
                  <a:srgbClr val="002060"/>
                </a:solidFill>
              </a:rPr>
              <a:t>PUBLIC </a:t>
            </a:r>
            <a:r>
              <a:rPr lang="en-US" sz="3300" b="1" cap="all" dirty="0" smtClean="0">
                <a:solidFill>
                  <a:srgbClr val="002060"/>
                </a:solidFill>
              </a:rPr>
              <a:t>Agencies (2</a:t>
            </a:r>
            <a:r>
              <a:rPr lang="en-US" sz="3300" b="1" cap="all" dirty="0" smtClean="0">
                <a:solidFill>
                  <a:srgbClr val="002060"/>
                </a:solidFill>
              </a:rPr>
              <a:t>)</a:t>
            </a:r>
          </a:p>
          <a:p>
            <a:pPr lvl="1"/>
            <a:endParaRPr lang="en-US" sz="3300" b="1" cap="all" dirty="0">
              <a:solidFill>
                <a:srgbClr val="002060"/>
              </a:solidFill>
            </a:endParaRPr>
          </a:p>
          <a:p>
            <a:pPr lvl="1"/>
            <a:r>
              <a:rPr lang="en-US" sz="3300" b="1" cap="all" dirty="0" smtClean="0">
                <a:solidFill>
                  <a:srgbClr val="002060"/>
                </a:solidFill>
              </a:rPr>
              <a:t>Note- COMPOSITION OF WORKDROUP SUBJECT TO CHANGE DEPENDING ON AVAILABITITY OF REPRESENTATIVES.  </a:t>
            </a:r>
            <a:endParaRPr lang="en-US" sz="3300" b="1" cap="all" dirty="0">
              <a:solidFill>
                <a:srgbClr val="002060"/>
              </a:solidFill>
            </a:endParaRPr>
          </a:p>
        </p:txBody>
      </p:sp>
    </p:spTree>
    <p:extLst>
      <p:ext uri="{BB962C8B-B14F-4D97-AF65-F5344CB8AC3E}">
        <p14:creationId xmlns:p14="http://schemas.microsoft.com/office/powerpoint/2010/main" val="38172829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normAutofit/>
          </a:bodyPr>
          <a:lstStyle/>
          <a:p>
            <a:r>
              <a:rPr lang="en-US" dirty="0" smtClean="0">
                <a:solidFill>
                  <a:srgbClr val="FF0000"/>
                </a:solidFill>
              </a:rPr>
              <a:t>REGULATION WORKGROUP</a:t>
            </a:r>
            <a:endParaRPr lang="en-US" dirty="0">
              <a:solidFill>
                <a:srgbClr val="FF0000"/>
              </a:solidFill>
            </a:endParaRPr>
          </a:p>
        </p:txBody>
      </p:sp>
      <p:sp>
        <p:nvSpPr>
          <p:cNvPr id="3" name="Content Placeholder 2"/>
          <p:cNvSpPr>
            <a:spLocks noGrp="1"/>
          </p:cNvSpPr>
          <p:nvPr>
            <p:ph idx="1"/>
          </p:nvPr>
        </p:nvSpPr>
        <p:spPr>
          <a:xfrm>
            <a:off x="457200" y="1752601"/>
            <a:ext cx="8229600" cy="4419600"/>
          </a:xfrm>
        </p:spPr>
        <p:txBody>
          <a:bodyPr>
            <a:normAutofit/>
          </a:bodyPr>
          <a:lstStyle/>
          <a:p>
            <a:pPr lvl="0"/>
            <a:r>
              <a:rPr lang="en-US" sz="2800" cap="all" dirty="0">
                <a:solidFill>
                  <a:srgbClr val="002060"/>
                </a:solidFill>
              </a:rPr>
              <a:t>Kick off </a:t>
            </a:r>
            <a:r>
              <a:rPr lang="en-US" sz="2800" cap="all" dirty="0" smtClean="0">
                <a:solidFill>
                  <a:srgbClr val="002060"/>
                </a:solidFill>
              </a:rPr>
              <a:t>meeting ON </a:t>
            </a:r>
            <a:r>
              <a:rPr lang="en-US" sz="2800" cap="all" dirty="0" smtClean="0">
                <a:solidFill>
                  <a:srgbClr val="FF0000"/>
                </a:solidFill>
              </a:rPr>
              <a:t>January 26, 2016</a:t>
            </a:r>
          </a:p>
          <a:p>
            <a:pPr marL="0" lvl="0" indent="0">
              <a:buNone/>
            </a:pPr>
            <a:endParaRPr lang="en-US" sz="2800" cap="all" dirty="0">
              <a:solidFill>
                <a:srgbClr val="002060"/>
              </a:solidFill>
            </a:endParaRPr>
          </a:p>
          <a:p>
            <a:pPr lvl="0"/>
            <a:r>
              <a:rPr lang="en-US" sz="2800" cap="all" dirty="0">
                <a:solidFill>
                  <a:srgbClr val="002060"/>
                </a:solidFill>
              </a:rPr>
              <a:t>Workgroup will meet </a:t>
            </a:r>
            <a:r>
              <a:rPr lang="en-US" sz="2800" cap="all" dirty="0" smtClean="0">
                <a:solidFill>
                  <a:srgbClr val="002060"/>
                </a:solidFill>
              </a:rPr>
              <a:t>at least once </a:t>
            </a:r>
            <a:r>
              <a:rPr lang="en-US" sz="2800" cap="all" dirty="0">
                <a:solidFill>
                  <a:srgbClr val="002060"/>
                </a:solidFill>
              </a:rPr>
              <a:t>a month for the next six </a:t>
            </a:r>
            <a:r>
              <a:rPr lang="en-US" sz="2800" cap="all" dirty="0" smtClean="0">
                <a:solidFill>
                  <a:srgbClr val="002060"/>
                </a:solidFill>
              </a:rPr>
              <a:t>months</a:t>
            </a:r>
          </a:p>
          <a:p>
            <a:pPr lvl="0"/>
            <a:endParaRPr lang="en-US" sz="2800" cap="all" dirty="0">
              <a:solidFill>
                <a:srgbClr val="002060"/>
              </a:solidFill>
            </a:endParaRPr>
          </a:p>
          <a:p>
            <a:pPr lvl="0"/>
            <a:r>
              <a:rPr lang="en-US" sz="2800" cap="all" dirty="0">
                <a:solidFill>
                  <a:srgbClr val="002060"/>
                </a:solidFill>
              </a:rPr>
              <a:t>Meetings will be in Sacramento and Southern California depending </a:t>
            </a:r>
            <a:r>
              <a:rPr lang="en-US" sz="2800" cap="all" dirty="0" smtClean="0">
                <a:solidFill>
                  <a:srgbClr val="002060"/>
                </a:solidFill>
              </a:rPr>
              <a:t>on </a:t>
            </a:r>
            <a:r>
              <a:rPr lang="en-US" sz="2800" cap="all" dirty="0">
                <a:solidFill>
                  <a:srgbClr val="002060"/>
                </a:solidFill>
              </a:rPr>
              <a:t>the </a:t>
            </a:r>
            <a:r>
              <a:rPr lang="en-US" sz="2800" cap="all" dirty="0" smtClean="0">
                <a:solidFill>
                  <a:srgbClr val="002060"/>
                </a:solidFill>
              </a:rPr>
              <a:t>logistics </a:t>
            </a:r>
            <a:r>
              <a:rPr lang="en-US" sz="2800" cap="all" dirty="0">
                <a:solidFill>
                  <a:srgbClr val="002060"/>
                </a:solidFill>
              </a:rPr>
              <a:t>of the workgroup</a:t>
            </a:r>
            <a:r>
              <a:rPr lang="en-US" sz="2800" cap="all" dirty="0" smtClean="0">
                <a:solidFill>
                  <a:srgbClr val="002060"/>
                </a:solidFill>
              </a:rPr>
              <a:t>.</a:t>
            </a:r>
          </a:p>
        </p:txBody>
      </p:sp>
    </p:spTree>
    <p:extLst>
      <p:ext uri="{BB962C8B-B14F-4D97-AF65-F5344CB8AC3E}">
        <p14:creationId xmlns:p14="http://schemas.microsoft.com/office/powerpoint/2010/main" val="36997977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96112"/>
          </a:xfrm>
        </p:spPr>
        <p:txBody>
          <a:bodyPr>
            <a:normAutofit/>
          </a:bodyPr>
          <a:lstStyle/>
          <a:p>
            <a:r>
              <a:rPr lang="en-US" dirty="0" smtClean="0">
                <a:solidFill>
                  <a:srgbClr val="FF0000"/>
                </a:solidFill>
              </a:rPr>
              <a:t>REGULATION WORKGROUP</a:t>
            </a:r>
            <a:endParaRPr lang="en-US" dirty="0">
              <a:solidFill>
                <a:srgbClr val="FF0000"/>
              </a:solidFill>
            </a:endParaRPr>
          </a:p>
        </p:txBody>
      </p:sp>
      <p:sp>
        <p:nvSpPr>
          <p:cNvPr id="3" name="Content Placeholder 2"/>
          <p:cNvSpPr>
            <a:spLocks noGrp="1"/>
          </p:cNvSpPr>
          <p:nvPr>
            <p:ph idx="1"/>
          </p:nvPr>
        </p:nvSpPr>
        <p:spPr>
          <a:xfrm>
            <a:off x="457200" y="1524001"/>
            <a:ext cx="8229600" cy="5181600"/>
          </a:xfrm>
        </p:spPr>
        <p:txBody>
          <a:bodyPr>
            <a:normAutofit/>
          </a:bodyPr>
          <a:lstStyle/>
          <a:p>
            <a:pPr lvl="0"/>
            <a:endParaRPr lang="en-US" cap="all" dirty="0" smtClean="0">
              <a:solidFill>
                <a:srgbClr val="002060"/>
              </a:solidFill>
            </a:endParaRPr>
          </a:p>
          <a:p>
            <a:pPr lvl="0"/>
            <a:r>
              <a:rPr lang="en-US" cap="all" dirty="0" smtClean="0">
                <a:solidFill>
                  <a:srgbClr val="002060"/>
                </a:solidFill>
              </a:rPr>
              <a:t>The </a:t>
            </a:r>
            <a:r>
              <a:rPr lang="en-US" cap="all" dirty="0">
                <a:solidFill>
                  <a:srgbClr val="002060"/>
                </a:solidFill>
              </a:rPr>
              <a:t>Workgroup’s Chair will establish meeting dates, locations, and agendas</a:t>
            </a:r>
            <a:r>
              <a:rPr lang="en-US" cap="all" dirty="0" smtClean="0">
                <a:solidFill>
                  <a:srgbClr val="002060"/>
                </a:solidFill>
              </a:rPr>
              <a:t>.</a:t>
            </a:r>
          </a:p>
          <a:p>
            <a:pPr lvl="0"/>
            <a:endParaRPr lang="en-US" cap="all" dirty="0">
              <a:solidFill>
                <a:srgbClr val="002060"/>
              </a:solidFill>
            </a:endParaRPr>
          </a:p>
          <a:p>
            <a:pPr lvl="0"/>
            <a:r>
              <a:rPr lang="en-US" cap="all" dirty="0">
                <a:solidFill>
                  <a:srgbClr val="002060"/>
                </a:solidFill>
              </a:rPr>
              <a:t>All members will participate in scheduled meetings and conference calls when possible.  </a:t>
            </a:r>
            <a:endParaRPr lang="en-US" cap="all" dirty="0" smtClean="0">
              <a:solidFill>
                <a:srgbClr val="002060"/>
              </a:solidFill>
            </a:endParaRPr>
          </a:p>
          <a:p>
            <a:pPr lvl="0"/>
            <a:endParaRPr lang="en-US" cap="all" dirty="0">
              <a:solidFill>
                <a:srgbClr val="002060"/>
              </a:solidFill>
            </a:endParaRPr>
          </a:p>
          <a:p>
            <a:pPr lvl="0"/>
            <a:r>
              <a:rPr lang="en-US" cap="all" dirty="0">
                <a:solidFill>
                  <a:srgbClr val="002060"/>
                </a:solidFill>
              </a:rPr>
              <a:t>Meeting minutes will be completed by OSFM </a:t>
            </a:r>
            <a:r>
              <a:rPr lang="en-US" cap="all" dirty="0" smtClean="0">
                <a:solidFill>
                  <a:srgbClr val="002060"/>
                </a:solidFill>
              </a:rPr>
              <a:t>staff and posted on the OSFM website.</a:t>
            </a:r>
            <a:endParaRPr lang="en-US" cap="all" dirty="0">
              <a:solidFill>
                <a:srgbClr val="002060"/>
              </a:solidFill>
            </a:endParaRPr>
          </a:p>
          <a:p>
            <a:pPr lvl="0"/>
            <a:endParaRPr lang="en-US" sz="3800" dirty="0">
              <a:solidFill>
                <a:srgbClr val="002060"/>
              </a:solidFill>
            </a:endParaRPr>
          </a:p>
        </p:txBody>
      </p:sp>
    </p:spTree>
    <p:extLst>
      <p:ext uri="{BB962C8B-B14F-4D97-AF65-F5344CB8AC3E}">
        <p14:creationId xmlns:p14="http://schemas.microsoft.com/office/powerpoint/2010/main" val="17691308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252728"/>
          </a:xfrm>
        </p:spPr>
        <p:txBody>
          <a:bodyPr>
            <a:normAutofit fontScale="90000"/>
          </a:bodyPr>
          <a:lstStyle/>
          <a:p>
            <a:r>
              <a:rPr lang="en-US" dirty="0" smtClean="0">
                <a:solidFill>
                  <a:srgbClr val="FF0000"/>
                </a:solidFill>
              </a:rPr>
              <a:t>REGULATION WORKGROUP CONT’</a:t>
            </a:r>
            <a:endParaRPr lang="en-US" dirty="0">
              <a:solidFill>
                <a:srgbClr val="FF0000"/>
              </a:solidFill>
            </a:endParaRPr>
          </a:p>
        </p:txBody>
      </p:sp>
      <p:sp>
        <p:nvSpPr>
          <p:cNvPr id="3" name="Content Placeholder 2"/>
          <p:cNvSpPr>
            <a:spLocks noGrp="1"/>
          </p:cNvSpPr>
          <p:nvPr>
            <p:ph idx="1"/>
          </p:nvPr>
        </p:nvSpPr>
        <p:spPr>
          <a:xfrm>
            <a:off x="457200" y="1600200"/>
            <a:ext cx="8229600" cy="4724400"/>
          </a:xfrm>
        </p:spPr>
        <p:txBody>
          <a:bodyPr>
            <a:normAutofit/>
          </a:bodyPr>
          <a:lstStyle/>
          <a:p>
            <a:pPr lvl="0"/>
            <a:r>
              <a:rPr lang="en-US" cap="all" dirty="0">
                <a:solidFill>
                  <a:srgbClr val="002060"/>
                </a:solidFill>
              </a:rPr>
              <a:t>Members will provide timely review and comment on draft documents</a:t>
            </a:r>
            <a:r>
              <a:rPr lang="en-US" cap="all" dirty="0" smtClean="0">
                <a:solidFill>
                  <a:srgbClr val="002060"/>
                </a:solidFill>
              </a:rPr>
              <a:t>.</a:t>
            </a:r>
          </a:p>
          <a:p>
            <a:pPr lvl="0"/>
            <a:endParaRPr lang="en-US" cap="all" dirty="0">
              <a:solidFill>
                <a:srgbClr val="002060"/>
              </a:solidFill>
            </a:endParaRPr>
          </a:p>
          <a:p>
            <a:pPr lvl="0"/>
            <a:r>
              <a:rPr lang="en-US" cap="all" dirty="0">
                <a:solidFill>
                  <a:srgbClr val="002060"/>
                </a:solidFill>
              </a:rPr>
              <a:t>Meetings will be held monthly or as frequently as necessary</a:t>
            </a:r>
            <a:r>
              <a:rPr lang="en-US" cap="all" dirty="0" smtClean="0">
                <a:solidFill>
                  <a:srgbClr val="002060"/>
                </a:solidFill>
              </a:rPr>
              <a:t>.</a:t>
            </a:r>
          </a:p>
          <a:p>
            <a:pPr lvl="0"/>
            <a:endParaRPr lang="en-US" cap="all" dirty="0">
              <a:solidFill>
                <a:srgbClr val="002060"/>
              </a:solidFill>
            </a:endParaRPr>
          </a:p>
          <a:p>
            <a:pPr lvl="0"/>
            <a:r>
              <a:rPr lang="en-US" cap="all" dirty="0">
                <a:solidFill>
                  <a:srgbClr val="002060"/>
                </a:solidFill>
              </a:rPr>
              <a:t>Sub-workgroups may be </a:t>
            </a:r>
            <a:r>
              <a:rPr lang="en-US" cap="all" dirty="0" smtClean="0">
                <a:solidFill>
                  <a:srgbClr val="002060"/>
                </a:solidFill>
              </a:rPr>
              <a:t>established TO </a:t>
            </a:r>
            <a:r>
              <a:rPr lang="en-US" cap="all" dirty="0">
                <a:solidFill>
                  <a:srgbClr val="002060"/>
                </a:solidFill>
              </a:rPr>
              <a:t>address specific technical </a:t>
            </a:r>
            <a:r>
              <a:rPr lang="en-US" cap="all" dirty="0" smtClean="0">
                <a:solidFill>
                  <a:srgbClr val="002060"/>
                </a:solidFill>
              </a:rPr>
              <a:t>issues; </a:t>
            </a:r>
            <a:r>
              <a:rPr lang="en-US" cap="all" dirty="0">
                <a:solidFill>
                  <a:srgbClr val="002060"/>
                </a:solidFill>
              </a:rPr>
              <a:t>sub workgroup meetings will be held on an as-needed basis.</a:t>
            </a:r>
          </a:p>
          <a:p>
            <a:pPr marL="118872" indent="0">
              <a:buNone/>
            </a:pPr>
            <a:endParaRPr lang="en-US" cap="all" dirty="0"/>
          </a:p>
        </p:txBody>
      </p:sp>
    </p:spTree>
    <p:extLst>
      <p:ext uri="{BB962C8B-B14F-4D97-AF65-F5344CB8AC3E}">
        <p14:creationId xmlns:p14="http://schemas.microsoft.com/office/powerpoint/2010/main" val="31183548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96112"/>
          </a:xfrm>
        </p:spPr>
        <p:txBody>
          <a:bodyPr/>
          <a:lstStyle/>
          <a:p>
            <a:r>
              <a:rPr lang="en-US" dirty="0" smtClean="0">
                <a:solidFill>
                  <a:srgbClr val="FF0000"/>
                </a:solidFill>
              </a:rPr>
              <a:t>GOALS OF WORKGROUP</a:t>
            </a:r>
            <a:endParaRPr lang="en-US" dirty="0">
              <a:solidFill>
                <a:srgbClr val="FF0000"/>
              </a:solidFill>
            </a:endParaRPr>
          </a:p>
        </p:txBody>
      </p:sp>
      <p:sp>
        <p:nvSpPr>
          <p:cNvPr id="3" name="Content Placeholder 2"/>
          <p:cNvSpPr>
            <a:spLocks noGrp="1"/>
          </p:cNvSpPr>
          <p:nvPr>
            <p:ph idx="1"/>
          </p:nvPr>
        </p:nvSpPr>
        <p:spPr>
          <a:xfrm>
            <a:off x="228600" y="1600201"/>
            <a:ext cx="8686800" cy="5181600"/>
          </a:xfrm>
        </p:spPr>
        <p:txBody>
          <a:bodyPr>
            <a:normAutofit/>
          </a:bodyPr>
          <a:lstStyle/>
          <a:p>
            <a:pPr marL="0" lvl="0" indent="0">
              <a:buNone/>
            </a:pPr>
            <a:r>
              <a:rPr lang="en-US" sz="2800" cap="all" dirty="0">
                <a:solidFill>
                  <a:srgbClr val="002060"/>
                </a:solidFill>
              </a:rPr>
              <a:t>Develop regulations (California Code of Regulations, Title 19</a:t>
            </a:r>
            <a:r>
              <a:rPr lang="en-US" sz="2800" cap="all" dirty="0" smtClean="0">
                <a:solidFill>
                  <a:srgbClr val="002060"/>
                </a:solidFill>
              </a:rPr>
              <a:t>).</a:t>
            </a:r>
          </a:p>
          <a:p>
            <a:pPr marL="0" lvl="0" indent="0">
              <a:buNone/>
            </a:pPr>
            <a:endParaRPr lang="en-US" cap="all" dirty="0">
              <a:solidFill>
                <a:srgbClr val="002060"/>
              </a:solidFill>
            </a:endParaRPr>
          </a:p>
          <a:p>
            <a:pPr lvl="0"/>
            <a:r>
              <a:rPr lang="en-US" cap="all" dirty="0" smtClean="0">
                <a:solidFill>
                  <a:srgbClr val="002060"/>
                </a:solidFill>
              </a:rPr>
              <a:t>Review </a:t>
            </a:r>
            <a:r>
              <a:rPr lang="en-US" cap="all" dirty="0">
                <a:solidFill>
                  <a:srgbClr val="002060"/>
                </a:solidFill>
              </a:rPr>
              <a:t>and evaluate existing </a:t>
            </a:r>
            <a:r>
              <a:rPr lang="en-US" cap="all" dirty="0" smtClean="0">
                <a:solidFill>
                  <a:srgbClr val="002060"/>
                </a:solidFill>
              </a:rPr>
              <a:t>inspections and leak trends </a:t>
            </a:r>
            <a:r>
              <a:rPr lang="en-US" cap="all" dirty="0">
                <a:solidFill>
                  <a:srgbClr val="002060"/>
                </a:solidFill>
              </a:rPr>
              <a:t>to determine the best approach for the new “Annual Inspection” </a:t>
            </a:r>
            <a:r>
              <a:rPr lang="en-US" cap="all" dirty="0" smtClean="0">
                <a:solidFill>
                  <a:srgbClr val="002060"/>
                </a:solidFill>
              </a:rPr>
              <a:t>regulations.</a:t>
            </a:r>
          </a:p>
          <a:p>
            <a:pPr lvl="0"/>
            <a:r>
              <a:rPr lang="en-US" cap="all" dirty="0" smtClean="0">
                <a:solidFill>
                  <a:srgbClr val="002060"/>
                </a:solidFill>
              </a:rPr>
              <a:t>develop the proposed regulation that will reduce pipeline accidents on intrastate hazardous liquid pipelines.</a:t>
            </a:r>
            <a:endParaRPr lang="en-US" cap="all" dirty="0">
              <a:solidFill>
                <a:srgbClr val="002060"/>
              </a:solidFill>
            </a:endParaRPr>
          </a:p>
        </p:txBody>
      </p:sp>
    </p:spTree>
    <p:extLst>
      <p:ext uri="{BB962C8B-B14F-4D97-AF65-F5344CB8AC3E}">
        <p14:creationId xmlns:p14="http://schemas.microsoft.com/office/powerpoint/2010/main" val="21986048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smtClean="0">
                <a:solidFill>
                  <a:srgbClr val="FF0000"/>
                </a:solidFill>
              </a:rPr>
              <a:t>GOALS OF WORKGROUP CONT</a:t>
            </a:r>
            <a:endParaRPr lang="en-US" dirty="0">
              <a:solidFill>
                <a:srgbClr val="FF0000"/>
              </a:solidFill>
            </a:endParaRPr>
          </a:p>
        </p:txBody>
      </p:sp>
      <p:sp>
        <p:nvSpPr>
          <p:cNvPr id="3" name="Content Placeholder 2"/>
          <p:cNvSpPr>
            <a:spLocks noGrp="1"/>
          </p:cNvSpPr>
          <p:nvPr>
            <p:ph idx="1"/>
          </p:nvPr>
        </p:nvSpPr>
        <p:spPr>
          <a:xfrm>
            <a:off x="228600" y="1676401"/>
            <a:ext cx="8686800" cy="5105400"/>
          </a:xfrm>
        </p:spPr>
        <p:txBody>
          <a:bodyPr>
            <a:normAutofit/>
          </a:bodyPr>
          <a:lstStyle/>
          <a:p>
            <a:r>
              <a:rPr lang="en-US" cap="all" dirty="0" smtClean="0">
                <a:solidFill>
                  <a:srgbClr val="002060"/>
                </a:solidFill>
              </a:rPr>
              <a:t>Create </a:t>
            </a:r>
            <a:r>
              <a:rPr lang="en-US" cap="all" dirty="0">
                <a:solidFill>
                  <a:srgbClr val="002060"/>
                </a:solidFill>
              </a:rPr>
              <a:t>a definition of automatic shutoff systems.</a:t>
            </a:r>
          </a:p>
          <a:p>
            <a:r>
              <a:rPr lang="en-US" cap="all" dirty="0" smtClean="0">
                <a:solidFill>
                  <a:srgbClr val="002060"/>
                </a:solidFill>
              </a:rPr>
              <a:t>Research and identify </a:t>
            </a:r>
            <a:r>
              <a:rPr lang="en-US" cap="all" dirty="0">
                <a:solidFill>
                  <a:srgbClr val="002060"/>
                </a:solidFill>
              </a:rPr>
              <a:t>the best available </a:t>
            </a:r>
            <a:r>
              <a:rPr lang="en-US" cap="all" dirty="0" smtClean="0">
                <a:solidFill>
                  <a:srgbClr val="002060"/>
                </a:solidFill>
              </a:rPr>
              <a:t>technologies for leak detection and automatic shut off systems.</a:t>
            </a:r>
          </a:p>
          <a:p>
            <a:r>
              <a:rPr lang="en-US" cap="all" dirty="0">
                <a:solidFill>
                  <a:srgbClr val="002060"/>
                </a:solidFill>
              </a:rPr>
              <a:t>Determine how near to an environmentally and ecologically sensitive area a pipeline must be to be </a:t>
            </a:r>
            <a:r>
              <a:rPr lang="en-US" cap="all" dirty="0" smtClean="0">
                <a:solidFill>
                  <a:srgbClr val="002060"/>
                </a:solidFill>
              </a:rPr>
              <a:t>subject </a:t>
            </a:r>
            <a:r>
              <a:rPr lang="en-US" cap="all" dirty="0">
                <a:solidFill>
                  <a:srgbClr val="002060"/>
                </a:solidFill>
              </a:rPr>
              <a:t>to regulation based on the likelihood of the pipeline impacting those areas</a:t>
            </a:r>
            <a:r>
              <a:rPr lang="en-US" cap="all" dirty="0" smtClean="0">
                <a:solidFill>
                  <a:srgbClr val="002060"/>
                </a:solidFill>
              </a:rPr>
              <a:t>.</a:t>
            </a:r>
            <a:endParaRPr lang="en-US" cap="all" dirty="0">
              <a:solidFill>
                <a:srgbClr val="002060"/>
              </a:solidFill>
            </a:endParaRPr>
          </a:p>
        </p:txBody>
      </p:sp>
    </p:spTree>
    <p:extLst>
      <p:ext uri="{BB962C8B-B14F-4D97-AF65-F5344CB8AC3E}">
        <p14:creationId xmlns:p14="http://schemas.microsoft.com/office/powerpoint/2010/main" val="41008691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smtClean="0">
                <a:solidFill>
                  <a:srgbClr val="FF0000"/>
                </a:solidFill>
              </a:rPr>
              <a:t>GOALS OF WORKGROUP CONT</a:t>
            </a:r>
            <a:endParaRPr lang="en-US" dirty="0">
              <a:solidFill>
                <a:srgbClr val="FF0000"/>
              </a:solidFill>
            </a:endParaRPr>
          </a:p>
        </p:txBody>
      </p:sp>
      <p:sp>
        <p:nvSpPr>
          <p:cNvPr id="3" name="Content Placeholder 2"/>
          <p:cNvSpPr>
            <a:spLocks noGrp="1"/>
          </p:cNvSpPr>
          <p:nvPr>
            <p:ph idx="1"/>
          </p:nvPr>
        </p:nvSpPr>
        <p:spPr>
          <a:xfrm>
            <a:off x="228600" y="1676401"/>
            <a:ext cx="8686800" cy="4114799"/>
          </a:xfrm>
        </p:spPr>
        <p:txBody>
          <a:bodyPr>
            <a:normAutofit/>
          </a:bodyPr>
          <a:lstStyle/>
          <a:p>
            <a:pPr lvl="0"/>
            <a:r>
              <a:rPr lang="en-US" cap="all" dirty="0">
                <a:solidFill>
                  <a:srgbClr val="002060"/>
                </a:solidFill>
              </a:rPr>
              <a:t>Develop a process to assess the adequacy of the pipeline operator’s risk analysis.</a:t>
            </a:r>
          </a:p>
          <a:p>
            <a:pPr lvl="0"/>
            <a:r>
              <a:rPr lang="en-US" cap="all" dirty="0">
                <a:solidFill>
                  <a:srgbClr val="002060"/>
                </a:solidFill>
              </a:rPr>
              <a:t>Develop a process by which an operator may request confidential treatment of information submitted in their plan or contained in any documents associated with the risk analysis</a:t>
            </a:r>
            <a:r>
              <a:rPr lang="en-US" cap="all" dirty="0" smtClean="0">
                <a:solidFill>
                  <a:srgbClr val="002060"/>
                </a:solidFill>
              </a:rPr>
              <a:t>.</a:t>
            </a:r>
          </a:p>
          <a:p>
            <a:r>
              <a:rPr lang="en-US" cap="all" dirty="0" smtClean="0">
                <a:solidFill>
                  <a:srgbClr val="002060"/>
                </a:solidFill>
              </a:rPr>
              <a:t>Propose regulation for fee increase that is necessary to </a:t>
            </a:r>
            <a:r>
              <a:rPr lang="en-US" cap="all" dirty="0">
                <a:solidFill>
                  <a:srgbClr val="002060"/>
                </a:solidFill>
              </a:rPr>
              <a:t>cover the costs of operations</a:t>
            </a:r>
            <a:r>
              <a:rPr lang="en-US" cap="all" dirty="0" smtClean="0">
                <a:solidFill>
                  <a:srgbClr val="002060"/>
                </a:solidFill>
              </a:rPr>
              <a:t>.</a:t>
            </a:r>
            <a:endParaRPr lang="en-US" cap="all" dirty="0">
              <a:solidFill>
                <a:srgbClr val="002060"/>
              </a:solidFill>
            </a:endParaRPr>
          </a:p>
        </p:txBody>
      </p:sp>
    </p:spTree>
    <p:extLst>
      <p:ext uri="{BB962C8B-B14F-4D97-AF65-F5344CB8AC3E}">
        <p14:creationId xmlns:p14="http://schemas.microsoft.com/office/powerpoint/2010/main" val="22748616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52600"/>
            <a:ext cx="8077200" cy="2895600"/>
          </a:xfrm>
        </p:spPr>
        <p:txBody>
          <a:bodyPr>
            <a:normAutofit/>
          </a:bodyPr>
          <a:lstStyle/>
          <a:p>
            <a:pPr algn="ctr"/>
            <a:r>
              <a:rPr lang="en-US" sz="5400" dirty="0" smtClean="0">
                <a:solidFill>
                  <a:srgbClr val="FF0000"/>
                </a:solidFill>
              </a:rPr>
              <a:t>PIPELINE SAFETY DIVISION</a:t>
            </a:r>
            <a:br>
              <a:rPr lang="en-US" sz="5400" dirty="0" smtClean="0">
                <a:solidFill>
                  <a:srgbClr val="FF0000"/>
                </a:solidFill>
              </a:rPr>
            </a:br>
            <a:r>
              <a:rPr lang="en-US" sz="7300" dirty="0" smtClean="0">
                <a:solidFill>
                  <a:srgbClr val="FFFF00"/>
                </a:solidFill>
              </a:rPr>
              <a:t>Daniel Hastert</a:t>
            </a:r>
            <a:br>
              <a:rPr lang="en-US" sz="7300" dirty="0" smtClean="0">
                <a:solidFill>
                  <a:srgbClr val="FFFF00"/>
                </a:solidFill>
              </a:rPr>
            </a:br>
            <a:r>
              <a:rPr lang="en-US" sz="4900" i="1" dirty="0" smtClean="0">
                <a:solidFill>
                  <a:srgbClr val="FF0000"/>
                </a:solidFill>
              </a:rPr>
              <a:t>Program Analyst</a:t>
            </a:r>
            <a:endParaRPr lang="en-US" sz="4900" i="1" dirty="0">
              <a:solidFill>
                <a:srgbClr val="FF0000"/>
              </a:solidFill>
            </a:endParaRPr>
          </a:p>
        </p:txBody>
      </p:sp>
      <p:sp>
        <p:nvSpPr>
          <p:cNvPr id="3" name="Subtitle 2"/>
          <p:cNvSpPr>
            <a:spLocks noGrp="1"/>
          </p:cNvSpPr>
          <p:nvPr>
            <p:ph type="subTitle" idx="1"/>
          </p:nvPr>
        </p:nvSpPr>
        <p:spPr>
          <a:xfrm>
            <a:off x="685800" y="838200"/>
            <a:ext cx="8077200" cy="685800"/>
          </a:xfrm>
        </p:spPr>
        <p:txBody>
          <a:bodyPr>
            <a:normAutofit fontScale="92500"/>
          </a:bodyPr>
          <a:lstStyle/>
          <a:p>
            <a:pPr algn="ctr"/>
            <a:r>
              <a:rPr lang="en-US" sz="2800" dirty="0" smtClean="0">
                <a:solidFill>
                  <a:srgbClr val="FFFF00"/>
                </a:solidFill>
              </a:rPr>
              <a:t>CAL FIRE/ OFFICE OF THE STATE FIRE MARSHAL</a:t>
            </a:r>
            <a:endParaRPr lang="en-US" sz="2800" dirty="0">
              <a:solidFill>
                <a:srgbClr val="FFFF00"/>
              </a:solidFill>
            </a:endParaRPr>
          </a:p>
        </p:txBody>
      </p:sp>
    </p:spTree>
    <p:extLst>
      <p:ext uri="{BB962C8B-B14F-4D97-AF65-F5344CB8AC3E}">
        <p14:creationId xmlns:p14="http://schemas.microsoft.com/office/powerpoint/2010/main" val="153314863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smtClean="0">
                <a:solidFill>
                  <a:srgbClr val="FF0000"/>
                </a:solidFill>
              </a:rPr>
              <a:t>SALARY ADJUSTMENT</a:t>
            </a:r>
            <a:endParaRPr lang="en-US" dirty="0">
              <a:solidFill>
                <a:srgbClr val="FF0000"/>
              </a:solidFill>
            </a:endParaRPr>
          </a:p>
        </p:txBody>
      </p:sp>
      <p:sp>
        <p:nvSpPr>
          <p:cNvPr id="3" name="Content Placeholder 2"/>
          <p:cNvSpPr>
            <a:spLocks noGrp="1"/>
          </p:cNvSpPr>
          <p:nvPr>
            <p:ph idx="1"/>
          </p:nvPr>
        </p:nvSpPr>
        <p:spPr/>
        <p:txBody>
          <a:bodyPr>
            <a:normAutofit/>
          </a:bodyPr>
          <a:lstStyle/>
          <a:p>
            <a:pPr lvl="0"/>
            <a:r>
              <a:rPr lang="en-US" cap="all" dirty="0" smtClean="0">
                <a:solidFill>
                  <a:srgbClr val="002060"/>
                </a:solidFill>
              </a:rPr>
              <a:t>CALFIRE/OSFM </a:t>
            </a:r>
            <a:r>
              <a:rPr lang="en-US" cap="all" dirty="0">
                <a:solidFill>
                  <a:srgbClr val="002060"/>
                </a:solidFill>
              </a:rPr>
              <a:t>Pipeline Safety Division was operating at </a:t>
            </a:r>
            <a:r>
              <a:rPr lang="en-US" sz="3600" cap="all" dirty="0">
                <a:solidFill>
                  <a:srgbClr val="FF0000"/>
                </a:solidFill>
              </a:rPr>
              <a:t>70% </a:t>
            </a:r>
            <a:r>
              <a:rPr lang="en-US" cap="all" dirty="0">
                <a:solidFill>
                  <a:srgbClr val="002060"/>
                </a:solidFill>
              </a:rPr>
              <a:t>vacancy rate for the Pipeline Safety Engineer (PSE) </a:t>
            </a:r>
            <a:r>
              <a:rPr lang="en-US" cap="all" dirty="0" smtClean="0">
                <a:solidFill>
                  <a:srgbClr val="002060"/>
                </a:solidFill>
              </a:rPr>
              <a:t>position</a:t>
            </a:r>
            <a:r>
              <a:rPr lang="en-US" cap="all" dirty="0">
                <a:solidFill>
                  <a:srgbClr val="002060"/>
                </a:solidFill>
              </a:rPr>
              <a:t> </a:t>
            </a:r>
            <a:r>
              <a:rPr lang="en-US" cap="all" dirty="0" smtClean="0">
                <a:solidFill>
                  <a:srgbClr val="002060"/>
                </a:solidFill>
              </a:rPr>
              <a:t>DUE TO </a:t>
            </a:r>
            <a:r>
              <a:rPr lang="en-US" cap="all" dirty="0">
                <a:solidFill>
                  <a:srgbClr val="002060"/>
                </a:solidFill>
              </a:rPr>
              <a:t>the recruitment and retention </a:t>
            </a:r>
            <a:r>
              <a:rPr lang="en-US" cap="all" dirty="0" smtClean="0">
                <a:solidFill>
                  <a:srgbClr val="002060"/>
                </a:solidFill>
              </a:rPr>
              <a:t>issue.</a:t>
            </a:r>
          </a:p>
          <a:p>
            <a:pPr lvl="0"/>
            <a:endParaRPr lang="en-US" cap="all" dirty="0">
              <a:solidFill>
                <a:srgbClr val="002060"/>
              </a:solidFill>
            </a:endParaRPr>
          </a:p>
          <a:p>
            <a:pPr lvl="0"/>
            <a:r>
              <a:rPr lang="en-US" cap="all" dirty="0" smtClean="0">
                <a:solidFill>
                  <a:srgbClr val="002060"/>
                </a:solidFill>
              </a:rPr>
              <a:t>the </a:t>
            </a:r>
            <a:r>
              <a:rPr lang="en-US" cap="all" dirty="0">
                <a:solidFill>
                  <a:srgbClr val="002060"/>
                </a:solidFill>
              </a:rPr>
              <a:t>Department of Human Resource (CALHR) adjusted the salaries to a competitive level for </a:t>
            </a:r>
            <a:r>
              <a:rPr lang="en-US" cap="all" dirty="0" smtClean="0">
                <a:solidFill>
                  <a:srgbClr val="002060"/>
                </a:solidFill>
              </a:rPr>
              <a:t>PIPELINE SAFETY ENGINEERS </a:t>
            </a:r>
            <a:r>
              <a:rPr lang="en-US" cap="all" dirty="0">
                <a:solidFill>
                  <a:srgbClr val="002060"/>
                </a:solidFill>
              </a:rPr>
              <a:t>and Supervising Pipeline Safety </a:t>
            </a:r>
            <a:r>
              <a:rPr lang="en-US" cap="all" dirty="0" smtClean="0">
                <a:solidFill>
                  <a:srgbClr val="002060"/>
                </a:solidFill>
              </a:rPr>
              <a:t>Engineers. </a:t>
            </a:r>
            <a:endParaRPr lang="en-US" cap="all" dirty="0">
              <a:solidFill>
                <a:srgbClr val="002060"/>
              </a:solidFill>
            </a:endParaRPr>
          </a:p>
          <a:p>
            <a:endParaRPr lang="en-US" cap="all" dirty="0">
              <a:solidFill>
                <a:srgbClr val="002060"/>
              </a:solidFill>
            </a:endParaRPr>
          </a:p>
          <a:p>
            <a:endParaRPr lang="en-US" dirty="0"/>
          </a:p>
        </p:txBody>
      </p:sp>
    </p:spTree>
    <p:extLst>
      <p:ext uri="{BB962C8B-B14F-4D97-AF65-F5344CB8AC3E}">
        <p14:creationId xmlns:p14="http://schemas.microsoft.com/office/powerpoint/2010/main" val="244788809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52728"/>
          </a:xfrm>
        </p:spPr>
        <p:txBody>
          <a:bodyPr/>
          <a:lstStyle/>
          <a:p>
            <a:r>
              <a:rPr lang="en-US" dirty="0" smtClean="0">
                <a:solidFill>
                  <a:srgbClr val="FF0000"/>
                </a:solidFill>
              </a:rPr>
              <a:t>FEE INCREASE</a:t>
            </a:r>
            <a:endParaRPr lang="en-US" dirty="0">
              <a:solidFill>
                <a:srgbClr val="FF0000"/>
              </a:solidFill>
            </a:endParaRPr>
          </a:p>
        </p:txBody>
      </p:sp>
      <p:sp>
        <p:nvSpPr>
          <p:cNvPr id="3" name="Content Placeholder 2"/>
          <p:cNvSpPr>
            <a:spLocks noGrp="1"/>
          </p:cNvSpPr>
          <p:nvPr>
            <p:ph idx="1"/>
          </p:nvPr>
        </p:nvSpPr>
        <p:spPr>
          <a:xfrm>
            <a:off x="152400" y="1524001"/>
            <a:ext cx="8839200" cy="5334000"/>
          </a:xfrm>
        </p:spPr>
        <p:txBody>
          <a:bodyPr>
            <a:normAutofit fontScale="77500" lnSpcReduction="20000"/>
          </a:bodyPr>
          <a:lstStyle/>
          <a:p>
            <a:r>
              <a:rPr lang="en-US" sz="3000" cap="all" dirty="0" smtClean="0">
                <a:solidFill>
                  <a:srgbClr val="002060"/>
                </a:solidFill>
              </a:rPr>
              <a:t>SB 295 REQUIRES THE CAL FIRE/OSFM TO RAISE THE FEE In </a:t>
            </a:r>
            <a:r>
              <a:rPr lang="en-US" sz="3000" cap="all" dirty="0">
                <a:solidFill>
                  <a:srgbClr val="002060"/>
                </a:solidFill>
              </a:rPr>
              <a:t>order to offset the additional cost of conducting annual inspections and to implement the requirement of SB 295 and AB </a:t>
            </a:r>
            <a:r>
              <a:rPr lang="en-US" sz="3000" cap="all" dirty="0" smtClean="0">
                <a:solidFill>
                  <a:srgbClr val="002060"/>
                </a:solidFill>
              </a:rPr>
              <a:t>864.</a:t>
            </a:r>
          </a:p>
          <a:p>
            <a:endParaRPr lang="en-US" sz="3000" cap="all" dirty="0">
              <a:solidFill>
                <a:srgbClr val="002060"/>
              </a:solidFill>
            </a:endParaRPr>
          </a:p>
          <a:p>
            <a:r>
              <a:rPr lang="en-US" sz="3000" cap="all" dirty="0" smtClean="0">
                <a:solidFill>
                  <a:srgbClr val="002060"/>
                </a:solidFill>
              </a:rPr>
              <a:t>the </a:t>
            </a:r>
            <a:r>
              <a:rPr lang="en-US" sz="3000" cap="all" dirty="0">
                <a:solidFill>
                  <a:srgbClr val="002060"/>
                </a:solidFill>
              </a:rPr>
              <a:t>OSFM is proposing to increase the “charge per mile of pipeline operated</a:t>
            </a:r>
            <a:r>
              <a:rPr lang="en-US" sz="3000" cap="all" dirty="0" smtClean="0">
                <a:solidFill>
                  <a:srgbClr val="002060"/>
                </a:solidFill>
              </a:rPr>
              <a:t>”.</a:t>
            </a:r>
          </a:p>
          <a:p>
            <a:endParaRPr lang="en-US" sz="3000" cap="all" dirty="0" smtClean="0">
              <a:solidFill>
                <a:srgbClr val="002060"/>
              </a:solidFill>
            </a:endParaRPr>
          </a:p>
          <a:p>
            <a:pPr lvl="0"/>
            <a:r>
              <a:rPr lang="en-US" sz="3000" cap="all" dirty="0" smtClean="0">
                <a:solidFill>
                  <a:srgbClr val="002060"/>
                </a:solidFill>
              </a:rPr>
              <a:t>This </a:t>
            </a:r>
            <a:r>
              <a:rPr lang="en-US" sz="3000" cap="all" dirty="0">
                <a:solidFill>
                  <a:srgbClr val="002060"/>
                </a:solidFill>
              </a:rPr>
              <a:t>proposal would provide the appropriate fees to operating the program and cover the cost for additional workloads and staffing</a:t>
            </a:r>
            <a:r>
              <a:rPr lang="en-US" sz="3000" cap="all" dirty="0" smtClean="0">
                <a:solidFill>
                  <a:srgbClr val="002060"/>
                </a:solidFill>
              </a:rPr>
              <a:t>.</a:t>
            </a:r>
          </a:p>
          <a:p>
            <a:pPr marL="118872" lvl="0" indent="0">
              <a:buNone/>
            </a:pPr>
            <a:r>
              <a:rPr lang="en-US" sz="3000" cap="all" dirty="0" smtClean="0">
                <a:solidFill>
                  <a:srgbClr val="002060"/>
                </a:solidFill>
              </a:rPr>
              <a:t>  </a:t>
            </a:r>
            <a:endParaRPr lang="en-US" sz="3000" cap="all" dirty="0">
              <a:solidFill>
                <a:srgbClr val="002060"/>
              </a:solidFill>
            </a:endParaRPr>
          </a:p>
          <a:p>
            <a:pPr lvl="0"/>
            <a:r>
              <a:rPr lang="en-US" sz="3000" cap="all" dirty="0">
                <a:solidFill>
                  <a:srgbClr val="002060"/>
                </a:solidFill>
              </a:rPr>
              <a:t>It should be noted that State law prohibits the OSFM from charging more than the amount that required to operating the program.</a:t>
            </a:r>
          </a:p>
          <a:p>
            <a:endParaRPr lang="en-US" dirty="0">
              <a:solidFill>
                <a:srgbClr val="002060"/>
              </a:solidFill>
            </a:endParaRPr>
          </a:p>
          <a:p>
            <a:endParaRPr lang="en-US" dirty="0">
              <a:solidFill>
                <a:srgbClr val="002060"/>
              </a:solidFill>
            </a:endParaRPr>
          </a:p>
        </p:txBody>
      </p:sp>
    </p:spTree>
    <p:extLst>
      <p:ext uri="{BB962C8B-B14F-4D97-AF65-F5344CB8AC3E}">
        <p14:creationId xmlns:p14="http://schemas.microsoft.com/office/powerpoint/2010/main" val="73305014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smtClean="0">
                <a:solidFill>
                  <a:srgbClr val="FF0000"/>
                </a:solidFill>
              </a:rPr>
              <a:t>FEE INCREASE CONT’</a:t>
            </a:r>
            <a:endParaRPr lang="en-US"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pPr marL="0" indent="0">
              <a:buNone/>
            </a:pPr>
            <a:r>
              <a:rPr lang="en-US" cap="all" dirty="0">
                <a:solidFill>
                  <a:srgbClr val="002060"/>
                </a:solidFill>
              </a:rPr>
              <a:t>This proposal will</a:t>
            </a:r>
            <a:r>
              <a:rPr lang="en-US" cap="all" dirty="0" smtClean="0">
                <a:solidFill>
                  <a:srgbClr val="002060"/>
                </a:solidFill>
              </a:rPr>
              <a:t>:</a:t>
            </a:r>
          </a:p>
          <a:p>
            <a:endParaRPr lang="en-US" sz="3000" cap="all" dirty="0">
              <a:solidFill>
                <a:srgbClr val="002060"/>
              </a:solidFill>
            </a:endParaRPr>
          </a:p>
          <a:p>
            <a:pPr lvl="0"/>
            <a:r>
              <a:rPr lang="en-US" sz="3000" cap="all" dirty="0" smtClean="0">
                <a:solidFill>
                  <a:srgbClr val="002060"/>
                </a:solidFill>
              </a:rPr>
              <a:t>Allow CAL FIRE/OSFM </a:t>
            </a:r>
            <a:r>
              <a:rPr lang="en-US" sz="3000" cap="all" dirty="0">
                <a:solidFill>
                  <a:srgbClr val="002060"/>
                </a:solidFill>
              </a:rPr>
              <a:t>to comply with the regulatory development and pipeline reviews and inspections as required by AB 864 </a:t>
            </a:r>
            <a:r>
              <a:rPr lang="en-US" sz="3000" cap="all" dirty="0" smtClean="0">
                <a:solidFill>
                  <a:srgbClr val="002060"/>
                </a:solidFill>
              </a:rPr>
              <a:t>and SB </a:t>
            </a:r>
            <a:r>
              <a:rPr lang="en-US" sz="3000" cap="all" dirty="0">
                <a:solidFill>
                  <a:srgbClr val="002060"/>
                </a:solidFill>
              </a:rPr>
              <a:t>295</a:t>
            </a:r>
            <a:r>
              <a:rPr lang="en-US" sz="3000" cap="all" dirty="0" smtClean="0">
                <a:solidFill>
                  <a:srgbClr val="002060"/>
                </a:solidFill>
              </a:rPr>
              <a:t>.</a:t>
            </a:r>
          </a:p>
          <a:p>
            <a:pPr lvl="0"/>
            <a:endParaRPr lang="en-US" sz="3000" cap="all" dirty="0">
              <a:solidFill>
                <a:srgbClr val="002060"/>
              </a:solidFill>
            </a:endParaRPr>
          </a:p>
          <a:p>
            <a:pPr lvl="0"/>
            <a:r>
              <a:rPr lang="en-US" sz="3000" cap="all" dirty="0">
                <a:solidFill>
                  <a:srgbClr val="002060"/>
                </a:solidFill>
              </a:rPr>
              <a:t>Reduce life and property lost</a:t>
            </a:r>
            <a:r>
              <a:rPr lang="en-US" sz="3000" cap="all" dirty="0" smtClean="0">
                <a:solidFill>
                  <a:srgbClr val="002060"/>
                </a:solidFill>
              </a:rPr>
              <a:t>.</a:t>
            </a:r>
          </a:p>
          <a:p>
            <a:pPr lvl="0"/>
            <a:endParaRPr lang="en-US" sz="3000" cap="all" dirty="0">
              <a:solidFill>
                <a:srgbClr val="002060"/>
              </a:solidFill>
            </a:endParaRPr>
          </a:p>
          <a:p>
            <a:pPr lvl="0"/>
            <a:r>
              <a:rPr lang="en-US" sz="3000" cap="all" dirty="0">
                <a:solidFill>
                  <a:srgbClr val="002060"/>
                </a:solidFill>
              </a:rPr>
              <a:t>Reduce the risk of future oil spills from pipelines. </a:t>
            </a:r>
          </a:p>
          <a:p>
            <a:endParaRPr lang="en-US" dirty="0">
              <a:solidFill>
                <a:srgbClr val="002060"/>
              </a:solidFill>
            </a:endParaRPr>
          </a:p>
        </p:txBody>
      </p:sp>
    </p:spTree>
    <p:extLst>
      <p:ext uri="{BB962C8B-B14F-4D97-AF65-F5344CB8AC3E}">
        <p14:creationId xmlns:p14="http://schemas.microsoft.com/office/powerpoint/2010/main" val="67729398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smtClean="0">
                <a:solidFill>
                  <a:srgbClr val="FF0000"/>
                </a:solidFill>
              </a:rPr>
              <a:t>FEE INCREASE CONT’</a:t>
            </a:r>
            <a:endParaRPr lang="en-US" dirty="0">
              <a:solidFill>
                <a:srgbClr val="FF0000"/>
              </a:solidFill>
            </a:endParaRPr>
          </a:p>
        </p:txBody>
      </p:sp>
      <p:sp>
        <p:nvSpPr>
          <p:cNvPr id="3" name="Content Placeholder 2"/>
          <p:cNvSpPr>
            <a:spLocks noGrp="1"/>
          </p:cNvSpPr>
          <p:nvPr>
            <p:ph idx="1"/>
          </p:nvPr>
        </p:nvSpPr>
        <p:spPr/>
        <p:txBody>
          <a:bodyPr>
            <a:normAutofit/>
          </a:bodyPr>
          <a:lstStyle/>
          <a:p>
            <a:pPr lvl="0"/>
            <a:r>
              <a:rPr lang="en-US" sz="2800" cap="all" dirty="0" smtClean="0">
                <a:solidFill>
                  <a:srgbClr val="002060"/>
                </a:solidFill>
              </a:rPr>
              <a:t>Provide adequate enforcement and inspection functions of the program.</a:t>
            </a:r>
          </a:p>
          <a:p>
            <a:pPr lvl="0"/>
            <a:endParaRPr lang="en-US" sz="2800" cap="all" dirty="0" smtClean="0">
              <a:solidFill>
                <a:srgbClr val="002060"/>
              </a:solidFill>
            </a:endParaRPr>
          </a:p>
          <a:p>
            <a:pPr lvl="0"/>
            <a:r>
              <a:rPr lang="en-US" sz="2800" cap="all" dirty="0" smtClean="0">
                <a:solidFill>
                  <a:srgbClr val="002060"/>
                </a:solidFill>
              </a:rPr>
              <a:t>Enhance public safety.</a:t>
            </a:r>
          </a:p>
          <a:p>
            <a:pPr lvl="0"/>
            <a:endParaRPr lang="en-US" sz="2800" cap="all" dirty="0" smtClean="0">
              <a:solidFill>
                <a:srgbClr val="002060"/>
              </a:solidFill>
            </a:endParaRPr>
          </a:p>
          <a:p>
            <a:pPr lvl="0"/>
            <a:r>
              <a:rPr lang="en-US" sz="2800" cap="all" dirty="0" smtClean="0">
                <a:solidFill>
                  <a:srgbClr val="002060"/>
                </a:solidFill>
              </a:rPr>
              <a:t>Protect California’s vital natural resources.</a:t>
            </a:r>
            <a:endParaRPr lang="en-US" sz="2800" cap="all" dirty="0">
              <a:solidFill>
                <a:srgbClr val="002060"/>
              </a:solidFill>
            </a:endParaRPr>
          </a:p>
        </p:txBody>
      </p:sp>
    </p:spTree>
    <p:extLst>
      <p:ext uri="{BB962C8B-B14F-4D97-AF65-F5344CB8AC3E}">
        <p14:creationId xmlns:p14="http://schemas.microsoft.com/office/powerpoint/2010/main" val="269008997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smtClean="0">
                <a:solidFill>
                  <a:srgbClr val="FF0000"/>
                </a:solidFill>
              </a:rPr>
              <a:t>FEE INCREASE CONT’</a:t>
            </a:r>
            <a:endParaRPr lang="en-US" dirty="0">
              <a:solidFill>
                <a:srgbClr val="FF0000"/>
              </a:solidFill>
            </a:endParaRPr>
          </a:p>
        </p:txBody>
      </p:sp>
      <p:sp>
        <p:nvSpPr>
          <p:cNvPr id="3" name="Content Placeholder 2"/>
          <p:cNvSpPr>
            <a:spLocks noGrp="1"/>
          </p:cNvSpPr>
          <p:nvPr>
            <p:ph idx="1"/>
          </p:nvPr>
        </p:nvSpPr>
        <p:spPr/>
        <p:txBody>
          <a:bodyPr>
            <a:normAutofit/>
          </a:bodyPr>
          <a:lstStyle/>
          <a:p>
            <a:pPr lvl="0"/>
            <a:r>
              <a:rPr lang="en-US" sz="2800" cap="all" dirty="0">
                <a:solidFill>
                  <a:srgbClr val="002060"/>
                </a:solidFill>
              </a:rPr>
              <a:t>Reduce potential litigations and fines for the operator of pipelines</a:t>
            </a:r>
            <a:r>
              <a:rPr lang="en-US" sz="2800" cap="all" dirty="0" smtClean="0">
                <a:solidFill>
                  <a:srgbClr val="002060"/>
                </a:solidFill>
              </a:rPr>
              <a:t>.</a:t>
            </a:r>
          </a:p>
          <a:p>
            <a:pPr lvl="0"/>
            <a:endParaRPr lang="en-US" sz="2800" cap="all" dirty="0">
              <a:solidFill>
                <a:srgbClr val="002060"/>
              </a:solidFill>
            </a:endParaRPr>
          </a:p>
          <a:p>
            <a:pPr lvl="0"/>
            <a:r>
              <a:rPr lang="en-US" sz="2800" cap="all" dirty="0">
                <a:solidFill>
                  <a:srgbClr val="002060"/>
                </a:solidFill>
              </a:rPr>
              <a:t>Save money for operator of pipelines in the long run</a:t>
            </a:r>
            <a:r>
              <a:rPr lang="en-US" sz="2800" cap="all" dirty="0" smtClean="0">
                <a:solidFill>
                  <a:srgbClr val="002060"/>
                </a:solidFill>
              </a:rPr>
              <a:t>.</a:t>
            </a:r>
            <a:endParaRPr lang="en-US" sz="2800" cap="all" dirty="0">
              <a:solidFill>
                <a:srgbClr val="002060"/>
              </a:solidFill>
            </a:endParaRPr>
          </a:p>
        </p:txBody>
      </p:sp>
    </p:spTree>
    <p:extLst>
      <p:ext uri="{BB962C8B-B14F-4D97-AF65-F5344CB8AC3E}">
        <p14:creationId xmlns:p14="http://schemas.microsoft.com/office/powerpoint/2010/main" val="342456305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GROUP	</a:t>
            </a:r>
            <a:endParaRPr lang="en-US" dirty="0"/>
          </a:p>
        </p:txBody>
      </p:sp>
      <p:sp>
        <p:nvSpPr>
          <p:cNvPr id="3" name="Content Placeholder 2"/>
          <p:cNvSpPr>
            <a:spLocks noGrp="1"/>
          </p:cNvSpPr>
          <p:nvPr>
            <p:ph idx="1"/>
          </p:nvPr>
        </p:nvSpPr>
        <p:spPr/>
        <p:txBody>
          <a:bodyPr>
            <a:normAutofit fontScale="92500" lnSpcReduction="10000"/>
          </a:bodyPr>
          <a:lstStyle/>
          <a:p>
            <a:r>
              <a:rPr lang="en-US" sz="3000" dirty="0" smtClean="0"/>
              <a:t>If you are interested in joining the work please contact:</a:t>
            </a:r>
          </a:p>
          <a:p>
            <a:endParaRPr lang="en-US" dirty="0"/>
          </a:p>
          <a:p>
            <a:r>
              <a:rPr lang="en-US" sz="3200" dirty="0" smtClean="0"/>
              <a:t>DANIEL HASTERT</a:t>
            </a:r>
          </a:p>
          <a:p>
            <a:r>
              <a:rPr lang="en-US" sz="3200" dirty="0" smtClean="0">
                <a:hlinkClick r:id="rId2"/>
              </a:rPr>
              <a:t>DANIEL.HASTERT@FIRE.CA.GOV</a:t>
            </a:r>
            <a:endParaRPr lang="en-US" sz="3200" dirty="0" smtClean="0"/>
          </a:p>
          <a:p>
            <a:r>
              <a:rPr lang="en-US" sz="3200" dirty="0" smtClean="0"/>
              <a:t>(</a:t>
            </a:r>
            <a:r>
              <a:rPr lang="en-US" sz="3200" dirty="0" smtClean="0"/>
              <a:t>562)322-4358</a:t>
            </a:r>
          </a:p>
          <a:p>
            <a:endParaRPr lang="en-US" sz="3200" dirty="0"/>
          </a:p>
          <a:p>
            <a:r>
              <a:rPr lang="en-US" sz="3200" dirty="0" smtClean="0"/>
              <a:t>Please have your request in by Friday </a:t>
            </a:r>
          </a:p>
          <a:p>
            <a:pPr marL="0" indent="0">
              <a:buNone/>
            </a:pPr>
            <a:r>
              <a:rPr lang="en-US" sz="3200" dirty="0"/>
              <a:t> </a:t>
            </a:r>
            <a:r>
              <a:rPr lang="en-US" sz="3200" dirty="0" smtClean="0"/>
              <a:t>    January 15, 2016</a:t>
            </a:r>
            <a:r>
              <a:rPr lang="en-US" sz="3200" dirty="0" smtClean="0"/>
              <a:t> </a:t>
            </a:r>
            <a:endParaRPr lang="en-US" sz="3200" dirty="0"/>
          </a:p>
        </p:txBody>
      </p:sp>
    </p:spTree>
    <p:extLst>
      <p:ext uri="{BB962C8B-B14F-4D97-AF65-F5344CB8AC3E}">
        <p14:creationId xmlns:p14="http://schemas.microsoft.com/office/powerpoint/2010/main" val="31502159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000" dirty="0" smtClean="0"/>
              <a:t>Pipeline Reclassification Notice</a:t>
            </a:r>
            <a:br>
              <a:rPr lang="en-US" sz="4000" dirty="0" smtClean="0"/>
            </a:br>
            <a:r>
              <a:rPr lang="en-US" sz="4000" dirty="0" smtClean="0"/>
              <a:t>concerning “Out-of-Service” Pipelines</a:t>
            </a:r>
            <a:endParaRPr lang="en-US" sz="4000" dirty="0"/>
          </a:p>
        </p:txBody>
      </p:sp>
      <p:sp>
        <p:nvSpPr>
          <p:cNvPr id="3" name="Content Placeholder 2"/>
          <p:cNvSpPr>
            <a:spLocks noGrp="1"/>
          </p:cNvSpPr>
          <p:nvPr>
            <p:ph idx="1"/>
          </p:nvPr>
        </p:nvSpPr>
        <p:spPr/>
        <p:txBody>
          <a:bodyPr>
            <a:normAutofit/>
          </a:bodyPr>
          <a:lstStyle/>
          <a:p>
            <a:r>
              <a:rPr lang="en-US" dirty="0" smtClean="0"/>
              <a:t>A </a:t>
            </a:r>
            <a:r>
              <a:rPr lang="en-US" dirty="0"/>
              <a:t>letter </a:t>
            </a:r>
            <a:r>
              <a:rPr lang="en-US" dirty="0" smtClean="0"/>
              <a:t>was sent to 19 affected operators in December 2015 advising  of </a:t>
            </a:r>
            <a:r>
              <a:rPr lang="en-US" dirty="0"/>
              <a:t>changes to our determination of </a:t>
            </a:r>
            <a:r>
              <a:rPr lang="en-US" u="sng" dirty="0"/>
              <a:t>“</a:t>
            </a:r>
            <a:r>
              <a:rPr lang="en-US" b="1" u="sng" dirty="0"/>
              <a:t>out of service</a:t>
            </a:r>
            <a:r>
              <a:rPr lang="en-US" u="sng" dirty="0"/>
              <a:t>”</a:t>
            </a:r>
            <a:r>
              <a:rPr lang="en-US" dirty="0"/>
              <a:t> pipelines as it relates to jurisdiction, inspection requirements, and assessment of pipeline mileage fees.</a:t>
            </a:r>
          </a:p>
          <a:p>
            <a:r>
              <a:rPr lang="en-US" dirty="0" smtClean="0"/>
              <a:t>PHMSA </a:t>
            </a:r>
            <a:r>
              <a:rPr lang="en-US" dirty="0"/>
              <a:t>only defines pipelines as either</a:t>
            </a:r>
            <a:r>
              <a:rPr lang="en-US" i="1" dirty="0"/>
              <a:t> </a:t>
            </a:r>
            <a:r>
              <a:rPr lang="en-US" b="1" dirty="0"/>
              <a:t>“</a:t>
            </a:r>
            <a:r>
              <a:rPr lang="en-US" b="1" u="sng" dirty="0"/>
              <a:t>Active</a:t>
            </a:r>
            <a:r>
              <a:rPr lang="en-US" b="1" dirty="0"/>
              <a:t>” or “</a:t>
            </a:r>
            <a:r>
              <a:rPr lang="en-US" b="1" u="sng" dirty="0"/>
              <a:t>Abandoned</a:t>
            </a:r>
            <a:r>
              <a:rPr lang="en-US" b="1" dirty="0"/>
              <a:t>”;</a:t>
            </a:r>
            <a:r>
              <a:rPr lang="en-US" dirty="0"/>
              <a:t> therefore, in order to comply with federal regulations and interpretations, we have designated </a:t>
            </a:r>
            <a:r>
              <a:rPr lang="en-US" dirty="0" smtClean="0"/>
              <a:t> </a:t>
            </a:r>
            <a:r>
              <a:rPr lang="en-US" dirty="0"/>
              <a:t>“</a:t>
            </a:r>
            <a:r>
              <a:rPr lang="en-US" b="1" dirty="0"/>
              <a:t>out-of-service</a:t>
            </a:r>
            <a:r>
              <a:rPr lang="en-US" dirty="0"/>
              <a:t>” pipelines as “</a:t>
            </a:r>
            <a:r>
              <a:rPr lang="en-US" b="1" u="sng" dirty="0"/>
              <a:t>Active</a:t>
            </a:r>
            <a:r>
              <a:rPr lang="en-US" dirty="0"/>
              <a:t>” (jurisdictional to the OSFM). </a:t>
            </a:r>
          </a:p>
          <a:p>
            <a:endParaRPr lang="en-US" dirty="0"/>
          </a:p>
        </p:txBody>
      </p:sp>
    </p:spTree>
    <p:extLst>
      <p:ext uri="{BB962C8B-B14F-4D97-AF65-F5344CB8AC3E}">
        <p14:creationId xmlns:p14="http://schemas.microsoft.com/office/powerpoint/2010/main" val="217040561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Pipeline Reclassification </a:t>
            </a:r>
            <a:r>
              <a:rPr lang="en-US" dirty="0" smtClean="0"/>
              <a:t>Notice</a:t>
            </a:r>
            <a:br>
              <a:rPr lang="en-US" dirty="0" smtClean="0"/>
            </a:br>
            <a:r>
              <a:rPr lang="en-US" dirty="0" smtClean="0"/>
              <a:t>Definitions</a:t>
            </a:r>
            <a:endParaRPr lang="en-US" dirty="0"/>
          </a:p>
        </p:txBody>
      </p:sp>
      <p:sp>
        <p:nvSpPr>
          <p:cNvPr id="3" name="Content Placeholder 2"/>
          <p:cNvSpPr>
            <a:spLocks noGrp="1"/>
          </p:cNvSpPr>
          <p:nvPr>
            <p:ph idx="1"/>
          </p:nvPr>
        </p:nvSpPr>
        <p:spPr/>
        <p:txBody>
          <a:bodyPr>
            <a:normAutofit fontScale="62500" lnSpcReduction="20000"/>
          </a:bodyPr>
          <a:lstStyle/>
          <a:p>
            <a:r>
              <a:rPr lang="en-US" b="1" dirty="0"/>
              <a:t>ACTIVE </a:t>
            </a:r>
            <a:r>
              <a:rPr lang="en-US" dirty="0"/>
              <a:t>pipeline means a pipeline or pipeline segment which is in service whether or not the pipeline is fully operational and  includes pipelines which may have been utilized to transport hazardous liquids but are currently static, idle or designated as “</a:t>
            </a:r>
            <a:r>
              <a:rPr lang="en-US" b="1" u="sng" dirty="0"/>
              <a:t>out-of-service</a:t>
            </a:r>
            <a:r>
              <a:rPr lang="en-US" dirty="0"/>
              <a:t>”. </a:t>
            </a:r>
            <a:r>
              <a:rPr lang="en-US" b="1" dirty="0"/>
              <a:t>“</a:t>
            </a:r>
            <a:r>
              <a:rPr lang="en-US" b="1" u="sng" dirty="0"/>
              <a:t>Active</a:t>
            </a:r>
            <a:r>
              <a:rPr lang="en-US" b="1" dirty="0"/>
              <a:t>”</a:t>
            </a:r>
            <a:r>
              <a:rPr lang="en-US" dirty="0"/>
              <a:t> pipelines must comply with all applicable State and federal laws and regulations pertaining to pipeline safety.   </a:t>
            </a:r>
            <a:endParaRPr lang="en-US" dirty="0" smtClean="0"/>
          </a:p>
          <a:p>
            <a:endParaRPr lang="en-US" dirty="0"/>
          </a:p>
          <a:p>
            <a:r>
              <a:rPr lang="en-US" b="1" dirty="0"/>
              <a:t>ABANDONED</a:t>
            </a:r>
            <a:r>
              <a:rPr lang="en-US" dirty="0"/>
              <a:t> pipeline means a pipeline or pipeline segment </a:t>
            </a:r>
            <a:r>
              <a:rPr lang="en-US" u="sng" dirty="0"/>
              <a:t>that is permanently removed from service</a:t>
            </a:r>
            <a:r>
              <a:rPr lang="en-US" dirty="0"/>
              <a:t>, which has been safely disconnected from an operating system, purged of combustibles and sealed. Once the process has been verified and accepted in writing by the OSFM, this category of pipeline becomes a non-jurisdictional pipeline.  An abandoned pipeline </a:t>
            </a:r>
            <a:r>
              <a:rPr lang="en-US" u="sng" dirty="0"/>
              <a:t>cannot</a:t>
            </a:r>
            <a:r>
              <a:rPr lang="en-US" dirty="0"/>
              <a:t> be returned to hazardous liquid service. Before a pipeline can be reclassified as “</a:t>
            </a:r>
            <a:r>
              <a:rPr lang="en-US" b="1" u="sng" dirty="0"/>
              <a:t>abandoned</a:t>
            </a:r>
            <a:r>
              <a:rPr lang="en-US" b="1" dirty="0"/>
              <a:t>”</a:t>
            </a:r>
            <a:r>
              <a:rPr lang="en-US" dirty="0"/>
              <a:t>, the operator must submit to the State Fire Marshal, and the State Fire Marshal must approve, a written plan describing the process to be used. Approval of the reclassification plan by the OSFM does not affect or negate any permit or approval requirement of any other agency. OSFM fees are not applicable for </a:t>
            </a:r>
            <a:r>
              <a:rPr lang="en-US" b="1" dirty="0"/>
              <a:t>“</a:t>
            </a:r>
            <a:r>
              <a:rPr lang="en-US" b="1" u="sng" dirty="0"/>
              <a:t>abandoned</a:t>
            </a:r>
            <a:r>
              <a:rPr lang="en-US" b="1" dirty="0"/>
              <a:t>” </a:t>
            </a:r>
            <a:r>
              <a:rPr lang="en-US" dirty="0"/>
              <a:t>pipelines. In addition, </a:t>
            </a:r>
            <a:r>
              <a:rPr lang="en-US" b="1" dirty="0"/>
              <a:t>“</a:t>
            </a:r>
            <a:r>
              <a:rPr lang="en-US" b="1" u="sng" dirty="0"/>
              <a:t>abandoned</a:t>
            </a:r>
            <a:r>
              <a:rPr lang="en-US" b="1" dirty="0"/>
              <a:t>”</a:t>
            </a:r>
            <a:r>
              <a:rPr lang="en-US" dirty="0"/>
              <a:t> pipelines will not need to be reported to the OSFM on the annual Operator Questionnaire: however, the OSFM will maintain the data on these pipelines that had previously been collected during the time the pipelines had been classified as </a:t>
            </a:r>
            <a:r>
              <a:rPr lang="en-US" b="1" dirty="0"/>
              <a:t>“</a:t>
            </a:r>
            <a:r>
              <a:rPr lang="en-US" b="1" u="sng" dirty="0"/>
              <a:t>active</a:t>
            </a:r>
            <a:r>
              <a:rPr lang="en-US" b="1" dirty="0"/>
              <a:t>”</a:t>
            </a:r>
            <a:r>
              <a:rPr lang="en-US" dirty="0"/>
              <a:t>.</a:t>
            </a:r>
          </a:p>
          <a:p>
            <a:r>
              <a:rPr lang="en-US" dirty="0"/>
              <a:t> </a:t>
            </a:r>
          </a:p>
        </p:txBody>
      </p:sp>
    </p:spTree>
    <p:extLst>
      <p:ext uri="{BB962C8B-B14F-4D97-AF65-F5344CB8AC3E}">
        <p14:creationId xmlns:p14="http://schemas.microsoft.com/office/powerpoint/2010/main" val="411587844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fontScale="90000"/>
          </a:bodyPr>
          <a:lstStyle/>
          <a:p>
            <a:pPr algn="ctr"/>
            <a:r>
              <a:rPr lang="en-US" sz="5400" dirty="0"/>
              <a:t>Pipeline Reclassification Notice </a:t>
            </a:r>
            <a:r>
              <a:rPr lang="en-US" sz="5400" dirty="0" smtClean="0"/>
              <a:t>Expectations</a:t>
            </a:r>
            <a:endParaRPr lang="en-US" sz="6000" dirty="0">
              <a:solidFill>
                <a:srgbClr val="FF0000"/>
              </a:solidFill>
            </a:endParaRPr>
          </a:p>
        </p:txBody>
      </p:sp>
      <p:sp>
        <p:nvSpPr>
          <p:cNvPr id="3" name="Content Placeholder 2"/>
          <p:cNvSpPr>
            <a:spLocks noGrp="1"/>
          </p:cNvSpPr>
          <p:nvPr>
            <p:ph idx="1"/>
          </p:nvPr>
        </p:nvSpPr>
        <p:spPr/>
        <p:txBody>
          <a:bodyPr>
            <a:normAutofit fontScale="77500" lnSpcReduction="20000"/>
          </a:bodyPr>
          <a:lstStyle/>
          <a:p>
            <a:r>
              <a:rPr lang="en-US" dirty="0"/>
              <a:t>We </a:t>
            </a:r>
            <a:r>
              <a:rPr lang="en-US" dirty="0" smtClean="0"/>
              <a:t>provided the operator a </a:t>
            </a:r>
            <a:r>
              <a:rPr lang="en-US" dirty="0"/>
              <a:t>list of all pipelines that </a:t>
            </a:r>
            <a:r>
              <a:rPr lang="en-US" dirty="0" smtClean="0"/>
              <a:t>are </a:t>
            </a:r>
            <a:r>
              <a:rPr lang="en-US" dirty="0"/>
              <a:t>currently reported to us as having </a:t>
            </a:r>
            <a:r>
              <a:rPr lang="en-US" b="1" dirty="0"/>
              <a:t>“</a:t>
            </a:r>
            <a:r>
              <a:rPr lang="en-US" b="1" u="sng" dirty="0"/>
              <a:t>out-of-service</a:t>
            </a:r>
            <a:r>
              <a:rPr lang="en-US" b="1" dirty="0"/>
              <a:t>”</a:t>
            </a:r>
            <a:r>
              <a:rPr lang="en-US" dirty="0"/>
              <a:t> segments. </a:t>
            </a:r>
            <a:r>
              <a:rPr lang="en-US" dirty="0" smtClean="0"/>
              <a:t> The operator is to </a:t>
            </a:r>
            <a:r>
              <a:rPr lang="en-US" dirty="0"/>
              <a:t>review this list for accuracy and correctness and advise of any needed corrections prior to April 1, 2016. </a:t>
            </a:r>
            <a:endParaRPr lang="en-US" dirty="0" smtClean="0"/>
          </a:p>
          <a:p>
            <a:r>
              <a:rPr lang="en-US" dirty="0" smtClean="0"/>
              <a:t>These </a:t>
            </a:r>
            <a:r>
              <a:rPr lang="en-US" dirty="0"/>
              <a:t>lines must now be incorporated into </a:t>
            </a:r>
            <a:r>
              <a:rPr lang="en-US" dirty="0" smtClean="0"/>
              <a:t>the operators </a:t>
            </a:r>
            <a:r>
              <a:rPr lang="en-US" dirty="0"/>
              <a:t>integrity management program and be assessed and evaluated for risk to high consequence areas (HCA).  A particular focus would be verification and documentation that these pipelines were effectively purged of </a:t>
            </a:r>
            <a:r>
              <a:rPr lang="en-US" dirty="0" smtClean="0"/>
              <a:t>hazardous </a:t>
            </a:r>
            <a:r>
              <a:rPr lang="en-US" dirty="0"/>
              <a:t>liquid, isolated, and pose no threat to affected HCAs</a:t>
            </a:r>
            <a:r>
              <a:rPr lang="en-US" dirty="0" smtClean="0"/>
              <a:t>.</a:t>
            </a:r>
          </a:p>
          <a:p>
            <a:r>
              <a:rPr lang="en-US" dirty="0" smtClean="0"/>
              <a:t>We will be requesting new GIS mapping submissions from all operators with these </a:t>
            </a:r>
            <a:r>
              <a:rPr lang="en-US" u="sng" dirty="0" smtClean="0"/>
              <a:t>“</a:t>
            </a:r>
            <a:r>
              <a:rPr lang="en-US" b="1" u="sng" dirty="0" smtClean="0"/>
              <a:t>out-of-service</a:t>
            </a:r>
            <a:r>
              <a:rPr lang="en-US" b="1" dirty="0" smtClean="0"/>
              <a:t>” </a:t>
            </a:r>
            <a:r>
              <a:rPr lang="en-US" dirty="0" smtClean="0"/>
              <a:t>segments included.</a:t>
            </a:r>
          </a:p>
          <a:p>
            <a:r>
              <a:rPr lang="en-US" dirty="0" smtClean="0"/>
              <a:t>We no longer require written approval to reclassify a line from </a:t>
            </a:r>
            <a:r>
              <a:rPr lang="en-US" b="1" dirty="0" smtClean="0"/>
              <a:t>“active” </a:t>
            </a:r>
            <a:r>
              <a:rPr lang="en-US" dirty="0" smtClean="0"/>
              <a:t>to </a:t>
            </a:r>
            <a:r>
              <a:rPr lang="en-US" b="1" dirty="0" smtClean="0"/>
              <a:t>“out-of-service” </a:t>
            </a:r>
            <a:r>
              <a:rPr lang="en-US" dirty="0" smtClean="0"/>
              <a:t>since these lines will remain jurisdictional.  Only change would be commodity (i.e..  Nitrogen).</a:t>
            </a:r>
            <a:r>
              <a:rPr lang="en-US" b="1" dirty="0" smtClean="0"/>
              <a:t>  </a:t>
            </a:r>
            <a:endParaRPr lang="en-US" dirty="0"/>
          </a:p>
          <a:p>
            <a:pPr marL="0" indent="0">
              <a:buNone/>
            </a:pPr>
            <a:r>
              <a:rPr lang="en-US" dirty="0"/>
              <a:t> </a:t>
            </a:r>
          </a:p>
        </p:txBody>
      </p:sp>
    </p:spTree>
    <p:extLst>
      <p:ext uri="{BB962C8B-B14F-4D97-AF65-F5344CB8AC3E}">
        <p14:creationId xmlns:p14="http://schemas.microsoft.com/office/powerpoint/2010/main" val="193691724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a:bodyPr>
          <a:lstStyle/>
          <a:p>
            <a:pPr algn="ctr"/>
            <a:r>
              <a:rPr lang="en-US" sz="6000" dirty="0" smtClean="0">
                <a:solidFill>
                  <a:srgbClr val="FF0000"/>
                </a:solidFill>
              </a:rPr>
              <a:t>QUESTIONS ???</a:t>
            </a:r>
            <a:endParaRPr lang="en-US" sz="6000" dirty="0">
              <a:solidFill>
                <a:srgbClr val="FF0000"/>
              </a:solidFill>
            </a:endParaRPr>
          </a:p>
        </p:txBody>
      </p:sp>
    </p:spTree>
    <p:extLst>
      <p:ext uri="{BB962C8B-B14F-4D97-AF65-F5344CB8AC3E}">
        <p14:creationId xmlns:p14="http://schemas.microsoft.com/office/powerpoint/2010/main" val="8794466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981200"/>
            <a:ext cx="6629400" cy="3581400"/>
          </a:xfrm>
        </p:spPr>
        <p:txBody>
          <a:bodyPr>
            <a:normAutofit fontScale="90000"/>
            <a:scene3d>
              <a:camera prst="orthographicFront"/>
              <a:lightRig rig="freezing" dir="t">
                <a:rot lat="0" lon="0" rev="5640000"/>
              </a:lightRig>
            </a:scene3d>
            <a:sp3d prstMaterial="flat">
              <a:contourClr>
                <a:schemeClr val="tx2"/>
              </a:contourClr>
            </a:sp3d>
          </a:bodyPr>
          <a:lstStyle/>
          <a:p>
            <a:pPr algn="l"/>
            <a:r>
              <a:rPr lang="en-US" sz="4900" i="1" dirty="0" smtClean="0">
                <a:solidFill>
                  <a:srgbClr val="FFFF00"/>
                </a:solidFill>
                <a:effectLst/>
                <a:latin typeface="Calibri" panose="020F0502020204030204" pitchFamily="34" charset="0"/>
              </a:rPr>
              <a:t>Topics:</a:t>
            </a:r>
            <a:br>
              <a:rPr lang="en-US" sz="4900" i="1" dirty="0" smtClean="0">
                <a:solidFill>
                  <a:srgbClr val="FFFF00"/>
                </a:solidFill>
                <a:effectLst/>
                <a:latin typeface="Calibri" panose="020F0502020204030204" pitchFamily="34" charset="0"/>
              </a:rPr>
            </a:br>
            <a:r>
              <a:rPr lang="en-US" sz="3600" i="1" dirty="0" smtClean="0">
                <a:solidFill>
                  <a:srgbClr val="FFFF00"/>
                </a:solidFill>
                <a:effectLst/>
                <a:latin typeface="Calibri" panose="020F0502020204030204" pitchFamily="34" charset="0"/>
              </a:rPr>
              <a:t/>
            </a:r>
            <a:br>
              <a:rPr lang="en-US" sz="3600" i="1" dirty="0" smtClean="0">
                <a:solidFill>
                  <a:srgbClr val="FFFF00"/>
                </a:solidFill>
                <a:effectLst/>
                <a:latin typeface="Calibri" panose="020F0502020204030204" pitchFamily="34" charset="0"/>
              </a:rPr>
            </a:br>
            <a:r>
              <a:rPr lang="en-US" sz="4400" i="1" dirty="0" smtClean="0">
                <a:solidFill>
                  <a:srgbClr val="FFFF00"/>
                </a:solidFill>
                <a:effectLst/>
                <a:latin typeface="Calibri" panose="020F0502020204030204" pitchFamily="34" charset="0"/>
              </a:rPr>
              <a:t>1. New Pipeline Safety Laws</a:t>
            </a:r>
            <a:br>
              <a:rPr lang="en-US" sz="4400" i="1" dirty="0" smtClean="0">
                <a:solidFill>
                  <a:srgbClr val="FFFF00"/>
                </a:solidFill>
                <a:effectLst/>
                <a:latin typeface="Calibri" panose="020F0502020204030204" pitchFamily="34" charset="0"/>
              </a:rPr>
            </a:br>
            <a:r>
              <a:rPr lang="en-US" sz="4400" i="1" dirty="0" smtClean="0">
                <a:solidFill>
                  <a:srgbClr val="FFFF00"/>
                </a:solidFill>
                <a:effectLst/>
                <a:latin typeface="Calibri" panose="020F0502020204030204" pitchFamily="34" charset="0"/>
              </a:rPr>
              <a:t>2. Regulation Workgroup</a:t>
            </a:r>
            <a:br>
              <a:rPr lang="en-US" sz="4400" i="1" dirty="0" smtClean="0">
                <a:solidFill>
                  <a:srgbClr val="FFFF00"/>
                </a:solidFill>
                <a:effectLst/>
                <a:latin typeface="Calibri" panose="020F0502020204030204" pitchFamily="34" charset="0"/>
              </a:rPr>
            </a:br>
            <a:r>
              <a:rPr lang="en-US" sz="4400" i="1" dirty="0" smtClean="0">
                <a:solidFill>
                  <a:srgbClr val="FFFF00"/>
                </a:solidFill>
                <a:effectLst/>
                <a:latin typeface="Calibri" panose="020F0502020204030204" pitchFamily="34" charset="0"/>
              </a:rPr>
              <a:t>3. Fee Increase </a:t>
            </a:r>
            <a:br>
              <a:rPr lang="en-US" sz="4400" i="1" dirty="0" smtClean="0">
                <a:solidFill>
                  <a:srgbClr val="FFFF00"/>
                </a:solidFill>
                <a:effectLst/>
                <a:latin typeface="Calibri" panose="020F0502020204030204" pitchFamily="34" charset="0"/>
              </a:rPr>
            </a:br>
            <a:r>
              <a:rPr lang="en-US" sz="4400" i="1" dirty="0" smtClean="0">
                <a:solidFill>
                  <a:srgbClr val="FFFF00"/>
                </a:solidFill>
                <a:effectLst/>
                <a:latin typeface="Calibri" panose="020F0502020204030204" pitchFamily="34" charset="0"/>
              </a:rPr>
              <a:t>4. Out-of-Service Pipelines</a:t>
            </a:r>
            <a:endParaRPr lang="en-US" sz="4400" i="1" dirty="0">
              <a:solidFill>
                <a:srgbClr val="FFFF00"/>
              </a:solidFill>
              <a:effectLst/>
              <a:latin typeface="Calibri" panose="020F0502020204030204" pitchFamily="34" charset="0"/>
            </a:endParaRPr>
          </a:p>
        </p:txBody>
      </p:sp>
      <p:sp>
        <p:nvSpPr>
          <p:cNvPr id="3" name="Subtitle 2"/>
          <p:cNvSpPr>
            <a:spLocks noGrp="1"/>
          </p:cNvSpPr>
          <p:nvPr>
            <p:ph type="subTitle" idx="1"/>
          </p:nvPr>
        </p:nvSpPr>
        <p:spPr>
          <a:xfrm>
            <a:off x="685800" y="838200"/>
            <a:ext cx="8077200" cy="685800"/>
          </a:xfrm>
        </p:spPr>
        <p:txBody>
          <a:bodyPr>
            <a:normAutofit fontScale="92500"/>
          </a:bodyPr>
          <a:lstStyle/>
          <a:p>
            <a:pPr algn="ctr"/>
            <a:r>
              <a:rPr lang="en-US" sz="2800" dirty="0" smtClean="0">
                <a:solidFill>
                  <a:srgbClr val="FFFF00"/>
                </a:solidFill>
              </a:rPr>
              <a:t>CAL FIRE/ OFFICE OF THE STATE FIRE MARSHAL</a:t>
            </a:r>
            <a:endParaRPr lang="en-US" sz="2800" dirty="0">
              <a:solidFill>
                <a:srgbClr val="FFFF00"/>
              </a:solidFill>
            </a:endParaRPr>
          </a:p>
        </p:txBody>
      </p:sp>
    </p:spTree>
    <p:extLst>
      <p:ext uri="{BB962C8B-B14F-4D97-AF65-F5344CB8AC3E}">
        <p14:creationId xmlns:p14="http://schemas.microsoft.com/office/powerpoint/2010/main" val="22370731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US" dirty="0" smtClean="0">
                <a:solidFill>
                  <a:srgbClr val="FF0000"/>
                </a:solidFill>
              </a:rPr>
              <a:t>RECENT INCIDENT</a:t>
            </a:r>
            <a:endParaRPr lang="en-US" dirty="0">
              <a:solidFill>
                <a:srgbClr val="FF0000"/>
              </a:solidFill>
            </a:endParaRPr>
          </a:p>
        </p:txBody>
      </p:sp>
      <p:sp>
        <p:nvSpPr>
          <p:cNvPr id="3" name="Content Placeholder 2"/>
          <p:cNvSpPr>
            <a:spLocks noGrp="1"/>
          </p:cNvSpPr>
          <p:nvPr>
            <p:ph idx="1"/>
          </p:nvPr>
        </p:nvSpPr>
        <p:spPr/>
        <p:txBody>
          <a:bodyPr/>
          <a:lstStyle/>
          <a:p>
            <a:pPr lvl="0" hangingPunct="0"/>
            <a:r>
              <a:rPr lang="en-US" cap="all" dirty="0">
                <a:solidFill>
                  <a:srgbClr val="002060"/>
                </a:solidFill>
              </a:rPr>
              <a:t>The recent pipeline incident at Refugio Beach in Santa Barbara County spilled over </a:t>
            </a:r>
            <a:r>
              <a:rPr lang="en-US" sz="3600" cap="all" dirty="0">
                <a:solidFill>
                  <a:srgbClr val="002060"/>
                </a:solidFill>
              </a:rPr>
              <a:t>100,000</a:t>
            </a:r>
            <a:r>
              <a:rPr lang="en-US" cap="all" dirty="0">
                <a:solidFill>
                  <a:srgbClr val="002060"/>
                </a:solidFill>
              </a:rPr>
              <a:t> gallons of crude oil and impacted over 25 miles of coastline and ocean water</a:t>
            </a:r>
            <a:r>
              <a:rPr lang="en-US" cap="all" dirty="0" smtClean="0">
                <a:solidFill>
                  <a:srgbClr val="002060"/>
                </a:solidFill>
              </a:rPr>
              <a:t>.</a:t>
            </a:r>
          </a:p>
          <a:p>
            <a:pPr marL="118872" lvl="0" indent="0" hangingPunct="0">
              <a:buNone/>
            </a:pPr>
            <a:r>
              <a:rPr lang="en-US" cap="all" dirty="0" smtClean="0">
                <a:solidFill>
                  <a:srgbClr val="002060"/>
                </a:solidFill>
              </a:rPr>
              <a:t> </a:t>
            </a:r>
            <a:endParaRPr lang="en-US" dirty="0">
              <a:solidFill>
                <a:srgbClr val="002060"/>
              </a:solidFill>
            </a:endParaRPr>
          </a:p>
          <a:p>
            <a:pPr lvl="0" hangingPunct="0"/>
            <a:r>
              <a:rPr lang="en-US" cap="all" dirty="0">
                <a:solidFill>
                  <a:srgbClr val="002060"/>
                </a:solidFill>
              </a:rPr>
              <a:t>The impacts from the spill were devastating, both environmentally and economically. </a:t>
            </a:r>
            <a:endParaRPr lang="en-US" dirty="0">
              <a:solidFill>
                <a:srgbClr val="002060"/>
              </a:solidFill>
            </a:endParaRPr>
          </a:p>
        </p:txBody>
      </p:sp>
    </p:spTree>
    <p:extLst>
      <p:ext uri="{BB962C8B-B14F-4D97-AF65-F5344CB8AC3E}">
        <p14:creationId xmlns:p14="http://schemas.microsoft.com/office/powerpoint/2010/main" val="28089407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96112"/>
          </a:xfrm>
        </p:spPr>
        <p:txBody>
          <a:bodyPr>
            <a:normAutofit/>
          </a:bodyPr>
          <a:lstStyle/>
          <a:p>
            <a:pPr hangingPunct="0"/>
            <a:r>
              <a:rPr lang="en-US" cap="all" dirty="0">
                <a:solidFill>
                  <a:srgbClr val="FF0000"/>
                </a:solidFill>
              </a:rPr>
              <a:t>NEW LEGISLATION</a:t>
            </a:r>
            <a:endParaRPr lang="en-US" dirty="0">
              <a:solidFill>
                <a:srgbClr val="FF0000"/>
              </a:solidFill>
            </a:endParaRPr>
          </a:p>
        </p:txBody>
      </p:sp>
      <p:sp>
        <p:nvSpPr>
          <p:cNvPr id="3" name="Content Placeholder 2"/>
          <p:cNvSpPr>
            <a:spLocks noGrp="1"/>
          </p:cNvSpPr>
          <p:nvPr>
            <p:ph idx="1"/>
          </p:nvPr>
        </p:nvSpPr>
        <p:spPr/>
        <p:txBody>
          <a:bodyPr/>
          <a:lstStyle/>
          <a:p>
            <a:pPr lvl="0" hangingPunct="0"/>
            <a:r>
              <a:rPr lang="en-US" cap="all" dirty="0">
                <a:solidFill>
                  <a:srgbClr val="002060"/>
                </a:solidFill>
              </a:rPr>
              <a:t>SB 295 and AB 864 were recently signed into law to address the issue of pipeline safety. </a:t>
            </a:r>
            <a:endParaRPr lang="en-US" cap="all" dirty="0" smtClean="0">
              <a:solidFill>
                <a:srgbClr val="002060"/>
              </a:solidFill>
            </a:endParaRPr>
          </a:p>
          <a:p>
            <a:pPr marL="118872" lvl="0" indent="0" hangingPunct="0">
              <a:buNone/>
            </a:pPr>
            <a:endParaRPr lang="en-US" dirty="0">
              <a:solidFill>
                <a:srgbClr val="002060"/>
              </a:solidFill>
            </a:endParaRPr>
          </a:p>
          <a:p>
            <a:pPr lvl="0" hangingPunct="0"/>
            <a:r>
              <a:rPr lang="en-US" cap="all" dirty="0">
                <a:solidFill>
                  <a:srgbClr val="002060"/>
                </a:solidFill>
              </a:rPr>
              <a:t>The requirements in these new laws would significantly increase the workload for </a:t>
            </a:r>
            <a:r>
              <a:rPr lang="en-US" cap="all" dirty="0" smtClean="0">
                <a:solidFill>
                  <a:srgbClr val="002060"/>
                </a:solidFill>
              </a:rPr>
              <a:t>CALFIRE/OSFM </a:t>
            </a:r>
            <a:r>
              <a:rPr lang="en-US" cap="all" dirty="0">
                <a:solidFill>
                  <a:srgbClr val="002060"/>
                </a:solidFill>
              </a:rPr>
              <a:t>Pipeline Safety Division.  </a:t>
            </a:r>
            <a:endParaRPr lang="en-US" dirty="0">
              <a:solidFill>
                <a:srgbClr val="002060"/>
              </a:solidFill>
            </a:endParaRPr>
          </a:p>
          <a:p>
            <a:endParaRPr lang="en-US" dirty="0"/>
          </a:p>
        </p:txBody>
      </p:sp>
    </p:spTree>
    <p:extLst>
      <p:ext uri="{BB962C8B-B14F-4D97-AF65-F5344CB8AC3E}">
        <p14:creationId xmlns:p14="http://schemas.microsoft.com/office/powerpoint/2010/main" val="23288206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19912"/>
          </a:xfrm>
        </p:spPr>
        <p:txBody>
          <a:bodyPr>
            <a:normAutofit/>
          </a:bodyPr>
          <a:lstStyle/>
          <a:p>
            <a:r>
              <a:rPr lang="en-US" dirty="0" smtClean="0">
                <a:solidFill>
                  <a:srgbClr val="FF0000"/>
                </a:solidFill>
              </a:rPr>
              <a:t>SENATE BILL 295 </a:t>
            </a:r>
            <a:endParaRPr lang="en-US" dirty="0">
              <a:solidFill>
                <a:srgbClr val="FF0000"/>
              </a:solidFill>
            </a:endParaRPr>
          </a:p>
        </p:txBody>
      </p:sp>
      <p:sp>
        <p:nvSpPr>
          <p:cNvPr id="3" name="Content Placeholder 2"/>
          <p:cNvSpPr>
            <a:spLocks noGrp="1"/>
          </p:cNvSpPr>
          <p:nvPr>
            <p:ph idx="1"/>
          </p:nvPr>
        </p:nvSpPr>
        <p:spPr>
          <a:xfrm>
            <a:off x="304800" y="1752600"/>
            <a:ext cx="8229600" cy="4572000"/>
          </a:xfrm>
        </p:spPr>
        <p:txBody>
          <a:bodyPr>
            <a:normAutofit/>
          </a:bodyPr>
          <a:lstStyle/>
          <a:p>
            <a:pPr marL="118872" indent="0" hangingPunct="0">
              <a:buNone/>
            </a:pPr>
            <a:r>
              <a:rPr lang="en-US" sz="2800" cap="all" dirty="0">
                <a:solidFill>
                  <a:srgbClr val="002060"/>
                </a:solidFill>
              </a:rPr>
              <a:t>SB 295 requires the </a:t>
            </a:r>
            <a:r>
              <a:rPr lang="en-US" sz="2800" cap="all" dirty="0" smtClean="0">
                <a:solidFill>
                  <a:srgbClr val="002060"/>
                </a:solidFill>
              </a:rPr>
              <a:t>CAL FIRE/OSFM </a:t>
            </a:r>
            <a:r>
              <a:rPr lang="en-US" sz="2800" cap="all" dirty="0">
                <a:solidFill>
                  <a:srgbClr val="002060"/>
                </a:solidFill>
              </a:rPr>
              <a:t>to</a:t>
            </a:r>
            <a:r>
              <a:rPr lang="en-US" sz="2800" cap="all" dirty="0" smtClean="0">
                <a:solidFill>
                  <a:srgbClr val="002060"/>
                </a:solidFill>
              </a:rPr>
              <a:t>:</a:t>
            </a:r>
          </a:p>
          <a:p>
            <a:pPr marL="118872" indent="0" hangingPunct="0">
              <a:buNone/>
            </a:pPr>
            <a:endParaRPr lang="en-US" dirty="0">
              <a:solidFill>
                <a:srgbClr val="002060"/>
              </a:solidFill>
            </a:endParaRPr>
          </a:p>
          <a:p>
            <a:pPr lvl="1" hangingPunct="0"/>
            <a:r>
              <a:rPr lang="en-US" sz="2200" cap="all" dirty="0">
                <a:solidFill>
                  <a:srgbClr val="002060"/>
                </a:solidFill>
              </a:rPr>
              <a:t>Conduct annual inspections of pipeline operators and their pipelines beginning </a:t>
            </a:r>
            <a:r>
              <a:rPr lang="en-US" sz="2200" cap="all" dirty="0">
                <a:solidFill>
                  <a:srgbClr val="FF0000"/>
                </a:solidFill>
              </a:rPr>
              <a:t>January 1, 2017</a:t>
            </a:r>
            <a:r>
              <a:rPr lang="en-US" sz="2200" cap="all" dirty="0" smtClean="0">
                <a:solidFill>
                  <a:srgbClr val="002060"/>
                </a:solidFill>
              </a:rPr>
              <a:t>.</a:t>
            </a:r>
            <a:endParaRPr lang="en-US" sz="2200" dirty="0">
              <a:solidFill>
                <a:srgbClr val="002060"/>
              </a:solidFill>
            </a:endParaRPr>
          </a:p>
          <a:p>
            <a:pPr lvl="1" hangingPunct="0"/>
            <a:r>
              <a:rPr lang="en-US" sz="2200" cap="all" dirty="0">
                <a:solidFill>
                  <a:srgbClr val="002060"/>
                </a:solidFill>
              </a:rPr>
              <a:t>Adopt regulations regarding annual inspections by </a:t>
            </a:r>
            <a:r>
              <a:rPr lang="en-US" sz="2200" cap="all" dirty="0">
                <a:solidFill>
                  <a:srgbClr val="FF0000"/>
                </a:solidFill>
              </a:rPr>
              <a:t>January 1, 2017</a:t>
            </a:r>
            <a:r>
              <a:rPr lang="en-US" sz="2200" cap="all" dirty="0" smtClean="0">
                <a:solidFill>
                  <a:srgbClr val="002060"/>
                </a:solidFill>
              </a:rPr>
              <a:t>.</a:t>
            </a:r>
            <a:endParaRPr lang="en-US" sz="2200" dirty="0">
              <a:solidFill>
                <a:srgbClr val="002060"/>
              </a:solidFill>
            </a:endParaRPr>
          </a:p>
          <a:p>
            <a:pPr lvl="1" hangingPunct="0"/>
            <a:r>
              <a:rPr lang="en-US" sz="2200" cap="all" dirty="0">
                <a:solidFill>
                  <a:srgbClr val="002060"/>
                </a:solidFill>
              </a:rPr>
              <a:t>Adopt regulation to increase the fees assessed on pipeline operators in order to pay for the higher number of inspections. </a:t>
            </a:r>
            <a:endParaRPr lang="en-US" sz="2200" dirty="0">
              <a:solidFill>
                <a:srgbClr val="002060"/>
              </a:solidFill>
            </a:endParaRPr>
          </a:p>
          <a:p>
            <a:endParaRPr lang="en-US" dirty="0">
              <a:solidFill>
                <a:srgbClr val="002060"/>
              </a:solidFill>
            </a:endParaRPr>
          </a:p>
        </p:txBody>
      </p:sp>
    </p:spTree>
    <p:extLst>
      <p:ext uri="{BB962C8B-B14F-4D97-AF65-F5344CB8AC3E}">
        <p14:creationId xmlns:p14="http://schemas.microsoft.com/office/powerpoint/2010/main" val="17622363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normAutofit/>
          </a:bodyPr>
          <a:lstStyle/>
          <a:p>
            <a:r>
              <a:rPr lang="en-US" dirty="0" smtClean="0">
                <a:solidFill>
                  <a:srgbClr val="FF0000"/>
                </a:solidFill>
              </a:rPr>
              <a:t>ASSEMBLY BILL 864</a:t>
            </a:r>
            <a:endParaRPr lang="en-US" dirty="0">
              <a:solidFill>
                <a:srgbClr val="FF0000"/>
              </a:solidFill>
            </a:endParaRPr>
          </a:p>
        </p:txBody>
      </p:sp>
      <p:sp>
        <p:nvSpPr>
          <p:cNvPr id="3" name="Content Placeholder 2"/>
          <p:cNvSpPr>
            <a:spLocks noGrp="1"/>
          </p:cNvSpPr>
          <p:nvPr>
            <p:ph idx="1"/>
          </p:nvPr>
        </p:nvSpPr>
        <p:spPr>
          <a:xfrm>
            <a:off x="457200" y="1600199"/>
            <a:ext cx="8458200" cy="4953001"/>
          </a:xfrm>
        </p:spPr>
        <p:txBody>
          <a:bodyPr>
            <a:normAutofit/>
          </a:bodyPr>
          <a:lstStyle/>
          <a:p>
            <a:pPr marL="0" indent="0" hangingPunct="0">
              <a:buNone/>
            </a:pPr>
            <a:r>
              <a:rPr lang="en-US" sz="2800" cap="all" dirty="0">
                <a:solidFill>
                  <a:srgbClr val="002060"/>
                </a:solidFill>
              </a:rPr>
              <a:t>AB 864 requires the </a:t>
            </a:r>
            <a:r>
              <a:rPr lang="en-US" sz="2800" cap="all" dirty="0" smtClean="0">
                <a:solidFill>
                  <a:srgbClr val="002060"/>
                </a:solidFill>
              </a:rPr>
              <a:t>CAL FIRE/OSFM </a:t>
            </a:r>
            <a:r>
              <a:rPr lang="en-US" sz="2800" cap="all" dirty="0">
                <a:solidFill>
                  <a:srgbClr val="002060"/>
                </a:solidFill>
              </a:rPr>
              <a:t>to develop regulations by </a:t>
            </a:r>
            <a:r>
              <a:rPr lang="en-US" sz="2800" cap="all" dirty="0">
                <a:solidFill>
                  <a:srgbClr val="FF0000"/>
                </a:solidFill>
              </a:rPr>
              <a:t>July 1, 2017</a:t>
            </a:r>
            <a:r>
              <a:rPr lang="en-US" sz="2800" cap="all" dirty="0">
                <a:solidFill>
                  <a:srgbClr val="002060"/>
                </a:solidFill>
              </a:rPr>
              <a:t>, which </a:t>
            </a:r>
            <a:r>
              <a:rPr lang="en-US" sz="2800" cap="all" dirty="0" smtClean="0">
                <a:solidFill>
                  <a:srgbClr val="002060"/>
                </a:solidFill>
              </a:rPr>
              <a:t>include:</a:t>
            </a:r>
          </a:p>
          <a:p>
            <a:pPr marL="0" indent="0" hangingPunct="0">
              <a:buNone/>
            </a:pPr>
            <a:endParaRPr lang="en-US" sz="2400" dirty="0">
              <a:solidFill>
                <a:srgbClr val="002060"/>
              </a:solidFill>
            </a:endParaRPr>
          </a:p>
          <a:p>
            <a:pPr lvl="1" hangingPunct="0"/>
            <a:r>
              <a:rPr lang="en-US" cap="all" dirty="0">
                <a:solidFill>
                  <a:srgbClr val="002060"/>
                </a:solidFill>
              </a:rPr>
              <a:t>Include researching the use of best available technology on pipelines to reduce the amount of oil released in an oil spill.</a:t>
            </a:r>
            <a:endParaRPr lang="en-US" sz="2000" dirty="0">
              <a:solidFill>
                <a:srgbClr val="002060"/>
              </a:solidFill>
            </a:endParaRPr>
          </a:p>
          <a:p>
            <a:pPr lvl="1" hangingPunct="0"/>
            <a:r>
              <a:rPr lang="en-US" cap="all" dirty="0">
                <a:solidFill>
                  <a:srgbClr val="002060"/>
                </a:solidFill>
              </a:rPr>
              <a:t>Creating a definition of automatic shutoff systems</a:t>
            </a:r>
            <a:r>
              <a:rPr lang="en-US" cap="all" dirty="0" smtClean="0">
                <a:solidFill>
                  <a:srgbClr val="002060"/>
                </a:solidFill>
              </a:rPr>
              <a:t>.</a:t>
            </a:r>
          </a:p>
          <a:p>
            <a:pPr lvl="1" hangingPunct="0"/>
            <a:r>
              <a:rPr lang="en-US" cap="all" dirty="0" smtClean="0">
                <a:solidFill>
                  <a:srgbClr val="002060"/>
                </a:solidFill>
              </a:rPr>
              <a:t>Developing a process to assess the adequacy of the pipeline operator’s risk analysis.</a:t>
            </a:r>
            <a:endParaRPr lang="en-US" sz="2000" dirty="0" smtClean="0">
              <a:solidFill>
                <a:srgbClr val="002060"/>
              </a:solidFill>
            </a:endParaRPr>
          </a:p>
        </p:txBody>
      </p:sp>
    </p:spTree>
    <p:extLst>
      <p:ext uri="{BB962C8B-B14F-4D97-AF65-F5344CB8AC3E}">
        <p14:creationId xmlns:p14="http://schemas.microsoft.com/office/powerpoint/2010/main" val="24944922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normAutofit/>
          </a:bodyPr>
          <a:lstStyle/>
          <a:p>
            <a:r>
              <a:rPr lang="en-US" dirty="0" smtClean="0">
                <a:solidFill>
                  <a:srgbClr val="FF0000"/>
                </a:solidFill>
              </a:rPr>
              <a:t>ASSEMBLY BILL 864</a:t>
            </a:r>
            <a:endParaRPr lang="en-US" dirty="0">
              <a:solidFill>
                <a:srgbClr val="FF0000"/>
              </a:solidFill>
            </a:endParaRPr>
          </a:p>
        </p:txBody>
      </p:sp>
      <p:sp>
        <p:nvSpPr>
          <p:cNvPr id="3" name="Content Placeholder 2"/>
          <p:cNvSpPr>
            <a:spLocks noGrp="1"/>
          </p:cNvSpPr>
          <p:nvPr>
            <p:ph idx="1"/>
          </p:nvPr>
        </p:nvSpPr>
        <p:spPr>
          <a:xfrm>
            <a:off x="457200" y="1447800"/>
            <a:ext cx="8458200" cy="5334000"/>
          </a:xfrm>
        </p:spPr>
        <p:txBody>
          <a:bodyPr>
            <a:normAutofit/>
          </a:bodyPr>
          <a:lstStyle/>
          <a:p>
            <a:pPr marL="0" indent="0" hangingPunct="0">
              <a:buNone/>
            </a:pPr>
            <a:r>
              <a:rPr lang="en-US" sz="2800" cap="all" dirty="0">
                <a:solidFill>
                  <a:srgbClr val="002060"/>
                </a:solidFill>
              </a:rPr>
              <a:t>AB 864 requires the </a:t>
            </a:r>
            <a:r>
              <a:rPr lang="en-US" sz="2800" cap="all" dirty="0" smtClean="0">
                <a:solidFill>
                  <a:srgbClr val="002060"/>
                </a:solidFill>
              </a:rPr>
              <a:t>CALFIRE/OSFM </a:t>
            </a:r>
            <a:r>
              <a:rPr lang="en-US" sz="2800" cap="all" dirty="0">
                <a:solidFill>
                  <a:srgbClr val="002060"/>
                </a:solidFill>
              </a:rPr>
              <a:t>to develop regulations by </a:t>
            </a:r>
            <a:r>
              <a:rPr lang="en-US" sz="2800" cap="all" dirty="0">
                <a:solidFill>
                  <a:srgbClr val="FF0000"/>
                </a:solidFill>
              </a:rPr>
              <a:t>July 1, 2017</a:t>
            </a:r>
            <a:r>
              <a:rPr lang="en-US" sz="2800" cap="all" dirty="0">
                <a:solidFill>
                  <a:srgbClr val="002060"/>
                </a:solidFill>
              </a:rPr>
              <a:t>, which </a:t>
            </a:r>
            <a:r>
              <a:rPr lang="en-US" sz="2800" cap="all" dirty="0" smtClean="0">
                <a:solidFill>
                  <a:srgbClr val="002060"/>
                </a:solidFill>
              </a:rPr>
              <a:t>include:</a:t>
            </a:r>
            <a:endParaRPr lang="en-US" dirty="0">
              <a:solidFill>
                <a:srgbClr val="002060"/>
              </a:solidFill>
            </a:endParaRPr>
          </a:p>
          <a:p>
            <a:pPr lvl="1" hangingPunct="0"/>
            <a:r>
              <a:rPr lang="en-US" cap="all" dirty="0" smtClean="0">
                <a:solidFill>
                  <a:srgbClr val="002060"/>
                </a:solidFill>
              </a:rPr>
              <a:t>Developing </a:t>
            </a:r>
            <a:r>
              <a:rPr lang="en-US" cap="all" dirty="0">
                <a:solidFill>
                  <a:srgbClr val="002060"/>
                </a:solidFill>
              </a:rPr>
              <a:t>a process by which an operator may request confidential treatment of information submitted in their plan or contained in any documents associated with the risk </a:t>
            </a:r>
            <a:r>
              <a:rPr lang="en-US" cap="all" dirty="0" smtClean="0">
                <a:solidFill>
                  <a:srgbClr val="002060"/>
                </a:solidFill>
              </a:rPr>
              <a:t>analysis.</a:t>
            </a:r>
            <a:endParaRPr lang="en-US" dirty="0" smtClean="0">
              <a:solidFill>
                <a:srgbClr val="002060"/>
              </a:solidFill>
            </a:endParaRPr>
          </a:p>
          <a:p>
            <a:pPr lvl="1" hangingPunct="0"/>
            <a:r>
              <a:rPr lang="en-US" cap="all" dirty="0" smtClean="0">
                <a:solidFill>
                  <a:srgbClr val="002060"/>
                </a:solidFill>
              </a:rPr>
              <a:t>Determine </a:t>
            </a:r>
            <a:r>
              <a:rPr lang="en-US" cap="all" dirty="0">
                <a:solidFill>
                  <a:srgbClr val="002060"/>
                </a:solidFill>
              </a:rPr>
              <a:t>how near to an environmentally and ecologically sensitive area a pipeline must be to be subjected to regulation based on the likelihood of the pipeline impacting those areas. </a:t>
            </a:r>
            <a:endParaRPr lang="en-US" dirty="0">
              <a:solidFill>
                <a:srgbClr val="002060"/>
              </a:solidFill>
            </a:endParaRPr>
          </a:p>
        </p:txBody>
      </p:sp>
    </p:spTree>
    <p:extLst>
      <p:ext uri="{BB962C8B-B14F-4D97-AF65-F5344CB8AC3E}">
        <p14:creationId xmlns:p14="http://schemas.microsoft.com/office/powerpoint/2010/main" val="30361144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US" dirty="0" smtClean="0">
                <a:solidFill>
                  <a:srgbClr val="FF0000"/>
                </a:solidFill>
              </a:rPr>
              <a:t>IMPLEMENTATION</a:t>
            </a:r>
            <a:r>
              <a:rPr lang="en-US" dirty="0" smtClean="0"/>
              <a:t>	</a:t>
            </a:r>
            <a:endParaRPr lang="en-US" dirty="0"/>
          </a:p>
        </p:txBody>
      </p:sp>
      <p:sp>
        <p:nvSpPr>
          <p:cNvPr id="3" name="Content Placeholder 2"/>
          <p:cNvSpPr>
            <a:spLocks noGrp="1"/>
          </p:cNvSpPr>
          <p:nvPr>
            <p:ph idx="1"/>
          </p:nvPr>
        </p:nvSpPr>
        <p:spPr>
          <a:xfrm>
            <a:off x="457200" y="1905000"/>
            <a:ext cx="8229600" cy="4389120"/>
          </a:xfrm>
        </p:spPr>
        <p:txBody>
          <a:bodyPr/>
          <a:lstStyle/>
          <a:p>
            <a:pPr lvl="0"/>
            <a:r>
              <a:rPr lang="en-US" cap="all" dirty="0">
                <a:solidFill>
                  <a:srgbClr val="002060"/>
                </a:solidFill>
              </a:rPr>
              <a:t>The Department is working on the BCP and the implementation of these new laws</a:t>
            </a:r>
            <a:r>
              <a:rPr lang="en-US" cap="all" dirty="0" smtClean="0">
                <a:solidFill>
                  <a:srgbClr val="002060"/>
                </a:solidFill>
              </a:rPr>
              <a:t>.</a:t>
            </a:r>
            <a:endParaRPr lang="en-US" cap="all" dirty="0">
              <a:solidFill>
                <a:srgbClr val="002060"/>
              </a:solidFill>
            </a:endParaRPr>
          </a:p>
          <a:p>
            <a:pPr marL="118872" lvl="0" indent="0">
              <a:buNone/>
            </a:pPr>
            <a:r>
              <a:rPr lang="en-US" cap="all" dirty="0" smtClean="0">
                <a:solidFill>
                  <a:srgbClr val="002060"/>
                </a:solidFill>
              </a:rPr>
              <a:t> </a:t>
            </a:r>
          </a:p>
          <a:p>
            <a:pPr lvl="0"/>
            <a:r>
              <a:rPr lang="en-US" cap="all" dirty="0" smtClean="0">
                <a:solidFill>
                  <a:srgbClr val="002060"/>
                </a:solidFill>
              </a:rPr>
              <a:t>The Department is requesting</a:t>
            </a:r>
            <a:r>
              <a:rPr lang="en-US" sz="3200" cap="all" dirty="0" smtClean="0">
                <a:solidFill>
                  <a:srgbClr val="FF0000"/>
                </a:solidFill>
              </a:rPr>
              <a:t> 17 </a:t>
            </a:r>
            <a:r>
              <a:rPr lang="en-US" cap="all" dirty="0" smtClean="0">
                <a:solidFill>
                  <a:srgbClr val="002060"/>
                </a:solidFill>
              </a:rPr>
              <a:t>new positions starting </a:t>
            </a:r>
            <a:r>
              <a:rPr lang="en-US" cap="all" dirty="0" smtClean="0">
                <a:solidFill>
                  <a:srgbClr val="FF0000"/>
                </a:solidFill>
              </a:rPr>
              <a:t>July 2016</a:t>
            </a:r>
            <a:r>
              <a:rPr lang="en-US" cap="all" dirty="0" smtClean="0">
                <a:solidFill>
                  <a:srgbClr val="002060"/>
                </a:solidFill>
              </a:rPr>
              <a:t>.</a:t>
            </a:r>
            <a:endParaRPr lang="en-US" cap="all" dirty="0">
              <a:solidFill>
                <a:srgbClr val="002060"/>
              </a:solidFill>
            </a:endParaRPr>
          </a:p>
        </p:txBody>
      </p:sp>
    </p:spTree>
    <p:extLst>
      <p:ext uri="{BB962C8B-B14F-4D97-AF65-F5344CB8AC3E}">
        <p14:creationId xmlns:p14="http://schemas.microsoft.com/office/powerpoint/2010/main" val="236982165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518</TotalTime>
  <Words>1642</Words>
  <Application>Microsoft Office PowerPoint</Application>
  <PresentationFormat>On-screen Show (4:3)</PresentationFormat>
  <Paragraphs>151</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Flow</vt:lpstr>
      <vt:lpstr>PIPELINE SAFETY DIVISION INFORMATION MEETING  New Pipeline Safety Laws  and Out-of-Service Pipelines </vt:lpstr>
      <vt:lpstr>PIPELINE SAFETY DIVISION Daniel Hastert Program Analyst</vt:lpstr>
      <vt:lpstr>Topics:  1. New Pipeline Safety Laws 2. Regulation Workgroup 3. Fee Increase  4. Out-of-Service Pipelines</vt:lpstr>
      <vt:lpstr>RECENT INCIDENT</vt:lpstr>
      <vt:lpstr>NEW LEGISLATION</vt:lpstr>
      <vt:lpstr>SENATE BILL 295 </vt:lpstr>
      <vt:lpstr>ASSEMBLY BILL 864</vt:lpstr>
      <vt:lpstr>ASSEMBLY BILL 864</vt:lpstr>
      <vt:lpstr>IMPLEMENTATION </vt:lpstr>
      <vt:lpstr>REGULATION DEVELOPMENT</vt:lpstr>
      <vt:lpstr>REGULATION WORKGROUP</vt:lpstr>
      <vt:lpstr>REGULATION WORKGROUP  CAL FIRE/OSFM STAFF </vt:lpstr>
      <vt:lpstr>REGULATION WORKGROUP STAKEHOLDERS </vt:lpstr>
      <vt:lpstr>REGULATION WORKGROUP</vt:lpstr>
      <vt:lpstr>REGULATION WORKGROUP</vt:lpstr>
      <vt:lpstr>REGULATION WORKGROUP CONT’</vt:lpstr>
      <vt:lpstr>GOALS OF WORKGROUP</vt:lpstr>
      <vt:lpstr>GOALS OF WORKGROUP CONT</vt:lpstr>
      <vt:lpstr>GOALS OF WORKGROUP CONT</vt:lpstr>
      <vt:lpstr>SALARY ADJUSTMENT</vt:lpstr>
      <vt:lpstr>FEE INCREASE</vt:lpstr>
      <vt:lpstr>FEE INCREASE CONT’</vt:lpstr>
      <vt:lpstr>FEE INCREASE CONT’</vt:lpstr>
      <vt:lpstr>FEE INCREASE CONT’</vt:lpstr>
      <vt:lpstr>WORK GROUP </vt:lpstr>
      <vt:lpstr>Pipeline Reclassification Notice concerning “Out-of-Service” Pipelines</vt:lpstr>
      <vt:lpstr>Pipeline Reclassification Notice Definitions</vt:lpstr>
      <vt:lpstr>Pipeline Reclassification Notice Expectations</vt:lpstr>
      <vt:lpstr>QUESTIONS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FIREWORKS DISPOSAL</dc:title>
  <dc:creator>Ho, Ben</dc:creator>
  <cp:lastModifiedBy>Administrator</cp:lastModifiedBy>
  <cp:revision>82</cp:revision>
  <cp:lastPrinted>2016-01-04T16:56:47Z</cp:lastPrinted>
  <dcterms:created xsi:type="dcterms:W3CDTF">2013-02-09T04:25:35Z</dcterms:created>
  <dcterms:modified xsi:type="dcterms:W3CDTF">2016-01-04T18:03:12Z</dcterms:modified>
</cp:coreProperties>
</file>