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CUPET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36246</c:v>
                </c:pt>
                <c:pt idx="1">
                  <c:v>35028</c:v>
                </c:pt>
                <c:pt idx="2">
                  <c:v>41495</c:v>
                </c:pt>
                <c:pt idx="3">
                  <c:v>41109</c:v>
                </c:pt>
                <c:pt idx="4">
                  <c:v>41520</c:v>
                </c:pt>
                <c:pt idx="5">
                  <c:v>39531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SHERRITT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16000</c:v>
                </c:pt>
                <c:pt idx="1">
                  <c:v>12489</c:v>
                </c:pt>
                <c:pt idx="2">
                  <c:v>11128</c:v>
                </c:pt>
                <c:pt idx="3">
                  <c:v>11286</c:v>
                </c:pt>
                <c:pt idx="4">
                  <c:v>10653</c:v>
                </c:pt>
                <c:pt idx="5">
                  <c:v>10697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896096"/>
        <c:axId val="315897216"/>
      </c:barChart>
      <c:catAx>
        <c:axId val="31589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97216"/>
        <c:crosses val="autoZero"/>
        <c:auto val="1"/>
        <c:lblAlgn val="ctr"/>
        <c:lblOffset val="100"/>
        <c:noMultiLvlLbl val="0"/>
      </c:catAx>
      <c:valAx>
        <c:axId val="31589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9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20009</c:v>
                </c:pt>
                <c:pt idx="1">
                  <c:v>19909</c:v>
                </c:pt>
                <c:pt idx="2">
                  <c:v>18482</c:v>
                </c:pt>
                <c:pt idx="3">
                  <c:v>17574</c:v>
                </c:pt>
                <c:pt idx="4" formatCode="General">
                  <c:v>17827</c:v>
                </c:pt>
                <c:pt idx="5">
                  <c:v>18370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5743712"/>
        <c:axId val="795744272"/>
      </c:barChart>
      <c:catAx>
        <c:axId val="7957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44272"/>
        <c:crosses val="autoZero"/>
        <c:auto val="1"/>
        <c:lblAlgn val="ctr"/>
        <c:lblOffset val="100"/>
        <c:noMultiLvlLbl val="0"/>
      </c:catAx>
      <c:valAx>
        <c:axId val="79574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4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894328426338018E-2"/>
          <c:y val="2.4939685218661477E-2"/>
          <c:w val="0.90740518848187457"/>
          <c:h val="0.781275322670865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Ligeros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50599</c:v>
                </c:pt>
                <c:pt idx="1">
                  <c:v>48765</c:v>
                </c:pt>
                <c:pt idx="2">
                  <c:v>43821</c:v>
                </c:pt>
                <c:pt idx="3">
                  <c:v>40085</c:v>
                </c:pt>
                <c:pt idx="4">
                  <c:v>38441</c:v>
                </c:pt>
                <c:pt idx="5">
                  <c:v>38461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Fuel 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92442</c:v>
                </c:pt>
                <c:pt idx="1">
                  <c:v>87536</c:v>
                </c:pt>
                <c:pt idx="2">
                  <c:v>90182</c:v>
                </c:pt>
                <c:pt idx="3">
                  <c:v>90145</c:v>
                </c:pt>
                <c:pt idx="4">
                  <c:v>92903</c:v>
                </c:pt>
                <c:pt idx="5">
                  <c:v>93029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3566</c:v>
                </c:pt>
                <c:pt idx="1">
                  <c:v>4540</c:v>
                </c:pt>
                <c:pt idx="2">
                  <c:v>5646</c:v>
                </c:pt>
                <c:pt idx="3">
                  <c:v>6257</c:v>
                </c:pt>
                <c:pt idx="4">
                  <c:v>6196</c:v>
                </c:pt>
                <c:pt idx="5">
                  <c:v>4826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5749312"/>
        <c:axId val="795749872"/>
      </c:barChart>
      <c:catAx>
        <c:axId val="7957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49872"/>
        <c:crosses val="autoZero"/>
        <c:auto val="1"/>
        <c:lblAlgn val="ctr"/>
        <c:lblOffset val="100"/>
        <c:noMultiLvlLbl val="0"/>
      </c:catAx>
      <c:valAx>
        <c:axId val="79574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8814428087793375E-3"/>
                  <c:y val="5.92944055368715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0060481570239451E-3"/>
                  <c:y val="1.13622522543640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457777017003293E-2"/>
                      <c:h val="6.599050682801474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Mogas</c:v>
                </c:pt>
                <c:pt idx="1">
                  <c:v>Diesel</c:v>
                </c:pt>
                <c:pt idx="2">
                  <c:v>Jet-Kero</c:v>
                </c:pt>
                <c:pt idx="3">
                  <c:v>GLP</c:v>
                </c:pt>
                <c:pt idx="4">
                  <c:v>Fuel Oil</c:v>
                </c:pt>
                <c:pt idx="5">
                  <c:v>Otros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5272</c:v>
                </c:pt>
                <c:pt idx="1">
                  <c:v>24941</c:v>
                </c:pt>
                <c:pt idx="2">
                  <c:v>4279</c:v>
                </c:pt>
                <c:pt idx="3">
                  <c:v>3874</c:v>
                </c:pt>
                <c:pt idx="4">
                  <c:v>93875</c:v>
                </c:pt>
                <c:pt idx="5">
                  <c:v>4918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CUPET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93</c:v>
                </c:pt>
                <c:pt idx="1">
                  <c:v>92</c:v>
                </c:pt>
                <c:pt idx="2">
                  <c:v>98</c:v>
                </c:pt>
                <c:pt idx="3">
                  <c:v>93</c:v>
                </c:pt>
                <c:pt idx="4">
                  <c:v>98</c:v>
                </c:pt>
                <c:pt idx="5">
                  <c:v>96</c:v>
                </c:pt>
                <c:pt idx="6">
                  <c:v>91</c:v>
                </c:pt>
                <c:pt idx="7">
                  <c:v>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PDVSA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19</c:v>
                </c:pt>
                <c:pt idx="4">
                  <c:v>15</c:v>
                </c:pt>
                <c:pt idx="5">
                  <c:v>6</c:v>
                </c:pt>
                <c:pt idx="6">
                  <c:v>13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5752112"/>
        <c:axId val="3059061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93</c:v>
                </c:pt>
                <c:pt idx="1">
                  <c:v>92</c:v>
                </c:pt>
                <c:pt idx="2">
                  <c:v>115</c:v>
                </c:pt>
                <c:pt idx="3">
                  <c:v>112</c:v>
                </c:pt>
                <c:pt idx="4">
                  <c:v>113</c:v>
                </c:pt>
                <c:pt idx="5">
                  <c:v>102</c:v>
                </c:pt>
                <c:pt idx="6">
                  <c:v>104</c:v>
                </c:pt>
                <c:pt idx="7">
                  <c:v>105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752112"/>
        <c:axId val="305906128"/>
      </c:lineChart>
      <c:catAx>
        <c:axId val="79575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5906128"/>
        <c:crosses val="autoZero"/>
        <c:auto val="1"/>
        <c:lblAlgn val="ctr"/>
        <c:lblOffset val="100"/>
        <c:noMultiLvlLbl val="0"/>
      </c:catAx>
      <c:valAx>
        <c:axId val="30590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7521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106166077066457E-2"/>
          <c:y val="5.541766693371096E-2"/>
          <c:w val="0.8051406481798471"/>
          <c:h val="0.8368795988728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52</c:v>
                </c:pt>
                <c:pt idx="1">
                  <c:v>47</c:v>
                </c:pt>
                <c:pt idx="2">
                  <c:v>17</c:v>
                </c:pt>
                <c:pt idx="3">
                  <c:v>9</c:v>
                </c:pt>
                <c:pt idx="4">
                  <c:v>14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Crude Oil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</c:v>
                </c:pt>
                <c:pt idx="1">
                  <c:v>45</c:v>
                </c:pt>
                <c:pt idx="2">
                  <c:v>76</c:v>
                </c:pt>
                <c:pt idx="3">
                  <c:v>84</c:v>
                </c:pt>
                <c:pt idx="4">
                  <c:v>84</c:v>
                </c:pt>
                <c:pt idx="5">
                  <c:v>91</c:v>
                </c:pt>
                <c:pt idx="6">
                  <c:v>85</c:v>
                </c:pt>
                <c:pt idx="7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8012368"/>
        <c:axId val="7980129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93</c:v>
                </c:pt>
                <c:pt idx="1">
                  <c:v>92</c:v>
                </c:pt>
                <c:pt idx="2">
                  <c:v>93</c:v>
                </c:pt>
                <c:pt idx="3">
                  <c:v>93</c:v>
                </c:pt>
                <c:pt idx="4">
                  <c:v>98</c:v>
                </c:pt>
                <c:pt idx="5">
                  <c:v>96</c:v>
                </c:pt>
                <c:pt idx="6">
                  <c:v>91</c:v>
                </c:pt>
                <c:pt idx="7">
                  <c:v>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8012368"/>
        <c:axId val="798012928"/>
      </c:lineChart>
      <c:catAx>
        <c:axId val="79801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8012928"/>
        <c:crosses val="autoZero"/>
        <c:auto val="1"/>
        <c:lblAlgn val="ctr"/>
        <c:lblOffset val="100"/>
        <c:noMultiLvlLbl val="0"/>
      </c:catAx>
      <c:valAx>
        <c:axId val="79801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801236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 Habana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27478</c:v>
                </c:pt>
                <c:pt idx="1">
                  <c:v>28695</c:v>
                </c:pt>
                <c:pt idx="2">
                  <c:v>27013</c:v>
                </c:pt>
                <c:pt idx="3">
                  <c:v>22370</c:v>
                </c:pt>
                <c:pt idx="4">
                  <c:v>23790</c:v>
                </c:pt>
                <c:pt idx="5">
                  <c:v>25149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Santiago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14902</c:v>
                </c:pt>
                <c:pt idx="1">
                  <c:v>14429</c:v>
                </c:pt>
                <c:pt idx="2">
                  <c:v>16224</c:v>
                </c:pt>
                <c:pt idx="3">
                  <c:v>20146</c:v>
                </c:pt>
                <c:pt idx="4">
                  <c:v>17211</c:v>
                </c:pt>
                <c:pt idx="5">
                  <c:v>18140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Cienfuegos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 formatCode="General">
                  <c:v>0</c:v>
                </c:pt>
                <c:pt idx="1">
                  <c:v>56000</c:v>
                </c:pt>
                <c:pt idx="2">
                  <c:v>57000</c:v>
                </c:pt>
                <c:pt idx="3">
                  <c:v>55000</c:v>
                </c:pt>
                <c:pt idx="4">
                  <c:v>55000</c:v>
                </c:pt>
                <c:pt idx="5">
                  <c:v>56000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896656"/>
        <c:axId val="60997152"/>
      </c:barChart>
      <c:catAx>
        <c:axId val="31589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97152"/>
        <c:crosses val="autoZero"/>
        <c:auto val="1"/>
        <c:lblAlgn val="ctr"/>
        <c:lblOffset val="100"/>
        <c:noMultiLvlLbl val="0"/>
      </c:catAx>
      <c:valAx>
        <c:axId val="6099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89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8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0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16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7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9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4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90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5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05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2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60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4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16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60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4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6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6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88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00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74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7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53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9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9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25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162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53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11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32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831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2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3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96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905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696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307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733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89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323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53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484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50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0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509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405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5373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972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8818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223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527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38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933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95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59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667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466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725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196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793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531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970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053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577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9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5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7593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925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369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799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611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8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501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137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757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0" y="434625"/>
            <a:ext cx="1143055" cy="11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9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088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358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4058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185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542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914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459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6120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954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5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6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0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5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9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9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0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641330" cy="1419225"/>
          </a:xfrm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r"/>
            <a:r>
              <a:rPr lang="es-ES_tradnl" sz="2000" dirty="0" smtClean="0">
                <a:latin typeface="+mn-lt"/>
              </a:rPr>
              <a:t>Producción Nacional de Petróleo Crudo - Aguas Someras – Franja Norte Costera</a:t>
            </a:r>
            <a:br>
              <a:rPr lang="es-ES_tradnl" sz="2000" dirty="0" smtClean="0">
                <a:latin typeface="+mn-lt"/>
              </a:rPr>
            </a:br>
            <a:r>
              <a:rPr lang="es-ES_tradnl" sz="2000" dirty="0" smtClean="0">
                <a:latin typeface="+mn-lt"/>
              </a:rPr>
              <a:t>Extra Pesado - </a:t>
            </a:r>
            <a:r>
              <a:rPr lang="es-ES_tradnl" sz="2000" dirty="0">
                <a:latin typeface="+mn-lt"/>
              </a:rPr>
              <a:t>Alto </a:t>
            </a:r>
            <a:r>
              <a:rPr lang="es-ES_tradnl" sz="2000" dirty="0" smtClean="0">
                <a:latin typeface="+mn-lt"/>
              </a:rPr>
              <a:t>Azufre - Factor </a:t>
            </a:r>
            <a:r>
              <a:rPr lang="es-ES_tradnl" sz="2000" dirty="0">
                <a:latin typeface="+mn-lt"/>
              </a:rPr>
              <a:t>de </a:t>
            </a:r>
            <a:r>
              <a:rPr lang="es-ES_tradnl" sz="2000" dirty="0" smtClean="0">
                <a:latin typeface="+mn-lt"/>
              </a:rPr>
              <a:t>Recuperación </a:t>
            </a:r>
            <a:r>
              <a:rPr lang="es-ES_tradnl" sz="2000" dirty="0">
                <a:latin typeface="+mn-lt"/>
              </a:rPr>
              <a:t>&lt;10%</a:t>
            </a:r>
            <a:r>
              <a:rPr lang="es-ES_tradnl" sz="2000" dirty="0" smtClean="0">
                <a:latin typeface="+mn-lt"/>
              </a:rPr>
              <a:t/>
            </a:r>
            <a:br>
              <a:rPr lang="es-ES_tradnl" sz="2000" dirty="0" smtClean="0">
                <a:latin typeface="+mn-lt"/>
              </a:rPr>
            </a:br>
            <a:r>
              <a:rPr lang="es-ES_tradnl" sz="2000" dirty="0" smtClean="0">
                <a:latin typeface="+mn-lt"/>
              </a:rPr>
              <a:t>Uso como Combustible Generación Eléctrica</a:t>
            </a:r>
            <a:r>
              <a:rPr lang="es-ES_tradnl" sz="2000" dirty="0">
                <a:latin typeface="+mn-lt"/>
              </a:rPr>
              <a:t/>
            </a:r>
            <a:br>
              <a:rPr lang="es-ES_tradnl" sz="2000" dirty="0">
                <a:latin typeface="+mn-lt"/>
              </a:rPr>
            </a:br>
            <a:r>
              <a:rPr lang="es-ES_tradnl" sz="2000" dirty="0">
                <a:latin typeface="+mn-lt"/>
              </a:rPr>
              <a:t>Producción Compartida </a:t>
            </a:r>
            <a:r>
              <a:rPr lang="es-ES_tradnl" sz="2000" dirty="0" err="1" smtClean="0">
                <a:latin typeface="+mn-lt"/>
              </a:rPr>
              <a:t>Sherritt</a:t>
            </a:r>
            <a:r>
              <a:rPr lang="es-ES_tradnl" sz="2000" dirty="0" smtClean="0">
                <a:latin typeface="+mn-lt"/>
              </a:rPr>
              <a:t/>
            </a:r>
            <a:br>
              <a:rPr lang="es-ES_tradnl" sz="2000" dirty="0" smtClean="0">
                <a:latin typeface="+mn-lt"/>
              </a:rPr>
            </a:br>
            <a:r>
              <a:rPr lang="es-ES_tradnl" sz="1200" dirty="0" smtClean="0">
                <a:latin typeface="+mn-lt"/>
              </a:rPr>
              <a:t>(ONE-</a:t>
            </a:r>
            <a:r>
              <a:rPr lang="es-ES_tradnl" sz="1200" dirty="0" err="1" smtClean="0">
                <a:latin typeface="+mn-lt"/>
              </a:rPr>
              <a:t>Blld</a:t>
            </a:r>
            <a:r>
              <a:rPr lang="es-ES_tradnl" sz="1200" dirty="0" smtClean="0">
                <a:latin typeface="+mn-lt"/>
              </a:rPr>
              <a:t> 6.35 </a:t>
            </a:r>
            <a:r>
              <a:rPr lang="es-ES_tradnl" sz="1200" dirty="0" err="1" smtClean="0">
                <a:latin typeface="+mn-lt"/>
              </a:rPr>
              <a:t>bll</a:t>
            </a:r>
            <a:r>
              <a:rPr lang="es-ES_tradnl" sz="1200" dirty="0" smtClean="0">
                <a:latin typeface="+mn-lt"/>
              </a:rPr>
              <a:t>/ton 11°)</a:t>
            </a:r>
            <a:endParaRPr lang="es-ES_tradnl" sz="2000" dirty="0">
              <a:latin typeface="+mn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s-ES_tradnl" sz="2400" dirty="0" smtClean="0">
                <a:latin typeface="+mn-lt"/>
              </a:rPr>
              <a:t/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Producción Nacional de Gas Natural Asociado</a:t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Utilizado como Combustible en Generación Termo-eléctrica  </a:t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ENERGAS 506MW</a:t>
            </a:r>
            <a:br>
              <a:rPr lang="es-ES_tradnl" sz="2400" dirty="0" smtClean="0">
                <a:latin typeface="+mn-lt"/>
              </a:rPr>
            </a:br>
            <a:r>
              <a:rPr lang="es-ES_tradnl" sz="1200" dirty="0" smtClean="0">
                <a:latin typeface="+mn-lt"/>
              </a:rPr>
              <a:t>(ONE-BEPD)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es-ES_tradnl" sz="2400" dirty="0" smtClean="0">
                <a:latin typeface="+mn-lt"/>
              </a:rPr>
              <a:t>Consumo de Productos Derivados del Petróleo</a:t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7.148 </a:t>
            </a:r>
            <a:r>
              <a:rPr lang="es-ES_tradnl" sz="2400" dirty="0" err="1" smtClean="0">
                <a:latin typeface="+mn-lt"/>
              </a:rPr>
              <a:t>mmt</a:t>
            </a:r>
            <a:r>
              <a:rPr lang="es-ES_tradnl" sz="2400" dirty="0" smtClean="0">
                <a:latin typeface="+mn-lt"/>
              </a:rPr>
              <a:t>/136 </a:t>
            </a:r>
            <a:r>
              <a:rPr lang="es-ES_tradnl" sz="2400" dirty="0" err="1" smtClean="0">
                <a:latin typeface="+mn-lt"/>
              </a:rPr>
              <a:t>mbd</a:t>
            </a:r>
            <a:r>
              <a:rPr lang="es-ES_tradnl" sz="2400" dirty="0" smtClean="0">
                <a:latin typeface="+mn-lt"/>
              </a:rPr>
              <a:t/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72% </a:t>
            </a:r>
            <a:r>
              <a:rPr lang="es-ES_tradnl" sz="2400" i="1" dirty="0" smtClean="0">
                <a:latin typeface="+mn-lt"/>
              </a:rPr>
              <a:t>fuel </a:t>
            </a:r>
            <a:r>
              <a:rPr lang="es-ES_tradnl" sz="2400" i="1" dirty="0" err="1" smtClean="0">
                <a:latin typeface="+mn-lt"/>
              </a:rPr>
              <a:t>oil</a:t>
            </a:r>
            <a:r>
              <a:rPr lang="es-ES_tradnl" sz="2400" i="1" dirty="0" smtClean="0">
                <a:latin typeface="+mn-lt"/>
              </a:rPr>
              <a:t> </a:t>
            </a:r>
            <a:r>
              <a:rPr lang="es-ES_tradnl" sz="1200" dirty="0" smtClean="0">
                <a:latin typeface="+mn-lt"/>
              </a:rPr>
              <a:t>(ONE)</a:t>
            </a:r>
            <a:r>
              <a:rPr lang="es-ES_tradnl" sz="2400" dirty="0" smtClean="0">
                <a:latin typeface="+mn-lt"/>
              </a:rPr>
              <a:t> </a:t>
            </a:r>
            <a:endParaRPr lang="es-ES_tradnl" sz="24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es-ES_tradnl" sz="2400" dirty="0" smtClean="0">
                <a:latin typeface="+mn-lt"/>
              </a:rPr>
              <a:t>2012 Demanda de gasolina:</a:t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Cuba 5.3 </a:t>
            </a:r>
            <a:r>
              <a:rPr lang="es-ES_tradnl" sz="2400" dirty="0" err="1" smtClean="0">
                <a:latin typeface="+mn-lt"/>
              </a:rPr>
              <a:t>mbd</a:t>
            </a:r>
            <a:r>
              <a:rPr lang="es-ES_tradnl" sz="2400" dirty="0" smtClean="0">
                <a:latin typeface="+mn-lt"/>
              </a:rPr>
              <a:t> - Guatemala 22.4 </a:t>
            </a:r>
            <a:r>
              <a:rPr lang="es-ES_tradnl" sz="2400" dirty="0" err="1" smtClean="0">
                <a:latin typeface="+mn-lt"/>
              </a:rPr>
              <a:t>mbd</a:t>
            </a:r>
            <a:r>
              <a:rPr lang="es-ES_tradnl" sz="2400" dirty="0" smtClean="0">
                <a:latin typeface="+mn-lt"/>
              </a:rPr>
              <a:t> – Rep. Dominicana 22.6 </a:t>
            </a:r>
            <a:r>
              <a:rPr lang="es-ES_tradnl" sz="2400" dirty="0" err="1" smtClean="0">
                <a:latin typeface="+mn-lt"/>
              </a:rPr>
              <a:t>mbd</a:t>
            </a:r>
            <a:r>
              <a:rPr lang="es-ES_tradnl" sz="2400" dirty="0" smtClean="0">
                <a:latin typeface="+mn-lt"/>
              </a:rPr>
              <a:t/>
            </a:r>
            <a:br>
              <a:rPr lang="es-ES_tradnl" sz="2400" dirty="0" smtClean="0">
                <a:latin typeface="+mn-lt"/>
              </a:rPr>
            </a:br>
            <a:r>
              <a:rPr lang="es-ES_tradnl" sz="2400" dirty="0" smtClean="0">
                <a:latin typeface="+mn-lt"/>
              </a:rPr>
              <a:t>Puerto Rico 56.4 </a:t>
            </a:r>
            <a:r>
              <a:rPr lang="es-ES_tradnl" sz="2400" dirty="0" err="1" smtClean="0">
                <a:latin typeface="+mn-lt"/>
              </a:rPr>
              <a:t>mbd</a:t>
            </a:r>
            <a:r>
              <a:rPr lang="es-ES_tradnl" sz="2400" dirty="0" smtClean="0">
                <a:latin typeface="+mn-lt"/>
              </a:rPr>
              <a:t> </a:t>
            </a:r>
            <a:endParaRPr lang="es-ES_tradnl" sz="2400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8210" y="183705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+mn-lt"/>
              </a:rPr>
              <a:t>Deepwater Gulf of Mexico – EEZ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Five Unsuccessful Prospects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Challenges: $55.00 </a:t>
            </a:r>
            <a:r>
              <a:rPr lang="en-US" sz="2400" dirty="0" err="1" smtClean="0">
                <a:latin typeface="+mn-lt"/>
              </a:rPr>
              <a:t>bll</a:t>
            </a:r>
            <a:r>
              <a:rPr lang="en-US" sz="2400" dirty="0" smtClean="0">
                <a:latin typeface="+mn-lt"/>
              </a:rPr>
              <a:t> + New Players - Mexico</a:t>
            </a:r>
            <a:endParaRPr lang="en-US" sz="2400" dirty="0"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42" y="1779256"/>
            <a:ext cx="7322515" cy="453010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t="2284" r="3175" b="3377"/>
          <a:stretch/>
        </p:blipFill>
        <p:spPr>
          <a:xfrm>
            <a:off x="5577840" y="1737360"/>
            <a:ext cx="595283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latin typeface="+mn-lt"/>
              </a:rPr>
              <a:t>Venezuela’s Petroleum Exports to Cuba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2000 CIC Barter Agreement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Refinery Crude </a:t>
            </a:r>
            <a:r>
              <a:rPr lang="en-US" sz="2400" dirty="0">
                <a:latin typeface="+mn-lt"/>
              </a:rPr>
              <a:t>Oil Input </a:t>
            </a:r>
            <a:r>
              <a:rPr lang="en-US" sz="2400" dirty="0" smtClean="0">
                <a:latin typeface="+mn-lt"/>
              </a:rPr>
              <a:t>- Barrels </a:t>
            </a:r>
            <a:r>
              <a:rPr lang="en-US" sz="2400" dirty="0">
                <a:latin typeface="+mn-lt"/>
              </a:rPr>
              <a:t>per </a:t>
            </a:r>
            <a:r>
              <a:rPr lang="en-US" sz="2400" dirty="0" smtClean="0">
                <a:latin typeface="+mn-lt"/>
              </a:rPr>
              <a:t>Calendar Day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Venezuela Mesa 28° API – 1.08%SW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Russian Urals 31.3° API – 1.25% SW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Cienfuegos Refinery CUVENPETROL 51/49% JV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4/22/2015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Jorge R. Piñon                                                                                                         The University of Texas at Austin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DD18-9751-49B5-8600-54FC72DF4D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Producción Nacional de Petróleo Crudo - Aguas Someras – Franja Norte Costera Extra Pesado - Alto Azufre - Factor de Recuperación &lt;10% Uso como Combustible Generación Eléctrica Producción Compartida Sherritt (ONE-Blld 6.35 bll/ton 11°)</vt:lpstr>
      <vt:lpstr> Producción Nacional de Gas Natural Asociado Utilizado como Combustible en Generación Termo-eléctrica   ENERGAS 506MW (ONE-BEPD)  </vt:lpstr>
      <vt:lpstr>Consumo de Productos Derivados del Petróleo 7.148 mmt/136 mbd 72% fuel oil (ONE) </vt:lpstr>
      <vt:lpstr>2012 Demanda de gasolina: Cuba 5.3 mbd - Guatemala 22.4 mbd – Rep. Dominicana 22.6 mbd Puerto Rico 56.4 mbd </vt:lpstr>
      <vt:lpstr>Deepwater Gulf of Mexico – EEZ Five Unsuccessful Prospects Challenges: $55.00 bll + New Players - Mexico</vt:lpstr>
      <vt:lpstr>Venezuela’s Petroleum Exports to Cuba 2000 CIC Barter Agreement</vt:lpstr>
      <vt:lpstr>PowerPoint Presentation</vt:lpstr>
      <vt:lpstr> Refinery Crude Oil Input - Barrels per Calendar Day Venezuela Mesa 28° API – 1.08%SW  Russian Urals 31.3° API – 1.25% SW Cienfuegos Refinery CUVENPETROL 51/49% JV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Producción Nacional de Petróleo Crudo - Aguas Someras – Franja Norte Costera Extra Pesado - Alto Azufre - Factor de Recuperación &lt;10% Uso como Combustible Generación Eléctrica Producción Compartida Sherritt (ONE-Blld 6.35 bll/ton 11°)</dc:title>
  <dc:creator>Pinon, Jorge R</dc:creator>
  <cp:lastModifiedBy>Pinon, Jorge R</cp:lastModifiedBy>
  <cp:revision>2</cp:revision>
  <dcterms:created xsi:type="dcterms:W3CDTF">2015-04-28T20:27:22Z</dcterms:created>
  <dcterms:modified xsi:type="dcterms:W3CDTF">2015-04-28T20:29:50Z</dcterms:modified>
</cp:coreProperties>
</file>