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80" r:id="rId2"/>
    <p:sldId id="603" r:id="rId3"/>
    <p:sldId id="602" r:id="rId4"/>
    <p:sldId id="670" r:id="rId5"/>
    <p:sldId id="671" r:id="rId6"/>
    <p:sldId id="560" r:id="rId7"/>
    <p:sldId id="604" r:id="rId8"/>
    <p:sldId id="568" r:id="rId9"/>
    <p:sldId id="672" r:id="rId10"/>
    <p:sldId id="571" r:id="rId11"/>
    <p:sldId id="572" r:id="rId12"/>
    <p:sldId id="573" r:id="rId13"/>
    <p:sldId id="669" r:id="rId14"/>
    <p:sldId id="674" r:id="rId15"/>
    <p:sldId id="458" r:id="rId16"/>
    <p:sldId id="605" r:id="rId17"/>
    <p:sldId id="606" r:id="rId18"/>
    <p:sldId id="607" r:id="rId19"/>
    <p:sldId id="613" r:id="rId20"/>
    <p:sldId id="608" r:id="rId21"/>
    <p:sldId id="609" r:id="rId22"/>
    <p:sldId id="610" r:id="rId23"/>
    <p:sldId id="675" r:id="rId24"/>
    <p:sldId id="614" r:id="rId25"/>
    <p:sldId id="617" r:id="rId26"/>
    <p:sldId id="620" r:id="rId27"/>
    <p:sldId id="619" r:id="rId28"/>
    <p:sldId id="660" r:id="rId29"/>
    <p:sldId id="661" r:id="rId30"/>
    <p:sldId id="621" r:id="rId31"/>
    <p:sldId id="630" r:id="rId32"/>
    <p:sldId id="643" r:id="rId33"/>
    <p:sldId id="650" r:id="rId34"/>
    <p:sldId id="649" r:id="rId35"/>
    <p:sldId id="648" r:id="rId36"/>
    <p:sldId id="647" r:id="rId37"/>
    <p:sldId id="662" r:id="rId38"/>
    <p:sldId id="663" r:id="rId39"/>
    <p:sldId id="664" r:id="rId40"/>
    <p:sldId id="638" r:id="rId41"/>
    <p:sldId id="657" r:id="rId42"/>
    <p:sldId id="658" r:id="rId43"/>
    <p:sldId id="659" r:id="rId44"/>
    <p:sldId id="677" r:id="rId45"/>
    <p:sldId id="676" r:id="rId46"/>
    <p:sldId id="655" r:id="rId47"/>
    <p:sldId id="656" r:id="rId48"/>
    <p:sldId id="673" r:id="rId49"/>
    <p:sldId id="665" r:id="rId50"/>
    <p:sldId id="666" r:id="rId51"/>
    <p:sldId id="667" r:id="rId52"/>
    <p:sldId id="668" r:id="rId53"/>
    <p:sldId id="561" r:id="rId54"/>
    <p:sldId id="564" r:id="rId5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  <a:srgbClr val="004B00"/>
    <a:srgbClr val="00B000"/>
    <a:srgbClr val="003C00"/>
    <a:srgbClr val="003200"/>
    <a:srgbClr val="333399"/>
    <a:srgbClr val="99CCFF"/>
    <a:srgbClr val="99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8" autoAdjust="0"/>
  </p:normalViewPr>
  <p:slideViewPr>
    <p:cSldViewPr>
      <p:cViewPr>
        <p:scale>
          <a:sx n="103" d="100"/>
          <a:sy n="103" d="100"/>
        </p:scale>
        <p:origin x="-1256" y="-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宋体" charset="0"/>
              </a:defRPr>
            </a:lvl1pPr>
          </a:lstStyle>
          <a:p>
            <a:fld id="{84C27654-54B5-5C41-B64F-088B364521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9342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宋体" charset="0"/>
              </a:defRPr>
            </a:lvl1pPr>
          </a:lstStyle>
          <a:p>
            <a:fld id="{1205F471-4592-3640-BD97-B9C302867E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6059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41E7ED-B7A4-7047-8061-64698C257A08}" type="slidenum">
              <a:rPr lang="en-US" sz="1200">
                <a:latin typeface="Times New Roman" charset="0"/>
                <a:cs typeface="宋体" charset="0"/>
              </a:rPr>
              <a:pPr eaLnBrk="1" hangingPunct="1"/>
              <a:t>1</a:t>
            </a:fld>
            <a:endParaRPr lang="en-US" sz="1200">
              <a:latin typeface="Times New Roman" charset="0"/>
              <a:cs typeface="宋体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D42B9F-57EC-6B4B-9BE0-25A6CBCEAA7A}" type="slidenum">
              <a:rPr lang="en-GB" sz="1200">
                <a:solidFill>
                  <a:srgbClr val="000000"/>
                </a:solidFill>
                <a:cs typeface="宋体" charset="0"/>
              </a:rPr>
              <a:pPr/>
              <a:t>28</a:t>
            </a:fld>
            <a:endParaRPr lang="en-GB" sz="120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9C62-D155-9244-81E8-A2B1EB27E476}" type="slidenum">
              <a:rPr lang="en-GB" sz="1200">
                <a:solidFill>
                  <a:srgbClr val="000000"/>
                </a:solidFill>
                <a:cs typeface="宋体" charset="0"/>
              </a:rPr>
              <a:pPr/>
              <a:t>29</a:t>
            </a:fld>
            <a:endParaRPr lang="en-GB" sz="120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b="1" dirty="0">
                <a:latin typeface="Times New Roman" charset="0"/>
              </a:rPr>
              <a:t>Model </a:t>
            </a:r>
            <a:r>
              <a:rPr lang="nb-NO" b="1" dirty="0" err="1">
                <a:latin typeface="Times New Roman" charset="0"/>
              </a:rPr>
              <a:t>of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the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automotive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sector</a:t>
            </a:r>
            <a:endParaRPr lang="nb-NO" b="1" dirty="0">
              <a:latin typeface="Times New Roman" charset="0"/>
            </a:endParaRPr>
          </a:p>
          <a:p>
            <a:endParaRPr lang="nb-NO" b="1" dirty="0">
              <a:latin typeface="Times New Roman" charset="0"/>
            </a:endParaRP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</a:rPr>
              <a:t>Why</a:t>
            </a:r>
            <a:r>
              <a:rPr lang="nb-NO" dirty="0">
                <a:latin typeface="Times New Roman" charset="0"/>
              </a:rPr>
              <a:t>?</a:t>
            </a: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</a:rPr>
              <a:t>Identified</a:t>
            </a:r>
            <a:r>
              <a:rPr lang="nb-NO" dirty="0">
                <a:latin typeface="Times New Roman" charset="0"/>
              </a:rPr>
              <a:t> as a </a:t>
            </a:r>
            <a:r>
              <a:rPr lang="nb-NO" dirty="0" err="1">
                <a:latin typeface="Times New Roman" charset="0"/>
              </a:rPr>
              <a:t>critical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sector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because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of</a:t>
            </a:r>
            <a:r>
              <a:rPr lang="nb-NO" dirty="0">
                <a:latin typeface="Times New Roman" charset="0"/>
              </a:rPr>
              <a:t>:</a:t>
            </a:r>
          </a:p>
          <a:p>
            <a:pPr marL="622300" lvl="1" indent="-169863">
              <a:buFontTx/>
              <a:buChar char="•"/>
            </a:pPr>
            <a:r>
              <a:rPr lang="nb-NO" dirty="0">
                <a:latin typeface="Times New Roman" charset="0"/>
              </a:rPr>
              <a:t>Large </a:t>
            </a:r>
            <a:r>
              <a:rPr lang="nb-NO" dirty="0" err="1">
                <a:latin typeface="Times New Roman" charset="0"/>
              </a:rPr>
              <a:t>diversity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of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alloys</a:t>
            </a:r>
            <a:r>
              <a:rPr lang="nb-NO" dirty="0">
                <a:latin typeface="Times New Roman" charset="0"/>
              </a:rPr>
              <a:t> and </a:t>
            </a:r>
            <a:r>
              <a:rPr lang="nb-NO" dirty="0" err="1">
                <a:latin typeface="Times New Roman" charset="0"/>
              </a:rPr>
              <a:t>applications</a:t>
            </a:r>
            <a:endParaRPr lang="nb-NO" dirty="0">
              <a:latin typeface="Times New Roman" charset="0"/>
            </a:endParaRPr>
          </a:p>
          <a:p>
            <a:pPr marL="622300" lvl="1" indent="-169863">
              <a:buFontTx/>
              <a:buChar char="•"/>
            </a:pPr>
            <a:r>
              <a:rPr lang="nb-NO" dirty="0">
                <a:latin typeface="Times New Roman" charset="0"/>
              </a:rPr>
              <a:t>Home to </a:t>
            </a:r>
            <a:r>
              <a:rPr lang="nb-NO" dirty="0" err="1">
                <a:latin typeface="Times New Roman" charset="0"/>
              </a:rPr>
              <a:t>the</a:t>
            </a:r>
            <a:r>
              <a:rPr lang="nb-NO" dirty="0">
                <a:latin typeface="Times New Roman" charset="0"/>
              </a:rPr>
              <a:t> most </a:t>
            </a:r>
            <a:r>
              <a:rPr lang="nb-NO" dirty="0" err="1">
                <a:latin typeface="Times New Roman" charset="0"/>
              </a:rPr>
              <a:t>important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secondary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cast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alloys</a:t>
            </a:r>
            <a:endParaRPr lang="nb-NO" dirty="0">
              <a:latin typeface="Times New Roman" charset="0"/>
            </a:endParaRPr>
          </a:p>
          <a:p>
            <a:endParaRPr lang="nb-NO" dirty="0">
              <a:latin typeface="Times New Roman" charset="0"/>
            </a:endParaRPr>
          </a:p>
          <a:p>
            <a:r>
              <a:rPr lang="nb-NO" dirty="0">
                <a:latin typeface="Times New Roman" charset="0"/>
              </a:rPr>
              <a:t>The </a:t>
            </a:r>
            <a:r>
              <a:rPr lang="nb-NO" dirty="0" err="1">
                <a:latin typeface="Times New Roman" charset="0"/>
              </a:rPr>
              <a:t>model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tracks</a:t>
            </a:r>
            <a:r>
              <a:rPr lang="nb-NO" dirty="0">
                <a:latin typeface="Times New Roman" charset="0"/>
              </a:rPr>
              <a:t> aluminium and 9 </a:t>
            </a:r>
            <a:r>
              <a:rPr lang="nb-NO" dirty="0" err="1">
                <a:latin typeface="Times New Roman" charset="0"/>
              </a:rPr>
              <a:t>alloying</a:t>
            </a:r>
            <a:r>
              <a:rPr lang="nb-NO" dirty="0">
                <a:latin typeface="Times New Roman" charset="0"/>
              </a:rPr>
              <a:t> elements </a:t>
            </a:r>
            <a:r>
              <a:rPr lang="nb-NO" dirty="0" err="1">
                <a:latin typeface="Times New Roman" charset="0"/>
              </a:rPr>
              <a:t>through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the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production</a:t>
            </a:r>
            <a:r>
              <a:rPr lang="nb-NO" dirty="0">
                <a:latin typeface="Times New Roman" charset="0"/>
              </a:rPr>
              <a:t>, </a:t>
            </a:r>
            <a:r>
              <a:rPr lang="nb-NO" dirty="0" err="1">
                <a:latin typeface="Times New Roman" charset="0"/>
              </a:rPr>
              <a:t>use</a:t>
            </a:r>
            <a:r>
              <a:rPr lang="nb-NO" dirty="0">
                <a:latin typeface="Times New Roman" charset="0"/>
              </a:rPr>
              <a:t> and </a:t>
            </a:r>
            <a:r>
              <a:rPr lang="nb-NO" dirty="0" err="1">
                <a:latin typeface="Times New Roman" charset="0"/>
              </a:rPr>
              <a:t>recycling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of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automotive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alloys</a:t>
            </a:r>
            <a:r>
              <a:rPr lang="nb-NO" dirty="0">
                <a:latin typeface="Times New Roman" charset="0"/>
              </a:rPr>
              <a:t> and </a:t>
            </a:r>
            <a:r>
              <a:rPr lang="nb-NO" dirty="0" err="1">
                <a:latin typeface="Times New Roman" charset="0"/>
              </a:rPr>
              <a:t>components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worldwide</a:t>
            </a:r>
            <a:r>
              <a:rPr lang="nb-NO" dirty="0">
                <a:latin typeface="Times New Roman" charset="0"/>
              </a:rPr>
              <a:t>. No </a:t>
            </a:r>
            <a:r>
              <a:rPr lang="nb-NO" dirty="0" err="1">
                <a:latin typeface="Times New Roman" charset="0"/>
              </a:rPr>
              <a:t>geographical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resolution</a:t>
            </a:r>
            <a:r>
              <a:rPr lang="nb-NO" dirty="0">
                <a:latin typeface="Times New Roman" charset="0"/>
              </a:rPr>
              <a:t>. Time </a:t>
            </a:r>
            <a:r>
              <a:rPr lang="nb-NO" dirty="0" err="1">
                <a:latin typeface="Times New Roman" charset="0"/>
              </a:rPr>
              <a:t>frame</a:t>
            </a:r>
            <a:r>
              <a:rPr lang="nb-NO" dirty="0">
                <a:latin typeface="Times New Roman" charset="0"/>
              </a:rPr>
              <a:t>: 1900-2050.</a:t>
            </a:r>
          </a:p>
          <a:p>
            <a:endParaRPr lang="nb-NO" dirty="0">
              <a:latin typeface="Times New Roman" charset="0"/>
              <a:sym typeface="Wingdings" charset="0"/>
            </a:endParaRPr>
          </a:p>
          <a:p>
            <a:endParaRPr lang="nb-NO" dirty="0">
              <a:latin typeface="Times New Roman" charset="0"/>
              <a:sym typeface="Wingdings" charset="0"/>
            </a:endParaRPr>
          </a:p>
          <a:p>
            <a:r>
              <a:rPr lang="nb-NO" b="1" dirty="0">
                <a:latin typeface="Times New Roman" charset="0"/>
              </a:rPr>
              <a:t>In-</a:t>
            </a:r>
            <a:r>
              <a:rPr lang="nb-NO" b="1" dirty="0" err="1">
                <a:latin typeface="Times New Roman" charset="0"/>
              </a:rPr>
              <a:t>use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stock</a:t>
            </a:r>
            <a:r>
              <a:rPr lang="nb-NO" b="1" dirty="0">
                <a:latin typeface="Times New Roman" charset="0"/>
              </a:rPr>
              <a:t> driving </a:t>
            </a:r>
            <a:r>
              <a:rPr lang="nb-NO" b="1" dirty="0" err="1">
                <a:latin typeface="Times New Roman" charset="0"/>
              </a:rPr>
              <a:t>demand</a:t>
            </a:r>
            <a:r>
              <a:rPr lang="nb-NO" b="1" dirty="0">
                <a:latin typeface="Times New Roman" charset="0"/>
              </a:rPr>
              <a:t>:</a:t>
            </a:r>
          </a:p>
          <a:p>
            <a:r>
              <a:rPr lang="nb-NO" dirty="0" err="1">
                <a:latin typeface="Times New Roman" charset="0"/>
              </a:rPr>
              <a:t>vehicles</a:t>
            </a:r>
            <a:r>
              <a:rPr lang="nb-NO" dirty="0">
                <a:latin typeface="Times New Roman" charset="0"/>
              </a:rPr>
              <a:t> in </a:t>
            </a:r>
            <a:r>
              <a:rPr lang="nb-NO" dirty="0" err="1">
                <a:latin typeface="Times New Roman" charset="0"/>
              </a:rPr>
              <a:t>use</a:t>
            </a:r>
            <a:r>
              <a:rPr lang="nb-NO" dirty="0">
                <a:latin typeface="Times New Roman" charset="0"/>
              </a:rPr>
              <a:t> = </a:t>
            </a:r>
            <a:r>
              <a:rPr lang="nb-NO" dirty="0" err="1">
                <a:latin typeface="Times New Roman" charset="0"/>
              </a:rPr>
              <a:t>population</a:t>
            </a:r>
            <a:r>
              <a:rPr lang="nb-NO" dirty="0">
                <a:latin typeface="Times New Roman" charset="0"/>
              </a:rPr>
              <a:t> * </a:t>
            </a:r>
            <a:r>
              <a:rPr lang="nb-NO" dirty="0" err="1">
                <a:latin typeface="Times New Roman" charset="0"/>
              </a:rPr>
              <a:t>vehicle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 err="1">
                <a:latin typeface="Times New Roman" charset="0"/>
              </a:rPr>
              <a:t>ownership</a:t>
            </a:r>
            <a:endParaRPr lang="nb-NO" dirty="0">
              <a:latin typeface="Times New Roman" charset="0"/>
            </a:endParaRPr>
          </a:p>
          <a:p>
            <a:r>
              <a:rPr lang="nb-NO" dirty="0">
                <a:latin typeface="Times New Roman" charset="0"/>
              </a:rPr>
              <a:t>Lifetime </a:t>
            </a:r>
            <a:r>
              <a:rPr lang="nb-NO" dirty="0" err="1">
                <a:latin typeface="Times New Roman" charset="0"/>
              </a:rPr>
              <a:t>model</a:t>
            </a:r>
            <a:r>
              <a:rPr lang="nb-NO" dirty="0">
                <a:latin typeface="Times New Roman" charset="0"/>
              </a:rPr>
              <a:t> </a:t>
            </a:r>
            <a:r>
              <a:rPr lang="nb-NO" dirty="0">
                <a:latin typeface="Times New Roman" charset="0"/>
                <a:sym typeface="Wingdings" charset="0"/>
              </a:rPr>
              <a:t> </a:t>
            </a:r>
            <a:r>
              <a:rPr lang="nb-NO" dirty="0" err="1">
                <a:latin typeface="Times New Roman" charset="0"/>
                <a:sym typeface="Wingdings" charset="0"/>
              </a:rPr>
              <a:t>demand</a:t>
            </a:r>
            <a:r>
              <a:rPr lang="nb-NO" dirty="0">
                <a:latin typeface="Times New Roman" charset="0"/>
                <a:sym typeface="Wingdings" charset="0"/>
              </a:rPr>
              <a:t> for </a:t>
            </a:r>
            <a:r>
              <a:rPr lang="nb-NO" dirty="0" err="1">
                <a:latin typeface="Times New Roman" charset="0"/>
                <a:sym typeface="Wingdings" charset="0"/>
              </a:rPr>
              <a:t>vehicles</a:t>
            </a:r>
            <a:endParaRPr lang="nb-NO" dirty="0">
              <a:latin typeface="Times New Roman" charset="0"/>
              <a:sym typeface="Wingdings" charset="0"/>
            </a:endParaRPr>
          </a:p>
          <a:p>
            <a:endParaRPr lang="nb-NO" dirty="0">
              <a:latin typeface="Times New Roman" charset="0"/>
              <a:sym typeface="Wingdings" charset="0"/>
            </a:endParaRPr>
          </a:p>
          <a:p>
            <a:r>
              <a:rPr lang="nb-NO" b="1" dirty="0">
                <a:latin typeface="Times New Roman" charset="0"/>
                <a:sym typeface="Wingdings" charset="0"/>
              </a:rPr>
              <a:t>To </a:t>
            </a:r>
            <a:r>
              <a:rPr lang="nb-NO" b="1" dirty="0" err="1">
                <a:latin typeface="Times New Roman" charset="0"/>
                <a:sym typeface="Wingdings" charset="0"/>
              </a:rPr>
              <a:t>calculate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demand</a:t>
            </a:r>
            <a:r>
              <a:rPr lang="nb-NO" b="1" dirty="0">
                <a:latin typeface="Times New Roman" charset="0"/>
                <a:sym typeface="Wingdings" charset="0"/>
              </a:rPr>
              <a:t> for </a:t>
            </a:r>
            <a:r>
              <a:rPr lang="nb-NO" b="1" dirty="0" err="1">
                <a:latin typeface="Times New Roman" charset="0"/>
                <a:sym typeface="Wingdings" charset="0"/>
              </a:rPr>
              <a:t>alloys</a:t>
            </a:r>
            <a:r>
              <a:rPr lang="nb-NO" b="1" dirty="0">
                <a:latin typeface="Times New Roman" charset="0"/>
                <a:sym typeface="Wingdings" charset="0"/>
              </a:rPr>
              <a:t>:</a:t>
            </a: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Segmentation</a:t>
            </a:r>
            <a:r>
              <a:rPr lang="nb-NO" dirty="0">
                <a:latin typeface="Times New Roman" charset="0"/>
                <a:sym typeface="Wingdings" charset="0"/>
              </a:rPr>
              <a:t> (time dependent). E.g. </a:t>
            </a:r>
            <a:r>
              <a:rPr lang="nb-NO" dirty="0" err="1">
                <a:latin typeface="Times New Roman" charset="0"/>
                <a:sym typeface="Wingdings" charset="0"/>
              </a:rPr>
              <a:t>small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family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cars</a:t>
            </a:r>
            <a:r>
              <a:rPr lang="nb-NO" dirty="0">
                <a:latin typeface="Times New Roman" charset="0"/>
                <a:sym typeface="Wingdings" charset="0"/>
              </a:rPr>
              <a:t>, </a:t>
            </a:r>
            <a:r>
              <a:rPr lang="nb-NO" dirty="0" err="1">
                <a:latin typeface="Times New Roman" charset="0"/>
                <a:sym typeface="Wingdings" charset="0"/>
              </a:rPr>
              <a:t>large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family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cars</a:t>
            </a: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Average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weight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components</a:t>
            </a:r>
            <a:r>
              <a:rPr lang="nb-NO" dirty="0">
                <a:latin typeface="Times New Roman" charset="0"/>
                <a:sym typeface="Wingdings" charset="0"/>
              </a:rPr>
              <a:t> (time dependent) per segment type</a:t>
            </a: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Recipe</a:t>
            </a:r>
            <a:r>
              <a:rPr lang="nb-NO" dirty="0">
                <a:latin typeface="Times New Roman" charset="0"/>
                <a:sym typeface="Wingdings" charset="0"/>
              </a:rPr>
              <a:t> for </a:t>
            </a:r>
            <a:r>
              <a:rPr lang="nb-NO" dirty="0" err="1">
                <a:latin typeface="Times New Roman" charset="0"/>
                <a:sym typeface="Wingdings" charset="0"/>
              </a:rPr>
              <a:t>alloys</a:t>
            </a:r>
            <a:r>
              <a:rPr lang="nb-NO" dirty="0">
                <a:latin typeface="Times New Roman" charset="0"/>
                <a:sym typeface="Wingdings" charset="0"/>
              </a:rPr>
              <a:t> used as a </a:t>
            </a:r>
            <a:r>
              <a:rPr lang="nb-NO" dirty="0" err="1">
                <a:latin typeface="Times New Roman" charset="0"/>
                <a:sym typeface="Wingdings" charset="0"/>
              </a:rPr>
              <a:t>function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component</a:t>
            </a:r>
            <a:r>
              <a:rPr lang="nb-NO" dirty="0">
                <a:latin typeface="Times New Roman" charset="0"/>
                <a:sym typeface="Wingdings" charset="0"/>
              </a:rPr>
              <a:t> type (time </a:t>
            </a:r>
            <a:r>
              <a:rPr lang="nb-NO" dirty="0" err="1">
                <a:latin typeface="Times New Roman" charset="0"/>
                <a:sym typeface="Wingdings" charset="0"/>
              </a:rPr>
              <a:t>independent</a:t>
            </a:r>
            <a:r>
              <a:rPr lang="nb-NO" dirty="0">
                <a:latin typeface="Times New Roman" charset="0"/>
                <a:sym typeface="Wingdings" charset="0"/>
              </a:rPr>
              <a:t>). E.g. 90%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wheels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produced</a:t>
            </a:r>
            <a:r>
              <a:rPr lang="nb-NO" dirty="0">
                <a:latin typeface="Times New Roman" charset="0"/>
                <a:sym typeface="Wingdings" charset="0"/>
              </a:rPr>
              <a:t> from A356.0.</a:t>
            </a:r>
          </a:p>
          <a:p>
            <a:pPr>
              <a:buFontTx/>
              <a:buChar char="•"/>
            </a:pPr>
            <a:endParaRPr lang="nb-NO" dirty="0">
              <a:latin typeface="Times New Roman" charset="0"/>
              <a:sym typeface="Wingdings" charset="0"/>
            </a:endParaRPr>
          </a:p>
          <a:p>
            <a:r>
              <a:rPr lang="nb-NO" b="1" dirty="0" err="1">
                <a:latin typeface="Times New Roman" charset="0"/>
              </a:rPr>
              <a:t>Dynamic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model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connects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past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production</a:t>
            </a:r>
            <a:r>
              <a:rPr lang="nb-NO" b="1" dirty="0">
                <a:latin typeface="Times New Roman" charset="0"/>
              </a:rPr>
              <a:t> to </a:t>
            </a:r>
            <a:r>
              <a:rPr lang="nb-NO" b="1" dirty="0" err="1">
                <a:latin typeface="Times New Roman" charset="0"/>
              </a:rPr>
              <a:t>future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scrap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availability</a:t>
            </a:r>
            <a:r>
              <a:rPr lang="nb-NO" b="1" dirty="0">
                <a:latin typeface="Times New Roman" charset="0"/>
              </a:rPr>
              <a:t> (</a:t>
            </a:r>
            <a:r>
              <a:rPr lang="nb-NO" b="1" dirty="0" err="1">
                <a:latin typeface="Times New Roman" charset="0"/>
              </a:rPr>
              <a:t>quantity</a:t>
            </a:r>
            <a:r>
              <a:rPr lang="nb-NO" b="1" dirty="0">
                <a:latin typeface="Times New Roman" charset="0"/>
              </a:rPr>
              <a:t> and </a:t>
            </a:r>
            <a:r>
              <a:rPr lang="nb-NO" b="1" dirty="0" err="1">
                <a:latin typeface="Times New Roman" charset="0"/>
              </a:rPr>
              <a:t>chemical</a:t>
            </a:r>
            <a:r>
              <a:rPr lang="nb-NO" b="1" dirty="0">
                <a:latin typeface="Times New Roman" charset="0"/>
              </a:rPr>
              <a:t> </a:t>
            </a:r>
            <a:r>
              <a:rPr lang="nb-NO" b="1" dirty="0" err="1">
                <a:latin typeface="Times New Roman" charset="0"/>
              </a:rPr>
              <a:t>composition</a:t>
            </a:r>
            <a:r>
              <a:rPr lang="nb-NO" b="1" dirty="0">
                <a:latin typeface="Times New Roman" charset="0"/>
              </a:rPr>
              <a:t>)</a:t>
            </a:r>
          </a:p>
          <a:p>
            <a:endParaRPr lang="nb-NO" b="1" dirty="0">
              <a:latin typeface="Times New Roman" charset="0"/>
            </a:endParaRPr>
          </a:p>
          <a:p>
            <a:endParaRPr lang="nb-NO" dirty="0">
              <a:latin typeface="Times New Roman" charset="0"/>
              <a:sym typeface="Wingdings" charset="0"/>
            </a:endParaRPr>
          </a:p>
          <a:p>
            <a:r>
              <a:rPr lang="nb-NO" b="1" dirty="0">
                <a:latin typeface="Times New Roman" charset="0"/>
                <a:sym typeface="Wingdings" charset="0"/>
              </a:rPr>
              <a:t>Different types </a:t>
            </a:r>
            <a:r>
              <a:rPr lang="nb-NO" b="1" dirty="0" err="1">
                <a:latin typeface="Times New Roman" charset="0"/>
                <a:sym typeface="Wingdings" charset="0"/>
              </a:rPr>
              <a:t>of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scrap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available</a:t>
            </a:r>
            <a:r>
              <a:rPr lang="nb-NO" b="1" dirty="0">
                <a:latin typeface="Times New Roman" charset="0"/>
                <a:sym typeface="Wingdings" charset="0"/>
              </a:rPr>
              <a:t>:</a:t>
            </a: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Depends </a:t>
            </a:r>
            <a:r>
              <a:rPr lang="nb-NO" dirty="0" err="1">
                <a:latin typeface="Times New Roman" charset="0"/>
                <a:sym typeface="Wingdings" charset="0"/>
              </a:rPr>
              <a:t>on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level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dismantling</a:t>
            </a:r>
            <a:r>
              <a:rPr lang="nb-NO" dirty="0">
                <a:latin typeface="Times New Roman" charset="0"/>
                <a:sym typeface="Wingdings" charset="0"/>
              </a:rPr>
              <a:t> for </a:t>
            </a:r>
            <a:r>
              <a:rPr lang="nb-NO" dirty="0" err="1">
                <a:latin typeface="Times New Roman" charset="0"/>
                <a:sym typeface="Wingdings" charset="0"/>
              </a:rPr>
              <a:t>each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component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group</a:t>
            </a: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Assuming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that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dismantled</a:t>
            </a:r>
            <a:r>
              <a:rPr lang="nb-NO" dirty="0">
                <a:latin typeface="Times New Roman" charset="0"/>
                <a:sym typeface="Wingdings" charset="0"/>
              </a:rPr>
              <a:t> parts </a:t>
            </a:r>
            <a:r>
              <a:rPr lang="nb-NO" dirty="0" err="1">
                <a:latin typeface="Times New Roman" charset="0"/>
                <a:sym typeface="Wingdings" charset="0"/>
              </a:rPr>
              <a:t>are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kept</a:t>
            </a:r>
            <a:r>
              <a:rPr lang="nb-NO" dirty="0">
                <a:latin typeface="Times New Roman" charset="0"/>
                <a:sym typeface="Wingdings" charset="0"/>
              </a:rPr>
              <a:t> separate to </a:t>
            </a:r>
            <a:r>
              <a:rPr lang="nb-NO" dirty="0" err="1">
                <a:latin typeface="Times New Roman" charset="0"/>
                <a:sym typeface="Wingdings" charset="0"/>
              </a:rPr>
              <a:t>obtain</a:t>
            </a:r>
            <a:r>
              <a:rPr lang="nb-NO" dirty="0">
                <a:latin typeface="Times New Roman" charset="0"/>
                <a:sym typeface="Wingdings" charset="0"/>
              </a:rPr>
              <a:t> different </a:t>
            </a:r>
            <a:r>
              <a:rPr lang="nb-NO" dirty="0" err="1">
                <a:latin typeface="Times New Roman" charset="0"/>
                <a:sym typeface="Wingdings" charset="0"/>
              </a:rPr>
              <a:t>scrap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streams</a:t>
            </a: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What’s</a:t>
            </a:r>
            <a:r>
              <a:rPr lang="nb-NO" dirty="0">
                <a:latin typeface="Times New Roman" charset="0"/>
                <a:sym typeface="Wingdings" charset="0"/>
              </a:rPr>
              <a:t> not </a:t>
            </a:r>
            <a:r>
              <a:rPr lang="nb-NO" dirty="0" err="1">
                <a:latin typeface="Times New Roman" charset="0"/>
                <a:sym typeface="Wingdings" charset="0"/>
              </a:rPr>
              <a:t>dismantled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goes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into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the</a:t>
            </a:r>
            <a:r>
              <a:rPr lang="nb-NO" dirty="0">
                <a:latin typeface="Times New Roman" charset="0"/>
                <a:sym typeface="Wingdings" charset="0"/>
              </a:rPr>
              <a:t> «</a:t>
            </a:r>
            <a:r>
              <a:rPr lang="nb-NO" dirty="0" err="1">
                <a:latin typeface="Times New Roman" charset="0"/>
                <a:sym typeface="Wingdings" charset="0"/>
              </a:rPr>
              <a:t>mixed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shredded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fraction</a:t>
            </a:r>
            <a:r>
              <a:rPr lang="nb-NO" dirty="0">
                <a:latin typeface="Times New Roman" charset="0"/>
                <a:sym typeface="Wingdings" charset="0"/>
              </a:rPr>
              <a:t>»</a:t>
            </a: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Depends </a:t>
            </a:r>
            <a:r>
              <a:rPr lang="nb-NO" dirty="0" err="1">
                <a:latin typeface="Times New Roman" charset="0"/>
                <a:sym typeface="Wingdings" charset="0"/>
              </a:rPr>
              <a:t>on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whether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alloy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sorting</a:t>
            </a:r>
            <a:r>
              <a:rPr lang="nb-NO" dirty="0">
                <a:latin typeface="Times New Roman" charset="0"/>
                <a:sym typeface="Wingdings" charset="0"/>
              </a:rPr>
              <a:t> is used or not</a:t>
            </a: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Different EOL </a:t>
            </a:r>
            <a:r>
              <a:rPr lang="nb-NO" dirty="0" err="1">
                <a:latin typeface="Times New Roman" charset="0"/>
                <a:sym typeface="Wingdings" charset="0"/>
              </a:rPr>
              <a:t>strategies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investigated</a:t>
            </a:r>
            <a:r>
              <a:rPr lang="nb-NO" dirty="0">
                <a:latin typeface="Times New Roman" charset="0"/>
                <a:sym typeface="Wingdings" charset="0"/>
              </a:rPr>
              <a:t> in scenarios</a:t>
            </a:r>
          </a:p>
          <a:p>
            <a:pPr>
              <a:buFontTx/>
              <a:buChar char="•"/>
            </a:pP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endParaRPr lang="nb-NO" dirty="0">
              <a:latin typeface="Times New Roman" charset="0"/>
              <a:sym typeface="Wingdings" charset="0"/>
            </a:endParaRPr>
          </a:p>
          <a:p>
            <a:r>
              <a:rPr lang="nb-NO" b="1" dirty="0" err="1">
                <a:latin typeface="Times New Roman" charset="0"/>
                <a:sym typeface="Wingdings" charset="0"/>
              </a:rPr>
              <a:t>Optimization</a:t>
            </a:r>
            <a:r>
              <a:rPr lang="nb-NO" b="1" dirty="0">
                <a:latin typeface="Times New Roman" charset="0"/>
                <a:sym typeface="Wingdings" charset="0"/>
              </a:rPr>
              <a:t> at X12 to </a:t>
            </a:r>
            <a:r>
              <a:rPr lang="nb-NO" b="1" dirty="0" err="1">
                <a:latin typeface="Times New Roman" charset="0"/>
                <a:sym typeface="Wingdings" charset="0"/>
              </a:rPr>
              <a:t>maximize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utilization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of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scrap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within</a:t>
            </a:r>
            <a:r>
              <a:rPr lang="nb-NO" b="1" dirty="0">
                <a:latin typeface="Times New Roman" charset="0"/>
                <a:sym typeface="Wingdings" charset="0"/>
              </a:rPr>
              <a:t> </a:t>
            </a:r>
            <a:r>
              <a:rPr lang="nb-NO" b="1" dirty="0" err="1">
                <a:latin typeface="Times New Roman" charset="0"/>
                <a:sym typeface="Wingdings" charset="0"/>
              </a:rPr>
              <a:t>the</a:t>
            </a:r>
            <a:r>
              <a:rPr lang="nb-NO" b="1" dirty="0">
                <a:latin typeface="Times New Roman" charset="0"/>
                <a:sym typeface="Wingdings" charset="0"/>
              </a:rPr>
              <a:t> system</a:t>
            </a: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Scrap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different types </a:t>
            </a:r>
            <a:r>
              <a:rPr lang="nb-NO" dirty="0" err="1">
                <a:latin typeface="Times New Roman" charset="0"/>
                <a:sym typeface="Wingdings" charset="0"/>
              </a:rPr>
              <a:t>are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blended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with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primary</a:t>
            </a:r>
            <a:r>
              <a:rPr lang="nb-NO" dirty="0">
                <a:latin typeface="Times New Roman" charset="0"/>
                <a:sym typeface="Wingdings" charset="0"/>
              </a:rPr>
              <a:t> metals to </a:t>
            </a:r>
            <a:r>
              <a:rPr lang="nb-NO" dirty="0" err="1">
                <a:latin typeface="Times New Roman" charset="0"/>
                <a:sym typeface="Wingdings" charset="0"/>
              </a:rPr>
              <a:t>produce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the</a:t>
            </a:r>
            <a:r>
              <a:rPr lang="nb-NO" dirty="0">
                <a:latin typeface="Times New Roman" charset="0"/>
                <a:sym typeface="Wingdings" charset="0"/>
              </a:rPr>
              <a:t> right </a:t>
            </a:r>
            <a:r>
              <a:rPr lang="nb-NO" dirty="0" err="1">
                <a:latin typeface="Times New Roman" charset="0"/>
                <a:sym typeface="Wingdings" charset="0"/>
              </a:rPr>
              <a:t>amount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each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alloys</a:t>
            </a:r>
            <a:r>
              <a:rPr lang="nb-NO" dirty="0">
                <a:latin typeface="Times New Roman" charset="0"/>
                <a:sym typeface="Wingdings" charset="0"/>
              </a:rPr>
              <a:t> (as given by </a:t>
            </a:r>
            <a:r>
              <a:rPr lang="nb-NO" dirty="0" err="1">
                <a:latin typeface="Times New Roman" charset="0"/>
                <a:sym typeface="Wingdings" charset="0"/>
              </a:rPr>
              <a:t>demand</a:t>
            </a:r>
            <a:r>
              <a:rPr lang="nb-NO" dirty="0">
                <a:latin typeface="Times New Roman" charset="0"/>
                <a:sym typeface="Wingdings" charset="0"/>
              </a:rPr>
              <a:t>), </a:t>
            </a:r>
            <a:r>
              <a:rPr lang="nb-NO" dirty="0" err="1">
                <a:latin typeface="Times New Roman" charset="0"/>
                <a:sym typeface="Wingdings" charset="0"/>
              </a:rPr>
              <a:t>with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compositions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within</a:t>
            </a:r>
            <a:r>
              <a:rPr lang="nb-NO" dirty="0">
                <a:latin typeface="Times New Roman" charset="0"/>
                <a:sym typeface="Wingdings" charset="0"/>
              </a:rPr>
              <a:t> limits </a:t>
            </a:r>
            <a:r>
              <a:rPr lang="nb-NO" dirty="0" err="1">
                <a:latin typeface="Times New Roman" charset="0"/>
                <a:sym typeface="Wingdings" charset="0"/>
              </a:rPr>
              <a:t>defined</a:t>
            </a:r>
            <a:r>
              <a:rPr lang="nb-NO" dirty="0">
                <a:latin typeface="Times New Roman" charset="0"/>
                <a:sym typeface="Wingdings" charset="0"/>
              </a:rPr>
              <a:t> in AA </a:t>
            </a:r>
            <a:r>
              <a:rPr lang="nb-NO" dirty="0" err="1">
                <a:latin typeface="Times New Roman" charset="0"/>
                <a:sym typeface="Wingdings" charset="0"/>
              </a:rPr>
              <a:t>specifications</a:t>
            </a: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Optimization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allows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us</a:t>
            </a:r>
            <a:r>
              <a:rPr lang="nb-NO" dirty="0">
                <a:latin typeface="Times New Roman" charset="0"/>
                <a:sym typeface="Wingdings" charset="0"/>
              </a:rPr>
              <a:t> to </a:t>
            </a:r>
            <a:r>
              <a:rPr lang="nb-NO" dirty="0" err="1">
                <a:latin typeface="Times New Roman" charset="0"/>
                <a:sym typeface="Wingdings" charset="0"/>
              </a:rPr>
              <a:t>find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possible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new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recycling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paths</a:t>
            </a:r>
            <a:endParaRPr lang="nb-NO" dirty="0">
              <a:latin typeface="Times New Roman" charset="0"/>
              <a:sym typeface="Wingdings" charset="0"/>
            </a:endParaRPr>
          </a:p>
          <a:p>
            <a:endParaRPr lang="nb-NO" dirty="0">
              <a:latin typeface="Times New Roman" charset="0"/>
              <a:sym typeface="Wingdings" charset="0"/>
            </a:endParaRPr>
          </a:p>
          <a:p>
            <a:endParaRPr lang="nb-NO" dirty="0">
              <a:latin typeface="Times New Roman" charset="0"/>
              <a:sym typeface="Wingdings" charset="0"/>
            </a:endParaRPr>
          </a:p>
          <a:p>
            <a:r>
              <a:rPr lang="nb-NO" b="1" dirty="0" err="1">
                <a:latin typeface="Times New Roman" charset="0"/>
                <a:sym typeface="Wingdings" charset="0"/>
              </a:rPr>
              <a:t>Assumptions</a:t>
            </a:r>
            <a:endParaRPr lang="nb-NO" b="1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No </a:t>
            </a:r>
            <a:r>
              <a:rPr lang="nb-NO" dirty="0" err="1">
                <a:latin typeface="Times New Roman" charset="0"/>
                <a:sym typeface="Wingdings" charset="0"/>
              </a:rPr>
              <a:t>new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scrap</a:t>
            </a:r>
            <a:endParaRPr lang="nb-NO" dirty="0">
              <a:latin typeface="Times New Roman" charset="0"/>
              <a:sym typeface="Wingdings" charset="0"/>
            </a:endParaRPr>
          </a:p>
          <a:p>
            <a:pPr marL="622300" lvl="1" indent="-169863"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Assuming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that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new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scrap</a:t>
            </a:r>
            <a:r>
              <a:rPr lang="nb-NO" dirty="0">
                <a:latin typeface="Times New Roman" charset="0"/>
                <a:sym typeface="Wingdings" charset="0"/>
              </a:rPr>
              <a:t> is not a major </a:t>
            </a:r>
            <a:r>
              <a:rPr lang="nb-NO" dirty="0" err="1">
                <a:latin typeface="Times New Roman" charset="0"/>
                <a:sym typeface="Wingdings" charset="0"/>
              </a:rPr>
              <a:t>limitation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because</a:t>
            </a:r>
            <a:r>
              <a:rPr lang="nb-NO" dirty="0">
                <a:latin typeface="Times New Roman" charset="0"/>
                <a:sym typeface="Wingdings" charset="0"/>
              </a:rPr>
              <a:t> it </a:t>
            </a:r>
            <a:r>
              <a:rPr lang="nb-NO" dirty="0" err="1">
                <a:latin typeface="Times New Roman" charset="0"/>
                <a:sym typeface="Wingdings" charset="0"/>
              </a:rPr>
              <a:t>can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relatively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easily</a:t>
            </a:r>
            <a:r>
              <a:rPr lang="nb-NO" dirty="0">
                <a:latin typeface="Times New Roman" charset="0"/>
                <a:sym typeface="Wingdings" charset="0"/>
              </a:rPr>
              <a:t> be </a:t>
            </a:r>
            <a:r>
              <a:rPr lang="nb-NO" dirty="0" err="1">
                <a:latin typeface="Times New Roman" charset="0"/>
                <a:sym typeface="Wingdings" charset="0"/>
              </a:rPr>
              <a:t>sorted</a:t>
            </a:r>
            <a:r>
              <a:rPr lang="nb-NO" dirty="0">
                <a:latin typeface="Times New Roman" charset="0"/>
                <a:sym typeface="Wingdings" charset="0"/>
              </a:rPr>
              <a:t> for </a:t>
            </a:r>
            <a:r>
              <a:rPr lang="nb-NO" dirty="0" err="1">
                <a:latin typeface="Times New Roman" charset="0"/>
                <a:sym typeface="Wingdings" charset="0"/>
              </a:rPr>
              <a:t>closed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alloy</a:t>
            </a:r>
            <a:r>
              <a:rPr lang="nb-NO" dirty="0">
                <a:latin typeface="Times New Roman" charset="0"/>
                <a:sym typeface="Wingdings" charset="0"/>
              </a:rPr>
              <a:t> loop </a:t>
            </a:r>
            <a:r>
              <a:rPr lang="nb-NO" dirty="0" err="1">
                <a:latin typeface="Times New Roman" charset="0"/>
                <a:sym typeface="Wingdings" charset="0"/>
              </a:rPr>
              <a:t>recycling</a:t>
            </a: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95% </a:t>
            </a:r>
            <a:r>
              <a:rPr lang="nb-NO" dirty="0" err="1">
                <a:latin typeface="Times New Roman" charset="0"/>
                <a:sym typeface="Wingdings" charset="0"/>
              </a:rPr>
              <a:t>collection</a:t>
            </a:r>
            <a:r>
              <a:rPr lang="nb-NO" dirty="0">
                <a:latin typeface="Times New Roman" charset="0"/>
                <a:sym typeface="Wingdings" charset="0"/>
              </a:rPr>
              <a:t> rate (</a:t>
            </a:r>
            <a:r>
              <a:rPr lang="nb-NO" dirty="0" err="1">
                <a:latin typeface="Times New Roman" charset="0"/>
                <a:sym typeface="Wingdings" charset="0"/>
              </a:rPr>
              <a:t>ambitious</a:t>
            </a:r>
            <a:r>
              <a:rPr lang="nb-NO" dirty="0">
                <a:latin typeface="Times New Roman" charset="0"/>
                <a:sym typeface="Wingdings" charset="0"/>
              </a:rPr>
              <a:t>)</a:t>
            </a: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90% </a:t>
            </a:r>
            <a:r>
              <a:rPr lang="nb-NO" dirty="0" err="1">
                <a:latin typeface="Times New Roman" charset="0"/>
                <a:sym typeface="Wingdings" charset="0"/>
              </a:rPr>
              <a:t>shredder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yield</a:t>
            </a: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92% </a:t>
            </a:r>
            <a:r>
              <a:rPr lang="nb-NO" dirty="0" err="1">
                <a:latin typeface="Times New Roman" charset="0"/>
                <a:sym typeface="Wingdings" charset="0"/>
              </a:rPr>
              <a:t>remelting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yield</a:t>
            </a:r>
            <a:endParaRPr lang="nb-NO" dirty="0">
              <a:latin typeface="Times New Roman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Alloy</a:t>
            </a:r>
            <a:r>
              <a:rPr lang="nb-NO" dirty="0">
                <a:latin typeface="Times New Roman" charset="0"/>
                <a:sym typeface="Wingdings" charset="0"/>
              </a:rPr>
              <a:t> and </a:t>
            </a:r>
            <a:r>
              <a:rPr lang="nb-NO" dirty="0" err="1">
                <a:latin typeface="Times New Roman" charset="0"/>
                <a:sym typeface="Wingdings" charset="0"/>
              </a:rPr>
              <a:t>components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use</a:t>
            </a:r>
            <a:r>
              <a:rPr lang="nb-NO" dirty="0">
                <a:latin typeface="Times New Roman" charset="0"/>
                <a:sym typeface="Wingdings" charset="0"/>
              </a:rPr>
              <a:t> is </a:t>
            </a:r>
            <a:r>
              <a:rPr lang="nb-NO" dirty="0" err="1">
                <a:latin typeface="Times New Roman" charset="0"/>
                <a:sym typeface="Wingdings" charset="0"/>
              </a:rPr>
              <a:t>based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on</a:t>
            </a:r>
            <a:r>
              <a:rPr lang="nb-NO" dirty="0">
                <a:latin typeface="Times New Roman" charset="0"/>
                <a:sym typeface="Wingdings" charset="0"/>
              </a:rPr>
              <a:t> European auto </a:t>
            </a:r>
            <a:r>
              <a:rPr lang="nb-NO" dirty="0" err="1">
                <a:latin typeface="Times New Roman" charset="0"/>
                <a:sym typeface="Wingdings" charset="0"/>
              </a:rPr>
              <a:t>manufacturing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technology</a:t>
            </a:r>
            <a:r>
              <a:rPr lang="nb-NO" dirty="0">
                <a:latin typeface="Times New Roman" charset="0"/>
                <a:sym typeface="Wingdings" charset="0"/>
              </a:rPr>
              <a:t>. May </a:t>
            </a:r>
            <a:r>
              <a:rPr lang="nb-NO" dirty="0" err="1">
                <a:latin typeface="Times New Roman" charset="0"/>
                <a:sym typeface="Wingdings" charset="0"/>
              </a:rPr>
              <a:t>overestimate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the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use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wrought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aluminum</a:t>
            </a:r>
            <a:r>
              <a:rPr lang="nb-NO" dirty="0">
                <a:latin typeface="Times New Roman" charset="0"/>
                <a:sym typeface="Wingdings" charset="0"/>
              </a:rPr>
              <a:t>.</a:t>
            </a:r>
          </a:p>
          <a:p>
            <a:pPr>
              <a:buFontTx/>
              <a:buChar char="•"/>
            </a:pPr>
            <a:r>
              <a:rPr lang="nb-NO" dirty="0">
                <a:latin typeface="Times New Roman" charset="0"/>
                <a:sym typeface="Wingdings" charset="0"/>
              </a:rPr>
              <a:t>Magnesium </a:t>
            </a:r>
            <a:r>
              <a:rPr lang="nb-NO" dirty="0" err="1">
                <a:latin typeface="Times New Roman" charset="0"/>
                <a:sym typeface="Wingdings" charset="0"/>
              </a:rPr>
              <a:t>can</a:t>
            </a:r>
            <a:r>
              <a:rPr lang="nb-NO" dirty="0">
                <a:latin typeface="Times New Roman" charset="0"/>
                <a:sym typeface="Wingdings" charset="0"/>
              </a:rPr>
              <a:t> be </a:t>
            </a:r>
            <a:r>
              <a:rPr lang="nb-NO" dirty="0" err="1">
                <a:latin typeface="Times New Roman" charset="0"/>
                <a:sym typeface="Wingdings" charset="0"/>
              </a:rPr>
              <a:t>removed</a:t>
            </a:r>
            <a:r>
              <a:rPr lang="nb-NO" dirty="0">
                <a:latin typeface="Times New Roman" charset="0"/>
                <a:sym typeface="Wingdings" charset="0"/>
              </a:rPr>
              <a:t> from </a:t>
            </a:r>
            <a:r>
              <a:rPr lang="nb-NO" dirty="0" err="1">
                <a:latin typeface="Times New Roman" charset="0"/>
                <a:sym typeface="Wingdings" charset="0"/>
              </a:rPr>
              <a:t>process</a:t>
            </a:r>
            <a:r>
              <a:rPr lang="nb-NO" dirty="0">
                <a:latin typeface="Times New Roman" charset="0"/>
                <a:sym typeface="Wingdings" charset="0"/>
              </a:rPr>
              <a:t> 2. </a:t>
            </a:r>
            <a:r>
              <a:rPr lang="nb-NO" dirty="0" err="1">
                <a:latin typeface="Times New Roman" charset="0"/>
                <a:sym typeface="Wingdings" charset="0"/>
              </a:rPr>
              <a:t>Included</a:t>
            </a:r>
            <a:r>
              <a:rPr lang="nb-NO" dirty="0">
                <a:latin typeface="Times New Roman" charset="0"/>
                <a:sym typeface="Wingdings" charset="0"/>
              </a:rPr>
              <a:t> as part </a:t>
            </a:r>
            <a:r>
              <a:rPr lang="nb-NO" dirty="0" err="1">
                <a:latin typeface="Times New Roman" charset="0"/>
                <a:sym typeface="Wingdings" charset="0"/>
              </a:rPr>
              <a:t>of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the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optimization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procedure</a:t>
            </a:r>
            <a:r>
              <a:rPr lang="nb-NO" dirty="0">
                <a:latin typeface="Times New Roman" charset="0"/>
                <a:sym typeface="Wingdings" charset="0"/>
              </a:rPr>
              <a:t>, </a:t>
            </a:r>
            <a:r>
              <a:rPr lang="nb-NO" dirty="0" err="1">
                <a:latin typeface="Times New Roman" charset="0"/>
                <a:sym typeface="Wingdings" charset="0"/>
              </a:rPr>
              <a:t>with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cost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equal</a:t>
            </a:r>
            <a:r>
              <a:rPr lang="nb-NO" dirty="0">
                <a:latin typeface="Times New Roman" charset="0"/>
                <a:sym typeface="Wingdings" charset="0"/>
              </a:rPr>
              <a:t> to </a:t>
            </a:r>
            <a:r>
              <a:rPr lang="nb-NO" dirty="0" err="1">
                <a:latin typeface="Times New Roman" charset="0"/>
                <a:sym typeface="Wingdings" charset="0"/>
              </a:rPr>
              <a:t>alloying</a:t>
            </a:r>
            <a:r>
              <a:rPr lang="nb-NO" dirty="0">
                <a:latin typeface="Times New Roman" charset="0"/>
                <a:sym typeface="Wingdings" charset="0"/>
              </a:rPr>
              <a:t> element </a:t>
            </a:r>
            <a:r>
              <a:rPr lang="nb-NO" dirty="0" err="1">
                <a:latin typeface="Times New Roman" charset="0"/>
                <a:sym typeface="Wingdings" charset="0"/>
              </a:rPr>
              <a:t>addition</a:t>
            </a:r>
            <a:r>
              <a:rPr lang="nb-NO" dirty="0">
                <a:latin typeface="Times New Roman" charset="0"/>
                <a:sym typeface="Wingdings" charset="0"/>
              </a:rPr>
              <a:t>.</a:t>
            </a:r>
          </a:p>
          <a:p>
            <a:pPr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Alloy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composition</a:t>
            </a:r>
            <a:r>
              <a:rPr lang="nb-NO" dirty="0">
                <a:latin typeface="Times New Roman" charset="0"/>
                <a:sym typeface="Wingdings" charset="0"/>
              </a:rPr>
              <a:t> ranges </a:t>
            </a:r>
            <a:r>
              <a:rPr lang="nb-NO" dirty="0" err="1">
                <a:latin typeface="Times New Roman" charset="0"/>
                <a:sym typeface="Wingdings" charset="0"/>
              </a:rPr>
              <a:t>are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taken</a:t>
            </a:r>
            <a:r>
              <a:rPr lang="nb-NO" dirty="0">
                <a:latin typeface="Times New Roman" charset="0"/>
                <a:sym typeface="Wingdings" charset="0"/>
              </a:rPr>
              <a:t> from standard </a:t>
            </a:r>
            <a:r>
              <a:rPr lang="nb-NO" dirty="0" err="1">
                <a:latin typeface="Times New Roman" charset="0"/>
                <a:sym typeface="Wingdings" charset="0"/>
              </a:rPr>
              <a:t>designations</a:t>
            </a:r>
            <a:r>
              <a:rPr lang="nb-NO" dirty="0">
                <a:latin typeface="Times New Roman" charset="0"/>
                <a:sym typeface="Wingdings" charset="0"/>
              </a:rPr>
              <a:t>. Elements </a:t>
            </a:r>
            <a:r>
              <a:rPr lang="nb-NO" dirty="0" err="1">
                <a:latin typeface="Times New Roman" charset="0"/>
                <a:sym typeface="Wingdings" charset="0"/>
              </a:rPr>
              <a:t>with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lower</a:t>
            </a:r>
            <a:r>
              <a:rPr lang="nb-NO" dirty="0">
                <a:latin typeface="Times New Roman" charset="0"/>
                <a:sym typeface="Wingdings" charset="0"/>
              </a:rPr>
              <a:t> limit 0% </a:t>
            </a:r>
            <a:r>
              <a:rPr lang="nb-NO" dirty="0" err="1">
                <a:latin typeface="Times New Roman" charset="0"/>
                <a:sym typeface="Wingdings" charset="0"/>
              </a:rPr>
              <a:t>are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therefore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underestimated</a:t>
            </a:r>
            <a:r>
              <a:rPr lang="nb-NO" dirty="0">
                <a:latin typeface="Times New Roman" charset="0"/>
                <a:sym typeface="Wingdings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nb-NO" dirty="0" err="1">
                <a:latin typeface="Times New Roman" charset="0"/>
                <a:sym typeface="Wingdings" charset="0"/>
              </a:rPr>
              <a:t>Free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iron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contamination</a:t>
            </a:r>
            <a:r>
              <a:rPr lang="nb-NO" dirty="0">
                <a:latin typeface="Times New Roman" charset="0"/>
                <a:sym typeface="Wingdings" charset="0"/>
              </a:rPr>
              <a:t> in </a:t>
            </a:r>
            <a:r>
              <a:rPr lang="nb-NO" dirty="0" err="1">
                <a:latin typeface="Times New Roman" charset="0"/>
                <a:sym typeface="Wingdings" charset="0"/>
              </a:rPr>
              <a:t>mixed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shredded</a:t>
            </a:r>
            <a:r>
              <a:rPr lang="nb-NO" dirty="0">
                <a:latin typeface="Times New Roman" charset="0"/>
                <a:sym typeface="Wingdings" charset="0"/>
              </a:rPr>
              <a:t> </a:t>
            </a:r>
            <a:r>
              <a:rPr lang="nb-NO" dirty="0" err="1">
                <a:latin typeface="Times New Roman" charset="0"/>
                <a:sym typeface="Wingdings" charset="0"/>
              </a:rPr>
              <a:t>scrap</a:t>
            </a:r>
            <a:r>
              <a:rPr lang="nb-NO" dirty="0">
                <a:latin typeface="Times New Roman" charset="0"/>
                <a:sym typeface="Wingdings" charset="0"/>
              </a:rPr>
              <a:t>: X08=0.4% * X68</a:t>
            </a:r>
          </a:p>
          <a:p>
            <a:pPr>
              <a:buFontTx/>
              <a:buChar char="•"/>
            </a:pPr>
            <a:endParaRPr lang="nb-NO" dirty="0">
              <a:latin typeface="Times New Roman" charset="0"/>
            </a:endParaRPr>
          </a:p>
          <a:p>
            <a:endParaRPr lang="nb-NO" dirty="0">
              <a:latin typeface="Times New Roman" charset="0"/>
            </a:endParaRPr>
          </a:p>
          <a:p>
            <a:endParaRPr lang="en-GB" dirty="0">
              <a:latin typeface="Times New Roman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DA7AB2-5AFB-F644-8F56-846AA51124DE}" type="slidenum">
              <a:rPr lang="en-GB" sz="1200">
                <a:solidFill>
                  <a:srgbClr val="000000"/>
                </a:solidFill>
                <a:cs typeface="宋体" charset="0"/>
              </a:rPr>
              <a:pPr eaLnBrk="1" hangingPunct="1"/>
              <a:t>30</a:t>
            </a:fld>
            <a:endParaRPr lang="en-GB" sz="120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82600" eaLnBrk="1" hangingPunct="1">
              <a:spcBef>
                <a:spcPct val="0"/>
              </a:spcBef>
            </a:pPr>
            <a:endParaRPr lang="en-US" sz="1300">
              <a:latin typeface="Times New Roman" charset="0"/>
            </a:endParaRPr>
          </a:p>
          <a:p>
            <a:pPr defTabSz="482600" eaLnBrk="1" hangingPunct="1">
              <a:spcBef>
                <a:spcPct val="0"/>
              </a:spcBef>
            </a:pPr>
            <a:endParaRPr lang="en-US" sz="1300">
              <a:latin typeface="Times New Roman" charset="0"/>
            </a:endParaRPr>
          </a:p>
          <a:p>
            <a:pPr defTabSz="482600" eaLnBrk="1" hangingPunct="1">
              <a:spcBef>
                <a:spcPct val="0"/>
              </a:spcBef>
            </a:pPr>
            <a:r>
              <a:rPr lang="en-US" sz="1300">
                <a:latin typeface="Times New Roman" charset="0"/>
              </a:rPr>
              <a:t>Figure 12.12. (b) Carbon Replacement Value (CRV2008 ) per capita of existing stocks by country (red/yellow and blue) and as yet </a:t>
            </a:r>
            <a:br>
              <a:rPr lang="en-US" sz="1300">
                <a:latin typeface="Times New Roman" charset="0"/>
              </a:rPr>
            </a:br>
            <a:r>
              <a:rPr lang="en-US" sz="1300">
                <a:latin typeface="Times New Roman" charset="0"/>
              </a:rPr>
              <a:t>unbuilt stocks if developing countries converge on the current average Annex I level (light orange area); (c) comparison with emission </a:t>
            </a:r>
            <a:br>
              <a:rPr lang="en-US" sz="1300">
                <a:latin typeface="Times New Roman" charset="0"/>
              </a:rPr>
            </a:br>
            <a:r>
              <a:rPr lang="en-US" sz="1300">
                <a:latin typeface="Times New Roman" charset="0"/>
              </a:rPr>
              <a:t>budget for the period 2000− 2050 to reach the 2 °C target with a 75% probability. Of this emission budget (1000 Gt CO2 ), approximately </a:t>
            </a:r>
            <a:br>
              <a:rPr lang="en-US" sz="1300">
                <a:latin typeface="Times New Roman" charset="0"/>
              </a:rPr>
            </a:br>
            <a:r>
              <a:rPr lang="en-US" sz="1300">
                <a:latin typeface="Times New Roman" charset="0"/>
              </a:rPr>
              <a:t>420 GtCO2 was already emitted during the period from 2000 to 2011.Source: (Müller et al., 2013).</a:t>
            </a:r>
          </a:p>
          <a:p>
            <a:pPr defTabSz="482600"/>
            <a:endParaRPr lang="en-US">
              <a:latin typeface="Times New Roman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1A2407-B4E7-BB4F-9319-EA2E46943375}" type="slidenum">
              <a:rPr lang="en-US" sz="1200">
                <a:latin typeface="Times New Roman" charset="0"/>
                <a:cs typeface="宋体" charset="0"/>
              </a:rPr>
              <a:pPr eaLnBrk="1" hangingPunct="1"/>
              <a:t>54</a:t>
            </a:fld>
            <a:endParaRPr lang="en-US" sz="1200">
              <a:latin typeface="Times New Roman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b-NO">
              <a:latin typeface="Times New Roman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20CEEA-AA61-2D48-BB9E-9ECED5EBF835}" type="slidenum">
              <a:rPr lang="zh-CN" altLang="en-US" sz="1200">
                <a:cs typeface="宋体" charset="0"/>
              </a:rPr>
              <a:pPr eaLnBrk="1" hangingPunct="1"/>
              <a:t>12</a:t>
            </a:fld>
            <a:endParaRPr lang="en-US" altLang="zh-CN" sz="1200"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Emissions cut compared to level of 2000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C1DF79-41CC-B946-8657-6BE572CF3B49}" type="slidenum">
              <a:rPr lang="zh-CN" altLang="en-US" sz="1200">
                <a:latin typeface="Times New Roman" charset="0"/>
                <a:cs typeface="宋体" charset="0"/>
              </a:rPr>
              <a:pPr eaLnBrk="1" hangingPunct="1"/>
              <a:t>15</a:t>
            </a:fld>
            <a:endParaRPr lang="en-US" altLang="zh-CN" sz="1200">
              <a:latin typeface="Times New Roman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Process emissions: e.g. PFC emissions in smelting (fluorcarbons, perfluorcarbons)</a:t>
            </a:r>
          </a:p>
          <a:p>
            <a:r>
              <a:rPr lang="en-US">
                <a:latin typeface="Times New Roman" charset="0"/>
              </a:rPr>
              <a:t>Primary emissions: e.g., CO2 emissions from use of hard coal in bauxite refining</a:t>
            </a:r>
          </a:p>
          <a:p>
            <a:r>
              <a:rPr lang="en-US">
                <a:latin typeface="Times New Roman" charset="0"/>
              </a:rPr>
              <a:t>Secondary emissions: e.g. CO2 emissions from electricity production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2BAABF-698C-1645-B22F-AB6263B760AD}" type="slidenum">
              <a:rPr lang="zh-CN" altLang="en-US" sz="1200">
                <a:latin typeface="Times New Roman" charset="0"/>
                <a:cs typeface="宋体" charset="0"/>
              </a:rPr>
              <a:pPr eaLnBrk="1" hangingPunct="1"/>
              <a:t>16</a:t>
            </a:fld>
            <a:endParaRPr lang="en-US" altLang="zh-CN" sz="1200">
              <a:latin typeface="Times New Roman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477370-DA56-534A-B655-77016416BB54}" type="slidenum">
              <a:rPr lang="zh-CN" altLang="en-US" sz="1200">
                <a:latin typeface="Times New Roman" charset="0"/>
                <a:cs typeface="宋体" charset="0"/>
              </a:rPr>
              <a:pPr eaLnBrk="1" hangingPunct="1"/>
              <a:t>20</a:t>
            </a:fld>
            <a:endParaRPr lang="en-US" altLang="zh-CN" sz="1200">
              <a:latin typeface="Times New Roman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DF62E0-7808-6A49-8586-CDFC58F6EA6A}" type="slidenum">
              <a:rPr lang="en-GB" sz="1200">
                <a:solidFill>
                  <a:srgbClr val="000000"/>
                </a:solidFill>
                <a:cs typeface="宋体" charset="0"/>
              </a:rPr>
              <a:pPr eaLnBrk="1" hangingPunct="1"/>
              <a:t>24</a:t>
            </a:fld>
            <a:endParaRPr lang="en-GB" sz="120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 smtClean="0">
                <a:ea typeface="+mn-ea"/>
              </a:rPr>
              <a:t>This diagram </a:t>
            </a:r>
            <a:r>
              <a:rPr lang="nb-NO" b="1" dirty="0" err="1" smtClean="0">
                <a:ea typeface="+mn-ea"/>
              </a:rPr>
              <a:t>illustrates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the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difficulty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of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recycling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scrap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of</a:t>
            </a:r>
            <a:r>
              <a:rPr lang="nb-NO" b="1" dirty="0" smtClean="0">
                <a:ea typeface="+mn-ea"/>
              </a:rPr>
              <a:t> a </a:t>
            </a:r>
            <a:r>
              <a:rPr lang="nb-NO" b="1" i="1" dirty="0" err="1" smtClean="0">
                <a:ea typeface="+mn-ea"/>
              </a:rPr>
              <a:t>source</a:t>
            </a:r>
            <a:r>
              <a:rPr lang="nb-NO" b="1" i="1" dirty="0" smtClean="0">
                <a:ea typeface="+mn-ea"/>
              </a:rPr>
              <a:t> </a:t>
            </a:r>
            <a:r>
              <a:rPr lang="nb-NO" b="1" i="1" dirty="0" err="1" smtClean="0">
                <a:ea typeface="+mn-ea"/>
              </a:rPr>
              <a:t>alloy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into</a:t>
            </a:r>
            <a:r>
              <a:rPr lang="nb-NO" b="1" dirty="0" smtClean="0">
                <a:ea typeface="+mn-ea"/>
              </a:rPr>
              <a:t> a different </a:t>
            </a:r>
            <a:r>
              <a:rPr lang="nb-NO" b="1" i="1" dirty="0" smtClean="0">
                <a:ea typeface="+mn-ea"/>
              </a:rPr>
              <a:t>sink </a:t>
            </a:r>
            <a:r>
              <a:rPr lang="nb-NO" b="1" i="1" dirty="0" err="1" smtClean="0">
                <a:ea typeface="+mn-ea"/>
              </a:rPr>
              <a:t>alloy</a:t>
            </a:r>
            <a:endParaRPr lang="nb-NO" b="1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err="1" smtClean="0">
                <a:ea typeface="+mn-ea"/>
              </a:rPr>
              <a:t>Assume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we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want</a:t>
            </a:r>
            <a:r>
              <a:rPr lang="nb-NO" dirty="0" smtClean="0">
                <a:ea typeface="+mn-ea"/>
              </a:rPr>
              <a:t> to </a:t>
            </a:r>
            <a:r>
              <a:rPr lang="nb-NO" dirty="0" err="1" smtClean="0">
                <a:ea typeface="+mn-ea"/>
              </a:rPr>
              <a:t>produce</a:t>
            </a:r>
            <a:r>
              <a:rPr lang="nb-NO" dirty="0" smtClean="0">
                <a:ea typeface="+mn-ea"/>
              </a:rPr>
              <a:t> an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smtClean="0">
                <a:ea typeface="+mn-ea"/>
              </a:rPr>
              <a:t>sink </a:t>
            </a:r>
            <a:r>
              <a:rPr lang="nb-NO" i="1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) </a:t>
            </a:r>
            <a:r>
              <a:rPr lang="nb-NO" dirty="0" err="1" smtClean="0">
                <a:ea typeface="+mn-ea"/>
              </a:rPr>
              <a:t>using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material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err="1" smtClean="0">
                <a:ea typeface="+mn-ea"/>
              </a:rPr>
              <a:t>Scrap</a:t>
            </a:r>
            <a:r>
              <a:rPr lang="nb-NO" dirty="0" smtClean="0">
                <a:ea typeface="+mn-ea"/>
              </a:rPr>
              <a:t> is </a:t>
            </a:r>
            <a:r>
              <a:rPr lang="nb-NO" dirty="0" err="1" smtClean="0">
                <a:ea typeface="+mn-ea"/>
              </a:rPr>
              <a:t>available</a:t>
            </a:r>
            <a:r>
              <a:rPr lang="nb-NO" dirty="0" smtClean="0">
                <a:ea typeface="+mn-ea"/>
              </a:rPr>
              <a:t> as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source</a:t>
            </a:r>
            <a:r>
              <a:rPr lang="nb-NO" i="1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)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How </a:t>
            </a:r>
            <a:r>
              <a:rPr lang="nb-NO" dirty="0" err="1" smtClean="0">
                <a:ea typeface="+mn-ea"/>
              </a:rPr>
              <a:t>much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each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source</a:t>
            </a:r>
            <a:r>
              <a:rPr lang="nb-NO" i="1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content</a:t>
            </a:r>
            <a:r>
              <a:rPr lang="nb-NO" dirty="0" smtClean="0">
                <a:ea typeface="+mn-ea"/>
              </a:rPr>
              <a:t>) </a:t>
            </a:r>
            <a:r>
              <a:rPr lang="nb-NO" dirty="0" err="1" smtClean="0">
                <a:ea typeface="+mn-ea"/>
              </a:rPr>
              <a:t>can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go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into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production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a </a:t>
            </a:r>
            <a:r>
              <a:rPr lang="nb-NO" i="1" dirty="0" smtClean="0">
                <a:ea typeface="+mn-ea"/>
              </a:rPr>
              <a:t>sink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assuming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that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non-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metal is </a:t>
            </a:r>
            <a:r>
              <a:rPr lang="nb-NO" dirty="0" err="1" smtClean="0">
                <a:ea typeface="+mn-ea"/>
              </a:rPr>
              <a:t>available</a:t>
            </a:r>
            <a:r>
              <a:rPr lang="nb-NO" dirty="0" smtClean="0">
                <a:ea typeface="+mn-ea"/>
              </a:rPr>
              <a:t> as pure elements?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Maximum 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content</a:t>
            </a:r>
            <a:r>
              <a:rPr lang="nb-NO" dirty="0" smtClean="0">
                <a:ea typeface="+mn-ea"/>
              </a:rPr>
              <a:t> for a given </a:t>
            </a:r>
            <a:r>
              <a:rPr lang="nb-NO" dirty="0" err="1" smtClean="0">
                <a:ea typeface="+mn-ea"/>
              </a:rPr>
              <a:t>recycling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path</a:t>
            </a:r>
            <a:r>
              <a:rPr lang="nb-NO" dirty="0" smtClean="0">
                <a:ea typeface="+mn-ea"/>
              </a:rPr>
              <a:t> is </a:t>
            </a:r>
            <a:r>
              <a:rPr lang="nb-NO" dirty="0" err="1" smtClean="0">
                <a:ea typeface="+mn-ea"/>
              </a:rPr>
              <a:t>indicated</a:t>
            </a:r>
            <a:r>
              <a:rPr lang="nb-NO" dirty="0" smtClean="0">
                <a:ea typeface="+mn-ea"/>
              </a:rPr>
              <a:t> by </a:t>
            </a:r>
            <a:r>
              <a:rPr lang="nb-NO" dirty="0" err="1" smtClean="0">
                <a:ea typeface="+mn-ea"/>
              </a:rPr>
              <a:t>color</a:t>
            </a: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Black 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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almost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no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possible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White  (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almost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) full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possible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The element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constrains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is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indicated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within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each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square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Even Al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be a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limiting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factor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, e.g.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when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producing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B380, less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85%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of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it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should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be Al,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while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1070A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contains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more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99% Al.</a:t>
            </a: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>
              <a:defRPr/>
            </a:pPr>
            <a:r>
              <a:rPr lang="nb-NO" b="1" dirty="0" err="1" smtClean="0">
                <a:ea typeface="+mn-ea"/>
              </a:rPr>
              <a:t>Calculations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were</a:t>
            </a:r>
            <a:r>
              <a:rPr lang="nb-NO" b="1" dirty="0" smtClean="0">
                <a:ea typeface="+mn-ea"/>
              </a:rPr>
              <a:t> done by </a:t>
            </a:r>
            <a:r>
              <a:rPr lang="nb-NO" b="1" dirty="0" err="1" smtClean="0">
                <a:ea typeface="+mn-ea"/>
              </a:rPr>
              <a:t>assuming</a:t>
            </a:r>
            <a:r>
              <a:rPr lang="nb-NO" b="1" dirty="0" smtClean="0">
                <a:ea typeface="+mn-ea"/>
              </a:rPr>
              <a:t>:</a:t>
            </a: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Source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have </a:t>
            </a:r>
            <a:r>
              <a:rPr lang="nb-NO" dirty="0" err="1" smtClean="0">
                <a:ea typeface="+mn-ea"/>
              </a:rPr>
              <a:t>concentrations</a:t>
            </a:r>
            <a:r>
              <a:rPr lang="nb-NO" dirty="0" smtClean="0">
                <a:ea typeface="+mn-ea"/>
              </a:rPr>
              <a:t> in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middle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range given by AA </a:t>
            </a:r>
            <a:r>
              <a:rPr lang="nb-NO" dirty="0" err="1" smtClean="0">
                <a:ea typeface="+mn-ea"/>
              </a:rPr>
              <a:t>specifications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Sink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have </a:t>
            </a:r>
            <a:r>
              <a:rPr lang="nb-NO" dirty="0" err="1" smtClean="0">
                <a:ea typeface="+mn-ea"/>
              </a:rPr>
              <a:t>upper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concentration</a:t>
            </a:r>
            <a:r>
              <a:rPr lang="nb-NO" dirty="0" smtClean="0">
                <a:ea typeface="+mn-ea"/>
              </a:rPr>
              <a:t> limit as </a:t>
            </a:r>
            <a:r>
              <a:rPr lang="nb-NO" dirty="0" err="1" smtClean="0">
                <a:ea typeface="+mn-ea"/>
              </a:rPr>
              <a:t>defined</a:t>
            </a:r>
            <a:r>
              <a:rPr lang="nb-NO" dirty="0" smtClean="0">
                <a:ea typeface="+mn-ea"/>
              </a:rPr>
              <a:t> in AA </a:t>
            </a:r>
            <a:r>
              <a:rPr lang="nb-NO" dirty="0" err="1" smtClean="0">
                <a:ea typeface="+mn-ea"/>
              </a:rPr>
              <a:t>specifications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Magnesium is not </a:t>
            </a:r>
            <a:r>
              <a:rPr lang="nb-NO" dirty="0" err="1" smtClean="0">
                <a:ea typeface="+mn-ea"/>
              </a:rPr>
              <a:t>considered</a:t>
            </a:r>
            <a:r>
              <a:rPr lang="nb-NO" dirty="0" smtClean="0">
                <a:ea typeface="+mn-ea"/>
              </a:rPr>
              <a:t> as a </a:t>
            </a:r>
            <a:r>
              <a:rPr lang="nb-NO" dirty="0" err="1" smtClean="0">
                <a:ea typeface="+mn-ea"/>
              </a:rPr>
              <a:t>limiting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factor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The </a:t>
            </a:r>
            <a:r>
              <a:rPr lang="nb-NO" dirty="0" err="1" smtClean="0">
                <a:ea typeface="+mn-ea"/>
              </a:rPr>
              <a:t>following</a:t>
            </a:r>
            <a:r>
              <a:rPr lang="nb-NO" dirty="0" smtClean="0">
                <a:ea typeface="+mn-ea"/>
              </a:rPr>
              <a:t> elements </a:t>
            </a:r>
            <a:r>
              <a:rPr lang="nb-NO" dirty="0" err="1" smtClean="0">
                <a:ea typeface="+mn-ea"/>
              </a:rPr>
              <a:t>are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considered</a:t>
            </a:r>
            <a:r>
              <a:rPr lang="nb-NO" dirty="0" smtClean="0">
                <a:ea typeface="+mn-ea"/>
              </a:rPr>
              <a:t>: Al, Si, Fe, </a:t>
            </a:r>
            <a:r>
              <a:rPr lang="nb-NO" dirty="0" err="1" smtClean="0">
                <a:ea typeface="+mn-ea"/>
              </a:rPr>
              <a:t>Cu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Mn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Cr</a:t>
            </a:r>
            <a:r>
              <a:rPr lang="nb-NO" dirty="0" smtClean="0">
                <a:ea typeface="+mn-ea"/>
              </a:rPr>
              <a:t>, Ni, </a:t>
            </a:r>
            <a:r>
              <a:rPr lang="nb-NO" dirty="0" err="1" smtClean="0">
                <a:ea typeface="+mn-ea"/>
              </a:rPr>
              <a:t>Zn</a:t>
            </a:r>
            <a:r>
              <a:rPr lang="nb-NO" dirty="0" smtClean="0">
                <a:ea typeface="+mn-ea"/>
              </a:rPr>
              <a:t>, Ti</a:t>
            </a: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B47C6E-9FF3-EB42-93B9-7797251B398D}" type="slidenum">
              <a:rPr lang="en-GB" sz="1200">
                <a:solidFill>
                  <a:srgbClr val="000000"/>
                </a:solidFill>
                <a:cs typeface="宋体" charset="0"/>
              </a:rPr>
              <a:pPr eaLnBrk="1" hangingPunct="1"/>
              <a:t>25</a:t>
            </a:fld>
            <a:endParaRPr lang="en-GB" sz="120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 smtClean="0">
                <a:ea typeface="+mn-ea"/>
              </a:rPr>
              <a:t>This diagram </a:t>
            </a:r>
            <a:r>
              <a:rPr lang="nb-NO" b="1" dirty="0" err="1" smtClean="0">
                <a:ea typeface="+mn-ea"/>
              </a:rPr>
              <a:t>illustrates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the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difficulty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of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recycling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scrap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of</a:t>
            </a:r>
            <a:r>
              <a:rPr lang="nb-NO" b="1" dirty="0" smtClean="0">
                <a:ea typeface="+mn-ea"/>
              </a:rPr>
              <a:t> a </a:t>
            </a:r>
            <a:r>
              <a:rPr lang="nb-NO" b="1" i="1" dirty="0" err="1" smtClean="0">
                <a:ea typeface="+mn-ea"/>
              </a:rPr>
              <a:t>source</a:t>
            </a:r>
            <a:r>
              <a:rPr lang="nb-NO" b="1" i="1" dirty="0" smtClean="0">
                <a:ea typeface="+mn-ea"/>
              </a:rPr>
              <a:t> </a:t>
            </a:r>
            <a:r>
              <a:rPr lang="nb-NO" b="1" i="1" dirty="0" err="1" smtClean="0">
                <a:ea typeface="+mn-ea"/>
              </a:rPr>
              <a:t>alloy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into</a:t>
            </a:r>
            <a:r>
              <a:rPr lang="nb-NO" b="1" dirty="0" smtClean="0">
                <a:ea typeface="+mn-ea"/>
              </a:rPr>
              <a:t> a different </a:t>
            </a:r>
            <a:r>
              <a:rPr lang="nb-NO" b="1" i="1" dirty="0" smtClean="0">
                <a:ea typeface="+mn-ea"/>
              </a:rPr>
              <a:t>sink </a:t>
            </a:r>
            <a:r>
              <a:rPr lang="nb-NO" b="1" i="1" dirty="0" err="1" smtClean="0">
                <a:ea typeface="+mn-ea"/>
              </a:rPr>
              <a:t>alloy</a:t>
            </a:r>
            <a:endParaRPr lang="nb-NO" b="1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err="1" smtClean="0">
                <a:ea typeface="+mn-ea"/>
              </a:rPr>
              <a:t>Assume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we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want</a:t>
            </a:r>
            <a:r>
              <a:rPr lang="nb-NO" dirty="0" smtClean="0">
                <a:ea typeface="+mn-ea"/>
              </a:rPr>
              <a:t> to </a:t>
            </a:r>
            <a:r>
              <a:rPr lang="nb-NO" dirty="0" err="1" smtClean="0">
                <a:ea typeface="+mn-ea"/>
              </a:rPr>
              <a:t>produce</a:t>
            </a:r>
            <a:r>
              <a:rPr lang="nb-NO" dirty="0" smtClean="0">
                <a:ea typeface="+mn-ea"/>
              </a:rPr>
              <a:t> an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smtClean="0">
                <a:ea typeface="+mn-ea"/>
              </a:rPr>
              <a:t>sink </a:t>
            </a:r>
            <a:r>
              <a:rPr lang="nb-NO" i="1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) </a:t>
            </a:r>
            <a:r>
              <a:rPr lang="nb-NO" dirty="0" err="1" smtClean="0">
                <a:ea typeface="+mn-ea"/>
              </a:rPr>
              <a:t>using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material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err="1" smtClean="0">
                <a:ea typeface="+mn-ea"/>
              </a:rPr>
              <a:t>Scrap</a:t>
            </a:r>
            <a:r>
              <a:rPr lang="nb-NO" dirty="0" smtClean="0">
                <a:ea typeface="+mn-ea"/>
              </a:rPr>
              <a:t> is </a:t>
            </a:r>
            <a:r>
              <a:rPr lang="nb-NO" dirty="0" err="1" smtClean="0">
                <a:ea typeface="+mn-ea"/>
              </a:rPr>
              <a:t>available</a:t>
            </a:r>
            <a:r>
              <a:rPr lang="nb-NO" dirty="0" smtClean="0">
                <a:ea typeface="+mn-ea"/>
              </a:rPr>
              <a:t> as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source</a:t>
            </a:r>
            <a:r>
              <a:rPr lang="nb-NO" i="1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)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How </a:t>
            </a:r>
            <a:r>
              <a:rPr lang="nb-NO" dirty="0" err="1" smtClean="0">
                <a:ea typeface="+mn-ea"/>
              </a:rPr>
              <a:t>much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each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source</a:t>
            </a:r>
            <a:r>
              <a:rPr lang="nb-NO" i="1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content</a:t>
            </a:r>
            <a:r>
              <a:rPr lang="nb-NO" dirty="0" smtClean="0">
                <a:ea typeface="+mn-ea"/>
              </a:rPr>
              <a:t>) </a:t>
            </a:r>
            <a:r>
              <a:rPr lang="nb-NO" dirty="0" err="1" smtClean="0">
                <a:ea typeface="+mn-ea"/>
              </a:rPr>
              <a:t>can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go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into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production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a </a:t>
            </a:r>
            <a:r>
              <a:rPr lang="nb-NO" i="1" dirty="0" smtClean="0">
                <a:ea typeface="+mn-ea"/>
              </a:rPr>
              <a:t>sink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assuming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that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non-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metal is </a:t>
            </a:r>
            <a:r>
              <a:rPr lang="nb-NO" dirty="0" err="1" smtClean="0">
                <a:ea typeface="+mn-ea"/>
              </a:rPr>
              <a:t>available</a:t>
            </a:r>
            <a:r>
              <a:rPr lang="nb-NO" dirty="0" smtClean="0">
                <a:ea typeface="+mn-ea"/>
              </a:rPr>
              <a:t> as pure elements?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Maximum 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content</a:t>
            </a:r>
            <a:r>
              <a:rPr lang="nb-NO" dirty="0" smtClean="0">
                <a:ea typeface="+mn-ea"/>
              </a:rPr>
              <a:t> for a given </a:t>
            </a:r>
            <a:r>
              <a:rPr lang="nb-NO" dirty="0" err="1" smtClean="0">
                <a:ea typeface="+mn-ea"/>
              </a:rPr>
              <a:t>recycling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path</a:t>
            </a:r>
            <a:r>
              <a:rPr lang="nb-NO" dirty="0" smtClean="0">
                <a:ea typeface="+mn-ea"/>
              </a:rPr>
              <a:t> is </a:t>
            </a:r>
            <a:r>
              <a:rPr lang="nb-NO" dirty="0" err="1" smtClean="0">
                <a:ea typeface="+mn-ea"/>
              </a:rPr>
              <a:t>indicated</a:t>
            </a:r>
            <a:r>
              <a:rPr lang="nb-NO" dirty="0" smtClean="0">
                <a:ea typeface="+mn-ea"/>
              </a:rPr>
              <a:t> by </a:t>
            </a:r>
            <a:r>
              <a:rPr lang="nb-NO" dirty="0" err="1" smtClean="0">
                <a:ea typeface="+mn-ea"/>
              </a:rPr>
              <a:t>color</a:t>
            </a: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Black 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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almost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no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possible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White  (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almost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) full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possible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The element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constrains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is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indicated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within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each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square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Even Al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be a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limiting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factor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, e.g.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when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producing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B380, less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85%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of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it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should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be Al,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while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1070A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contains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more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99% Al.</a:t>
            </a: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>
              <a:defRPr/>
            </a:pPr>
            <a:r>
              <a:rPr lang="nb-NO" b="1" dirty="0" err="1" smtClean="0">
                <a:ea typeface="+mn-ea"/>
              </a:rPr>
              <a:t>Calculations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were</a:t>
            </a:r>
            <a:r>
              <a:rPr lang="nb-NO" b="1" dirty="0" smtClean="0">
                <a:ea typeface="+mn-ea"/>
              </a:rPr>
              <a:t> done by </a:t>
            </a:r>
            <a:r>
              <a:rPr lang="nb-NO" b="1" dirty="0" err="1" smtClean="0">
                <a:ea typeface="+mn-ea"/>
              </a:rPr>
              <a:t>assuming</a:t>
            </a:r>
            <a:r>
              <a:rPr lang="nb-NO" b="1" dirty="0" smtClean="0">
                <a:ea typeface="+mn-ea"/>
              </a:rPr>
              <a:t>:</a:t>
            </a: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Source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have </a:t>
            </a:r>
            <a:r>
              <a:rPr lang="nb-NO" dirty="0" err="1" smtClean="0">
                <a:ea typeface="+mn-ea"/>
              </a:rPr>
              <a:t>concentrations</a:t>
            </a:r>
            <a:r>
              <a:rPr lang="nb-NO" dirty="0" smtClean="0">
                <a:ea typeface="+mn-ea"/>
              </a:rPr>
              <a:t> in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middle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range given by AA </a:t>
            </a:r>
            <a:r>
              <a:rPr lang="nb-NO" dirty="0" err="1" smtClean="0">
                <a:ea typeface="+mn-ea"/>
              </a:rPr>
              <a:t>specifications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Sink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have </a:t>
            </a:r>
            <a:r>
              <a:rPr lang="nb-NO" dirty="0" err="1" smtClean="0">
                <a:ea typeface="+mn-ea"/>
              </a:rPr>
              <a:t>upper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concentration</a:t>
            </a:r>
            <a:r>
              <a:rPr lang="nb-NO" dirty="0" smtClean="0">
                <a:ea typeface="+mn-ea"/>
              </a:rPr>
              <a:t> limit as </a:t>
            </a:r>
            <a:r>
              <a:rPr lang="nb-NO" dirty="0" err="1" smtClean="0">
                <a:ea typeface="+mn-ea"/>
              </a:rPr>
              <a:t>defined</a:t>
            </a:r>
            <a:r>
              <a:rPr lang="nb-NO" dirty="0" smtClean="0">
                <a:ea typeface="+mn-ea"/>
              </a:rPr>
              <a:t> in AA </a:t>
            </a:r>
            <a:r>
              <a:rPr lang="nb-NO" dirty="0" err="1" smtClean="0">
                <a:ea typeface="+mn-ea"/>
              </a:rPr>
              <a:t>specifications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Magnesium is not </a:t>
            </a:r>
            <a:r>
              <a:rPr lang="nb-NO" dirty="0" err="1" smtClean="0">
                <a:ea typeface="+mn-ea"/>
              </a:rPr>
              <a:t>considered</a:t>
            </a:r>
            <a:r>
              <a:rPr lang="nb-NO" dirty="0" smtClean="0">
                <a:ea typeface="+mn-ea"/>
              </a:rPr>
              <a:t> as a </a:t>
            </a:r>
            <a:r>
              <a:rPr lang="nb-NO" dirty="0" err="1" smtClean="0">
                <a:ea typeface="+mn-ea"/>
              </a:rPr>
              <a:t>limiting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factor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The </a:t>
            </a:r>
            <a:r>
              <a:rPr lang="nb-NO" dirty="0" err="1" smtClean="0">
                <a:ea typeface="+mn-ea"/>
              </a:rPr>
              <a:t>following</a:t>
            </a:r>
            <a:r>
              <a:rPr lang="nb-NO" dirty="0" smtClean="0">
                <a:ea typeface="+mn-ea"/>
              </a:rPr>
              <a:t> elements </a:t>
            </a:r>
            <a:r>
              <a:rPr lang="nb-NO" dirty="0" err="1" smtClean="0">
                <a:ea typeface="+mn-ea"/>
              </a:rPr>
              <a:t>are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considered</a:t>
            </a:r>
            <a:r>
              <a:rPr lang="nb-NO" dirty="0" smtClean="0">
                <a:ea typeface="+mn-ea"/>
              </a:rPr>
              <a:t>: Al, Si, Fe, </a:t>
            </a:r>
            <a:r>
              <a:rPr lang="nb-NO" dirty="0" err="1" smtClean="0">
                <a:ea typeface="+mn-ea"/>
              </a:rPr>
              <a:t>Cu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Mn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Cr</a:t>
            </a:r>
            <a:r>
              <a:rPr lang="nb-NO" dirty="0" smtClean="0">
                <a:ea typeface="+mn-ea"/>
              </a:rPr>
              <a:t>, Ni, </a:t>
            </a:r>
            <a:r>
              <a:rPr lang="nb-NO" dirty="0" err="1" smtClean="0">
                <a:ea typeface="+mn-ea"/>
              </a:rPr>
              <a:t>Zn</a:t>
            </a:r>
            <a:r>
              <a:rPr lang="nb-NO" dirty="0" smtClean="0">
                <a:ea typeface="+mn-ea"/>
              </a:rPr>
              <a:t>, Ti</a:t>
            </a: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B47C6E-9FF3-EB42-93B9-7797251B398D}" type="slidenum">
              <a:rPr lang="en-GB" sz="1200">
                <a:solidFill>
                  <a:srgbClr val="000000"/>
                </a:solidFill>
                <a:cs typeface="宋体" charset="0"/>
              </a:rPr>
              <a:pPr eaLnBrk="1" hangingPunct="1"/>
              <a:t>26</a:t>
            </a:fld>
            <a:endParaRPr lang="en-GB" sz="120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 smtClean="0">
                <a:ea typeface="+mn-ea"/>
              </a:rPr>
              <a:t>This diagram </a:t>
            </a:r>
            <a:r>
              <a:rPr lang="nb-NO" b="1" dirty="0" err="1" smtClean="0">
                <a:ea typeface="+mn-ea"/>
              </a:rPr>
              <a:t>illustrates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the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difficulty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of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recycling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scrap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of</a:t>
            </a:r>
            <a:r>
              <a:rPr lang="nb-NO" b="1" dirty="0" smtClean="0">
                <a:ea typeface="+mn-ea"/>
              </a:rPr>
              <a:t> a </a:t>
            </a:r>
            <a:r>
              <a:rPr lang="nb-NO" b="1" i="1" dirty="0" err="1" smtClean="0">
                <a:ea typeface="+mn-ea"/>
              </a:rPr>
              <a:t>source</a:t>
            </a:r>
            <a:r>
              <a:rPr lang="nb-NO" b="1" i="1" dirty="0" smtClean="0">
                <a:ea typeface="+mn-ea"/>
              </a:rPr>
              <a:t> </a:t>
            </a:r>
            <a:r>
              <a:rPr lang="nb-NO" b="1" i="1" dirty="0" err="1" smtClean="0">
                <a:ea typeface="+mn-ea"/>
              </a:rPr>
              <a:t>alloy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into</a:t>
            </a:r>
            <a:r>
              <a:rPr lang="nb-NO" b="1" dirty="0" smtClean="0">
                <a:ea typeface="+mn-ea"/>
              </a:rPr>
              <a:t> a different </a:t>
            </a:r>
            <a:r>
              <a:rPr lang="nb-NO" b="1" i="1" dirty="0" smtClean="0">
                <a:ea typeface="+mn-ea"/>
              </a:rPr>
              <a:t>sink </a:t>
            </a:r>
            <a:r>
              <a:rPr lang="nb-NO" b="1" i="1" dirty="0" err="1" smtClean="0">
                <a:ea typeface="+mn-ea"/>
              </a:rPr>
              <a:t>alloy</a:t>
            </a:r>
            <a:endParaRPr lang="nb-NO" b="1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err="1" smtClean="0">
                <a:ea typeface="+mn-ea"/>
              </a:rPr>
              <a:t>Assume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we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want</a:t>
            </a:r>
            <a:r>
              <a:rPr lang="nb-NO" dirty="0" smtClean="0">
                <a:ea typeface="+mn-ea"/>
              </a:rPr>
              <a:t> to </a:t>
            </a:r>
            <a:r>
              <a:rPr lang="nb-NO" dirty="0" err="1" smtClean="0">
                <a:ea typeface="+mn-ea"/>
              </a:rPr>
              <a:t>produce</a:t>
            </a:r>
            <a:r>
              <a:rPr lang="nb-NO" dirty="0" smtClean="0">
                <a:ea typeface="+mn-ea"/>
              </a:rPr>
              <a:t> an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smtClean="0">
                <a:ea typeface="+mn-ea"/>
              </a:rPr>
              <a:t>sink </a:t>
            </a:r>
            <a:r>
              <a:rPr lang="nb-NO" i="1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) </a:t>
            </a:r>
            <a:r>
              <a:rPr lang="nb-NO" dirty="0" err="1" smtClean="0">
                <a:ea typeface="+mn-ea"/>
              </a:rPr>
              <a:t>using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material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err="1" smtClean="0">
                <a:ea typeface="+mn-ea"/>
              </a:rPr>
              <a:t>Scrap</a:t>
            </a:r>
            <a:r>
              <a:rPr lang="nb-NO" dirty="0" smtClean="0">
                <a:ea typeface="+mn-ea"/>
              </a:rPr>
              <a:t> is </a:t>
            </a:r>
            <a:r>
              <a:rPr lang="nb-NO" dirty="0" err="1" smtClean="0">
                <a:ea typeface="+mn-ea"/>
              </a:rPr>
              <a:t>available</a:t>
            </a:r>
            <a:r>
              <a:rPr lang="nb-NO" dirty="0" smtClean="0">
                <a:ea typeface="+mn-ea"/>
              </a:rPr>
              <a:t> as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source</a:t>
            </a:r>
            <a:r>
              <a:rPr lang="nb-NO" i="1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)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How </a:t>
            </a:r>
            <a:r>
              <a:rPr lang="nb-NO" dirty="0" err="1" smtClean="0">
                <a:ea typeface="+mn-ea"/>
              </a:rPr>
              <a:t>much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each</a:t>
            </a:r>
            <a:r>
              <a:rPr lang="nb-NO" dirty="0" smtClean="0">
                <a:ea typeface="+mn-ea"/>
              </a:rPr>
              <a:t> </a:t>
            </a:r>
            <a:r>
              <a:rPr lang="nb-NO" i="1" dirty="0" err="1" smtClean="0">
                <a:ea typeface="+mn-ea"/>
              </a:rPr>
              <a:t>source</a:t>
            </a:r>
            <a:r>
              <a:rPr lang="nb-NO" i="1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 (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content</a:t>
            </a:r>
            <a:r>
              <a:rPr lang="nb-NO" dirty="0" smtClean="0">
                <a:ea typeface="+mn-ea"/>
              </a:rPr>
              <a:t>) </a:t>
            </a:r>
            <a:r>
              <a:rPr lang="nb-NO" dirty="0" err="1" smtClean="0">
                <a:ea typeface="+mn-ea"/>
              </a:rPr>
              <a:t>can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go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into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production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a </a:t>
            </a:r>
            <a:r>
              <a:rPr lang="nb-NO" i="1" dirty="0" smtClean="0">
                <a:ea typeface="+mn-ea"/>
              </a:rPr>
              <a:t>sink </a:t>
            </a:r>
            <a:r>
              <a:rPr lang="nb-NO" dirty="0" err="1" smtClean="0">
                <a:ea typeface="+mn-ea"/>
              </a:rPr>
              <a:t>alloy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assuming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that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non-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metal is </a:t>
            </a:r>
            <a:r>
              <a:rPr lang="nb-NO" dirty="0" err="1" smtClean="0">
                <a:ea typeface="+mn-ea"/>
              </a:rPr>
              <a:t>available</a:t>
            </a:r>
            <a:r>
              <a:rPr lang="nb-NO" dirty="0" smtClean="0">
                <a:ea typeface="+mn-ea"/>
              </a:rPr>
              <a:t> as pure elements?</a:t>
            </a: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Maximum </a:t>
            </a:r>
            <a:r>
              <a:rPr lang="nb-NO" dirty="0" err="1" smtClean="0">
                <a:ea typeface="+mn-ea"/>
              </a:rPr>
              <a:t>recycled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content</a:t>
            </a:r>
            <a:r>
              <a:rPr lang="nb-NO" dirty="0" smtClean="0">
                <a:ea typeface="+mn-ea"/>
              </a:rPr>
              <a:t> for a given </a:t>
            </a:r>
            <a:r>
              <a:rPr lang="nb-NO" dirty="0" err="1" smtClean="0">
                <a:ea typeface="+mn-ea"/>
              </a:rPr>
              <a:t>recycling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path</a:t>
            </a:r>
            <a:r>
              <a:rPr lang="nb-NO" dirty="0" smtClean="0">
                <a:ea typeface="+mn-ea"/>
              </a:rPr>
              <a:t> is </a:t>
            </a:r>
            <a:r>
              <a:rPr lang="nb-NO" dirty="0" err="1" smtClean="0">
                <a:ea typeface="+mn-ea"/>
              </a:rPr>
              <a:t>indicated</a:t>
            </a:r>
            <a:r>
              <a:rPr lang="nb-NO" dirty="0" smtClean="0">
                <a:ea typeface="+mn-ea"/>
              </a:rPr>
              <a:t> by </a:t>
            </a:r>
            <a:r>
              <a:rPr lang="nb-NO" dirty="0" err="1" smtClean="0">
                <a:ea typeface="+mn-ea"/>
              </a:rPr>
              <a:t>color</a:t>
            </a: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Black 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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almost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no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possible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White  (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almost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) full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possible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The element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that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constrains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recycling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is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indicated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within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each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square</a:t>
            </a:r>
            <a:endParaRPr lang="nb-NO" dirty="0" smtClean="0">
              <a:ea typeface="+mn-ea"/>
              <a:sym typeface="Wingdings" panose="05000000000000000000" pitchFamily="2" charset="2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  <a:sym typeface="Wingdings" panose="05000000000000000000" pitchFamily="2" charset="2"/>
              </a:rPr>
              <a:t>Even Al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be a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limiting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factor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, e.g.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when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producing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B380, less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85%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of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it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should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be Al,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while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1070A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contains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more </a:t>
            </a:r>
            <a:r>
              <a:rPr lang="nb-NO" dirty="0" err="1" smtClean="0">
                <a:ea typeface="+mn-ea"/>
                <a:sym typeface="Wingdings" panose="05000000000000000000" pitchFamily="2" charset="2"/>
              </a:rPr>
              <a:t>than</a:t>
            </a:r>
            <a:r>
              <a:rPr lang="nb-NO" dirty="0" smtClean="0">
                <a:ea typeface="+mn-ea"/>
                <a:sym typeface="Wingdings" panose="05000000000000000000" pitchFamily="2" charset="2"/>
              </a:rPr>
              <a:t> 99% Al.</a:t>
            </a: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>
              <a:defRPr/>
            </a:pPr>
            <a:r>
              <a:rPr lang="nb-NO" b="1" dirty="0" err="1" smtClean="0">
                <a:ea typeface="+mn-ea"/>
              </a:rPr>
              <a:t>Calculations</a:t>
            </a:r>
            <a:r>
              <a:rPr lang="nb-NO" b="1" dirty="0" smtClean="0">
                <a:ea typeface="+mn-ea"/>
              </a:rPr>
              <a:t> </a:t>
            </a:r>
            <a:r>
              <a:rPr lang="nb-NO" b="1" dirty="0" err="1" smtClean="0">
                <a:ea typeface="+mn-ea"/>
              </a:rPr>
              <a:t>were</a:t>
            </a:r>
            <a:r>
              <a:rPr lang="nb-NO" b="1" dirty="0" smtClean="0">
                <a:ea typeface="+mn-ea"/>
              </a:rPr>
              <a:t> done by </a:t>
            </a:r>
            <a:r>
              <a:rPr lang="nb-NO" b="1" dirty="0" err="1" smtClean="0">
                <a:ea typeface="+mn-ea"/>
              </a:rPr>
              <a:t>assuming</a:t>
            </a:r>
            <a:r>
              <a:rPr lang="nb-NO" b="1" dirty="0" smtClean="0">
                <a:ea typeface="+mn-ea"/>
              </a:rPr>
              <a:t>:</a:t>
            </a: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Source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have </a:t>
            </a:r>
            <a:r>
              <a:rPr lang="nb-NO" dirty="0" err="1" smtClean="0">
                <a:ea typeface="+mn-ea"/>
              </a:rPr>
              <a:t>concentrations</a:t>
            </a:r>
            <a:r>
              <a:rPr lang="nb-NO" dirty="0" smtClean="0">
                <a:ea typeface="+mn-ea"/>
              </a:rPr>
              <a:t> in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middle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of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the</a:t>
            </a:r>
            <a:r>
              <a:rPr lang="nb-NO" dirty="0" smtClean="0">
                <a:ea typeface="+mn-ea"/>
              </a:rPr>
              <a:t> range given by AA </a:t>
            </a:r>
            <a:r>
              <a:rPr lang="nb-NO" dirty="0" err="1" smtClean="0">
                <a:ea typeface="+mn-ea"/>
              </a:rPr>
              <a:t>specifications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Sink </a:t>
            </a:r>
            <a:r>
              <a:rPr lang="nb-NO" dirty="0" err="1" smtClean="0">
                <a:ea typeface="+mn-ea"/>
              </a:rPr>
              <a:t>alloys</a:t>
            </a:r>
            <a:r>
              <a:rPr lang="nb-NO" dirty="0" smtClean="0">
                <a:ea typeface="+mn-ea"/>
              </a:rPr>
              <a:t> have </a:t>
            </a:r>
            <a:r>
              <a:rPr lang="nb-NO" dirty="0" err="1" smtClean="0">
                <a:ea typeface="+mn-ea"/>
              </a:rPr>
              <a:t>upper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concentration</a:t>
            </a:r>
            <a:r>
              <a:rPr lang="nb-NO" dirty="0" smtClean="0">
                <a:ea typeface="+mn-ea"/>
              </a:rPr>
              <a:t> limit as </a:t>
            </a:r>
            <a:r>
              <a:rPr lang="nb-NO" dirty="0" err="1" smtClean="0">
                <a:ea typeface="+mn-ea"/>
              </a:rPr>
              <a:t>defined</a:t>
            </a:r>
            <a:r>
              <a:rPr lang="nb-NO" dirty="0" smtClean="0">
                <a:ea typeface="+mn-ea"/>
              </a:rPr>
              <a:t> in AA </a:t>
            </a:r>
            <a:r>
              <a:rPr lang="nb-NO" dirty="0" err="1" smtClean="0">
                <a:ea typeface="+mn-ea"/>
              </a:rPr>
              <a:t>specifications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Magnesium is not </a:t>
            </a:r>
            <a:r>
              <a:rPr lang="nb-NO" dirty="0" err="1" smtClean="0">
                <a:ea typeface="+mn-ea"/>
              </a:rPr>
              <a:t>considered</a:t>
            </a:r>
            <a:r>
              <a:rPr lang="nb-NO" dirty="0" smtClean="0">
                <a:ea typeface="+mn-ea"/>
              </a:rPr>
              <a:t> as a </a:t>
            </a:r>
            <a:r>
              <a:rPr lang="nb-NO" dirty="0" err="1" smtClean="0">
                <a:ea typeface="+mn-ea"/>
              </a:rPr>
              <a:t>limiting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factor</a:t>
            </a: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r>
              <a:rPr lang="nb-NO" dirty="0" smtClean="0">
                <a:ea typeface="+mn-ea"/>
              </a:rPr>
              <a:t>The </a:t>
            </a:r>
            <a:r>
              <a:rPr lang="nb-NO" dirty="0" err="1" smtClean="0">
                <a:ea typeface="+mn-ea"/>
              </a:rPr>
              <a:t>following</a:t>
            </a:r>
            <a:r>
              <a:rPr lang="nb-NO" dirty="0" smtClean="0">
                <a:ea typeface="+mn-ea"/>
              </a:rPr>
              <a:t> elements </a:t>
            </a:r>
            <a:r>
              <a:rPr lang="nb-NO" dirty="0" err="1" smtClean="0">
                <a:ea typeface="+mn-ea"/>
              </a:rPr>
              <a:t>are</a:t>
            </a:r>
            <a:r>
              <a:rPr lang="nb-NO" dirty="0" smtClean="0">
                <a:ea typeface="+mn-ea"/>
              </a:rPr>
              <a:t> </a:t>
            </a:r>
            <a:r>
              <a:rPr lang="nb-NO" dirty="0" err="1" smtClean="0">
                <a:ea typeface="+mn-ea"/>
              </a:rPr>
              <a:t>considered</a:t>
            </a:r>
            <a:r>
              <a:rPr lang="nb-NO" dirty="0" smtClean="0">
                <a:ea typeface="+mn-ea"/>
              </a:rPr>
              <a:t>: Al, Si, Fe, </a:t>
            </a:r>
            <a:r>
              <a:rPr lang="nb-NO" dirty="0" err="1" smtClean="0">
                <a:ea typeface="+mn-ea"/>
              </a:rPr>
              <a:t>Cu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Mn</a:t>
            </a:r>
            <a:r>
              <a:rPr lang="nb-NO" dirty="0" smtClean="0">
                <a:ea typeface="+mn-ea"/>
              </a:rPr>
              <a:t>, </a:t>
            </a:r>
            <a:r>
              <a:rPr lang="nb-NO" dirty="0" err="1" smtClean="0">
                <a:ea typeface="+mn-ea"/>
              </a:rPr>
              <a:t>Cr</a:t>
            </a:r>
            <a:r>
              <a:rPr lang="nb-NO" dirty="0" smtClean="0">
                <a:ea typeface="+mn-ea"/>
              </a:rPr>
              <a:t>, Ni, </a:t>
            </a:r>
            <a:r>
              <a:rPr lang="nb-NO" dirty="0" err="1" smtClean="0">
                <a:ea typeface="+mn-ea"/>
              </a:rPr>
              <a:t>Zn</a:t>
            </a:r>
            <a:r>
              <a:rPr lang="nb-NO" dirty="0" smtClean="0">
                <a:ea typeface="+mn-ea"/>
              </a:rPr>
              <a:t>, Ti</a:t>
            </a: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623055" lvl="1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  <a:p>
            <a:pPr marL="169924" indent="-169924">
              <a:buFont typeface="Arial" panose="020B0604020202020204" pitchFamily="34" charset="0"/>
              <a:buChar char="•"/>
              <a:defRPr/>
            </a:pPr>
            <a:endParaRPr lang="nb-NO" dirty="0" smtClean="0">
              <a:ea typeface="+mn-ea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B47C6E-9FF3-EB42-93B9-7797251B398D}" type="slidenum">
              <a:rPr lang="en-GB" sz="1200">
                <a:solidFill>
                  <a:srgbClr val="000000"/>
                </a:solidFill>
                <a:cs typeface="宋体" charset="0"/>
              </a:rPr>
              <a:pPr eaLnBrk="1" hangingPunct="1"/>
              <a:t>27</a:t>
            </a:fld>
            <a:endParaRPr lang="en-GB" sz="120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8082D-26AE-E54F-86BF-29374C33CB2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503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1DFF5-6DBC-1E41-8396-48CB289C68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226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F9D30-A4AD-6641-BBD6-6D606733589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290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B8237-EDB5-A640-A64B-BE6779885E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409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2D717-012E-6141-B9EF-C7196881D5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465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3B74E-77D4-C44C-A738-2D30F01C45F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207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833F8-8581-0B46-87B1-3F901C1F7C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06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1744-E566-F14B-B50F-1F456CC799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72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BD7CC-1AC4-3342-B352-536A0C0E92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141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C70BF-62C0-0143-9AF7-5CEF7C8F78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564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82107-7B15-D540-9433-DE98BCFD52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872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333399"/>
                </a:solidFill>
                <a:latin typeface="Arial Narrow" charset="0"/>
                <a:cs typeface="宋体" charset="0"/>
              </a:defRPr>
            </a:lvl1pPr>
          </a:lstStyle>
          <a:p>
            <a:fld id="{4B56CA5B-93D0-964D-8383-4753C8A626E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333399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jasondavies.com/truthstudio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hyperlink" Target="mailto:Daniel.mueller@ntnu.no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3"/>
          <p:cNvGrpSpPr>
            <a:grpSpLocks/>
          </p:cNvGrpSpPr>
          <p:nvPr/>
        </p:nvGrpSpPr>
        <p:grpSpPr bwMode="auto">
          <a:xfrm>
            <a:off x="0" y="-76200"/>
            <a:ext cx="9209088" cy="842963"/>
            <a:chOff x="0" y="-48"/>
            <a:chExt cx="5801" cy="531"/>
          </a:xfrm>
        </p:grpSpPr>
        <p:sp>
          <p:nvSpPr>
            <p:cNvPr id="15364" name="Rectangle 16"/>
            <p:cNvSpPr>
              <a:spLocks noChangeArrowheads="1"/>
            </p:cNvSpPr>
            <p:nvPr/>
          </p:nvSpPr>
          <p:spPr bwMode="auto">
            <a:xfrm rot="-5400000">
              <a:off x="2688" y="-2688"/>
              <a:ext cx="384" cy="57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nb-NO" sz="3600">
                <a:latin typeface="Times" charset="0"/>
              </a:endParaRPr>
            </a:p>
          </p:txBody>
        </p:sp>
        <p:pic>
          <p:nvPicPr>
            <p:cNvPr id="1536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2" y="-336"/>
              <a:ext cx="196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6" name="Group 21"/>
            <p:cNvGrpSpPr>
              <a:grpSpLocks/>
            </p:cNvGrpSpPr>
            <p:nvPr/>
          </p:nvGrpSpPr>
          <p:grpSpPr bwMode="auto">
            <a:xfrm>
              <a:off x="4892" y="-48"/>
              <a:ext cx="909" cy="531"/>
              <a:chOff x="4801" y="-48"/>
              <a:chExt cx="909" cy="531"/>
            </a:xfrm>
          </p:grpSpPr>
          <p:sp>
            <p:nvSpPr>
              <p:cNvPr id="15368" name="Rectangle 20"/>
              <p:cNvSpPr>
                <a:spLocks noChangeArrowheads="1"/>
              </p:cNvSpPr>
              <p:nvPr/>
            </p:nvSpPr>
            <p:spPr bwMode="auto">
              <a:xfrm>
                <a:off x="5175" y="0"/>
                <a:ext cx="489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>
                  <a:latin typeface="Times New Roman" charset="0"/>
                </a:endParaRPr>
              </a:p>
            </p:txBody>
          </p:sp>
          <p:graphicFrame>
            <p:nvGraphicFramePr>
              <p:cNvPr id="15369" name="Object 2"/>
              <p:cNvGraphicFramePr>
                <a:graphicFrameLocks/>
              </p:cNvGraphicFramePr>
              <p:nvPr/>
            </p:nvGraphicFramePr>
            <p:xfrm>
              <a:off x="4801" y="2"/>
              <a:ext cx="510" cy="4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1" name="Dokument" r:id="rId5" imgW="822325" imgH="776288" progId="Word.Document.8">
                      <p:embed/>
                    </p:oleObj>
                  </mc:Choice>
                  <mc:Fallback>
                    <p:oleObj name="Dokument" r:id="rId5" imgW="822325" imgH="776288" progId="Word.Document.8">
                      <p:embed/>
                      <p:pic>
                        <p:nvPicPr>
                          <p:cNvPr id="0" name="Object 2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1" y="2"/>
                            <a:ext cx="510" cy="4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5121" y="-48"/>
                <a:ext cx="589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3662" tIns="46038" rIns="93662" bIns="46038">
                <a:spAutoFit/>
              </a:bodyPr>
              <a:lstStyle/>
              <a:p>
                <a:pPr defTabSz="915988" eaLnBrk="0" hangingPunct="0">
                  <a:defRPr/>
                </a:pPr>
                <a:r>
                  <a:rPr lang="en-GB" sz="1500" b="1" i="1">
                    <a:solidFill>
                      <a:srgbClr val="003399"/>
                    </a:solidFill>
                    <a:latin typeface="+mn-lt"/>
                    <a:ea typeface="+mn-ea"/>
                    <a:cs typeface="+mn-cs"/>
                  </a:rPr>
                  <a:t>IndEcol </a:t>
                </a:r>
              </a:p>
            </p:txBody>
          </p:sp>
        </p:grpSp>
        <p:sp>
          <p:nvSpPr>
            <p:cNvPr id="15367" name="Text Box 22"/>
            <p:cNvSpPr txBox="1">
              <a:spLocks noChangeArrowheads="1"/>
            </p:cNvSpPr>
            <p:nvPr/>
          </p:nvSpPr>
          <p:spPr bwMode="auto">
            <a:xfrm>
              <a:off x="1680" y="86"/>
              <a:ext cx="24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 smtClean="0">
                  <a:solidFill>
                    <a:schemeClr val="bg1"/>
                  </a:solidFill>
                </a:rPr>
                <a:t>USGS Seminar, Reston, 24 March, 2016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362" name="Text Box 24"/>
          <p:cNvSpPr txBox="1">
            <a:spLocks noChangeArrowheads="1"/>
          </p:cNvSpPr>
          <p:nvPr/>
        </p:nvSpPr>
        <p:spPr bwMode="auto">
          <a:xfrm>
            <a:off x="425560" y="1452027"/>
            <a:ext cx="826590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800" b="1" dirty="0" err="1" smtClean="0">
                <a:solidFill>
                  <a:srgbClr val="000090"/>
                </a:solidFill>
              </a:rPr>
              <a:t>Mapping</a:t>
            </a:r>
            <a:r>
              <a:rPr lang="nb-NO" sz="2800" b="1" dirty="0" smtClean="0">
                <a:solidFill>
                  <a:srgbClr val="000090"/>
                </a:solidFill>
              </a:rPr>
              <a:t> and </a:t>
            </a:r>
            <a:r>
              <a:rPr lang="nb-NO" sz="2800" b="1" dirty="0" err="1" smtClean="0">
                <a:solidFill>
                  <a:srgbClr val="000090"/>
                </a:solidFill>
              </a:rPr>
              <a:t>forecasting</a:t>
            </a:r>
            <a:r>
              <a:rPr lang="nb-NO" sz="2800" b="1" dirty="0" smtClean="0">
                <a:solidFill>
                  <a:srgbClr val="000090"/>
                </a:solidFill>
              </a:rPr>
              <a:t> global material </a:t>
            </a:r>
            <a:r>
              <a:rPr lang="nb-NO" sz="2800" b="1" dirty="0" err="1" smtClean="0">
                <a:solidFill>
                  <a:srgbClr val="000090"/>
                </a:solidFill>
              </a:rPr>
              <a:t>cycles</a:t>
            </a:r>
            <a:endParaRPr lang="nb-NO" sz="2800" b="1" dirty="0">
              <a:solidFill>
                <a:srgbClr val="000090"/>
              </a:solidFill>
            </a:endParaRPr>
          </a:p>
          <a:p>
            <a:pPr algn="ctr" eaLnBrk="1" hangingPunct="1"/>
            <a:endParaRPr lang="nb-NO" dirty="0" smtClean="0">
              <a:solidFill>
                <a:srgbClr val="000090"/>
              </a:solidFill>
            </a:endParaRPr>
          </a:p>
          <a:p>
            <a:pPr algn="ctr" eaLnBrk="1" hangingPunct="1"/>
            <a:r>
              <a:rPr lang="nb-NO" dirty="0" smtClean="0">
                <a:solidFill>
                  <a:srgbClr val="000090"/>
                </a:solidFill>
              </a:rPr>
              <a:t>Daniel </a:t>
            </a:r>
            <a:r>
              <a:rPr lang="nb-NO" dirty="0">
                <a:solidFill>
                  <a:srgbClr val="000090"/>
                </a:solidFill>
              </a:rPr>
              <a:t>B. M</a:t>
            </a:r>
            <a:r>
              <a:rPr lang="en-US" dirty="0" err="1">
                <a:solidFill>
                  <a:srgbClr val="000090"/>
                </a:solidFill>
              </a:rPr>
              <a:t>üller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600200" y="3657600"/>
            <a:ext cx="5480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1800" dirty="0"/>
              <a:t>Trends and drivers</a:t>
            </a:r>
          </a:p>
          <a:p>
            <a:pPr eaLnBrk="1" hangingPunct="1">
              <a:buFontTx/>
              <a:buAutoNum type="arabicPeriod"/>
            </a:pPr>
            <a:r>
              <a:rPr lang="en-US" sz="1800" dirty="0" smtClean="0"/>
              <a:t>4 dimensions of analysis</a:t>
            </a:r>
          </a:p>
          <a:p>
            <a:pPr eaLnBrk="1" hangingPunct="1">
              <a:buFontTx/>
              <a:buAutoNum type="arabicPeriod"/>
            </a:pPr>
            <a:r>
              <a:rPr lang="en-US" sz="1800" dirty="0" smtClean="0"/>
              <a:t>Illustration with examples of </a:t>
            </a:r>
            <a:r>
              <a:rPr lang="en-US" sz="1800" dirty="0" err="1" smtClean="0"/>
              <a:t>aluminium</a:t>
            </a:r>
            <a:r>
              <a:rPr lang="en-US" sz="1800" dirty="0" smtClean="0"/>
              <a:t> and iron</a:t>
            </a:r>
          </a:p>
          <a:p>
            <a:pPr eaLnBrk="1" hangingPunct="1">
              <a:buFontTx/>
              <a:buAutoNum type="arabicPeriod"/>
            </a:pPr>
            <a:r>
              <a:rPr lang="en-US" sz="1800" dirty="0" err="1" smtClean="0"/>
              <a:t>MinFuture</a:t>
            </a:r>
            <a:r>
              <a:rPr lang="en-US" sz="1800" dirty="0" smtClean="0"/>
              <a:t> project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729663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9488" y="604838"/>
            <a:ext cx="7555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333399"/>
                </a:solidFill>
                <a:ea typeface="宋体" pitchFamily="2" charset="-122"/>
                <a:cs typeface="+mn-cs"/>
              </a:rPr>
              <a:t>System definition for trade-linked </a:t>
            </a:r>
            <a:r>
              <a:rPr lang="en-US" sz="2400" b="1" dirty="0" err="1" smtClean="0">
                <a:solidFill>
                  <a:srgbClr val="333399"/>
                </a:solidFill>
                <a:ea typeface="宋体" pitchFamily="2" charset="-122"/>
                <a:cs typeface="+mn-cs"/>
              </a:rPr>
              <a:t>aluminium</a:t>
            </a:r>
            <a:r>
              <a:rPr lang="en-US" sz="2400" b="1" dirty="0" smtClean="0">
                <a:solidFill>
                  <a:srgbClr val="333399"/>
                </a:solidFill>
                <a:ea typeface="宋体" pitchFamily="2" charset="-122"/>
                <a:cs typeface="+mn-cs"/>
              </a:rPr>
              <a:t> cycle</a:t>
            </a:r>
            <a:endParaRPr lang="en-US" sz="2400" b="1" dirty="0">
              <a:solidFill>
                <a:srgbClr val="333399"/>
              </a:solidFill>
              <a:ea typeface="宋体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5600" y="5772090"/>
            <a:ext cx="221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Liu and Müller (2013)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390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 txBox="1">
            <a:spLocks/>
          </p:cNvSpPr>
          <p:nvPr/>
        </p:nvSpPr>
        <p:spPr bwMode="auto">
          <a:xfrm>
            <a:off x="1219200" y="2286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333399"/>
                </a:solidFill>
                <a:cs typeface="宋体" charset="0"/>
              </a:rPr>
              <a:t>Global trade </a:t>
            </a:r>
            <a:r>
              <a:rPr lang="en-US" altLang="zh-CN" sz="2400" b="1" dirty="0" smtClean="0">
                <a:solidFill>
                  <a:srgbClr val="333399"/>
                </a:solidFill>
                <a:cs typeface="宋体" charset="0"/>
              </a:rPr>
              <a:t>in </a:t>
            </a:r>
            <a:r>
              <a:rPr lang="en-US" altLang="zh-CN" sz="2400" b="1" dirty="0">
                <a:solidFill>
                  <a:srgbClr val="333399"/>
                </a:solidFill>
                <a:cs typeface="宋体" charset="0"/>
              </a:rPr>
              <a:t>Al-containing products, 2008</a:t>
            </a:r>
          </a:p>
        </p:txBody>
      </p:sp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454025" y="5715000"/>
            <a:ext cx="8689975" cy="108320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pitchFamily="2" charset="-122"/>
              </a:defRPr>
            </a:lvl9pPr>
          </a:lstStyle>
          <a:p>
            <a:pPr marL="342900" indent="-342900" eaLnBrk="1" hangingPunct="1">
              <a:lnSpc>
                <a:spcPts val="2600"/>
              </a:lnSpc>
              <a:buClr>
                <a:srgbClr val="0070C0"/>
              </a:buClr>
              <a:buFontTx/>
              <a:buChar char="-"/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Global Al cycle relies significantly on trade (twice the production in 2008)</a:t>
            </a:r>
          </a:p>
          <a:p>
            <a:pPr marL="342900" indent="-342900" eaLnBrk="1" hangingPunct="1">
              <a:lnSpc>
                <a:spcPts val="2600"/>
              </a:lnSpc>
              <a:buClr>
                <a:srgbClr val="0070C0"/>
              </a:buClr>
              <a:buFontTx/>
              <a:buChar char="-"/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Main exporters tend to be mining countries, main importers tend to be main</a:t>
            </a:r>
            <a:br>
              <a:rPr lang="en-U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consuming countries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7636" y="5361801"/>
            <a:ext cx="221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Liu and Müller (2013)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470023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207" y="228600"/>
            <a:ext cx="644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Trade-linked global </a:t>
            </a:r>
            <a:r>
              <a:rPr lang="en-US" sz="2400" b="1" dirty="0" err="1" smtClean="0">
                <a:solidFill>
                  <a:srgbClr val="000090"/>
                </a:solidFill>
              </a:rPr>
              <a:t>aluminium</a:t>
            </a:r>
            <a:r>
              <a:rPr lang="en-US" sz="2400" b="1" dirty="0" smtClean="0">
                <a:solidFill>
                  <a:srgbClr val="000090"/>
                </a:solidFill>
              </a:rPr>
              <a:t> cycle (2008)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1661279"/>
            <a:ext cx="376437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 smtClean="0"/>
              <a:t>Specialization of countries</a:t>
            </a:r>
            <a:br>
              <a:rPr lang="en-US" sz="1800" dirty="0" smtClean="0"/>
            </a:br>
            <a:r>
              <a:rPr lang="en-US" sz="1800" dirty="0" smtClean="0"/>
              <a:t>in different stages of the cycle</a:t>
            </a:r>
          </a:p>
          <a:p>
            <a:pPr marL="342900" indent="-342900">
              <a:buFontTx/>
              <a:buChar char="-"/>
            </a:pP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Consequences for metal</a:t>
            </a:r>
            <a:br>
              <a:rPr lang="en-US" sz="1800" dirty="0" smtClean="0"/>
            </a:br>
            <a:r>
              <a:rPr lang="en-US" sz="1800" dirty="0" smtClean="0"/>
              <a:t>services and environmental</a:t>
            </a:r>
            <a:br>
              <a:rPr lang="en-US" sz="1800" dirty="0" smtClean="0"/>
            </a:br>
            <a:r>
              <a:rPr lang="en-US" sz="1800" dirty="0" smtClean="0"/>
              <a:t>impacts</a:t>
            </a:r>
          </a:p>
          <a:p>
            <a:pPr marL="342900" indent="-342900">
              <a:buFontTx/>
              <a:buChar char="-"/>
            </a:pP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Tendency: </a:t>
            </a:r>
            <a:br>
              <a:rPr lang="en-US" sz="1800" dirty="0" smtClean="0"/>
            </a:br>
            <a:r>
              <a:rPr lang="en-US" sz="1800" dirty="0" smtClean="0"/>
              <a:t>- mining in few poorer countries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- production in energy countries</a:t>
            </a:r>
            <a:br>
              <a:rPr lang="en-US" sz="1800" dirty="0" smtClean="0"/>
            </a:br>
            <a:r>
              <a:rPr lang="en-US" sz="1800" dirty="0" smtClean="0"/>
              <a:t>- consumption in growing and </a:t>
            </a:r>
            <a:br>
              <a:rPr lang="en-US" sz="1800" dirty="0" smtClean="0"/>
            </a:br>
            <a:r>
              <a:rPr lang="en-US" sz="1800" dirty="0" smtClean="0"/>
              <a:t>   rich countries </a:t>
            </a:r>
            <a:br>
              <a:rPr lang="en-US" sz="1800" dirty="0" smtClean="0"/>
            </a:br>
            <a:r>
              <a:rPr lang="en-US" sz="1800" dirty="0" smtClean="0"/>
              <a:t>- obsolete scrap generation in</a:t>
            </a:r>
            <a:br>
              <a:rPr lang="en-US" sz="1800" dirty="0" smtClean="0"/>
            </a:br>
            <a:r>
              <a:rPr lang="en-US" sz="1800" dirty="0" smtClean="0"/>
              <a:t>   rich countries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4838" y="4397514"/>
            <a:ext cx="4826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://www.jasondavies.com/truthstudio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2992" y="1302603"/>
            <a:ext cx="123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3. Time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352800" y="2880360"/>
            <a:ext cx="2056130" cy="701040"/>
            <a:chOff x="1" y="1"/>
            <a:chExt cx="3238" cy="1104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51" y="64"/>
              <a:ext cx="3111" cy="987"/>
              <a:chOff x="51" y="64"/>
              <a:chExt cx="3111" cy="987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51" y="64"/>
                <a:ext cx="3111" cy="987"/>
              </a:xfrm>
              <a:custGeom>
                <a:avLst/>
                <a:gdLst>
                  <a:gd name="T0" fmla="+- 0 3162 51"/>
                  <a:gd name="T1" fmla="*/ T0 w 3111"/>
                  <a:gd name="T2" fmla="+- 0 1051 64"/>
                  <a:gd name="T3" fmla="*/ 1051 h 987"/>
                  <a:gd name="T4" fmla="+- 0 51 51"/>
                  <a:gd name="T5" fmla="*/ T4 w 3111"/>
                  <a:gd name="T6" fmla="+- 0 1051 64"/>
                  <a:gd name="T7" fmla="*/ 1051 h 987"/>
                  <a:gd name="T8" fmla="+- 0 51 51"/>
                  <a:gd name="T9" fmla="*/ T8 w 3111"/>
                  <a:gd name="T10" fmla="+- 0 64 64"/>
                  <a:gd name="T11" fmla="*/ 64 h 9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111" h="987">
                    <a:moveTo>
                      <a:pt x="3111" y="987"/>
                    </a:moveTo>
                    <a:lnTo>
                      <a:pt x="0" y="987"/>
                    </a:lnTo>
                    <a:lnTo>
                      <a:pt x="0" y="0"/>
                    </a:lnTo>
                  </a:path>
                </a:pathLst>
              </a:custGeom>
              <a:noFill/>
              <a:ln w="13368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146" y="999"/>
              <a:ext cx="93" cy="106"/>
              <a:chOff x="3146" y="999"/>
              <a:chExt cx="93" cy="106"/>
            </a:xfrm>
          </p:grpSpPr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3146" y="999"/>
                <a:ext cx="93" cy="106"/>
              </a:xfrm>
              <a:custGeom>
                <a:avLst/>
                <a:gdLst>
                  <a:gd name="T0" fmla="+- 0 3146 3146"/>
                  <a:gd name="T1" fmla="*/ T0 w 93"/>
                  <a:gd name="T2" fmla="+- 0 1104 999"/>
                  <a:gd name="T3" fmla="*/ 1104 h 106"/>
                  <a:gd name="T4" fmla="+- 0 3146 3146"/>
                  <a:gd name="T5" fmla="*/ T4 w 93"/>
                  <a:gd name="T6" fmla="+- 0 999 999"/>
                  <a:gd name="T7" fmla="*/ 999 h 106"/>
                  <a:gd name="T8" fmla="+- 0 3238 3146"/>
                  <a:gd name="T9" fmla="*/ T8 w 93"/>
                  <a:gd name="T10" fmla="+- 0 1051 999"/>
                  <a:gd name="T11" fmla="*/ 1051 h 106"/>
                  <a:gd name="T12" fmla="+- 0 3146 3146"/>
                  <a:gd name="T13" fmla="*/ T12 w 93"/>
                  <a:gd name="T14" fmla="+- 0 1104 999"/>
                  <a:gd name="T15" fmla="*/ 1104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" h="106">
                    <a:moveTo>
                      <a:pt x="0" y="105"/>
                    </a:moveTo>
                    <a:lnTo>
                      <a:pt x="0" y="0"/>
                    </a:lnTo>
                    <a:lnTo>
                      <a:pt x="92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6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146" y="999"/>
              <a:ext cx="93" cy="106"/>
              <a:chOff x="3146" y="999"/>
              <a:chExt cx="93" cy="106"/>
            </a:xfrm>
          </p:grpSpPr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3146" y="999"/>
                <a:ext cx="93" cy="106"/>
              </a:xfrm>
              <a:custGeom>
                <a:avLst/>
                <a:gdLst>
                  <a:gd name="T0" fmla="+- 0 3146 3146"/>
                  <a:gd name="T1" fmla="*/ T0 w 93"/>
                  <a:gd name="T2" fmla="+- 0 999 999"/>
                  <a:gd name="T3" fmla="*/ 999 h 106"/>
                  <a:gd name="T4" fmla="+- 0 3238 3146"/>
                  <a:gd name="T5" fmla="*/ T4 w 93"/>
                  <a:gd name="T6" fmla="+- 0 1051 999"/>
                  <a:gd name="T7" fmla="*/ 1051 h 106"/>
                  <a:gd name="T8" fmla="+- 0 3146 3146"/>
                  <a:gd name="T9" fmla="*/ T8 w 93"/>
                  <a:gd name="T10" fmla="+- 0 1104 999"/>
                  <a:gd name="T11" fmla="*/ 1104 h 106"/>
                  <a:gd name="T12" fmla="+- 0 3146 3146"/>
                  <a:gd name="T13" fmla="*/ T12 w 93"/>
                  <a:gd name="T14" fmla="+- 0 999 999"/>
                  <a:gd name="T15" fmla="*/ 999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" h="106">
                    <a:moveTo>
                      <a:pt x="0" y="0"/>
                    </a:moveTo>
                    <a:lnTo>
                      <a:pt x="92" y="52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" y="1"/>
              <a:ext cx="100" cy="79"/>
              <a:chOff x="1" y="1"/>
              <a:chExt cx="100" cy="79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" y="1"/>
                <a:ext cx="100" cy="79"/>
              </a:xfrm>
              <a:custGeom>
                <a:avLst/>
                <a:gdLst>
                  <a:gd name="T0" fmla="+- 0 101 1"/>
                  <a:gd name="T1" fmla="*/ T0 w 100"/>
                  <a:gd name="T2" fmla="+- 0 80 1"/>
                  <a:gd name="T3" fmla="*/ 80 h 79"/>
                  <a:gd name="T4" fmla="+- 0 1 1"/>
                  <a:gd name="T5" fmla="*/ T4 w 100"/>
                  <a:gd name="T6" fmla="+- 0 80 1"/>
                  <a:gd name="T7" fmla="*/ 80 h 79"/>
                  <a:gd name="T8" fmla="+- 0 1 1"/>
                  <a:gd name="T9" fmla="*/ T8 w 100"/>
                  <a:gd name="T10" fmla="+- 0 75 1"/>
                  <a:gd name="T11" fmla="*/ 75 h 79"/>
                  <a:gd name="T12" fmla="+- 0 45 1"/>
                  <a:gd name="T13" fmla="*/ T12 w 100"/>
                  <a:gd name="T14" fmla="+- 0 1 1"/>
                  <a:gd name="T15" fmla="*/ 1 h 79"/>
                  <a:gd name="T16" fmla="+- 0 57 1"/>
                  <a:gd name="T17" fmla="*/ T16 w 100"/>
                  <a:gd name="T18" fmla="+- 0 1 1"/>
                  <a:gd name="T19" fmla="*/ 1 h 79"/>
                  <a:gd name="T20" fmla="+- 0 101 1"/>
                  <a:gd name="T21" fmla="*/ T20 w 100"/>
                  <a:gd name="T22" fmla="+- 0 80 1"/>
                  <a:gd name="T23" fmla="*/ 8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00" h="79">
                    <a:moveTo>
                      <a:pt x="100" y="79"/>
                    </a:moveTo>
                    <a:lnTo>
                      <a:pt x="0" y="79"/>
                    </a:lnTo>
                    <a:lnTo>
                      <a:pt x="0" y="74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100" y="79"/>
                    </a:lnTo>
                    <a:close/>
                  </a:path>
                </a:pathLst>
              </a:custGeom>
              <a:solidFill>
                <a:srgbClr val="006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7" y="1"/>
              <a:ext cx="45" cy="79"/>
              <a:chOff x="57" y="1"/>
              <a:chExt cx="45" cy="79"/>
            </a:xfrm>
          </p:grpSpPr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57" y="1"/>
                <a:ext cx="45" cy="79"/>
              </a:xfrm>
              <a:custGeom>
                <a:avLst/>
                <a:gdLst>
                  <a:gd name="T0" fmla="+- 0 101 57"/>
                  <a:gd name="T1" fmla="*/ T0 w 45"/>
                  <a:gd name="T2" fmla="+- 0 80 1"/>
                  <a:gd name="T3" fmla="*/ 80 h 79"/>
                  <a:gd name="T4" fmla="+- 0 57 57"/>
                  <a:gd name="T5" fmla="*/ T4 w 45"/>
                  <a:gd name="T6" fmla="+- 0 1 1"/>
                  <a:gd name="T7" fmla="*/ 1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5" h="79">
                    <a:moveTo>
                      <a:pt x="44" y="79"/>
                    </a:moveTo>
                    <a:lnTo>
                      <a:pt x="0" y="0"/>
                    </a:lnTo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1" y="1"/>
              <a:ext cx="44" cy="75"/>
              <a:chOff x="1" y="1"/>
              <a:chExt cx="44" cy="75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" y="1"/>
                <a:ext cx="44" cy="75"/>
              </a:xfrm>
              <a:custGeom>
                <a:avLst/>
                <a:gdLst>
                  <a:gd name="T0" fmla="+- 0 45 1"/>
                  <a:gd name="T1" fmla="*/ T0 w 44"/>
                  <a:gd name="T2" fmla="+- 0 1 1"/>
                  <a:gd name="T3" fmla="*/ 1 h 75"/>
                  <a:gd name="T4" fmla="+- 0 1 1"/>
                  <a:gd name="T5" fmla="*/ T4 w 44"/>
                  <a:gd name="T6" fmla="+- 0 75 1"/>
                  <a:gd name="T7" fmla="*/ 75 h 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4" h="75">
                    <a:moveTo>
                      <a:pt x="44" y="0"/>
                    </a:moveTo>
                    <a:lnTo>
                      <a:pt x="0" y="74"/>
                    </a:lnTo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1" y="80"/>
              <a:ext cx="100" cy="2"/>
              <a:chOff x="1" y="80"/>
              <a:chExt cx="100" cy="2"/>
            </a:xfrm>
          </p:grpSpPr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1" y="80"/>
                <a:ext cx="100" cy="2"/>
              </a:xfrm>
              <a:custGeom>
                <a:avLst/>
                <a:gdLst>
                  <a:gd name="T0" fmla="+- 0 1 1"/>
                  <a:gd name="T1" fmla="*/ T0 w 100"/>
                  <a:gd name="T2" fmla="+- 0 101 1"/>
                  <a:gd name="T3" fmla="*/ T2 w 10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0">
                    <a:moveTo>
                      <a:pt x="0" y="0"/>
                    </a:moveTo>
                    <a:lnTo>
                      <a:pt x="100" y="0"/>
                    </a:lnTo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54" y="219"/>
              <a:ext cx="2753" cy="699"/>
              <a:chOff x="254" y="219"/>
              <a:chExt cx="2753" cy="699"/>
            </a:xfrm>
          </p:grpSpPr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254" y="219"/>
                <a:ext cx="2753" cy="699"/>
              </a:xfrm>
              <a:custGeom>
                <a:avLst/>
                <a:gdLst>
                  <a:gd name="T0" fmla="+- 0 254 254"/>
                  <a:gd name="T1" fmla="*/ T0 w 2753"/>
                  <a:gd name="T2" fmla="+- 0 917 219"/>
                  <a:gd name="T3" fmla="*/ 917 h 699"/>
                  <a:gd name="T4" fmla="+- 0 322 254"/>
                  <a:gd name="T5" fmla="*/ T4 w 2753"/>
                  <a:gd name="T6" fmla="+- 0 890 219"/>
                  <a:gd name="T7" fmla="*/ 890 h 699"/>
                  <a:gd name="T8" fmla="+- 0 407 254"/>
                  <a:gd name="T9" fmla="*/ T8 w 2753"/>
                  <a:gd name="T10" fmla="+- 0 821 219"/>
                  <a:gd name="T11" fmla="*/ 821 h 699"/>
                  <a:gd name="T12" fmla="+- 0 456 254"/>
                  <a:gd name="T13" fmla="*/ T12 w 2753"/>
                  <a:gd name="T14" fmla="+- 0 775 219"/>
                  <a:gd name="T15" fmla="*/ 775 h 699"/>
                  <a:gd name="T16" fmla="+- 0 509 254"/>
                  <a:gd name="T17" fmla="*/ T16 w 2753"/>
                  <a:gd name="T18" fmla="+- 0 723 219"/>
                  <a:gd name="T19" fmla="*/ 723 h 699"/>
                  <a:gd name="T20" fmla="+- 0 566 254"/>
                  <a:gd name="T21" fmla="*/ T20 w 2753"/>
                  <a:gd name="T22" fmla="+- 0 666 219"/>
                  <a:gd name="T23" fmla="*/ 666 h 699"/>
                  <a:gd name="T24" fmla="+- 0 627 254"/>
                  <a:gd name="T25" fmla="*/ T24 w 2753"/>
                  <a:gd name="T26" fmla="+- 0 607 219"/>
                  <a:gd name="T27" fmla="*/ 607 h 699"/>
                  <a:gd name="T28" fmla="+- 0 693 254"/>
                  <a:gd name="T29" fmla="*/ T28 w 2753"/>
                  <a:gd name="T30" fmla="+- 0 547 219"/>
                  <a:gd name="T31" fmla="*/ 547 h 699"/>
                  <a:gd name="T32" fmla="+- 0 762 254"/>
                  <a:gd name="T33" fmla="*/ T32 w 2753"/>
                  <a:gd name="T34" fmla="+- 0 488 219"/>
                  <a:gd name="T35" fmla="*/ 488 h 699"/>
                  <a:gd name="T36" fmla="+- 0 836 254"/>
                  <a:gd name="T37" fmla="*/ T36 w 2753"/>
                  <a:gd name="T38" fmla="+- 0 430 219"/>
                  <a:gd name="T39" fmla="*/ 430 h 699"/>
                  <a:gd name="T40" fmla="+- 0 913 254"/>
                  <a:gd name="T41" fmla="*/ T40 w 2753"/>
                  <a:gd name="T42" fmla="+- 0 377 219"/>
                  <a:gd name="T43" fmla="*/ 377 h 699"/>
                  <a:gd name="T44" fmla="+- 0 995 254"/>
                  <a:gd name="T45" fmla="*/ T44 w 2753"/>
                  <a:gd name="T46" fmla="+- 0 328 219"/>
                  <a:gd name="T47" fmla="*/ 328 h 699"/>
                  <a:gd name="T48" fmla="+- 0 1081 254"/>
                  <a:gd name="T49" fmla="*/ T48 w 2753"/>
                  <a:gd name="T50" fmla="+- 0 287 219"/>
                  <a:gd name="T51" fmla="*/ 287 h 699"/>
                  <a:gd name="T52" fmla="+- 0 1171 254"/>
                  <a:gd name="T53" fmla="*/ T52 w 2753"/>
                  <a:gd name="T54" fmla="+- 0 253 219"/>
                  <a:gd name="T55" fmla="*/ 253 h 699"/>
                  <a:gd name="T56" fmla="+- 0 1265 254"/>
                  <a:gd name="T57" fmla="*/ T56 w 2753"/>
                  <a:gd name="T58" fmla="+- 0 230 219"/>
                  <a:gd name="T59" fmla="*/ 230 h 699"/>
                  <a:gd name="T60" fmla="+- 0 1364 254"/>
                  <a:gd name="T61" fmla="*/ T60 w 2753"/>
                  <a:gd name="T62" fmla="+- 0 219 219"/>
                  <a:gd name="T63" fmla="*/ 219 h 699"/>
                  <a:gd name="T64" fmla="+- 0 1466 254"/>
                  <a:gd name="T65" fmla="*/ T64 w 2753"/>
                  <a:gd name="T66" fmla="+- 0 220 219"/>
                  <a:gd name="T67" fmla="*/ 220 h 699"/>
                  <a:gd name="T68" fmla="+- 0 1572 254"/>
                  <a:gd name="T69" fmla="*/ T68 w 2753"/>
                  <a:gd name="T70" fmla="+- 0 237 219"/>
                  <a:gd name="T71" fmla="*/ 237 h 699"/>
                  <a:gd name="T72" fmla="+- 0 1683 254"/>
                  <a:gd name="T73" fmla="*/ T72 w 2753"/>
                  <a:gd name="T74" fmla="+- 0 270 219"/>
                  <a:gd name="T75" fmla="*/ 270 h 699"/>
                  <a:gd name="T76" fmla="+- 0 1782 254"/>
                  <a:gd name="T77" fmla="*/ T76 w 2753"/>
                  <a:gd name="T78" fmla="+- 0 312 219"/>
                  <a:gd name="T79" fmla="*/ 312 h 699"/>
                  <a:gd name="T80" fmla="+- 0 1882 254"/>
                  <a:gd name="T81" fmla="*/ T80 w 2753"/>
                  <a:gd name="T82" fmla="+- 0 365 219"/>
                  <a:gd name="T83" fmla="*/ 365 h 699"/>
                  <a:gd name="T84" fmla="+- 0 1985 254"/>
                  <a:gd name="T85" fmla="*/ T84 w 2753"/>
                  <a:gd name="T86" fmla="+- 0 423 219"/>
                  <a:gd name="T87" fmla="*/ 423 h 699"/>
                  <a:gd name="T88" fmla="+- 0 2038 254"/>
                  <a:gd name="T89" fmla="*/ T88 w 2753"/>
                  <a:gd name="T90" fmla="+- 0 454 219"/>
                  <a:gd name="T91" fmla="*/ 454 h 699"/>
                  <a:gd name="T92" fmla="+- 0 2093 254"/>
                  <a:gd name="T93" fmla="*/ T92 w 2753"/>
                  <a:gd name="T94" fmla="+- 0 486 219"/>
                  <a:gd name="T95" fmla="*/ 486 h 699"/>
                  <a:gd name="T96" fmla="+- 0 2150 254"/>
                  <a:gd name="T97" fmla="*/ T96 w 2753"/>
                  <a:gd name="T98" fmla="+- 0 517 219"/>
                  <a:gd name="T99" fmla="*/ 517 h 699"/>
                  <a:gd name="T100" fmla="+- 0 2210 254"/>
                  <a:gd name="T101" fmla="*/ T100 w 2753"/>
                  <a:gd name="T102" fmla="+- 0 549 219"/>
                  <a:gd name="T103" fmla="*/ 549 h 699"/>
                  <a:gd name="T104" fmla="+- 0 2272 254"/>
                  <a:gd name="T105" fmla="*/ T104 w 2753"/>
                  <a:gd name="T106" fmla="+- 0 579 219"/>
                  <a:gd name="T107" fmla="*/ 579 h 699"/>
                  <a:gd name="T108" fmla="+- 0 2337 254"/>
                  <a:gd name="T109" fmla="*/ T108 w 2753"/>
                  <a:gd name="T110" fmla="+- 0 609 219"/>
                  <a:gd name="T111" fmla="*/ 609 h 699"/>
                  <a:gd name="T112" fmla="+- 0 2405 254"/>
                  <a:gd name="T113" fmla="*/ T112 w 2753"/>
                  <a:gd name="T114" fmla="+- 0 638 219"/>
                  <a:gd name="T115" fmla="*/ 638 h 699"/>
                  <a:gd name="T116" fmla="+- 0 2477 254"/>
                  <a:gd name="T117" fmla="*/ T116 w 2753"/>
                  <a:gd name="T118" fmla="+- 0 665 219"/>
                  <a:gd name="T119" fmla="*/ 665 h 699"/>
                  <a:gd name="T120" fmla="+- 0 2554 254"/>
                  <a:gd name="T121" fmla="*/ T120 w 2753"/>
                  <a:gd name="T122" fmla="+- 0 690 219"/>
                  <a:gd name="T123" fmla="*/ 690 h 699"/>
                  <a:gd name="T124" fmla="+- 0 2634 254"/>
                  <a:gd name="T125" fmla="*/ T124 w 2753"/>
                  <a:gd name="T126" fmla="+- 0 713 219"/>
                  <a:gd name="T127" fmla="*/ 713 h 699"/>
                  <a:gd name="T128" fmla="+- 0 2719 254"/>
                  <a:gd name="T129" fmla="*/ T128 w 2753"/>
                  <a:gd name="T130" fmla="+- 0 733 219"/>
                  <a:gd name="T131" fmla="*/ 733 h 699"/>
                  <a:gd name="T132" fmla="+- 0 2810 254"/>
                  <a:gd name="T133" fmla="*/ T132 w 2753"/>
                  <a:gd name="T134" fmla="+- 0 749 219"/>
                  <a:gd name="T135" fmla="*/ 749 h 699"/>
                  <a:gd name="T136" fmla="+- 0 2905 254"/>
                  <a:gd name="T137" fmla="*/ T136 w 2753"/>
                  <a:gd name="T138" fmla="+- 0 763 219"/>
                  <a:gd name="T139" fmla="*/ 763 h 699"/>
                  <a:gd name="T140" fmla="+- 0 3007 254"/>
                  <a:gd name="T141" fmla="*/ T140 w 2753"/>
                  <a:gd name="T142" fmla="+- 0 772 219"/>
                  <a:gd name="T143" fmla="*/ 772 h 6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2753" h="699">
                    <a:moveTo>
                      <a:pt x="0" y="698"/>
                    </a:moveTo>
                    <a:lnTo>
                      <a:pt x="68" y="671"/>
                    </a:lnTo>
                    <a:lnTo>
                      <a:pt x="153" y="602"/>
                    </a:lnTo>
                    <a:lnTo>
                      <a:pt x="202" y="556"/>
                    </a:lnTo>
                    <a:lnTo>
                      <a:pt x="255" y="504"/>
                    </a:lnTo>
                    <a:lnTo>
                      <a:pt x="312" y="447"/>
                    </a:lnTo>
                    <a:lnTo>
                      <a:pt x="373" y="388"/>
                    </a:lnTo>
                    <a:lnTo>
                      <a:pt x="439" y="328"/>
                    </a:lnTo>
                    <a:lnTo>
                      <a:pt x="508" y="269"/>
                    </a:lnTo>
                    <a:lnTo>
                      <a:pt x="582" y="211"/>
                    </a:lnTo>
                    <a:lnTo>
                      <a:pt x="659" y="158"/>
                    </a:lnTo>
                    <a:lnTo>
                      <a:pt x="741" y="109"/>
                    </a:lnTo>
                    <a:lnTo>
                      <a:pt x="827" y="68"/>
                    </a:lnTo>
                    <a:lnTo>
                      <a:pt x="917" y="34"/>
                    </a:lnTo>
                    <a:lnTo>
                      <a:pt x="1011" y="11"/>
                    </a:lnTo>
                    <a:lnTo>
                      <a:pt x="1110" y="0"/>
                    </a:lnTo>
                    <a:lnTo>
                      <a:pt x="1212" y="1"/>
                    </a:lnTo>
                    <a:lnTo>
                      <a:pt x="1318" y="18"/>
                    </a:lnTo>
                    <a:lnTo>
                      <a:pt x="1429" y="51"/>
                    </a:lnTo>
                    <a:lnTo>
                      <a:pt x="1528" y="93"/>
                    </a:lnTo>
                    <a:lnTo>
                      <a:pt x="1628" y="146"/>
                    </a:lnTo>
                    <a:lnTo>
                      <a:pt x="1731" y="204"/>
                    </a:lnTo>
                    <a:lnTo>
                      <a:pt x="1784" y="235"/>
                    </a:lnTo>
                    <a:lnTo>
                      <a:pt x="1839" y="267"/>
                    </a:lnTo>
                    <a:lnTo>
                      <a:pt x="1896" y="298"/>
                    </a:lnTo>
                    <a:lnTo>
                      <a:pt x="1956" y="330"/>
                    </a:lnTo>
                    <a:lnTo>
                      <a:pt x="2018" y="360"/>
                    </a:lnTo>
                    <a:lnTo>
                      <a:pt x="2083" y="390"/>
                    </a:lnTo>
                    <a:lnTo>
                      <a:pt x="2151" y="419"/>
                    </a:lnTo>
                    <a:lnTo>
                      <a:pt x="2223" y="446"/>
                    </a:lnTo>
                    <a:lnTo>
                      <a:pt x="2300" y="471"/>
                    </a:lnTo>
                    <a:lnTo>
                      <a:pt x="2380" y="494"/>
                    </a:lnTo>
                    <a:lnTo>
                      <a:pt x="2465" y="514"/>
                    </a:lnTo>
                    <a:lnTo>
                      <a:pt x="2556" y="530"/>
                    </a:lnTo>
                    <a:lnTo>
                      <a:pt x="2651" y="544"/>
                    </a:lnTo>
                    <a:lnTo>
                      <a:pt x="2753" y="553"/>
                    </a:lnTo>
                  </a:path>
                </a:pathLst>
              </a:custGeom>
              <a:noFill/>
              <a:ln w="13368">
                <a:solidFill>
                  <a:srgbClr val="00964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254" y="42"/>
              <a:ext cx="2724" cy="876"/>
              <a:chOff x="254" y="42"/>
              <a:chExt cx="2724" cy="876"/>
            </a:xfrm>
          </p:grpSpPr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254" y="42"/>
                <a:ext cx="2724" cy="876"/>
              </a:xfrm>
              <a:custGeom>
                <a:avLst/>
                <a:gdLst>
                  <a:gd name="T0" fmla="+- 0 254 254"/>
                  <a:gd name="T1" fmla="*/ T0 w 2724"/>
                  <a:gd name="T2" fmla="+- 0 917 42"/>
                  <a:gd name="T3" fmla="*/ 917 h 876"/>
                  <a:gd name="T4" fmla="+- 0 315 254"/>
                  <a:gd name="T5" fmla="*/ T4 w 2724"/>
                  <a:gd name="T6" fmla="+- 0 915 42"/>
                  <a:gd name="T7" fmla="*/ 915 h 876"/>
                  <a:gd name="T8" fmla="+- 0 382 254"/>
                  <a:gd name="T9" fmla="*/ T8 w 2724"/>
                  <a:gd name="T10" fmla="+- 0 909 42"/>
                  <a:gd name="T11" fmla="*/ 909 h 876"/>
                  <a:gd name="T12" fmla="+- 0 457 254"/>
                  <a:gd name="T13" fmla="*/ T12 w 2724"/>
                  <a:gd name="T14" fmla="+- 0 898 42"/>
                  <a:gd name="T15" fmla="*/ 898 h 876"/>
                  <a:gd name="T16" fmla="+- 0 544 254"/>
                  <a:gd name="T17" fmla="*/ T16 w 2724"/>
                  <a:gd name="T18" fmla="+- 0 881 42"/>
                  <a:gd name="T19" fmla="*/ 881 h 876"/>
                  <a:gd name="T20" fmla="+- 0 647 254"/>
                  <a:gd name="T21" fmla="*/ T20 w 2724"/>
                  <a:gd name="T22" fmla="+- 0 854 42"/>
                  <a:gd name="T23" fmla="*/ 854 h 876"/>
                  <a:gd name="T24" fmla="+- 0 705 254"/>
                  <a:gd name="T25" fmla="*/ T24 w 2724"/>
                  <a:gd name="T26" fmla="+- 0 837 42"/>
                  <a:gd name="T27" fmla="*/ 837 h 876"/>
                  <a:gd name="T28" fmla="+- 0 768 254"/>
                  <a:gd name="T29" fmla="*/ T28 w 2724"/>
                  <a:gd name="T30" fmla="+- 0 817 42"/>
                  <a:gd name="T31" fmla="*/ 817 h 876"/>
                  <a:gd name="T32" fmla="+- 0 838 254"/>
                  <a:gd name="T33" fmla="*/ T32 w 2724"/>
                  <a:gd name="T34" fmla="+- 0 794 42"/>
                  <a:gd name="T35" fmla="*/ 794 h 876"/>
                  <a:gd name="T36" fmla="+- 0 913 254"/>
                  <a:gd name="T37" fmla="*/ T36 w 2724"/>
                  <a:gd name="T38" fmla="+- 0 767 42"/>
                  <a:gd name="T39" fmla="*/ 767 h 876"/>
                  <a:gd name="T40" fmla="+- 0 995 254"/>
                  <a:gd name="T41" fmla="*/ T40 w 2724"/>
                  <a:gd name="T42" fmla="+- 0 736 42"/>
                  <a:gd name="T43" fmla="*/ 736 h 876"/>
                  <a:gd name="T44" fmla="+- 0 1084 254"/>
                  <a:gd name="T45" fmla="*/ T44 w 2724"/>
                  <a:gd name="T46" fmla="+- 0 702 42"/>
                  <a:gd name="T47" fmla="*/ 702 h 876"/>
                  <a:gd name="T48" fmla="+- 0 1180 254"/>
                  <a:gd name="T49" fmla="*/ T48 w 2724"/>
                  <a:gd name="T50" fmla="+- 0 663 42"/>
                  <a:gd name="T51" fmla="*/ 663 h 876"/>
                  <a:gd name="T52" fmla="+- 0 1284 254"/>
                  <a:gd name="T53" fmla="*/ T52 w 2724"/>
                  <a:gd name="T54" fmla="+- 0 620 42"/>
                  <a:gd name="T55" fmla="*/ 620 h 876"/>
                  <a:gd name="T56" fmla="+- 0 1396 254"/>
                  <a:gd name="T57" fmla="*/ T56 w 2724"/>
                  <a:gd name="T58" fmla="+- 0 572 42"/>
                  <a:gd name="T59" fmla="*/ 572 h 876"/>
                  <a:gd name="T60" fmla="+- 0 1517 254"/>
                  <a:gd name="T61" fmla="*/ T60 w 2724"/>
                  <a:gd name="T62" fmla="+- 0 520 42"/>
                  <a:gd name="T63" fmla="*/ 520 h 876"/>
                  <a:gd name="T64" fmla="+- 0 1582 254"/>
                  <a:gd name="T65" fmla="*/ T64 w 2724"/>
                  <a:gd name="T66" fmla="+- 0 490 42"/>
                  <a:gd name="T67" fmla="*/ 490 h 876"/>
                  <a:gd name="T68" fmla="+- 0 1645 254"/>
                  <a:gd name="T69" fmla="*/ T68 w 2724"/>
                  <a:gd name="T70" fmla="+- 0 458 42"/>
                  <a:gd name="T71" fmla="*/ 458 h 876"/>
                  <a:gd name="T72" fmla="+- 0 1708 254"/>
                  <a:gd name="T73" fmla="*/ T72 w 2724"/>
                  <a:gd name="T74" fmla="+- 0 426 42"/>
                  <a:gd name="T75" fmla="*/ 426 h 876"/>
                  <a:gd name="T76" fmla="+- 0 1770 254"/>
                  <a:gd name="T77" fmla="*/ T76 w 2724"/>
                  <a:gd name="T78" fmla="+- 0 392 42"/>
                  <a:gd name="T79" fmla="*/ 392 h 876"/>
                  <a:gd name="T80" fmla="+- 0 1832 254"/>
                  <a:gd name="T81" fmla="*/ T80 w 2724"/>
                  <a:gd name="T82" fmla="+- 0 358 42"/>
                  <a:gd name="T83" fmla="*/ 358 h 876"/>
                  <a:gd name="T84" fmla="+- 0 1894 254"/>
                  <a:gd name="T85" fmla="*/ T84 w 2724"/>
                  <a:gd name="T86" fmla="+- 0 324 42"/>
                  <a:gd name="T87" fmla="*/ 324 h 876"/>
                  <a:gd name="T88" fmla="+- 0 1956 254"/>
                  <a:gd name="T89" fmla="*/ T88 w 2724"/>
                  <a:gd name="T90" fmla="+- 0 290 42"/>
                  <a:gd name="T91" fmla="*/ 290 h 876"/>
                  <a:gd name="T92" fmla="+- 0 2020 254"/>
                  <a:gd name="T93" fmla="*/ T92 w 2724"/>
                  <a:gd name="T94" fmla="+- 0 256 42"/>
                  <a:gd name="T95" fmla="*/ 256 h 876"/>
                  <a:gd name="T96" fmla="+- 0 2084 254"/>
                  <a:gd name="T97" fmla="*/ T96 w 2724"/>
                  <a:gd name="T98" fmla="+- 0 224 42"/>
                  <a:gd name="T99" fmla="*/ 224 h 876"/>
                  <a:gd name="T100" fmla="+- 0 2151 254"/>
                  <a:gd name="T101" fmla="*/ T100 w 2724"/>
                  <a:gd name="T102" fmla="+- 0 193 42"/>
                  <a:gd name="T103" fmla="*/ 193 h 876"/>
                  <a:gd name="T104" fmla="+- 0 2219 254"/>
                  <a:gd name="T105" fmla="*/ T104 w 2724"/>
                  <a:gd name="T106" fmla="+- 0 164 42"/>
                  <a:gd name="T107" fmla="*/ 164 h 876"/>
                  <a:gd name="T108" fmla="+- 0 2289 254"/>
                  <a:gd name="T109" fmla="*/ T108 w 2724"/>
                  <a:gd name="T110" fmla="+- 0 137 42"/>
                  <a:gd name="T111" fmla="*/ 137 h 876"/>
                  <a:gd name="T112" fmla="+- 0 2362 254"/>
                  <a:gd name="T113" fmla="*/ T112 w 2724"/>
                  <a:gd name="T114" fmla="+- 0 112 42"/>
                  <a:gd name="T115" fmla="*/ 112 h 876"/>
                  <a:gd name="T116" fmla="+- 0 2438 254"/>
                  <a:gd name="T117" fmla="*/ T116 w 2724"/>
                  <a:gd name="T118" fmla="+- 0 91 42"/>
                  <a:gd name="T119" fmla="*/ 91 h 876"/>
                  <a:gd name="T120" fmla="+- 0 2518 254"/>
                  <a:gd name="T121" fmla="*/ T120 w 2724"/>
                  <a:gd name="T122" fmla="+- 0 73 42"/>
                  <a:gd name="T123" fmla="*/ 73 h 876"/>
                  <a:gd name="T124" fmla="+- 0 2601 254"/>
                  <a:gd name="T125" fmla="*/ T124 w 2724"/>
                  <a:gd name="T126" fmla="+- 0 59 42"/>
                  <a:gd name="T127" fmla="*/ 59 h 876"/>
                  <a:gd name="T128" fmla="+- 0 2688 254"/>
                  <a:gd name="T129" fmla="*/ T128 w 2724"/>
                  <a:gd name="T130" fmla="+- 0 48 42"/>
                  <a:gd name="T131" fmla="*/ 48 h 876"/>
                  <a:gd name="T132" fmla="+- 0 2780 254"/>
                  <a:gd name="T133" fmla="*/ T132 w 2724"/>
                  <a:gd name="T134" fmla="+- 0 42 42"/>
                  <a:gd name="T135" fmla="*/ 42 h 876"/>
                  <a:gd name="T136" fmla="+- 0 2876 254"/>
                  <a:gd name="T137" fmla="*/ T136 w 2724"/>
                  <a:gd name="T138" fmla="+- 0 42 42"/>
                  <a:gd name="T139" fmla="*/ 42 h 876"/>
                  <a:gd name="T140" fmla="+- 0 2978 254"/>
                  <a:gd name="T141" fmla="*/ T140 w 2724"/>
                  <a:gd name="T142" fmla="+- 0 46 42"/>
                  <a:gd name="T143" fmla="*/ 46 h 8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2724" h="876">
                    <a:moveTo>
                      <a:pt x="0" y="875"/>
                    </a:moveTo>
                    <a:lnTo>
                      <a:pt x="61" y="873"/>
                    </a:lnTo>
                    <a:lnTo>
                      <a:pt x="128" y="867"/>
                    </a:lnTo>
                    <a:lnTo>
                      <a:pt x="203" y="856"/>
                    </a:lnTo>
                    <a:lnTo>
                      <a:pt x="290" y="839"/>
                    </a:lnTo>
                    <a:lnTo>
                      <a:pt x="393" y="812"/>
                    </a:lnTo>
                    <a:lnTo>
                      <a:pt x="451" y="795"/>
                    </a:lnTo>
                    <a:lnTo>
                      <a:pt x="514" y="775"/>
                    </a:lnTo>
                    <a:lnTo>
                      <a:pt x="584" y="752"/>
                    </a:lnTo>
                    <a:lnTo>
                      <a:pt x="659" y="725"/>
                    </a:lnTo>
                    <a:lnTo>
                      <a:pt x="741" y="694"/>
                    </a:lnTo>
                    <a:lnTo>
                      <a:pt x="830" y="660"/>
                    </a:lnTo>
                    <a:lnTo>
                      <a:pt x="926" y="621"/>
                    </a:lnTo>
                    <a:lnTo>
                      <a:pt x="1030" y="578"/>
                    </a:lnTo>
                    <a:lnTo>
                      <a:pt x="1142" y="530"/>
                    </a:lnTo>
                    <a:lnTo>
                      <a:pt x="1263" y="478"/>
                    </a:lnTo>
                    <a:lnTo>
                      <a:pt x="1328" y="448"/>
                    </a:lnTo>
                    <a:lnTo>
                      <a:pt x="1391" y="416"/>
                    </a:lnTo>
                    <a:lnTo>
                      <a:pt x="1454" y="384"/>
                    </a:lnTo>
                    <a:lnTo>
                      <a:pt x="1516" y="350"/>
                    </a:lnTo>
                    <a:lnTo>
                      <a:pt x="1578" y="316"/>
                    </a:lnTo>
                    <a:lnTo>
                      <a:pt x="1640" y="282"/>
                    </a:lnTo>
                    <a:lnTo>
                      <a:pt x="1702" y="248"/>
                    </a:lnTo>
                    <a:lnTo>
                      <a:pt x="1766" y="214"/>
                    </a:lnTo>
                    <a:lnTo>
                      <a:pt x="1830" y="182"/>
                    </a:lnTo>
                    <a:lnTo>
                      <a:pt x="1897" y="151"/>
                    </a:lnTo>
                    <a:lnTo>
                      <a:pt x="1965" y="122"/>
                    </a:lnTo>
                    <a:lnTo>
                      <a:pt x="2035" y="95"/>
                    </a:lnTo>
                    <a:lnTo>
                      <a:pt x="2108" y="70"/>
                    </a:lnTo>
                    <a:lnTo>
                      <a:pt x="2184" y="49"/>
                    </a:lnTo>
                    <a:lnTo>
                      <a:pt x="2264" y="31"/>
                    </a:lnTo>
                    <a:lnTo>
                      <a:pt x="2347" y="17"/>
                    </a:lnTo>
                    <a:lnTo>
                      <a:pt x="2434" y="6"/>
                    </a:lnTo>
                    <a:lnTo>
                      <a:pt x="2526" y="0"/>
                    </a:lnTo>
                    <a:lnTo>
                      <a:pt x="2622" y="0"/>
                    </a:lnTo>
                    <a:lnTo>
                      <a:pt x="2724" y="4"/>
                    </a:lnTo>
                  </a:path>
                </a:pathLst>
              </a:custGeom>
              <a:noFill/>
              <a:ln w="13368">
                <a:solidFill>
                  <a:srgbClr val="ED6D0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54" y="520"/>
              <a:ext cx="2714" cy="422"/>
              <a:chOff x="254" y="520"/>
              <a:chExt cx="2714" cy="422"/>
            </a:xfrm>
          </p:grpSpPr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254" y="520"/>
                <a:ext cx="2714" cy="422"/>
              </a:xfrm>
              <a:custGeom>
                <a:avLst/>
                <a:gdLst>
                  <a:gd name="T0" fmla="+- 0 254 254"/>
                  <a:gd name="T1" fmla="*/ T0 w 2714"/>
                  <a:gd name="T2" fmla="+- 0 938 520"/>
                  <a:gd name="T3" fmla="*/ 938 h 422"/>
                  <a:gd name="T4" fmla="+- 0 284 254"/>
                  <a:gd name="T5" fmla="*/ T4 w 2714"/>
                  <a:gd name="T6" fmla="+- 0 938 520"/>
                  <a:gd name="T7" fmla="*/ 938 h 422"/>
                  <a:gd name="T8" fmla="+- 0 316 254"/>
                  <a:gd name="T9" fmla="*/ T8 w 2714"/>
                  <a:gd name="T10" fmla="+- 0 938 520"/>
                  <a:gd name="T11" fmla="*/ 938 h 422"/>
                  <a:gd name="T12" fmla="+- 0 348 254"/>
                  <a:gd name="T13" fmla="*/ T12 w 2714"/>
                  <a:gd name="T14" fmla="+- 0 939 520"/>
                  <a:gd name="T15" fmla="*/ 939 h 422"/>
                  <a:gd name="T16" fmla="+- 0 383 254"/>
                  <a:gd name="T17" fmla="*/ T16 w 2714"/>
                  <a:gd name="T18" fmla="+- 0 940 520"/>
                  <a:gd name="T19" fmla="*/ 940 h 422"/>
                  <a:gd name="T20" fmla="+- 0 420 254"/>
                  <a:gd name="T21" fmla="*/ T20 w 2714"/>
                  <a:gd name="T22" fmla="+- 0 941 520"/>
                  <a:gd name="T23" fmla="*/ 941 h 422"/>
                  <a:gd name="T24" fmla="+- 0 502 254"/>
                  <a:gd name="T25" fmla="*/ T24 w 2714"/>
                  <a:gd name="T26" fmla="+- 0 940 520"/>
                  <a:gd name="T27" fmla="*/ 940 h 422"/>
                  <a:gd name="T28" fmla="+- 0 597 254"/>
                  <a:gd name="T29" fmla="*/ T28 w 2714"/>
                  <a:gd name="T30" fmla="+- 0 937 520"/>
                  <a:gd name="T31" fmla="*/ 937 h 422"/>
                  <a:gd name="T32" fmla="+- 0 710 254"/>
                  <a:gd name="T33" fmla="*/ T32 w 2714"/>
                  <a:gd name="T34" fmla="+- 0 927 520"/>
                  <a:gd name="T35" fmla="*/ 927 h 422"/>
                  <a:gd name="T36" fmla="+- 0 774 254"/>
                  <a:gd name="T37" fmla="*/ T36 w 2714"/>
                  <a:gd name="T38" fmla="+- 0 920 520"/>
                  <a:gd name="T39" fmla="*/ 920 h 422"/>
                  <a:gd name="T40" fmla="+- 0 843 254"/>
                  <a:gd name="T41" fmla="*/ T40 w 2714"/>
                  <a:gd name="T42" fmla="+- 0 911 520"/>
                  <a:gd name="T43" fmla="*/ 911 h 422"/>
                  <a:gd name="T44" fmla="+- 0 919 254"/>
                  <a:gd name="T45" fmla="*/ T44 w 2714"/>
                  <a:gd name="T46" fmla="+- 0 900 520"/>
                  <a:gd name="T47" fmla="*/ 900 h 422"/>
                  <a:gd name="T48" fmla="+- 0 1000 254"/>
                  <a:gd name="T49" fmla="*/ T48 w 2714"/>
                  <a:gd name="T50" fmla="+- 0 885 520"/>
                  <a:gd name="T51" fmla="*/ 885 h 422"/>
                  <a:gd name="T52" fmla="+- 0 1089 254"/>
                  <a:gd name="T53" fmla="*/ T52 w 2714"/>
                  <a:gd name="T54" fmla="+- 0 869 520"/>
                  <a:gd name="T55" fmla="*/ 869 h 422"/>
                  <a:gd name="T56" fmla="+- 0 1184 254"/>
                  <a:gd name="T57" fmla="*/ T56 w 2714"/>
                  <a:gd name="T58" fmla="+- 0 849 520"/>
                  <a:gd name="T59" fmla="*/ 849 h 422"/>
                  <a:gd name="T60" fmla="+- 0 1287 254"/>
                  <a:gd name="T61" fmla="*/ T60 w 2714"/>
                  <a:gd name="T62" fmla="+- 0 826 520"/>
                  <a:gd name="T63" fmla="*/ 826 h 422"/>
                  <a:gd name="T64" fmla="+- 0 1398 254"/>
                  <a:gd name="T65" fmla="*/ T64 w 2714"/>
                  <a:gd name="T66" fmla="+- 0 800 520"/>
                  <a:gd name="T67" fmla="*/ 800 h 422"/>
                  <a:gd name="T68" fmla="+- 0 1517 254"/>
                  <a:gd name="T69" fmla="*/ T68 w 2714"/>
                  <a:gd name="T70" fmla="+- 0 770 520"/>
                  <a:gd name="T71" fmla="*/ 770 h 422"/>
                  <a:gd name="T72" fmla="+- 0 1581 254"/>
                  <a:gd name="T73" fmla="*/ T72 w 2714"/>
                  <a:gd name="T74" fmla="+- 0 752 520"/>
                  <a:gd name="T75" fmla="*/ 752 h 422"/>
                  <a:gd name="T76" fmla="+- 0 1689 254"/>
                  <a:gd name="T77" fmla="*/ T76 w 2714"/>
                  <a:gd name="T78" fmla="+- 0 717 520"/>
                  <a:gd name="T79" fmla="*/ 717 h 422"/>
                  <a:gd name="T80" fmla="+- 0 1778 254"/>
                  <a:gd name="T81" fmla="*/ T80 w 2714"/>
                  <a:gd name="T82" fmla="+- 0 682 520"/>
                  <a:gd name="T83" fmla="*/ 682 h 422"/>
                  <a:gd name="T84" fmla="+- 0 1819 254"/>
                  <a:gd name="T85" fmla="*/ T84 w 2714"/>
                  <a:gd name="T86" fmla="+- 0 665 520"/>
                  <a:gd name="T87" fmla="*/ 665 h 422"/>
                  <a:gd name="T88" fmla="+- 0 1859 254"/>
                  <a:gd name="T89" fmla="*/ T88 w 2714"/>
                  <a:gd name="T90" fmla="+- 0 648 520"/>
                  <a:gd name="T91" fmla="*/ 648 h 422"/>
                  <a:gd name="T92" fmla="+- 0 1944 254"/>
                  <a:gd name="T93" fmla="*/ T92 w 2714"/>
                  <a:gd name="T94" fmla="+- 0 616 520"/>
                  <a:gd name="T95" fmla="*/ 616 h 422"/>
                  <a:gd name="T96" fmla="+- 0 2044 254"/>
                  <a:gd name="T97" fmla="*/ T96 w 2714"/>
                  <a:gd name="T98" fmla="+- 0 587 520"/>
                  <a:gd name="T99" fmla="*/ 587 h 422"/>
                  <a:gd name="T100" fmla="+- 0 2102 254"/>
                  <a:gd name="T101" fmla="*/ T100 w 2714"/>
                  <a:gd name="T102" fmla="+- 0 574 520"/>
                  <a:gd name="T103" fmla="*/ 574 h 422"/>
                  <a:gd name="T104" fmla="+- 0 2169 254"/>
                  <a:gd name="T105" fmla="*/ T104 w 2714"/>
                  <a:gd name="T106" fmla="+- 0 562 520"/>
                  <a:gd name="T107" fmla="*/ 562 h 422"/>
                  <a:gd name="T108" fmla="+- 0 2244 254"/>
                  <a:gd name="T109" fmla="*/ T108 w 2714"/>
                  <a:gd name="T110" fmla="+- 0 552 520"/>
                  <a:gd name="T111" fmla="*/ 552 h 422"/>
                  <a:gd name="T112" fmla="+- 0 2330 254"/>
                  <a:gd name="T113" fmla="*/ T112 w 2714"/>
                  <a:gd name="T114" fmla="+- 0 542 520"/>
                  <a:gd name="T115" fmla="*/ 542 h 422"/>
                  <a:gd name="T116" fmla="+- 0 2428 254"/>
                  <a:gd name="T117" fmla="*/ T116 w 2714"/>
                  <a:gd name="T118" fmla="+- 0 535 520"/>
                  <a:gd name="T119" fmla="*/ 535 h 422"/>
                  <a:gd name="T120" fmla="+- 0 2540 254"/>
                  <a:gd name="T121" fmla="*/ T120 w 2714"/>
                  <a:gd name="T122" fmla="+- 0 528 520"/>
                  <a:gd name="T123" fmla="*/ 528 h 422"/>
                  <a:gd name="T124" fmla="+- 0 2666 254"/>
                  <a:gd name="T125" fmla="*/ T124 w 2714"/>
                  <a:gd name="T126" fmla="+- 0 523 520"/>
                  <a:gd name="T127" fmla="*/ 523 h 422"/>
                  <a:gd name="T128" fmla="+- 0 2808 254"/>
                  <a:gd name="T129" fmla="*/ T128 w 2714"/>
                  <a:gd name="T130" fmla="+- 0 521 520"/>
                  <a:gd name="T131" fmla="*/ 521 h 422"/>
                  <a:gd name="T132" fmla="+- 0 2967 254"/>
                  <a:gd name="T133" fmla="*/ T132 w 2714"/>
                  <a:gd name="T134" fmla="+- 0 520 520"/>
                  <a:gd name="T135" fmla="*/ 520 h 4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2714" h="422">
                    <a:moveTo>
                      <a:pt x="0" y="418"/>
                    </a:moveTo>
                    <a:lnTo>
                      <a:pt x="30" y="418"/>
                    </a:lnTo>
                    <a:lnTo>
                      <a:pt x="62" y="418"/>
                    </a:lnTo>
                    <a:lnTo>
                      <a:pt x="94" y="419"/>
                    </a:lnTo>
                    <a:lnTo>
                      <a:pt x="129" y="420"/>
                    </a:lnTo>
                    <a:lnTo>
                      <a:pt x="166" y="421"/>
                    </a:lnTo>
                    <a:lnTo>
                      <a:pt x="248" y="420"/>
                    </a:lnTo>
                    <a:lnTo>
                      <a:pt x="343" y="417"/>
                    </a:lnTo>
                    <a:lnTo>
                      <a:pt x="456" y="407"/>
                    </a:lnTo>
                    <a:lnTo>
                      <a:pt x="520" y="400"/>
                    </a:lnTo>
                    <a:lnTo>
                      <a:pt x="589" y="391"/>
                    </a:lnTo>
                    <a:lnTo>
                      <a:pt x="665" y="380"/>
                    </a:lnTo>
                    <a:lnTo>
                      <a:pt x="746" y="365"/>
                    </a:lnTo>
                    <a:lnTo>
                      <a:pt x="835" y="349"/>
                    </a:lnTo>
                    <a:lnTo>
                      <a:pt x="930" y="329"/>
                    </a:lnTo>
                    <a:lnTo>
                      <a:pt x="1033" y="306"/>
                    </a:lnTo>
                    <a:lnTo>
                      <a:pt x="1144" y="280"/>
                    </a:lnTo>
                    <a:lnTo>
                      <a:pt x="1263" y="250"/>
                    </a:lnTo>
                    <a:lnTo>
                      <a:pt x="1327" y="232"/>
                    </a:lnTo>
                    <a:lnTo>
                      <a:pt x="1435" y="197"/>
                    </a:lnTo>
                    <a:lnTo>
                      <a:pt x="1524" y="162"/>
                    </a:lnTo>
                    <a:lnTo>
                      <a:pt x="1565" y="145"/>
                    </a:lnTo>
                    <a:lnTo>
                      <a:pt x="1605" y="128"/>
                    </a:lnTo>
                    <a:lnTo>
                      <a:pt x="1690" y="96"/>
                    </a:lnTo>
                    <a:lnTo>
                      <a:pt x="1790" y="67"/>
                    </a:lnTo>
                    <a:lnTo>
                      <a:pt x="1848" y="54"/>
                    </a:lnTo>
                    <a:lnTo>
                      <a:pt x="1915" y="42"/>
                    </a:lnTo>
                    <a:lnTo>
                      <a:pt x="1990" y="32"/>
                    </a:lnTo>
                    <a:lnTo>
                      <a:pt x="2076" y="22"/>
                    </a:lnTo>
                    <a:lnTo>
                      <a:pt x="2174" y="15"/>
                    </a:lnTo>
                    <a:lnTo>
                      <a:pt x="2286" y="8"/>
                    </a:lnTo>
                    <a:lnTo>
                      <a:pt x="2412" y="3"/>
                    </a:lnTo>
                    <a:lnTo>
                      <a:pt x="2554" y="1"/>
                    </a:lnTo>
                    <a:lnTo>
                      <a:pt x="2713" y="0"/>
                    </a:lnTo>
                  </a:path>
                </a:pathLst>
              </a:custGeom>
              <a:noFill/>
              <a:ln w="13368">
                <a:solidFill>
                  <a:srgbClr val="E3061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1259" y="64"/>
              <a:ext cx="2" cy="987"/>
              <a:chOff x="1259" y="64"/>
              <a:chExt cx="2" cy="987"/>
            </a:xfrm>
          </p:grpSpPr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259" y="64"/>
                <a:ext cx="2" cy="987"/>
              </a:xfrm>
              <a:custGeom>
                <a:avLst/>
                <a:gdLst>
                  <a:gd name="T0" fmla="+- 0 1051 64"/>
                  <a:gd name="T1" fmla="*/ 1051 h 987"/>
                  <a:gd name="T2" fmla="+- 0 64 64"/>
                  <a:gd name="T3" fmla="*/ 64 h 98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987">
                    <a:moveTo>
                      <a:pt x="0" y="987"/>
                    </a:moveTo>
                    <a:lnTo>
                      <a:pt x="0" y="0"/>
                    </a:lnTo>
                  </a:path>
                </a:pathLst>
              </a:custGeom>
              <a:noFill/>
              <a:ln w="13368">
                <a:solidFill>
                  <a:srgbClr val="006BAC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986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682" y="909935"/>
            <a:ext cx="6324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Linkages with energy and GHG emissions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78" name="Group 77"/>
          <p:cNvGrpSpPr>
            <a:grpSpLocks/>
          </p:cNvGrpSpPr>
          <p:nvPr/>
        </p:nvGrpSpPr>
        <p:grpSpPr bwMode="auto">
          <a:xfrm>
            <a:off x="3352800" y="2971800"/>
            <a:ext cx="1997710" cy="668655"/>
            <a:chOff x="3" y="3"/>
            <a:chExt cx="3146" cy="1053"/>
          </a:xfrm>
        </p:grpSpPr>
        <p:grpSp>
          <p:nvGrpSpPr>
            <p:cNvPr id="79" name="Group 78"/>
            <p:cNvGrpSpPr>
              <a:grpSpLocks/>
            </p:cNvGrpSpPr>
            <p:nvPr/>
          </p:nvGrpSpPr>
          <p:grpSpPr bwMode="auto">
            <a:xfrm>
              <a:off x="1877" y="245"/>
              <a:ext cx="1272" cy="232"/>
              <a:chOff x="1877" y="245"/>
              <a:chExt cx="1272" cy="232"/>
            </a:xfrm>
          </p:grpSpPr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1877" y="245"/>
                <a:ext cx="1272" cy="232"/>
              </a:xfrm>
              <a:custGeom>
                <a:avLst/>
                <a:gdLst>
                  <a:gd name="T0" fmla="+- 0 2977 1877"/>
                  <a:gd name="T1" fmla="*/ T0 w 1272"/>
                  <a:gd name="T2" fmla="+- 0 476 245"/>
                  <a:gd name="T3" fmla="*/ 476 h 232"/>
                  <a:gd name="T4" fmla="+- 0 2977 1877"/>
                  <a:gd name="T5" fmla="*/ T4 w 1272"/>
                  <a:gd name="T6" fmla="+- 0 405 245"/>
                  <a:gd name="T7" fmla="*/ 405 h 232"/>
                  <a:gd name="T8" fmla="+- 0 1877 1877"/>
                  <a:gd name="T9" fmla="*/ T8 w 1272"/>
                  <a:gd name="T10" fmla="+- 0 405 245"/>
                  <a:gd name="T11" fmla="*/ 405 h 232"/>
                  <a:gd name="T12" fmla="+- 0 1877 1877"/>
                  <a:gd name="T13" fmla="*/ T12 w 1272"/>
                  <a:gd name="T14" fmla="+- 0 245 245"/>
                  <a:gd name="T15" fmla="*/ 245 h 232"/>
                  <a:gd name="T16" fmla="+- 0 3088 1877"/>
                  <a:gd name="T17" fmla="*/ T16 w 1272"/>
                  <a:gd name="T18" fmla="+- 0 245 245"/>
                  <a:gd name="T19" fmla="*/ 245 h 232"/>
                  <a:gd name="T20" fmla="+- 0 3148 1877"/>
                  <a:gd name="T21" fmla="*/ T20 w 1272"/>
                  <a:gd name="T22" fmla="+- 0 305 245"/>
                  <a:gd name="T23" fmla="*/ 305 h 232"/>
                  <a:gd name="T24" fmla="+- 0 2977 1877"/>
                  <a:gd name="T25" fmla="*/ T24 w 1272"/>
                  <a:gd name="T26" fmla="+- 0 476 245"/>
                  <a:gd name="T27" fmla="*/ 476 h 2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72" h="232">
                    <a:moveTo>
                      <a:pt x="1100" y="231"/>
                    </a:moveTo>
                    <a:lnTo>
                      <a:pt x="1100" y="160"/>
                    </a:lnTo>
                    <a:lnTo>
                      <a:pt x="0" y="160"/>
                    </a:lnTo>
                    <a:lnTo>
                      <a:pt x="0" y="0"/>
                    </a:lnTo>
                    <a:lnTo>
                      <a:pt x="1211" y="0"/>
                    </a:lnTo>
                    <a:lnTo>
                      <a:pt x="1271" y="60"/>
                    </a:lnTo>
                    <a:lnTo>
                      <a:pt x="1100" y="231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9"/>
            <p:cNvGrpSpPr>
              <a:grpSpLocks/>
            </p:cNvGrpSpPr>
            <p:nvPr/>
          </p:nvGrpSpPr>
          <p:grpSpPr bwMode="auto">
            <a:xfrm>
              <a:off x="1877" y="245"/>
              <a:ext cx="1272" cy="232"/>
              <a:chOff x="1877" y="245"/>
              <a:chExt cx="1272" cy="232"/>
            </a:xfrm>
          </p:grpSpPr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1877" y="245"/>
                <a:ext cx="1272" cy="232"/>
              </a:xfrm>
              <a:custGeom>
                <a:avLst/>
                <a:gdLst>
                  <a:gd name="T0" fmla="+- 0 1877 1877"/>
                  <a:gd name="T1" fmla="*/ T0 w 1272"/>
                  <a:gd name="T2" fmla="+- 0 245 245"/>
                  <a:gd name="T3" fmla="*/ 245 h 232"/>
                  <a:gd name="T4" fmla="+- 0 1877 1877"/>
                  <a:gd name="T5" fmla="*/ T4 w 1272"/>
                  <a:gd name="T6" fmla="+- 0 405 245"/>
                  <a:gd name="T7" fmla="*/ 405 h 232"/>
                  <a:gd name="T8" fmla="+- 0 2977 1877"/>
                  <a:gd name="T9" fmla="*/ T8 w 1272"/>
                  <a:gd name="T10" fmla="+- 0 405 245"/>
                  <a:gd name="T11" fmla="*/ 405 h 232"/>
                  <a:gd name="T12" fmla="+- 0 2977 1877"/>
                  <a:gd name="T13" fmla="*/ T12 w 1272"/>
                  <a:gd name="T14" fmla="+- 0 476 245"/>
                  <a:gd name="T15" fmla="*/ 476 h 232"/>
                  <a:gd name="T16" fmla="+- 0 3148 1877"/>
                  <a:gd name="T17" fmla="*/ T16 w 1272"/>
                  <a:gd name="T18" fmla="+- 0 305 245"/>
                  <a:gd name="T19" fmla="*/ 305 h 232"/>
                  <a:gd name="T20" fmla="+- 0 3088 1877"/>
                  <a:gd name="T21" fmla="*/ T20 w 1272"/>
                  <a:gd name="T22" fmla="+- 0 245 245"/>
                  <a:gd name="T23" fmla="*/ 245 h 2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72" h="232">
                    <a:moveTo>
                      <a:pt x="0" y="0"/>
                    </a:moveTo>
                    <a:lnTo>
                      <a:pt x="0" y="160"/>
                    </a:lnTo>
                    <a:lnTo>
                      <a:pt x="1100" y="160"/>
                    </a:lnTo>
                    <a:lnTo>
                      <a:pt x="1100" y="231"/>
                    </a:lnTo>
                    <a:lnTo>
                      <a:pt x="1271" y="60"/>
                    </a:lnTo>
                    <a:lnTo>
                      <a:pt x="1211" y="0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1877" y="137"/>
              <a:ext cx="1211" cy="108"/>
              <a:chOff x="1877" y="137"/>
              <a:chExt cx="1211" cy="108"/>
            </a:xfrm>
          </p:grpSpPr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1877" y="137"/>
                <a:ext cx="1211" cy="108"/>
              </a:xfrm>
              <a:custGeom>
                <a:avLst/>
                <a:gdLst>
                  <a:gd name="T0" fmla="+- 0 3088 1877"/>
                  <a:gd name="T1" fmla="*/ T0 w 1211"/>
                  <a:gd name="T2" fmla="+- 0 245 137"/>
                  <a:gd name="T3" fmla="*/ 245 h 108"/>
                  <a:gd name="T4" fmla="+- 0 1877 1877"/>
                  <a:gd name="T5" fmla="*/ T4 w 1211"/>
                  <a:gd name="T6" fmla="+- 0 245 137"/>
                  <a:gd name="T7" fmla="*/ 245 h 108"/>
                  <a:gd name="T8" fmla="+- 0 1877 1877"/>
                  <a:gd name="T9" fmla="*/ T8 w 1211"/>
                  <a:gd name="T10" fmla="+- 0 205 137"/>
                  <a:gd name="T11" fmla="*/ 205 h 108"/>
                  <a:gd name="T12" fmla="+- 0 2977 1877"/>
                  <a:gd name="T13" fmla="*/ T12 w 1211"/>
                  <a:gd name="T14" fmla="+- 0 205 137"/>
                  <a:gd name="T15" fmla="*/ 205 h 108"/>
                  <a:gd name="T16" fmla="+- 0 2977 1877"/>
                  <a:gd name="T17" fmla="*/ T16 w 1211"/>
                  <a:gd name="T18" fmla="+- 0 137 137"/>
                  <a:gd name="T19" fmla="*/ 137 h 108"/>
                  <a:gd name="T20" fmla="+- 0 3088 1877"/>
                  <a:gd name="T21" fmla="*/ T20 w 1211"/>
                  <a:gd name="T22" fmla="+- 0 245 137"/>
                  <a:gd name="T23" fmla="*/ 245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11" h="108">
                    <a:moveTo>
                      <a:pt x="1211" y="108"/>
                    </a:moveTo>
                    <a:lnTo>
                      <a:pt x="0" y="108"/>
                    </a:lnTo>
                    <a:lnTo>
                      <a:pt x="0" y="68"/>
                    </a:lnTo>
                    <a:lnTo>
                      <a:pt x="1100" y="68"/>
                    </a:lnTo>
                    <a:lnTo>
                      <a:pt x="1100" y="0"/>
                    </a:lnTo>
                    <a:lnTo>
                      <a:pt x="1211" y="108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81"/>
            <p:cNvGrpSpPr>
              <a:grpSpLocks/>
            </p:cNvGrpSpPr>
            <p:nvPr/>
          </p:nvGrpSpPr>
          <p:grpSpPr bwMode="auto">
            <a:xfrm>
              <a:off x="1877" y="137"/>
              <a:ext cx="1211" cy="108"/>
              <a:chOff x="1877" y="137"/>
              <a:chExt cx="1211" cy="108"/>
            </a:xfrm>
          </p:grpSpPr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1877" y="137"/>
                <a:ext cx="1211" cy="108"/>
              </a:xfrm>
              <a:custGeom>
                <a:avLst/>
                <a:gdLst>
                  <a:gd name="T0" fmla="+- 0 3088 1877"/>
                  <a:gd name="T1" fmla="*/ T0 w 1211"/>
                  <a:gd name="T2" fmla="+- 0 245 137"/>
                  <a:gd name="T3" fmla="*/ 245 h 108"/>
                  <a:gd name="T4" fmla="+- 0 2977 1877"/>
                  <a:gd name="T5" fmla="*/ T4 w 1211"/>
                  <a:gd name="T6" fmla="+- 0 137 137"/>
                  <a:gd name="T7" fmla="*/ 137 h 108"/>
                  <a:gd name="T8" fmla="+- 0 2977 1877"/>
                  <a:gd name="T9" fmla="*/ T8 w 1211"/>
                  <a:gd name="T10" fmla="+- 0 205 137"/>
                  <a:gd name="T11" fmla="*/ 205 h 108"/>
                  <a:gd name="T12" fmla="+- 0 1877 1877"/>
                  <a:gd name="T13" fmla="*/ T12 w 1211"/>
                  <a:gd name="T14" fmla="+- 0 205 137"/>
                  <a:gd name="T15" fmla="*/ 205 h 108"/>
                  <a:gd name="T16" fmla="+- 0 1877 1877"/>
                  <a:gd name="T17" fmla="*/ T16 w 1211"/>
                  <a:gd name="T18" fmla="+- 0 245 137"/>
                  <a:gd name="T19" fmla="*/ 245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11" h="108">
                    <a:moveTo>
                      <a:pt x="1211" y="108"/>
                    </a:moveTo>
                    <a:lnTo>
                      <a:pt x="1100" y="0"/>
                    </a:lnTo>
                    <a:lnTo>
                      <a:pt x="1100" y="68"/>
                    </a:lnTo>
                    <a:lnTo>
                      <a:pt x="0" y="68"/>
                    </a:lnTo>
                    <a:lnTo>
                      <a:pt x="0" y="108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3" name="Group 82"/>
            <p:cNvGrpSpPr>
              <a:grpSpLocks/>
            </p:cNvGrpSpPr>
            <p:nvPr/>
          </p:nvGrpSpPr>
          <p:grpSpPr bwMode="auto">
            <a:xfrm>
              <a:off x="1427" y="345"/>
              <a:ext cx="251" cy="711"/>
              <a:chOff x="1427" y="345"/>
              <a:chExt cx="251" cy="711"/>
            </a:xfrm>
          </p:grpSpPr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1427" y="345"/>
                <a:ext cx="251" cy="711"/>
              </a:xfrm>
              <a:custGeom>
                <a:avLst/>
                <a:gdLst>
                  <a:gd name="T0" fmla="+- 0 1677 1427"/>
                  <a:gd name="T1" fmla="*/ T0 w 251"/>
                  <a:gd name="T2" fmla="+- 0 1055 345"/>
                  <a:gd name="T3" fmla="*/ 1055 h 711"/>
                  <a:gd name="T4" fmla="+- 0 1427 1427"/>
                  <a:gd name="T5" fmla="*/ T4 w 251"/>
                  <a:gd name="T6" fmla="+- 0 805 345"/>
                  <a:gd name="T7" fmla="*/ 805 h 711"/>
                  <a:gd name="T8" fmla="+- 0 1529 1427"/>
                  <a:gd name="T9" fmla="*/ T8 w 251"/>
                  <a:gd name="T10" fmla="+- 0 805 345"/>
                  <a:gd name="T11" fmla="*/ 805 h 711"/>
                  <a:gd name="T12" fmla="+- 0 1529 1427"/>
                  <a:gd name="T13" fmla="*/ T12 w 251"/>
                  <a:gd name="T14" fmla="+- 0 345 345"/>
                  <a:gd name="T15" fmla="*/ 345 h 711"/>
                  <a:gd name="T16" fmla="+- 0 1677 1427"/>
                  <a:gd name="T17" fmla="*/ T16 w 251"/>
                  <a:gd name="T18" fmla="+- 0 345 345"/>
                  <a:gd name="T19" fmla="*/ 345 h 711"/>
                  <a:gd name="T20" fmla="+- 0 1677 142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250" y="710"/>
                    </a:moveTo>
                    <a:lnTo>
                      <a:pt x="0" y="460"/>
                    </a:lnTo>
                    <a:lnTo>
                      <a:pt x="102" y="460"/>
                    </a:lnTo>
                    <a:lnTo>
                      <a:pt x="102" y="0"/>
                    </a:lnTo>
                    <a:lnTo>
                      <a:pt x="250" y="0"/>
                    </a:lnTo>
                    <a:lnTo>
                      <a:pt x="250" y="710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oup 83"/>
            <p:cNvGrpSpPr>
              <a:grpSpLocks/>
            </p:cNvGrpSpPr>
            <p:nvPr/>
          </p:nvGrpSpPr>
          <p:grpSpPr bwMode="auto">
            <a:xfrm>
              <a:off x="1427" y="345"/>
              <a:ext cx="251" cy="711"/>
              <a:chOff x="1427" y="345"/>
              <a:chExt cx="251" cy="711"/>
            </a:xfrm>
          </p:grpSpPr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1427" y="345"/>
                <a:ext cx="251" cy="711"/>
              </a:xfrm>
              <a:custGeom>
                <a:avLst/>
                <a:gdLst>
                  <a:gd name="T0" fmla="+- 0 1677 1427"/>
                  <a:gd name="T1" fmla="*/ T0 w 251"/>
                  <a:gd name="T2" fmla="+- 0 345 345"/>
                  <a:gd name="T3" fmla="*/ 345 h 711"/>
                  <a:gd name="T4" fmla="+- 0 1529 1427"/>
                  <a:gd name="T5" fmla="*/ T4 w 251"/>
                  <a:gd name="T6" fmla="+- 0 345 345"/>
                  <a:gd name="T7" fmla="*/ 345 h 711"/>
                  <a:gd name="T8" fmla="+- 0 1529 1427"/>
                  <a:gd name="T9" fmla="*/ T8 w 251"/>
                  <a:gd name="T10" fmla="+- 0 805 345"/>
                  <a:gd name="T11" fmla="*/ 805 h 711"/>
                  <a:gd name="T12" fmla="+- 0 1427 1427"/>
                  <a:gd name="T13" fmla="*/ T12 w 251"/>
                  <a:gd name="T14" fmla="+- 0 805 345"/>
                  <a:gd name="T15" fmla="*/ 805 h 711"/>
                  <a:gd name="T16" fmla="+- 0 1677 1427"/>
                  <a:gd name="T17" fmla="*/ T16 w 251"/>
                  <a:gd name="T18" fmla="+- 0 1055 345"/>
                  <a:gd name="T19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" h="711">
                    <a:moveTo>
                      <a:pt x="250" y="0"/>
                    </a:moveTo>
                    <a:lnTo>
                      <a:pt x="102" y="0"/>
                    </a:lnTo>
                    <a:lnTo>
                      <a:pt x="102" y="460"/>
                    </a:lnTo>
                    <a:lnTo>
                      <a:pt x="0" y="460"/>
                    </a:lnTo>
                    <a:lnTo>
                      <a:pt x="250" y="710"/>
                    </a:lnTo>
                  </a:path>
                </a:pathLst>
              </a:custGeom>
              <a:noFill/>
              <a:ln w="3343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5" name="Group 84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677 1677"/>
                  <a:gd name="T5" fmla="*/ T4 w 251"/>
                  <a:gd name="T6" fmla="+- 0 345 345"/>
                  <a:gd name="T7" fmla="*/ 345 h 711"/>
                  <a:gd name="T8" fmla="+- 0 1824 1677"/>
                  <a:gd name="T9" fmla="*/ T8 w 251"/>
                  <a:gd name="T10" fmla="+- 0 345 345"/>
                  <a:gd name="T11" fmla="*/ 345 h 711"/>
                  <a:gd name="T12" fmla="+- 0 1824 1677"/>
                  <a:gd name="T13" fmla="*/ T12 w 251"/>
                  <a:gd name="T14" fmla="+- 0 805 345"/>
                  <a:gd name="T15" fmla="*/ 805 h 711"/>
                  <a:gd name="T16" fmla="+- 0 1927 1677"/>
                  <a:gd name="T17" fmla="*/ T16 w 251"/>
                  <a:gd name="T18" fmla="+- 0 805 345"/>
                  <a:gd name="T19" fmla="*/ 805 h 711"/>
                  <a:gd name="T20" fmla="+- 0 1677 167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0" y="0"/>
                    </a:lnTo>
                    <a:lnTo>
                      <a:pt x="147" y="0"/>
                    </a:lnTo>
                    <a:lnTo>
                      <a:pt x="147" y="460"/>
                    </a:lnTo>
                    <a:lnTo>
                      <a:pt x="250" y="460"/>
                    </a:lnTo>
                    <a:lnTo>
                      <a:pt x="0" y="710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6" name="Group 85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927 1677"/>
                  <a:gd name="T5" fmla="*/ T4 w 251"/>
                  <a:gd name="T6" fmla="+- 0 805 345"/>
                  <a:gd name="T7" fmla="*/ 805 h 711"/>
                  <a:gd name="T8" fmla="+- 0 1824 1677"/>
                  <a:gd name="T9" fmla="*/ T8 w 251"/>
                  <a:gd name="T10" fmla="+- 0 805 345"/>
                  <a:gd name="T11" fmla="*/ 805 h 711"/>
                  <a:gd name="T12" fmla="+- 0 1824 1677"/>
                  <a:gd name="T13" fmla="*/ T12 w 251"/>
                  <a:gd name="T14" fmla="+- 0 345 345"/>
                  <a:gd name="T15" fmla="*/ 345 h 711"/>
                  <a:gd name="T16" fmla="+- 0 1677 1677"/>
                  <a:gd name="T17" fmla="*/ T16 w 251"/>
                  <a:gd name="T18" fmla="+- 0 345 345"/>
                  <a:gd name="T19" fmla="*/ 345 h 711"/>
                  <a:gd name="T20" fmla="+- 0 1677 167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250" y="460"/>
                    </a:lnTo>
                    <a:lnTo>
                      <a:pt x="147" y="460"/>
                    </a:lnTo>
                    <a:lnTo>
                      <a:pt x="147" y="0"/>
                    </a:lnTo>
                    <a:lnTo>
                      <a:pt x="0" y="0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7" name="Group 86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927 1677"/>
                  <a:gd name="T5" fmla="*/ T4 w 251"/>
                  <a:gd name="T6" fmla="+- 0 805 345"/>
                  <a:gd name="T7" fmla="*/ 805 h 711"/>
                  <a:gd name="T8" fmla="+- 0 1824 1677"/>
                  <a:gd name="T9" fmla="*/ T8 w 251"/>
                  <a:gd name="T10" fmla="+- 0 805 345"/>
                  <a:gd name="T11" fmla="*/ 805 h 711"/>
                  <a:gd name="T12" fmla="+- 0 1824 1677"/>
                  <a:gd name="T13" fmla="*/ T12 w 251"/>
                  <a:gd name="T14" fmla="+- 0 345 345"/>
                  <a:gd name="T15" fmla="*/ 345 h 711"/>
                  <a:gd name="T16" fmla="+- 0 1677 1677"/>
                  <a:gd name="T17" fmla="*/ T16 w 251"/>
                  <a:gd name="T18" fmla="+- 0 345 345"/>
                  <a:gd name="T19" fmla="*/ 34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250" y="460"/>
                    </a:lnTo>
                    <a:lnTo>
                      <a:pt x="147" y="460"/>
                    </a:lnTo>
                    <a:lnTo>
                      <a:pt x="147" y="0"/>
                    </a:lnTo>
                    <a:lnTo>
                      <a:pt x="0" y="0"/>
                    </a:lnTo>
                  </a:path>
                </a:pathLst>
              </a:custGeom>
              <a:noFill/>
              <a:ln w="3343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8" name="Group 87"/>
            <p:cNvGrpSpPr>
              <a:grpSpLocks/>
            </p:cNvGrpSpPr>
            <p:nvPr/>
          </p:nvGrpSpPr>
          <p:grpSpPr bwMode="auto">
            <a:xfrm>
              <a:off x="3" y="382"/>
              <a:ext cx="1196" cy="229"/>
              <a:chOff x="3" y="382"/>
              <a:chExt cx="1196" cy="229"/>
            </a:xfrm>
          </p:grpSpPr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3" y="382"/>
                <a:ext cx="1196" cy="229"/>
              </a:xfrm>
              <a:custGeom>
                <a:avLst/>
                <a:gdLst>
                  <a:gd name="T0" fmla="+- 0 966 3"/>
                  <a:gd name="T1" fmla="*/ T0 w 1196"/>
                  <a:gd name="T2" fmla="+- 0 611 382"/>
                  <a:gd name="T3" fmla="*/ 611 h 229"/>
                  <a:gd name="T4" fmla="+- 0 966 3"/>
                  <a:gd name="T5" fmla="*/ T4 w 1196"/>
                  <a:gd name="T6" fmla="+- 0 484 382"/>
                  <a:gd name="T7" fmla="*/ 484 h 229"/>
                  <a:gd name="T8" fmla="+- 0 3 3"/>
                  <a:gd name="T9" fmla="*/ T8 w 1196"/>
                  <a:gd name="T10" fmla="+- 0 484 382"/>
                  <a:gd name="T11" fmla="*/ 484 h 229"/>
                  <a:gd name="T12" fmla="+- 0 3 3"/>
                  <a:gd name="T13" fmla="*/ T12 w 1196"/>
                  <a:gd name="T14" fmla="+- 0 382 382"/>
                  <a:gd name="T15" fmla="*/ 382 h 229"/>
                  <a:gd name="T16" fmla="+- 0 1198 3"/>
                  <a:gd name="T17" fmla="*/ T16 w 1196"/>
                  <a:gd name="T18" fmla="+- 0 382 382"/>
                  <a:gd name="T19" fmla="*/ 382 h 229"/>
                  <a:gd name="T20" fmla="+- 0 966 3"/>
                  <a:gd name="T21" fmla="*/ T20 w 1196"/>
                  <a:gd name="T22" fmla="+- 0 611 382"/>
                  <a:gd name="T23" fmla="*/ 611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196" h="229">
                    <a:moveTo>
                      <a:pt x="963" y="229"/>
                    </a:moveTo>
                    <a:lnTo>
                      <a:pt x="96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195" y="0"/>
                    </a:lnTo>
                    <a:lnTo>
                      <a:pt x="963" y="229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9" name="Group 88"/>
            <p:cNvGrpSpPr>
              <a:grpSpLocks/>
            </p:cNvGrpSpPr>
            <p:nvPr/>
          </p:nvGrpSpPr>
          <p:grpSpPr bwMode="auto">
            <a:xfrm>
              <a:off x="3" y="382"/>
              <a:ext cx="1196" cy="229"/>
              <a:chOff x="3" y="382"/>
              <a:chExt cx="1196" cy="229"/>
            </a:xfrm>
          </p:grpSpPr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3" y="382"/>
                <a:ext cx="1196" cy="229"/>
              </a:xfrm>
              <a:custGeom>
                <a:avLst/>
                <a:gdLst>
                  <a:gd name="T0" fmla="+- 0 3 3"/>
                  <a:gd name="T1" fmla="*/ T0 w 1196"/>
                  <a:gd name="T2" fmla="+- 0 382 382"/>
                  <a:gd name="T3" fmla="*/ 382 h 229"/>
                  <a:gd name="T4" fmla="+- 0 3 3"/>
                  <a:gd name="T5" fmla="*/ T4 w 1196"/>
                  <a:gd name="T6" fmla="+- 0 484 382"/>
                  <a:gd name="T7" fmla="*/ 484 h 229"/>
                  <a:gd name="T8" fmla="+- 0 966 3"/>
                  <a:gd name="T9" fmla="*/ T8 w 1196"/>
                  <a:gd name="T10" fmla="+- 0 484 382"/>
                  <a:gd name="T11" fmla="*/ 484 h 229"/>
                  <a:gd name="T12" fmla="+- 0 966 3"/>
                  <a:gd name="T13" fmla="*/ T12 w 1196"/>
                  <a:gd name="T14" fmla="+- 0 611 382"/>
                  <a:gd name="T15" fmla="*/ 611 h 229"/>
                  <a:gd name="T16" fmla="+- 0 1198 3"/>
                  <a:gd name="T17" fmla="*/ T16 w 1196"/>
                  <a:gd name="T18" fmla="+- 0 382 382"/>
                  <a:gd name="T19" fmla="*/ 382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196" h="229">
                    <a:moveTo>
                      <a:pt x="0" y="0"/>
                    </a:moveTo>
                    <a:lnTo>
                      <a:pt x="0" y="102"/>
                    </a:lnTo>
                    <a:lnTo>
                      <a:pt x="963" y="102"/>
                    </a:lnTo>
                    <a:lnTo>
                      <a:pt x="963" y="229"/>
                    </a:lnTo>
                    <a:lnTo>
                      <a:pt x="1195" y="0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89"/>
            <p:cNvGrpSpPr>
              <a:grpSpLocks/>
            </p:cNvGrpSpPr>
            <p:nvPr/>
          </p:nvGrpSpPr>
          <p:grpSpPr bwMode="auto">
            <a:xfrm>
              <a:off x="3" y="3"/>
              <a:ext cx="1269" cy="379"/>
              <a:chOff x="3" y="3"/>
              <a:chExt cx="1269" cy="379"/>
            </a:xfrm>
          </p:grpSpPr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3" y="3"/>
                <a:ext cx="1269" cy="379"/>
              </a:xfrm>
              <a:custGeom>
                <a:avLst/>
                <a:gdLst>
                  <a:gd name="T0" fmla="+- 0 1198 3"/>
                  <a:gd name="T1" fmla="*/ T0 w 1269"/>
                  <a:gd name="T2" fmla="+- 0 382 3"/>
                  <a:gd name="T3" fmla="*/ 382 h 379"/>
                  <a:gd name="T4" fmla="+- 0 3 3"/>
                  <a:gd name="T5" fmla="*/ T4 w 1269"/>
                  <a:gd name="T6" fmla="+- 0 382 3"/>
                  <a:gd name="T7" fmla="*/ 382 h 379"/>
                  <a:gd name="T8" fmla="+- 0 3 3"/>
                  <a:gd name="T9" fmla="*/ T8 w 1269"/>
                  <a:gd name="T10" fmla="+- 0 126 3"/>
                  <a:gd name="T11" fmla="*/ 126 h 379"/>
                  <a:gd name="T12" fmla="+- 0 966 3"/>
                  <a:gd name="T13" fmla="*/ T12 w 1269"/>
                  <a:gd name="T14" fmla="+- 0 126 3"/>
                  <a:gd name="T15" fmla="*/ 126 h 379"/>
                  <a:gd name="T16" fmla="+- 0 966 3"/>
                  <a:gd name="T17" fmla="*/ T16 w 1269"/>
                  <a:gd name="T18" fmla="+- 0 3 3"/>
                  <a:gd name="T19" fmla="*/ 3 h 379"/>
                  <a:gd name="T20" fmla="+- 0 1271 3"/>
                  <a:gd name="T21" fmla="*/ T20 w 1269"/>
                  <a:gd name="T22" fmla="+- 0 305 3"/>
                  <a:gd name="T23" fmla="*/ 305 h 379"/>
                  <a:gd name="T24" fmla="+- 0 1198 3"/>
                  <a:gd name="T25" fmla="*/ T24 w 1269"/>
                  <a:gd name="T26" fmla="+- 0 382 3"/>
                  <a:gd name="T27" fmla="*/ 382 h 3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69" h="379">
                    <a:moveTo>
                      <a:pt x="1195" y="379"/>
                    </a:moveTo>
                    <a:lnTo>
                      <a:pt x="0" y="379"/>
                    </a:lnTo>
                    <a:lnTo>
                      <a:pt x="0" y="123"/>
                    </a:lnTo>
                    <a:lnTo>
                      <a:pt x="963" y="123"/>
                    </a:lnTo>
                    <a:lnTo>
                      <a:pt x="963" y="0"/>
                    </a:lnTo>
                    <a:lnTo>
                      <a:pt x="1268" y="302"/>
                    </a:lnTo>
                    <a:lnTo>
                      <a:pt x="1195" y="379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90"/>
            <p:cNvGrpSpPr>
              <a:grpSpLocks/>
            </p:cNvGrpSpPr>
            <p:nvPr/>
          </p:nvGrpSpPr>
          <p:grpSpPr bwMode="auto">
            <a:xfrm>
              <a:off x="3" y="3"/>
              <a:ext cx="1269" cy="379"/>
              <a:chOff x="3" y="3"/>
              <a:chExt cx="1269" cy="379"/>
            </a:xfrm>
          </p:grpSpPr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3" y="3"/>
                <a:ext cx="1269" cy="379"/>
              </a:xfrm>
              <a:custGeom>
                <a:avLst/>
                <a:gdLst>
                  <a:gd name="T0" fmla="+- 0 1198 3"/>
                  <a:gd name="T1" fmla="*/ T0 w 1269"/>
                  <a:gd name="T2" fmla="+- 0 382 3"/>
                  <a:gd name="T3" fmla="*/ 382 h 379"/>
                  <a:gd name="T4" fmla="+- 0 1271 3"/>
                  <a:gd name="T5" fmla="*/ T4 w 1269"/>
                  <a:gd name="T6" fmla="+- 0 305 3"/>
                  <a:gd name="T7" fmla="*/ 305 h 379"/>
                  <a:gd name="T8" fmla="+- 0 966 3"/>
                  <a:gd name="T9" fmla="*/ T8 w 1269"/>
                  <a:gd name="T10" fmla="+- 0 3 3"/>
                  <a:gd name="T11" fmla="*/ 3 h 379"/>
                  <a:gd name="T12" fmla="+- 0 966 3"/>
                  <a:gd name="T13" fmla="*/ T12 w 1269"/>
                  <a:gd name="T14" fmla="+- 0 126 3"/>
                  <a:gd name="T15" fmla="*/ 126 h 379"/>
                  <a:gd name="T16" fmla="+- 0 3 3"/>
                  <a:gd name="T17" fmla="*/ T16 w 1269"/>
                  <a:gd name="T18" fmla="+- 0 126 3"/>
                  <a:gd name="T19" fmla="*/ 126 h 379"/>
                  <a:gd name="T20" fmla="+- 0 3 3"/>
                  <a:gd name="T21" fmla="*/ T20 w 1269"/>
                  <a:gd name="T22" fmla="+- 0 382 3"/>
                  <a:gd name="T23" fmla="*/ 382 h 3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69" h="379">
                    <a:moveTo>
                      <a:pt x="1195" y="379"/>
                    </a:moveTo>
                    <a:lnTo>
                      <a:pt x="1268" y="302"/>
                    </a:lnTo>
                    <a:lnTo>
                      <a:pt x="963" y="0"/>
                    </a:lnTo>
                    <a:lnTo>
                      <a:pt x="963" y="123"/>
                    </a:lnTo>
                    <a:lnTo>
                      <a:pt x="0" y="123"/>
                    </a:lnTo>
                    <a:lnTo>
                      <a:pt x="0" y="379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2" name="Group 91"/>
            <p:cNvGrpSpPr>
              <a:grpSpLocks/>
            </p:cNvGrpSpPr>
            <p:nvPr/>
          </p:nvGrpSpPr>
          <p:grpSpPr bwMode="auto">
            <a:xfrm>
              <a:off x="1287" y="32"/>
              <a:ext cx="780" cy="548"/>
              <a:chOff x="1287" y="32"/>
              <a:chExt cx="780" cy="548"/>
            </a:xfrm>
          </p:grpSpPr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1287" y="32"/>
                <a:ext cx="780" cy="548"/>
              </a:xfrm>
              <a:custGeom>
                <a:avLst/>
                <a:gdLst>
                  <a:gd name="T0" fmla="+- 0 1287 1287"/>
                  <a:gd name="T1" fmla="*/ T0 w 780"/>
                  <a:gd name="T2" fmla="+- 0 32 32"/>
                  <a:gd name="T3" fmla="*/ 32 h 548"/>
                  <a:gd name="T4" fmla="+- 0 2066 1287"/>
                  <a:gd name="T5" fmla="*/ T4 w 780"/>
                  <a:gd name="T6" fmla="+- 0 32 32"/>
                  <a:gd name="T7" fmla="*/ 32 h 548"/>
                  <a:gd name="T8" fmla="+- 0 2066 1287"/>
                  <a:gd name="T9" fmla="*/ T8 w 780"/>
                  <a:gd name="T10" fmla="+- 0 579 32"/>
                  <a:gd name="T11" fmla="*/ 579 h 548"/>
                  <a:gd name="T12" fmla="+- 0 1287 1287"/>
                  <a:gd name="T13" fmla="*/ T12 w 780"/>
                  <a:gd name="T14" fmla="+- 0 579 32"/>
                  <a:gd name="T15" fmla="*/ 579 h 548"/>
                  <a:gd name="T16" fmla="+- 0 1287 1287"/>
                  <a:gd name="T17" fmla="*/ T16 w 780"/>
                  <a:gd name="T18" fmla="+- 0 32 32"/>
                  <a:gd name="T19" fmla="*/ 32 h 5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0" h="548">
                    <a:moveTo>
                      <a:pt x="0" y="0"/>
                    </a:moveTo>
                    <a:lnTo>
                      <a:pt x="779" y="0"/>
                    </a:lnTo>
                    <a:lnTo>
                      <a:pt x="779" y="547"/>
                    </a:lnTo>
                    <a:lnTo>
                      <a:pt x="0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3" name="Group 92"/>
            <p:cNvGrpSpPr>
              <a:grpSpLocks/>
            </p:cNvGrpSpPr>
            <p:nvPr/>
          </p:nvGrpSpPr>
          <p:grpSpPr bwMode="auto">
            <a:xfrm>
              <a:off x="1287" y="32"/>
              <a:ext cx="780" cy="548"/>
              <a:chOff x="1287" y="32"/>
              <a:chExt cx="780" cy="548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1287" y="32"/>
                <a:ext cx="780" cy="548"/>
              </a:xfrm>
              <a:custGeom>
                <a:avLst/>
                <a:gdLst>
                  <a:gd name="T0" fmla="+- 0 2066 1287"/>
                  <a:gd name="T1" fmla="*/ T0 w 780"/>
                  <a:gd name="T2" fmla="+- 0 579 32"/>
                  <a:gd name="T3" fmla="*/ 579 h 548"/>
                  <a:gd name="T4" fmla="+- 0 1287 1287"/>
                  <a:gd name="T5" fmla="*/ T4 w 780"/>
                  <a:gd name="T6" fmla="+- 0 579 32"/>
                  <a:gd name="T7" fmla="*/ 579 h 548"/>
                  <a:gd name="T8" fmla="+- 0 1287 1287"/>
                  <a:gd name="T9" fmla="*/ T8 w 780"/>
                  <a:gd name="T10" fmla="+- 0 32 32"/>
                  <a:gd name="T11" fmla="*/ 32 h 548"/>
                  <a:gd name="T12" fmla="+- 0 2066 1287"/>
                  <a:gd name="T13" fmla="*/ T12 w 780"/>
                  <a:gd name="T14" fmla="+- 0 32 32"/>
                  <a:gd name="T15" fmla="*/ 32 h 548"/>
                  <a:gd name="T16" fmla="+- 0 2066 1287"/>
                  <a:gd name="T17" fmla="*/ T16 w 780"/>
                  <a:gd name="T18" fmla="+- 0 579 32"/>
                  <a:gd name="T19" fmla="*/ 579 h 5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0" h="548">
                    <a:moveTo>
                      <a:pt x="779" y="547"/>
                    </a:moveTo>
                    <a:lnTo>
                      <a:pt x="0" y="547"/>
                    </a:lnTo>
                    <a:lnTo>
                      <a:pt x="0" y="0"/>
                    </a:lnTo>
                    <a:lnTo>
                      <a:pt x="779" y="0"/>
                    </a:lnTo>
                    <a:lnTo>
                      <a:pt x="779" y="547"/>
                    </a:lnTo>
                    <a:close/>
                  </a:path>
                </a:pathLst>
              </a:custGeom>
              <a:noFill/>
              <a:ln w="20056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24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4413" y="3276600"/>
            <a:ext cx="63976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 Process efficiency in primary production alone: impossible</a:t>
            </a:r>
            <a:b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 Recycling: reduces energy use by over 90%...</a:t>
            </a:r>
            <a:b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         - Al stocks in use approach saturation</a:t>
            </a:r>
            <a:b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         - Achieve a 100% recovery of scrap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         - Resolve quality challenge (accumulation of alloying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           elements)</a:t>
            </a:r>
            <a:endParaRPr lang="en-US" sz="1800" dirty="0" smtClean="0">
              <a:solidFill>
                <a:srgbClr val="000000"/>
              </a:solidFill>
              <a:latin typeface="+mn-lt"/>
              <a:cs typeface="Times New Roman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3400" y="2362200"/>
            <a:ext cx="6078538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990000"/>
                </a:solidFill>
                <a:latin typeface="+mn-lt"/>
                <a:cs typeface="Times New Roman" charset="0"/>
              </a:rPr>
              <a:t>Emission (E) = Production (P) * emission per ton (e)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990000"/>
                </a:solidFill>
                <a:latin typeface="+mn-lt"/>
                <a:cs typeface="Times New Roman" charset="0"/>
              </a:rPr>
              <a:t/>
            </a:r>
            <a:br>
              <a:rPr lang="en-US" dirty="0" smtClean="0">
                <a:solidFill>
                  <a:srgbClr val="990000"/>
                </a:solidFill>
                <a:latin typeface="+mn-lt"/>
                <a:cs typeface="Times New Roman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</a:rPr>
              <a:t>E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 /2 (-50%)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  <a:t>P  *3</a:t>
            </a:r>
            <a:br>
              <a:rPr lang="en-US" sz="1800" dirty="0" smtClean="0">
                <a:solidFill>
                  <a:srgbClr val="000000"/>
                </a:solidFill>
                <a:latin typeface="+mn-lt"/>
                <a:cs typeface="Times New Roman" charset="0"/>
                <a:sym typeface="Wingdings" charset="0"/>
              </a:rPr>
            </a:br>
            <a:r>
              <a:rPr lang="en-US" sz="1800" dirty="0" smtClean="0">
                <a:solidFill>
                  <a:srgbClr val="990000"/>
                </a:solidFill>
                <a:latin typeface="+mn-lt"/>
                <a:cs typeface="Times New Roman" charset="0"/>
                <a:sym typeface="Wingdings" charset="0"/>
              </a:rPr>
              <a:t>e  /6 (-85%)</a:t>
            </a:r>
            <a:endParaRPr lang="en-US" sz="1800" dirty="0" smtClean="0">
              <a:solidFill>
                <a:srgbClr val="990000"/>
              </a:solidFill>
              <a:latin typeface="+mn-lt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1000" y="3810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altLang="zh-CN" sz="2400" b="1" dirty="0" smtClean="0">
                <a:solidFill>
                  <a:srgbClr val="333399"/>
                </a:solidFill>
                <a:latin typeface="+mn-lt"/>
              </a:rPr>
              <a:t>Climate change mitigation options for the Al industry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533400" y="1133475"/>
            <a:ext cx="8191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Twin-challenge</a:t>
            </a:r>
          </a:p>
          <a:p>
            <a:pPr eaLnBrk="1" hangingPunct="1"/>
            <a:r>
              <a:rPr lang="en-US" sz="1800" dirty="0"/>
              <a:t>1. Growth in demand expected (factor 3-4)</a:t>
            </a:r>
            <a:br>
              <a:rPr lang="en-US" sz="1800" dirty="0"/>
            </a:br>
            <a:r>
              <a:rPr lang="en-US" sz="1800" dirty="0"/>
              <a:t>2. Reduction in GHG emissions required to reach 2°C target (50-85% by 2050)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28800" y="5181600"/>
            <a:ext cx="5562600" cy="1447800"/>
            <a:chOff x="939800" y="1600200"/>
            <a:chExt cx="7136800" cy="21336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800" y="1600200"/>
              <a:ext cx="2336800" cy="1752600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" r="32466"/>
            <a:stretch/>
          </p:blipFill>
          <p:spPr bwMode="auto">
            <a:xfrm>
              <a:off x="5715000" y="1600200"/>
              <a:ext cx="2361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962400" y="2133600"/>
              <a:ext cx="1066800" cy="6858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Industry</a:t>
              </a:r>
              <a:endParaRPr lang="en-US" sz="1400" dirty="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3276600" y="2209800"/>
              <a:ext cx="685800" cy="533400"/>
            </a:xfrm>
            <a:prstGeom prst="rightArrow">
              <a:avLst/>
            </a:prstGeom>
            <a:solidFill>
              <a:srgbClr val="7E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5029200" y="2209800"/>
              <a:ext cx="685800" cy="533400"/>
            </a:xfrm>
            <a:prstGeom prst="rightArrow">
              <a:avLst/>
            </a:prstGeom>
            <a:solidFill>
              <a:srgbClr val="7E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58000" y="3352800"/>
              <a:ext cx="76200" cy="3048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95800" y="3657600"/>
              <a:ext cx="2438400" cy="762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Up Arrow 25"/>
            <p:cNvSpPr/>
            <p:nvPr/>
          </p:nvSpPr>
          <p:spPr>
            <a:xfrm>
              <a:off x="4419600" y="2819400"/>
              <a:ext cx="152400" cy="914400"/>
            </a:xfrm>
            <a:prstGeom prst="upArrow">
              <a:avLst/>
            </a:prstGeom>
            <a:solidFill>
              <a:srgbClr val="99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61279" y="457200"/>
            <a:ext cx="3469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nb-NO" sz="2400" b="1" dirty="0" smtClean="0">
                <a:solidFill>
                  <a:srgbClr val="333399"/>
                </a:solidFill>
                <a:latin typeface="+mn-lt"/>
                <a:ea typeface="SimSun" pitchFamily="2" charset="-122"/>
                <a:cs typeface="+mn-cs"/>
              </a:rPr>
              <a:t>Three </a:t>
            </a:r>
            <a:r>
              <a:rPr lang="nb-NO" sz="2400" b="1" dirty="0" err="1" smtClean="0">
                <a:solidFill>
                  <a:srgbClr val="333399"/>
                </a:solidFill>
                <a:latin typeface="+mn-lt"/>
                <a:ea typeface="SimSun" pitchFamily="2" charset="-122"/>
                <a:cs typeface="+mn-cs"/>
              </a:rPr>
              <a:t>layers</a:t>
            </a:r>
            <a:r>
              <a:rPr lang="nb-NO" sz="2400" b="1" dirty="0" smtClean="0">
                <a:solidFill>
                  <a:srgbClr val="333399"/>
                </a:solidFill>
                <a:latin typeface="+mn-lt"/>
                <a:ea typeface="SimSun" pitchFamily="2" charset="-122"/>
                <a:cs typeface="+mn-cs"/>
              </a:rPr>
              <a:t> </a:t>
            </a:r>
            <a:r>
              <a:rPr lang="nb-NO" sz="2400" b="1" dirty="0" err="1" smtClean="0">
                <a:solidFill>
                  <a:srgbClr val="333399"/>
                </a:solidFill>
                <a:latin typeface="+mn-lt"/>
                <a:ea typeface="SimSun" pitchFamily="2" charset="-122"/>
                <a:cs typeface="+mn-cs"/>
              </a:rPr>
              <a:t>approach</a:t>
            </a:r>
            <a:endParaRPr lang="en-US" sz="2400" b="1" dirty="0" smtClean="0">
              <a:solidFill>
                <a:srgbClr val="333399"/>
              </a:solidFill>
              <a:latin typeface="+mn-lt"/>
              <a:ea typeface="SimSun" pitchFamily="2" charset="-122"/>
              <a:cs typeface="+mn-cs"/>
            </a:endParaRP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3" y="1447800"/>
            <a:ext cx="766641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4191000" y="5972175"/>
            <a:ext cx="44701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Source: Liu, Bangs, and Müller </a:t>
            </a:r>
            <a:r>
              <a:rPr lang="en-US" sz="1200" dirty="0" smtClean="0"/>
              <a:t>(2012): </a:t>
            </a:r>
            <a:r>
              <a:rPr lang="en-US" sz="1200" dirty="0"/>
              <a:t>Nature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23353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 descr="GlobaAl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7344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609600" y="381000"/>
            <a:ext cx="797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altLang="zh-CN" sz="2400" b="1" dirty="0" smtClean="0">
                <a:solidFill>
                  <a:srgbClr val="333399"/>
                </a:solidFill>
                <a:latin typeface="+mn-lt"/>
              </a:rPr>
              <a:t>Global anthropogenic metallurgical Al cycle in 2009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4191000" y="6477000"/>
            <a:ext cx="4367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Source: Liu, Bangs, and Müller 2012: Nature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71433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629400" cy="469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609600" y="381000"/>
            <a:ext cx="797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altLang="zh-CN" sz="2400" b="1" dirty="0" smtClean="0">
                <a:solidFill>
                  <a:srgbClr val="333399"/>
                </a:solidFill>
                <a:latin typeface="+mn-lt"/>
              </a:rPr>
              <a:t>GHG emissions of the global Al cycle in 2009</a:t>
            </a:r>
          </a:p>
        </p:txBody>
      </p:sp>
      <p:sp>
        <p:nvSpPr>
          <p:cNvPr id="41988" name="TextBox 8"/>
          <p:cNvSpPr txBox="1">
            <a:spLocks noChangeArrowheads="1"/>
          </p:cNvSpPr>
          <p:nvPr/>
        </p:nvSpPr>
        <p:spPr bwMode="auto">
          <a:xfrm>
            <a:off x="3557588" y="6276975"/>
            <a:ext cx="4367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Source: Liu, Bangs, and Müller 2012: Nature Climate Change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9852" y="5791200"/>
            <a:ext cx="116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(Mt CO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-eq)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3391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373868"/>
            <a:ext cx="205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Al stock patterns</a:t>
            </a:r>
            <a:endParaRPr lang="en-US" sz="1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24200" y="2888158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Al flows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55633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990000"/>
                </a:solidFill>
              </a:rPr>
              <a:t>Material efficiency</a:t>
            </a:r>
            <a:endParaRPr lang="en-US" sz="1800" dirty="0">
              <a:solidFill>
                <a:srgbClr val="99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2287" y="415426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990000"/>
                </a:solidFill>
              </a:rPr>
              <a:t>Energy efficiency</a:t>
            </a:r>
            <a:endParaRPr lang="en-US" sz="1800" dirty="0">
              <a:solidFill>
                <a:srgbClr val="99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3516868"/>
            <a:ext cx="162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Energy flows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29617" y="4775537"/>
            <a:ext cx="228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990000"/>
                </a:solidFill>
              </a:rPr>
              <a:t>C intensity of energy</a:t>
            </a:r>
            <a:endParaRPr lang="en-US" sz="1800" dirty="0">
              <a:solidFill>
                <a:srgbClr val="99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3287" y="4050268"/>
            <a:ext cx="186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Emission flows</a:t>
            </a:r>
            <a:endParaRPr lang="en-US" sz="18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38400" y="2678668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53812" y="3288268"/>
            <a:ext cx="330875" cy="337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37287" y="3288268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587412" y="3865602"/>
            <a:ext cx="330875" cy="337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42287" y="3821668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92412" y="4431268"/>
            <a:ext cx="330875" cy="337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95800" y="3011269"/>
            <a:ext cx="3276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9" idx="0"/>
          </p:cNvCxnSpPr>
          <p:nvPr/>
        </p:nvCxnSpPr>
        <p:spPr>
          <a:xfrm flipH="1">
            <a:off x="7755769" y="3011269"/>
            <a:ext cx="16631" cy="1038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69546" y="4840069"/>
            <a:ext cx="199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990000"/>
                </a:solidFill>
              </a:rPr>
              <a:t>Process emission</a:t>
            </a:r>
            <a:br>
              <a:rPr lang="en-US" sz="1800" dirty="0" smtClean="0">
                <a:solidFill>
                  <a:srgbClr val="990000"/>
                </a:solidFill>
              </a:rPr>
            </a:br>
            <a:r>
              <a:rPr lang="en-US" sz="1800" dirty="0" smtClean="0">
                <a:solidFill>
                  <a:srgbClr val="990000"/>
                </a:solidFill>
              </a:rPr>
              <a:t>efficiency</a:t>
            </a:r>
            <a:endParaRPr lang="en-US" sz="1800" dirty="0">
              <a:solidFill>
                <a:srgbClr val="990000"/>
              </a:solidFill>
            </a:endParaRPr>
          </a:p>
        </p:txBody>
      </p:sp>
      <p:cxnSp>
        <p:nvCxnSpPr>
          <p:cNvPr id="24" name="Straight Arrow Connector 23"/>
          <p:cNvCxnSpPr>
            <a:stCxn id="22" idx="0"/>
            <a:endCxn id="9" idx="2"/>
          </p:cNvCxnSpPr>
          <p:nvPr/>
        </p:nvCxnSpPr>
        <p:spPr>
          <a:xfrm flipH="1" flipV="1">
            <a:off x="7755769" y="4419600"/>
            <a:ext cx="10504" cy="42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00200" y="838200"/>
            <a:ext cx="593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How do we calculate future emissions?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0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258177" y="228600"/>
            <a:ext cx="65142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cs typeface="+mn-cs"/>
              </a:rPr>
              <a:t>Three </a:t>
            </a: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key </a:t>
            </a:r>
            <a:r>
              <a:rPr lang="en-US" sz="2400" b="1" dirty="0">
                <a:solidFill>
                  <a:srgbClr val="000090"/>
                </a:solidFill>
                <a:cs typeface="+mn-cs"/>
              </a:rPr>
              <a:t>drivers for </a:t>
            </a: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global material cycles</a:t>
            </a:r>
            <a:endParaRPr lang="en-US" sz="2400" b="1" dirty="0">
              <a:solidFill>
                <a:srgbClr val="000090"/>
              </a:solidFill>
              <a:cs typeface="+mn-cs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94435" y="762000"/>
            <a:ext cx="288783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smtClean="0">
                <a:cs typeface="+mn-cs"/>
              </a:rPr>
              <a:t>1. Population </a:t>
            </a:r>
            <a:r>
              <a:rPr lang="en-US" sz="1600" dirty="0">
                <a:cs typeface="+mn-cs"/>
              </a:rPr>
              <a:t>growth and </a:t>
            </a:r>
          </a:p>
          <a:p>
            <a:pPr algn="ctr">
              <a:defRPr/>
            </a:pPr>
            <a:r>
              <a:rPr lang="en-US" sz="1600" dirty="0">
                <a:cs typeface="+mn-cs"/>
              </a:rPr>
              <a:t>urbanization / industrialization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296585" y="3024187"/>
            <a:ext cx="1599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cs typeface="+mn-cs"/>
              </a:rPr>
              <a:t>2. Globalization</a:t>
            </a:r>
            <a:endParaRPr lang="en-US" sz="1600" dirty="0">
              <a:cs typeface="+mn-cs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52400" y="4768850"/>
            <a:ext cx="43592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cs typeface="+mn-cs"/>
              </a:rPr>
              <a:t>3. Climate change &amp; sustainable development</a:t>
            </a:r>
            <a:endParaRPr lang="en-US" sz="1600" dirty="0">
              <a:cs typeface="+mn-cs"/>
            </a:endParaRPr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35563"/>
            <a:ext cx="33496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4114800" y="1804987"/>
            <a:ext cx="47216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  <a:sym typeface="Wingdings" charset="0"/>
              </a:rPr>
              <a:t> Moves materials from </a:t>
            </a:r>
            <a:r>
              <a:rPr lang="en-US" sz="1800" dirty="0" smtClean="0">
                <a:cs typeface="+mn-cs"/>
                <a:sym typeface="Wingdings" charset="0"/>
              </a:rPr>
              <a:t>the ground </a:t>
            </a:r>
            <a:r>
              <a:rPr lang="en-US" sz="1800" dirty="0">
                <a:cs typeface="+mn-cs"/>
                <a:sym typeface="Wingdings" charset="0"/>
              </a:rPr>
              <a:t>into use</a:t>
            </a:r>
            <a:endParaRPr lang="en-US" sz="1800" dirty="0">
              <a:cs typeface="+mn-cs"/>
            </a:endParaRP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214439" y="3709987"/>
            <a:ext cx="39389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  <a:sym typeface="Wingdings" charset="0"/>
              </a:rPr>
              <a:t> Moves materials around the world</a:t>
            </a:r>
            <a:endParaRPr lang="en-US" sz="1800" dirty="0">
              <a:cs typeface="+mn-cs"/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4267200" y="5650468"/>
            <a:ext cx="4660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  <a:sym typeface="Wingdings" charset="0"/>
              </a:rPr>
              <a:t> </a:t>
            </a:r>
            <a:r>
              <a:rPr lang="en-US" sz="1800" dirty="0" smtClean="0">
                <a:cs typeface="+mn-cs"/>
                <a:sym typeface="Wingdings" charset="0"/>
              </a:rPr>
              <a:t>Incentives for recycling and clean energy</a:t>
            </a:r>
            <a:endParaRPr lang="en-US" sz="1800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8988"/>
            <a:ext cx="2667000" cy="1384912"/>
          </a:xfrm>
          <a:prstGeom prst="rect">
            <a:avLst/>
          </a:prstGeom>
        </p:spPr>
      </p:pic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417513" y="1309687"/>
            <a:ext cx="3240087" cy="1638300"/>
            <a:chOff x="0" y="723206"/>
            <a:chExt cx="9144000" cy="4280533"/>
          </a:xfrm>
        </p:grpSpPr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3206"/>
              <a:ext cx="9144000" cy="143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6820"/>
              <a:ext cx="9144000" cy="143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70434"/>
              <a:ext cx="9144000" cy="143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409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/>
      <p:bldP spid="52230" grpId="0"/>
      <p:bldP spid="52231" grpId="0"/>
      <p:bldP spid="52240" grpId="0"/>
      <p:bldP spid="52241" grpId="0"/>
      <p:bldP spid="522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51"/>
          <a:stretch>
            <a:fillRect/>
          </a:stretch>
        </p:blipFill>
        <p:spPr bwMode="auto">
          <a:xfrm>
            <a:off x="762000" y="1166813"/>
            <a:ext cx="7391400" cy="498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 txBox="1">
            <a:spLocks/>
          </p:cNvSpPr>
          <p:nvPr/>
        </p:nvSpPr>
        <p:spPr bwMode="auto">
          <a:xfrm>
            <a:off x="457200" y="2286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altLang="zh-CN" sz="2400" b="1" dirty="0" smtClean="0">
                <a:solidFill>
                  <a:srgbClr val="333399"/>
                </a:solidFill>
                <a:latin typeface="+mn-lt"/>
              </a:rPr>
              <a:t>Historical country-wise and </a:t>
            </a:r>
          </a:p>
          <a:p>
            <a:pPr algn="ctr">
              <a:defRPr/>
            </a:pPr>
            <a:r>
              <a:rPr lang="en-US" altLang="zh-CN" sz="2400" b="1" dirty="0" smtClean="0">
                <a:solidFill>
                  <a:srgbClr val="333399"/>
                </a:solidFill>
                <a:latin typeface="+mn-lt"/>
              </a:rPr>
              <a:t>future global stock patterns (scenarios)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3657600" y="6276975"/>
            <a:ext cx="4367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Source: Liu, Bangs, and Müller 2012: Nature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05826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 txBox="1">
            <a:spLocks/>
          </p:cNvSpPr>
          <p:nvPr/>
        </p:nvSpPr>
        <p:spPr bwMode="auto">
          <a:xfrm>
            <a:off x="76200" y="533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altLang="zh-CN" sz="2400" b="1" dirty="0" smtClean="0">
                <a:solidFill>
                  <a:srgbClr val="333399"/>
                </a:solidFill>
                <a:latin typeface="+mn-lt"/>
                <a:ea typeface="SimSun" charset="0"/>
                <a:cs typeface="SimSun" charset="0"/>
              </a:rPr>
              <a:t>Mitigation wedges and their implementation in the model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739900"/>
            <a:ext cx="892810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7936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20155"/>
          <a:stretch>
            <a:fillRect/>
          </a:stretch>
        </p:blipFill>
        <p:spPr bwMode="auto">
          <a:xfrm>
            <a:off x="1600200" y="960438"/>
            <a:ext cx="599598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 txBox="1">
            <a:spLocks/>
          </p:cNvSpPr>
          <p:nvPr/>
        </p:nvSpPr>
        <p:spPr bwMode="auto">
          <a:xfrm>
            <a:off x="152400" y="106363"/>
            <a:ext cx="8839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altLang="zh-CN" sz="2400" b="1" dirty="0" smtClean="0">
                <a:solidFill>
                  <a:srgbClr val="333399"/>
                </a:solidFill>
                <a:latin typeface="+mn-lt"/>
              </a:rPr>
              <a:t>GHG emission pathways and mitigation wedges </a:t>
            </a:r>
            <a:br>
              <a:rPr lang="en-US" altLang="zh-CN" sz="2400" b="1" dirty="0" smtClean="0">
                <a:solidFill>
                  <a:srgbClr val="333399"/>
                </a:solidFill>
                <a:latin typeface="+mn-lt"/>
              </a:rPr>
            </a:br>
            <a:r>
              <a:rPr lang="en-US" altLang="zh-CN" sz="2400" b="1" dirty="0" smtClean="0">
                <a:solidFill>
                  <a:srgbClr val="333399"/>
                </a:solidFill>
                <a:latin typeface="+mn-lt"/>
              </a:rPr>
              <a:t>for the nine dynamic stock scenarios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5715000"/>
            <a:ext cx="6278563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4B00"/>
                </a:solidFill>
              </a:rPr>
              <a:t>M1: Near perfect collection</a:t>
            </a:r>
          </a:p>
          <a:p>
            <a:pPr>
              <a:defRPr/>
            </a:pPr>
            <a:r>
              <a:rPr lang="en-US" sz="1600" dirty="0">
                <a:solidFill>
                  <a:srgbClr val="CC9900"/>
                </a:solidFill>
              </a:rPr>
              <a:t>M2: Technologies for yield improvement</a:t>
            </a:r>
          </a:p>
          <a:p>
            <a:pPr>
              <a:defRPr/>
            </a:pPr>
            <a:r>
              <a:rPr lang="en-US" sz="1600" dirty="0">
                <a:solidFill>
                  <a:srgbClr val="00B000"/>
                </a:solidFill>
              </a:rPr>
              <a:t>M3: Technologies for energy and emissions efficiency improvement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M4: CCS and electricity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decarbonization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4191000" y="5562600"/>
            <a:ext cx="4367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Source: Liu, Bangs, and Müller 2012: Nature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24650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682" y="909935"/>
            <a:ext cx="5640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Linkages with other metals – alloying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78" name="Group 77"/>
          <p:cNvGrpSpPr>
            <a:grpSpLocks/>
          </p:cNvGrpSpPr>
          <p:nvPr/>
        </p:nvGrpSpPr>
        <p:grpSpPr bwMode="auto">
          <a:xfrm>
            <a:off x="3352800" y="2971800"/>
            <a:ext cx="1997710" cy="668655"/>
            <a:chOff x="3" y="3"/>
            <a:chExt cx="3146" cy="1053"/>
          </a:xfrm>
        </p:grpSpPr>
        <p:grpSp>
          <p:nvGrpSpPr>
            <p:cNvPr id="79" name="Group 78"/>
            <p:cNvGrpSpPr>
              <a:grpSpLocks/>
            </p:cNvGrpSpPr>
            <p:nvPr/>
          </p:nvGrpSpPr>
          <p:grpSpPr bwMode="auto">
            <a:xfrm>
              <a:off x="1877" y="245"/>
              <a:ext cx="1272" cy="232"/>
              <a:chOff x="1877" y="245"/>
              <a:chExt cx="1272" cy="232"/>
            </a:xfrm>
          </p:grpSpPr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1877" y="245"/>
                <a:ext cx="1272" cy="232"/>
              </a:xfrm>
              <a:custGeom>
                <a:avLst/>
                <a:gdLst>
                  <a:gd name="T0" fmla="+- 0 2977 1877"/>
                  <a:gd name="T1" fmla="*/ T0 w 1272"/>
                  <a:gd name="T2" fmla="+- 0 476 245"/>
                  <a:gd name="T3" fmla="*/ 476 h 232"/>
                  <a:gd name="T4" fmla="+- 0 2977 1877"/>
                  <a:gd name="T5" fmla="*/ T4 w 1272"/>
                  <a:gd name="T6" fmla="+- 0 405 245"/>
                  <a:gd name="T7" fmla="*/ 405 h 232"/>
                  <a:gd name="T8" fmla="+- 0 1877 1877"/>
                  <a:gd name="T9" fmla="*/ T8 w 1272"/>
                  <a:gd name="T10" fmla="+- 0 405 245"/>
                  <a:gd name="T11" fmla="*/ 405 h 232"/>
                  <a:gd name="T12" fmla="+- 0 1877 1877"/>
                  <a:gd name="T13" fmla="*/ T12 w 1272"/>
                  <a:gd name="T14" fmla="+- 0 245 245"/>
                  <a:gd name="T15" fmla="*/ 245 h 232"/>
                  <a:gd name="T16" fmla="+- 0 3088 1877"/>
                  <a:gd name="T17" fmla="*/ T16 w 1272"/>
                  <a:gd name="T18" fmla="+- 0 245 245"/>
                  <a:gd name="T19" fmla="*/ 245 h 232"/>
                  <a:gd name="T20" fmla="+- 0 3148 1877"/>
                  <a:gd name="T21" fmla="*/ T20 w 1272"/>
                  <a:gd name="T22" fmla="+- 0 305 245"/>
                  <a:gd name="T23" fmla="*/ 305 h 232"/>
                  <a:gd name="T24" fmla="+- 0 2977 1877"/>
                  <a:gd name="T25" fmla="*/ T24 w 1272"/>
                  <a:gd name="T26" fmla="+- 0 476 245"/>
                  <a:gd name="T27" fmla="*/ 476 h 2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72" h="232">
                    <a:moveTo>
                      <a:pt x="1100" y="231"/>
                    </a:moveTo>
                    <a:lnTo>
                      <a:pt x="1100" y="160"/>
                    </a:lnTo>
                    <a:lnTo>
                      <a:pt x="0" y="160"/>
                    </a:lnTo>
                    <a:lnTo>
                      <a:pt x="0" y="0"/>
                    </a:lnTo>
                    <a:lnTo>
                      <a:pt x="1211" y="0"/>
                    </a:lnTo>
                    <a:lnTo>
                      <a:pt x="1271" y="60"/>
                    </a:lnTo>
                    <a:lnTo>
                      <a:pt x="1100" y="231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9"/>
            <p:cNvGrpSpPr>
              <a:grpSpLocks/>
            </p:cNvGrpSpPr>
            <p:nvPr/>
          </p:nvGrpSpPr>
          <p:grpSpPr bwMode="auto">
            <a:xfrm>
              <a:off x="1877" y="245"/>
              <a:ext cx="1272" cy="232"/>
              <a:chOff x="1877" y="245"/>
              <a:chExt cx="1272" cy="232"/>
            </a:xfrm>
          </p:grpSpPr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1877" y="245"/>
                <a:ext cx="1272" cy="232"/>
              </a:xfrm>
              <a:custGeom>
                <a:avLst/>
                <a:gdLst>
                  <a:gd name="T0" fmla="+- 0 1877 1877"/>
                  <a:gd name="T1" fmla="*/ T0 w 1272"/>
                  <a:gd name="T2" fmla="+- 0 245 245"/>
                  <a:gd name="T3" fmla="*/ 245 h 232"/>
                  <a:gd name="T4" fmla="+- 0 1877 1877"/>
                  <a:gd name="T5" fmla="*/ T4 w 1272"/>
                  <a:gd name="T6" fmla="+- 0 405 245"/>
                  <a:gd name="T7" fmla="*/ 405 h 232"/>
                  <a:gd name="T8" fmla="+- 0 2977 1877"/>
                  <a:gd name="T9" fmla="*/ T8 w 1272"/>
                  <a:gd name="T10" fmla="+- 0 405 245"/>
                  <a:gd name="T11" fmla="*/ 405 h 232"/>
                  <a:gd name="T12" fmla="+- 0 2977 1877"/>
                  <a:gd name="T13" fmla="*/ T12 w 1272"/>
                  <a:gd name="T14" fmla="+- 0 476 245"/>
                  <a:gd name="T15" fmla="*/ 476 h 232"/>
                  <a:gd name="T16" fmla="+- 0 3148 1877"/>
                  <a:gd name="T17" fmla="*/ T16 w 1272"/>
                  <a:gd name="T18" fmla="+- 0 305 245"/>
                  <a:gd name="T19" fmla="*/ 305 h 232"/>
                  <a:gd name="T20" fmla="+- 0 3088 1877"/>
                  <a:gd name="T21" fmla="*/ T20 w 1272"/>
                  <a:gd name="T22" fmla="+- 0 245 245"/>
                  <a:gd name="T23" fmla="*/ 245 h 2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72" h="232">
                    <a:moveTo>
                      <a:pt x="0" y="0"/>
                    </a:moveTo>
                    <a:lnTo>
                      <a:pt x="0" y="160"/>
                    </a:lnTo>
                    <a:lnTo>
                      <a:pt x="1100" y="160"/>
                    </a:lnTo>
                    <a:lnTo>
                      <a:pt x="1100" y="231"/>
                    </a:lnTo>
                    <a:lnTo>
                      <a:pt x="1271" y="60"/>
                    </a:lnTo>
                    <a:lnTo>
                      <a:pt x="1211" y="0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1877" y="137"/>
              <a:ext cx="1211" cy="108"/>
              <a:chOff x="1877" y="137"/>
              <a:chExt cx="1211" cy="108"/>
            </a:xfrm>
          </p:grpSpPr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1877" y="137"/>
                <a:ext cx="1211" cy="108"/>
              </a:xfrm>
              <a:custGeom>
                <a:avLst/>
                <a:gdLst>
                  <a:gd name="T0" fmla="+- 0 3088 1877"/>
                  <a:gd name="T1" fmla="*/ T0 w 1211"/>
                  <a:gd name="T2" fmla="+- 0 245 137"/>
                  <a:gd name="T3" fmla="*/ 245 h 108"/>
                  <a:gd name="T4" fmla="+- 0 1877 1877"/>
                  <a:gd name="T5" fmla="*/ T4 w 1211"/>
                  <a:gd name="T6" fmla="+- 0 245 137"/>
                  <a:gd name="T7" fmla="*/ 245 h 108"/>
                  <a:gd name="T8" fmla="+- 0 1877 1877"/>
                  <a:gd name="T9" fmla="*/ T8 w 1211"/>
                  <a:gd name="T10" fmla="+- 0 205 137"/>
                  <a:gd name="T11" fmla="*/ 205 h 108"/>
                  <a:gd name="T12" fmla="+- 0 2977 1877"/>
                  <a:gd name="T13" fmla="*/ T12 w 1211"/>
                  <a:gd name="T14" fmla="+- 0 205 137"/>
                  <a:gd name="T15" fmla="*/ 205 h 108"/>
                  <a:gd name="T16" fmla="+- 0 2977 1877"/>
                  <a:gd name="T17" fmla="*/ T16 w 1211"/>
                  <a:gd name="T18" fmla="+- 0 137 137"/>
                  <a:gd name="T19" fmla="*/ 137 h 108"/>
                  <a:gd name="T20" fmla="+- 0 3088 1877"/>
                  <a:gd name="T21" fmla="*/ T20 w 1211"/>
                  <a:gd name="T22" fmla="+- 0 245 137"/>
                  <a:gd name="T23" fmla="*/ 245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11" h="108">
                    <a:moveTo>
                      <a:pt x="1211" y="108"/>
                    </a:moveTo>
                    <a:lnTo>
                      <a:pt x="0" y="108"/>
                    </a:lnTo>
                    <a:lnTo>
                      <a:pt x="0" y="68"/>
                    </a:lnTo>
                    <a:lnTo>
                      <a:pt x="1100" y="68"/>
                    </a:lnTo>
                    <a:lnTo>
                      <a:pt x="1100" y="0"/>
                    </a:lnTo>
                    <a:lnTo>
                      <a:pt x="1211" y="108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81"/>
            <p:cNvGrpSpPr>
              <a:grpSpLocks/>
            </p:cNvGrpSpPr>
            <p:nvPr/>
          </p:nvGrpSpPr>
          <p:grpSpPr bwMode="auto">
            <a:xfrm>
              <a:off x="1877" y="137"/>
              <a:ext cx="1211" cy="108"/>
              <a:chOff x="1877" y="137"/>
              <a:chExt cx="1211" cy="108"/>
            </a:xfrm>
          </p:grpSpPr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1877" y="137"/>
                <a:ext cx="1211" cy="108"/>
              </a:xfrm>
              <a:custGeom>
                <a:avLst/>
                <a:gdLst>
                  <a:gd name="T0" fmla="+- 0 3088 1877"/>
                  <a:gd name="T1" fmla="*/ T0 w 1211"/>
                  <a:gd name="T2" fmla="+- 0 245 137"/>
                  <a:gd name="T3" fmla="*/ 245 h 108"/>
                  <a:gd name="T4" fmla="+- 0 2977 1877"/>
                  <a:gd name="T5" fmla="*/ T4 w 1211"/>
                  <a:gd name="T6" fmla="+- 0 137 137"/>
                  <a:gd name="T7" fmla="*/ 137 h 108"/>
                  <a:gd name="T8" fmla="+- 0 2977 1877"/>
                  <a:gd name="T9" fmla="*/ T8 w 1211"/>
                  <a:gd name="T10" fmla="+- 0 205 137"/>
                  <a:gd name="T11" fmla="*/ 205 h 108"/>
                  <a:gd name="T12" fmla="+- 0 1877 1877"/>
                  <a:gd name="T13" fmla="*/ T12 w 1211"/>
                  <a:gd name="T14" fmla="+- 0 205 137"/>
                  <a:gd name="T15" fmla="*/ 205 h 108"/>
                  <a:gd name="T16" fmla="+- 0 1877 1877"/>
                  <a:gd name="T17" fmla="*/ T16 w 1211"/>
                  <a:gd name="T18" fmla="+- 0 245 137"/>
                  <a:gd name="T19" fmla="*/ 245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11" h="108">
                    <a:moveTo>
                      <a:pt x="1211" y="108"/>
                    </a:moveTo>
                    <a:lnTo>
                      <a:pt x="1100" y="0"/>
                    </a:lnTo>
                    <a:lnTo>
                      <a:pt x="1100" y="68"/>
                    </a:lnTo>
                    <a:lnTo>
                      <a:pt x="0" y="68"/>
                    </a:lnTo>
                    <a:lnTo>
                      <a:pt x="0" y="108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3" name="Group 82"/>
            <p:cNvGrpSpPr>
              <a:grpSpLocks/>
            </p:cNvGrpSpPr>
            <p:nvPr/>
          </p:nvGrpSpPr>
          <p:grpSpPr bwMode="auto">
            <a:xfrm>
              <a:off x="1427" y="345"/>
              <a:ext cx="251" cy="711"/>
              <a:chOff x="1427" y="345"/>
              <a:chExt cx="251" cy="711"/>
            </a:xfrm>
          </p:grpSpPr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1427" y="345"/>
                <a:ext cx="251" cy="711"/>
              </a:xfrm>
              <a:custGeom>
                <a:avLst/>
                <a:gdLst>
                  <a:gd name="T0" fmla="+- 0 1677 1427"/>
                  <a:gd name="T1" fmla="*/ T0 w 251"/>
                  <a:gd name="T2" fmla="+- 0 1055 345"/>
                  <a:gd name="T3" fmla="*/ 1055 h 711"/>
                  <a:gd name="T4" fmla="+- 0 1427 1427"/>
                  <a:gd name="T5" fmla="*/ T4 w 251"/>
                  <a:gd name="T6" fmla="+- 0 805 345"/>
                  <a:gd name="T7" fmla="*/ 805 h 711"/>
                  <a:gd name="T8" fmla="+- 0 1529 1427"/>
                  <a:gd name="T9" fmla="*/ T8 w 251"/>
                  <a:gd name="T10" fmla="+- 0 805 345"/>
                  <a:gd name="T11" fmla="*/ 805 h 711"/>
                  <a:gd name="T12" fmla="+- 0 1529 1427"/>
                  <a:gd name="T13" fmla="*/ T12 w 251"/>
                  <a:gd name="T14" fmla="+- 0 345 345"/>
                  <a:gd name="T15" fmla="*/ 345 h 711"/>
                  <a:gd name="T16" fmla="+- 0 1677 1427"/>
                  <a:gd name="T17" fmla="*/ T16 w 251"/>
                  <a:gd name="T18" fmla="+- 0 345 345"/>
                  <a:gd name="T19" fmla="*/ 345 h 711"/>
                  <a:gd name="T20" fmla="+- 0 1677 142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250" y="710"/>
                    </a:moveTo>
                    <a:lnTo>
                      <a:pt x="0" y="460"/>
                    </a:lnTo>
                    <a:lnTo>
                      <a:pt x="102" y="460"/>
                    </a:lnTo>
                    <a:lnTo>
                      <a:pt x="102" y="0"/>
                    </a:lnTo>
                    <a:lnTo>
                      <a:pt x="250" y="0"/>
                    </a:lnTo>
                    <a:lnTo>
                      <a:pt x="250" y="710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oup 83"/>
            <p:cNvGrpSpPr>
              <a:grpSpLocks/>
            </p:cNvGrpSpPr>
            <p:nvPr/>
          </p:nvGrpSpPr>
          <p:grpSpPr bwMode="auto">
            <a:xfrm>
              <a:off x="1427" y="345"/>
              <a:ext cx="251" cy="711"/>
              <a:chOff x="1427" y="345"/>
              <a:chExt cx="251" cy="711"/>
            </a:xfrm>
          </p:grpSpPr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1427" y="345"/>
                <a:ext cx="251" cy="711"/>
              </a:xfrm>
              <a:custGeom>
                <a:avLst/>
                <a:gdLst>
                  <a:gd name="T0" fmla="+- 0 1677 1427"/>
                  <a:gd name="T1" fmla="*/ T0 w 251"/>
                  <a:gd name="T2" fmla="+- 0 345 345"/>
                  <a:gd name="T3" fmla="*/ 345 h 711"/>
                  <a:gd name="T4" fmla="+- 0 1529 1427"/>
                  <a:gd name="T5" fmla="*/ T4 w 251"/>
                  <a:gd name="T6" fmla="+- 0 345 345"/>
                  <a:gd name="T7" fmla="*/ 345 h 711"/>
                  <a:gd name="T8" fmla="+- 0 1529 1427"/>
                  <a:gd name="T9" fmla="*/ T8 w 251"/>
                  <a:gd name="T10" fmla="+- 0 805 345"/>
                  <a:gd name="T11" fmla="*/ 805 h 711"/>
                  <a:gd name="T12" fmla="+- 0 1427 1427"/>
                  <a:gd name="T13" fmla="*/ T12 w 251"/>
                  <a:gd name="T14" fmla="+- 0 805 345"/>
                  <a:gd name="T15" fmla="*/ 805 h 711"/>
                  <a:gd name="T16" fmla="+- 0 1677 1427"/>
                  <a:gd name="T17" fmla="*/ T16 w 251"/>
                  <a:gd name="T18" fmla="+- 0 1055 345"/>
                  <a:gd name="T19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" h="711">
                    <a:moveTo>
                      <a:pt x="250" y="0"/>
                    </a:moveTo>
                    <a:lnTo>
                      <a:pt x="102" y="0"/>
                    </a:lnTo>
                    <a:lnTo>
                      <a:pt x="102" y="460"/>
                    </a:lnTo>
                    <a:lnTo>
                      <a:pt x="0" y="460"/>
                    </a:lnTo>
                    <a:lnTo>
                      <a:pt x="250" y="710"/>
                    </a:lnTo>
                  </a:path>
                </a:pathLst>
              </a:custGeom>
              <a:noFill/>
              <a:ln w="3343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5" name="Group 84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677 1677"/>
                  <a:gd name="T5" fmla="*/ T4 w 251"/>
                  <a:gd name="T6" fmla="+- 0 345 345"/>
                  <a:gd name="T7" fmla="*/ 345 h 711"/>
                  <a:gd name="T8" fmla="+- 0 1824 1677"/>
                  <a:gd name="T9" fmla="*/ T8 w 251"/>
                  <a:gd name="T10" fmla="+- 0 345 345"/>
                  <a:gd name="T11" fmla="*/ 345 h 711"/>
                  <a:gd name="T12" fmla="+- 0 1824 1677"/>
                  <a:gd name="T13" fmla="*/ T12 w 251"/>
                  <a:gd name="T14" fmla="+- 0 805 345"/>
                  <a:gd name="T15" fmla="*/ 805 h 711"/>
                  <a:gd name="T16" fmla="+- 0 1927 1677"/>
                  <a:gd name="T17" fmla="*/ T16 w 251"/>
                  <a:gd name="T18" fmla="+- 0 805 345"/>
                  <a:gd name="T19" fmla="*/ 805 h 711"/>
                  <a:gd name="T20" fmla="+- 0 1677 167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0" y="0"/>
                    </a:lnTo>
                    <a:lnTo>
                      <a:pt x="147" y="0"/>
                    </a:lnTo>
                    <a:lnTo>
                      <a:pt x="147" y="460"/>
                    </a:lnTo>
                    <a:lnTo>
                      <a:pt x="250" y="460"/>
                    </a:lnTo>
                    <a:lnTo>
                      <a:pt x="0" y="710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6" name="Group 85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927 1677"/>
                  <a:gd name="T5" fmla="*/ T4 w 251"/>
                  <a:gd name="T6" fmla="+- 0 805 345"/>
                  <a:gd name="T7" fmla="*/ 805 h 711"/>
                  <a:gd name="T8" fmla="+- 0 1824 1677"/>
                  <a:gd name="T9" fmla="*/ T8 w 251"/>
                  <a:gd name="T10" fmla="+- 0 805 345"/>
                  <a:gd name="T11" fmla="*/ 805 h 711"/>
                  <a:gd name="T12" fmla="+- 0 1824 1677"/>
                  <a:gd name="T13" fmla="*/ T12 w 251"/>
                  <a:gd name="T14" fmla="+- 0 345 345"/>
                  <a:gd name="T15" fmla="*/ 345 h 711"/>
                  <a:gd name="T16" fmla="+- 0 1677 1677"/>
                  <a:gd name="T17" fmla="*/ T16 w 251"/>
                  <a:gd name="T18" fmla="+- 0 345 345"/>
                  <a:gd name="T19" fmla="*/ 345 h 711"/>
                  <a:gd name="T20" fmla="+- 0 1677 167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250" y="460"/>
                    </a:lnTo>
                    <a:lnTo>
                      <a:pt x="147" y="460"/>
                    </a:lnTo>
                    <a:lnTo>
                      <a:pt x="147" y="0"/>
                    </a:lnTo>
                    <a:lnTo>
                      <a:pt x="0" y="0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7" name="Group 86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927 1677"/>
                  <a:gd name="T5" fmla="*/ T4 w 251"/>
                  <a:gd name="T6" fmla="+- 0 805 345"/>
                  <a:gd name="T7" fmla="*/ 805 h 711"/>
                  <a:gd name="T8" fmla="+- 0 1824 1677"/>
                  <a:gd name="T9" fmla="*/ T8 w 251"/>
                  <a:gd name="T10" fmla="+- 0 805 345"/>
                  <a:gd name="T11" fmla="*/ 805 h 711"/>
                  <a:gd name="T12" fmla="+- 0 1824 1677"/>
                  <a:gd name="T13" fmla="*/ T12 w 251"/>
                  <a:gd name="T14" fmla="+- 0 345 345"/>
                  <a:gd name="T15" fmla="*/ 345 h 711"/>
                  <a:gd name="T16" fmla="+- 0 1677 1677"/>
                  <a:gd name="T17" fmla="*/ T16 w 251"/>
                  <a:gd name="T18" fmla="+- 0 345 345"/>
                  <a:gd name="T19" fmla="*/ 34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250" y="460"/>
                    </a:lnTo>
                    <a:lnTo>
                      <a:pt x="147" y="460"/>
                    </a:lnTo>
                    <a:lnTo>
                      <a:pt x="147" y="0"/>
                    </a:lnTo>
                    <a:lnTo>
                      <a:pt x="0" y="0"/>
                    </a:lnTo>
                  </a:path>
                </a:pathLst>
              </a:custGeom>
              <a:noFill/>
              <a:ln w="3343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8" name="Group 87"/>
            <p:cNvGrpSpPr>
              <a:grpSpLocks/>
            </p:cNvGrpSpPr>
            <p:nvPr/>
          </p:nvGrpSpPr>
          <p:grpSpPr bwMode="auto">
            <a:xfrm>
              <a:off x="3" y="382"/>
              <a:ext cx="1196" cy="229"/>
              <a:chOff x="3" y="382"/>
              <a:chExt cx="1196" cy="229"/>
            </a:xfrm>
          </p:grpSpPr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3" y="382"/>
                <a:ext cx="1196" cy="229"/>
              </a:xfrm>
              <a:custGeom>
                <a:avLst/>
                <a:gdLst>
                  <a:gd name="T0" fmla="+- 0 966 3"/>
                  <a:gd name="T1" fmla="*/ T0 w 1196"/>
                  <a:gd name="T2" fmla="+- 0 611 382"/>
                  <a:gd name="T3" fmla="*/ 611 h 229"/>
                  <a:gd name="T4" fmla="+- 0 966 3"/>
                  <a:gd name="T5" fmla="*/ T4 w 1196"/>
                  <a:gd name="T6" fmla="+- 0 484 382"/>
                  <a:gd name="T7" fmla="*/ 484 h 229"/>
                  <a:gd name="T8" fmla="+- 0 3 3"/>
                  <a:gd name="T9" fmla="*/ T8 w 1196"/>
                  <a:gd name="T10" fmla="+- 0 484 382"/>
                  <a:gd name="T11" fmla="*/ 484 h 229"/>
                  <a:gd name="T12" fmla="+- 0 3 3"/>
                  <a:gd name="T13" fmla="*/ T12 w 1196"/>
                  <a:gd name="T14" fmla="+- 0 382 382"/>
                  <a:gd name="T15" fmla="*/ 382 h 229"/>
                  <a:gd name="T16" fmla="+- 0 1198 3"/>
                  <a:gd name="T17" fmla="*/ T16 w 1196"/>
                  <a:gd name="T18" fmla="+- 0 382 382"/>
                  <a:gd name="T19" fmla="*/ 382 h 229"/>
                  <a:gd name="T20" fmla="+- 0 966 3"/>
                  <a:gd name="T21" fmla="*/ T20 w 1196"/>
                  <a:gd name="T22" fmla="+- 0 611 382"/>
                  <a:gd name="T23" fmla="*/ 611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196" h="229">
                    <a:moveTo>
                      <a:pt x="963" y="229"/>
                    </a:moveTo>
                    <a:lnTo>
                      <a:pt x="96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195" y="0"/>
                    </a:lnTo>
                    <a:lnTo>
                      <a:pt x="963" y="229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9" name="Group 88"/>
            <p:cNvGrpSpPr>
              <a:grpSpLocks/>
            </p:cNvGrpSpPr>
            <p:nvPr/>
          </p:nvGrpSpPr>
          <p:grpSpPr bwMode="auto">
            <a:xfrm>
              <a:off x="3" y="382"/>
              <a:ext cx="1196" cy="229"/>
              <a:chOff x="3" y="382"/>
              <a:chExt cx="1196" cy="229"/>
            </a:xfrm>
          </p:grpSpPr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3" y="382"/>
                <a:ext cx="1196" cy="229"/>
              </a:xfrm>
              <a:custGeom>
                <a:avLst/>
                <a:gdLst>
                  <a:gd name="T0" fmla="+- 0 3 3"/>
                  <a:gd name="T1" fmla="*/ T0 w 1196"/>
                  <a:gd name="T2" fmla="+- 0 382 382"/>
                  <a:gd name="T3" fmla="*/ 382 h 229"/>
                  <a:gd name="T4" fmla="+- 0 3 3"/>
                  <a:gd name="T5" fmla="*/ T4 w 1196"/>
                  <a:gd name="T6" fmla="+- 0 484 382"/>
                  <a:gd name="T7" fmla="*/ 484 h 229"/>
                  <a:gd name="T8" fmla="+- 0 966 3"/>
                  <a:gd name="T9" fmla="*/ T8 w 1196"/>
                  <a:gd name="T10" fmla="+- 0 484 382"/>
                  <a:gd name="T11" fmla="*/ 484 h 229"/>
                  <a:gd name="T12" fmla="+- 0 966 3"/>
                  <a:gd name="T13" fmla="*/ T12 w 1196"/>
                  <a:gd name="T14" fmla="+- 0 611 382"/>
                  <a:gd name="T15" fmla="*/ 611 h 229"/>
                  <a:gd name="T16" fmla="+- 0 1198 3"/>
                  <a:gd name="T17" fmla="*/ T16 w 1196"/>
                  <a:gd name="T18" fmla="+- 0 382 382"/>
                  <a:gd name="T19" fmla="*/ 382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196" h="229">
                    <a:moveTo>
                      <a:pt x="0" y="0"/>
                    </a:moveTo>
                    <a:lnTo>
                      <a:pt x="0" y="102"/>
                    </a:lnTo>
                    <a:lnTo>
                      <a:pt x="963" y="102"/>
                    </a:lnTo>
                    <a:lnTo>
                      <a:pt x="963" y="229"/>
                    </a:lnTo>
                    <a:lnTo>
                      <a:pt x="1195" y="0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89"/>
            <p:cNvGrpSpPr>
              <a:grpSpLocks/>
            </p:cNvGrpSpPr>
            <p:nvPr/>
          </p:nvGrpSpPr>
          <p:grpSpPr bwMode="auto">
            <a:xfrm>
              <a:off x="3" y="3"/>
              <a:ext cx="1269" cy="379"/>
              <a:chOff x="3" y="3"/>
              <a:chExt cx="1269" cy="379"/>
            </a:xfrm>
          </p:grpSpPr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3" y="3"/>
                <a:ext cx="1269" cy="379"/>
              </a:xfrm>
              <a:custGeom>
                <a:avLst/>
                <a:gdLst>
                  <a:gd name="T0" fmla="+- 0 1198 3"/>
                  <a:gd name="T1" fmla="*/ T0 w 1269"/>
                  <a:gd name="T2" fmla="+- 0 382 3"/>
                  <a:gd name="T3" fmla="*/ 382 h 379"/>
                  <a:gd name="T4" fmla="+- 0 3 3"/>
                  <a:gd name="T5" fmla="*/ T4 w 1269"/>
                  <a:gd name="T6" fmla="+- 0 382 3"/>
                  <a:gd name="T7" fmla="*/ 382 h 379"/>
                  <a:gd name="T8" fmla="+- 0 3 3"/>
                  <a:gd name="T9" fmla="*/ T8 w 1269"/>
                  <a:gd name="T10" fmla="+- 0 126 3"/>
                  <a:gd name="T11" fmla="*/ 126 h 379"/>
                  <a:gd name="T12" fmla="+- 0 966 3"/>
                  <a:gd name="T13" fmla="*/ T12 w 1269"/>
                  <a:gd name="T14" fmla="+- 0 126 3"/>
                  <a:gd name="T15" fmla="*/ 126 h 379"/>
                  <a:gd name="T16" fmla="+- 0 966 3"/>
                  <a:gd name="T17" fmla="*/ T16 w 1269"/>
                  <a:gd name="T18" fmla="+- 0 3 3"/>
                  <a:gd name="T19" fmla="*/ 3 h 379"/>
                  <a:gd name="T20" fmla="+- 0 1271 3"/>
                  <a:gd name="T21" fmla="*/ T20 w 1269"/>
                  <a:gd name="T22" fmla="+- 0 305 3"/>
                  <a:gd name="T23" fmla="*/ 305 h 379"/>
                  <a:gd name="T24" fmla="+- 0 1198 3"/>
                  <a:gd name="T25" fmla="*/ T24 w 1269"/>
                  <a:gd name="T26" fmla="+- 0 382 3"/>
                  <a:gd name="T27" fmla="*/ 382 h 3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69" h="379">
                    <a:moveTo>
                      <a:pt x="1195" y="379"/>
                    </a:moveTo>
                    <a:lnTo>
                      <a:pt x="0" y="379"/>
                    </a:lnTo>
                    <a:lnTo>
                      <a:pt x="0" y="123"/>
                    </a:lnTo>
                    <a:lnTo>
                      <a:pt x="963" y="123"/>
                    </a:lnTo>
                    <a:lnTo>
                      <a:pt x="963" y="0"/>
                    </a:lnTo>
                    <a:lnTo>
                      <a:pt x="1268" y="302"/>
                    </a:lnTo>
                    <a:lnTo>
                      <a:pt x="1195" y="379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90"/>
            <p:cNvGrpSpPr>
              <a:grpSpLocks/>
            </p:cNvGrpSpPr>
            <p:nvPr/>
          </p:nvGrpSpPr>
          <p:grpSpPr bwMode="auto">
            <a:xfrm>
              <a:off x="3" y="3"/>
              <a:ext cx="1269" cy="379"/>
              <a:chOff x="3" y="3"/>
              <a:chExt cx="1269" cy="379"/>
            </a:xfrm>
          </p:grpSpPr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3" y="3"/>
                <a:ext cx="1269" cy="379"/>
              </a:xfrm>
              <a:custGeom>
                <a:avLst/>
                <a:gdLst>
                  <a:gd name="T0" fmla="+- 0 1198 3"/>
                  <a:gd name="T1" fmla="*/ T0 w 1269"/>
                  <a:gd name="T2" fmla="+- 0 382 3"/>
                  <a:gd name="T3" fmla="*/ 382 h 379"/>
                  <a:gd name="T4" fmla="+- 0 1271 3"/>
                  <a:gd name="T5" fmla="*/ T4 w 1269"/>
                  <a:gd name="T6" fmla="+- 0 305 3"/>
                  <a:gd name="T7" fmla="*/ 305 h 379"/>
                  <a:gd name="T8" fmla="+- 0 966 3"/>
                  <a:gd name="T9" fmla="*/ T8 w 1269"/>
                  <a:gd name="T10" fmla="+- 0 3 3"/>
                  <a:gd name="T11" fmla="*/ 3 h 379"/>
                  <a:gd name="T12" fmla="+- 0 966 3"/>
                  <a:gd name="T13" fmla="*/ T12 w 1269"/>
                  <a:gd name="T14" fmla="+- 0 126 3"/>
                  <a:gd name="T15" fmla="*/ 126 h 379"/>
                  <a:gd name="T16" fmla="+- 0 3 3"/>
                  <a:gd name="T17" fmla="*/ T16 w 1269"/>
                  <a:gd name="T18" fmla="+- 0 126 3"/>
                  <a:gd name="T19" fmla="*/ 126 h 379"/>
                  <a:gd name="T20" fmla="+- 0 3 3"/>
                  <a:gd name="T21" fmla="*/ T20 w 1269"/>
                  <a:gd name="T22" fmla="+- 0 382 3"/>
                  <a:gd name="T23" fmla="*/ 382 h 3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69" h="379">
                    <a:moveTo>
                      <a:pt x="1195" y="379"/>
                    </a:moveTo>
                    <a:lnTo>
                      <a:pt x="1268" y="302"/>
                    </a:lnTo>
                    <a:lnTo>
                      <a:pt x="963" y="0"/>
                    </a:lnTo>
                    <a:lnTo>
                      <a:pt x="963" y="123"/>
                    </a:lnTo>
                    <a:lnTo>
                      <a:pt x="0" y="123"/>
                    </a:lnTo>
                    <a:lnTo>
                      <a:pt x="0" y="379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2" name="Group 91"/>
            <p:cNvGrpSpPr>
              <a:grpSpLocks/>
            </p:cNvGrpSpPr>
            <p:nvPr/>
          </p:nvGrpSpPr>
          <p:grpSpPr bwMode="auto">
            <a:xfrm>
              <a:off x="1287" y="32"/>
              <a:ext cx="780" cy="548"/>
              <a:chOff x="1287" y="32"/>
              <a:chExt cx="780" cy="548"/>
            </a:xfrm>
          </p:grpSpPr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1287" y="32"/>
                <a:ext cx="780" cy="548"/>
              </a:xfrm>
              <a:custGeom>
                <a:avLst/>
                <a:gdLst>
                  <a:gd name="T0" fmla="+- 0 1287 1287"/>
                  <a:gd name="T1" fmla="*/ T0 w 780"/>
                  <a:gd name="T2" fmla="+- 0 32 32"/>
                  <a:gd name="T3" fmla="*/ 32 h 548"/>
                  <a:gd name="T4" fmla="+- 0 2066 1287"/>
                  <a:gd name="T5" fmla="*/ T4 w 780"/>
                  <a:gd name="T6" fmla="+- 0 32 32"/>
                  <a:gd name="T7" fmla="*/ 32 h 548"/>
                  <a:gd name="T8" fmla="+- 0 2066 1287"/>
                  <a:gd name="T9" fmla="*/ T8 w 780"/>
                  <a:gd name="T10" fmla="+- 0 579 32"/>
                  <a:gd name="T11" fmla="*/ 579 h 548"/>
                  <a:gd name="T12" fmla="+- 0 1287 1287"/>
                  <a:gd name="T13" fmla="*/ T12 w 780"/>
                  <a:gd name="T14" fmla="+- 0 579 32"/>
                  <a:gd name="T15" fmla="*/ 579 h 548"/>
                  <a:gd name="T16" fmla="+- 0 1287 1287"/>
                  <a:gd name="T17" fmla="*/ T16 w 780"/>
                  <a:gd name="T18" fmla="+- 0 32 32"/>
                  <a:gd name="T19" fmla="*/ 32 h 5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0" h="548">
                    <a:moveTo>
                      <a:pt x="0" y="0"/>
                    </a:moveTo>
                    <a:lnTo>
                      <a:pt x="779" y="0"/>
                    </a:lnTo>
                    <a:lnTo>
                      <a:pt x="779" y="547"/>
                    </a:lnTo>
                    <a:lnTo>
                      <a:pt x="0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3" name="Group 92"/>
            <p:cNvGrpSpPr>
              <a:grpSpLocks/>
            </p:cNvGrpSpPr>
            <p:nvPr/>
          </p:nvGrpSpPr>
          <p:grpSpPr bwMode="auto">
            <a:xfrm>
              <a:off x="1287" y="32"/>
              <a:ext cx="780" cy="548"/>
              <a:chOff x="1287" y="32"/>
              <a:chExt cx="780" cy="548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1287" y="32"/>
                <a:ext cx="780" cy="548"/>
              </a:xfrm>
              <a:custGeom>
                <a:avLst/>
                <a:gdLst>
                  <a:gd name="T0" fmla="+- 0 2066 1287"/>
                  <a:gd name="T1" fmla="*/ T0 w 780"/>
                  <a:gd name="T2" fmla="+- 0 579 32"/>
                  <a:gd name="T3" fmla="*/ 579 h 548"/>
                  <a:gd name="T4" fmla="+- 0 1287 1287"/>
                  <a:gd name="T5" fmla="*/ T4 w 780"/>
                  <a:gd name="T6" fmla="+- 0 579 32"/>
                  <a:gd name="T7" fmla="*/ 579 h 548"/>
                  <a:gd name="T8" fmla="+- 0 1287 1287"/>
                  <a:gd name="T9" fmla="*/ T8 w 780"/>
                  <a:gd name="T10" fmla="+- 0 32 32"/>
                  <a:gd name="T11" fmla="*/ 32 h 548"/>
                  <a:gd name="T12" fmla="+- 0 2066 1287"/>
                  <a:gd name="T13" fmla="*/ T12 w 780"/>
                  <a:gd name="T14" fmla="+- 0 32 32"/>
                  <a:gd name="T15" fmla="*/ 32 h 548"/>
                  <a:gd name="T16" fmla="+- 0 2066 1287"/>
                  <a:gd name="T17" fmla="*/ T16 w 780"/>
                  <a:gd name="T18" fmla="+- 0 579 32"/>
                  <a:gd name="T19" fmla="*/ 579 h 5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0" h="548">
                    <a:moveTo>
                      <a:pt x="779" y="547"/>
                    </a:moveTo>
                    <a:lnTo>
                      <a:pt x="0" y="547"/>
                    </a:lnTo>
                    <a:lnTo>
                      <a:pt x="0" y="0"/>
                    </a:lnTo>
                    <a:lnTo>
                      <a:pt x="779" y="0"/>
                    </a:lnTo>
                    <a:lnTo>
                      <a:pt x="779" y="547"/>
                    </a:lnTo>
                    <a:close/>
                  </a:path>
                </a:pathLst>
              </a:custGeom>
              <a:noFill/>
              <a:ln w="20056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83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M:\MFA h2013\nakajima_element_radar_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535612" cy="397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5"/>
          <p:cNvSpPr txBox="1">
            <a:spLocks noChangeArrowheads="1"/>
          </p:cNvSpPr>
          <p:nvPr/>
        </p:nvSpPr>
        <p:spPr bwMode="auto">
          <a:xfrm>
            <a:off x="827088" y="223838"/>
            <a:ext cx="741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Thermodynamic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challenges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of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Al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recycling</a:t>
            </a:r>
            <a:endParaRPr lang="en-GB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100" y="4953000"/>
            <a:ext cx="8928100" cy="17543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Removal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of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metal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impurities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is not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thermodynamically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favoured</a:t>
            </a:r>
            <a:endParaRPr lang="nb-NO" sz="1800" dirty="0">
              <a:solidFill>
                <a:prstClr val="black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Aluminium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will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tend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to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oxidize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before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other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metals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1800" dirty="0" err="1">
                <a:latin typeface="+mn-lt"/>
                <a:ea typeface="+mn-ea"/>
              </a:rPr>
              <a:t>There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are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technologies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that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work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(e.g.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electrochemical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,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directional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solidification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) </a:t>
            </a:r>
            <a:r>
              <a:rPr lang="nb-NO" sz="1800" dirty="0" smtClean="0">
                <a:solidFill>
                  <a:prstClr val="black"/>
                </a:solidFill>
                <a:latin typeface="+mn-lt"/>
                <a:ea typeface="+mn-ea"/>
              </a:rPr>
              <a:t/>
            </a:r>
            <a:br>
              <a:rPr lang="nb-NO" sz="1800" dirty="0" smtClean="0">
                <a:solidFill>
                  <a:prstClr val="black"/>
                </a:solidFill>
                <a:latin typeface="+mn-lt"/>
                <a:ea typeface="+mn-ea"/>
              </a:rPr>
            </a:br>
            <a:r>
              <a:rPr lang="nb-NO" sz="1800" dirty="0" err="1" smtClean="0">
                <a:solidFill>
                  <a:prstClr val="black"/>
                </a:solidFill>
                <a:latin typeface="+mn-lt"/>
                <a:ea typeface="+mn-ea"/>
              </a:rPr>
              <a:t>but</a:t>
            </a:r>
            <a:r>
              <a:rPr lang="nb-NO" sz="1800" dirty="0" smtClean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they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are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too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energy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intensive (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similar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to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primary</a:t>
            </a:r>
            <a:r>
              <a:rPr lang="nb-NO" sz="180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nb-NO" sz="1800" dirty="0" err="1">
                <a:solidFill>
                  <a:prstClr val="black"/>
                </a:solidFill>
                <a:latin typeface="+mn-lt"/>
                <a:ea typeface="+mn-ea"/>
              </a:rPr>
              <a:t>production</a:t>
            </a:r>
            <a:r>
              <a:rPr lang="nb-NO" sz="1800" dirty="0" smtClean="0">
                <a:solidFill>
                  <a:prstClr val="black"/>
                </a:solidFill>
                <a:latin typeface="+mn-lt"/>
                <a:ea typeface="+mn-ea"/>
              </a:rPr>
              <a:t>)</a:t>
            </a:r>
            <a:br>
              <a:rPr lang="nb-NO" sz="1800" dirty="0" smtClean="0">
                <a:solidFill>
                  <a:prstClr val="black"/>
                </a:solidFill>
                <a:latin typeface="+mn-lt"/>
                <a:ea typeface="+mn-ea"/>
              </a:rPr>
            </a:br>
            <a:endParaRPr lang="nb-NO" sz="1800" dirty="0" smtClean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800" dirty="0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 </a:t>
            </a:r>
            <a:r>
              <a:rPr lang="nb-NO" sz="1800" dirty="0" err="1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Sorting</a:t>
            </a:r>
            <a:r>
              <a:rPr lang="nb-NO" sz="1800" dirty="0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 and blending </a:t>
            </a:r>
            <a:r>
              <a:rPr lang="nb-NO" sz="1800" dirty="0" err="1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are</a:t>
            </a:r>
            <a:r>
              <a:rPr lang="nb-NO" sz="1800" dirty="0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 </a:t>
            </a:r>
            <a:r>
              <a:rPr lang="nb-NO" sz="1800" dirty="0" err="1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critical</a:t>
            </a:r>
            <a:r>
              <a:rPr lang="nb-NO" sz="1800" dirty="0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 for Al </a:t>
            </a:r>
            <a:r>
              <a:rPr lang="nb-NO" sz="1800" dirty="0" err="1" smtClean="0">
                <a:solidFill>
                  <a:srgbClr val="990000"/>
                </a:solidFill>
                <a:latin typeface="+mn-lt"/>
                <a:ea typeface="+mn-ea"/>
                <a:sym typeface="Wingdings"/>
              </a:rPr>
              <a:t>recycling</a:t>
            </a:r>
            <a:endParaRPr lang="nb-NO" sz="1800" dirty="0">
              <a:solidFill>
                <a:srgbClr val="990000"/>
              </a:solidFill>
              <a:latin typeface="+mn-lt"/>
              <a:ea typeface="+mn-ea"/>
            </a:endParaRPr>
          </a:p>
        </p:txBody>
      </p:sp>
      <p:sp>
        <p:nvSpPr>
          <p:cNvPr id="65542" name="TextBox 8"/>
          <p:cNvSpPr txBox="1">
            <a:spLocks noChangeArrowheads="1"/>
          </p:cNvSpPr>
          <p:nvPr/>
        </p:nvSpPr>
        <p:spPr bwMode="auto">
          <a:xfrm>
            <a:off x="5715000" y="4495800"/>
            <a:ext cx="25239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sz="1200" dirty="0">
                <a:latin typeface="+mn-lt"/>
              </a:rPr>
              <a:t>Source: K. </a:t>
            </a:r>
            <a:r>
              <a:rPr lang="nb-NO" sz="1200" dirty="0" err="1">
                <a:latin typeface="+mn-lt"/>
              </a:rPr>
              <a:t>Nakajima</a:t>
            </a:r>
            <a:r>
              <a:rPr lang="nb-NO" sz="1200" dirty="0">
                <a:latin typeface="+mn-lt"/>
              </a:rPr>
              <a:t> </a:t>
            </a:r>
            <a:r>
              <a:rPr lang="nb-NO" sz="1200" i="1" dirty="0">
                <a:latin typeface="+mn-lt"/>
              </a:rPr>
              <a:t>et al</a:t>
            </a:r>
            <a:r>
              <a:rPr lang="nb-NO" sz="1200" i="1" dirty="0" smtClean="0">
                <a:latin typeface="+mn-lt"/>
              </a:rPr>
              <a:t>.</a:t>
            </a:r>
            <a:r>
              <a:rPr lang="nb-NO" sz="1200" i="1" dirty="0">
                <a:latin typeface="+mn-lt"/>
              </a:rPr>
              <a:t> </a:t>
            </a:r>
            <a:r>
              <a:rPr lang="nb-NO" sz="1200" dirty="0" smtClean="0">
                <a:latin typeface="+mn-lt"/>
              </a:rPr>
              <a:t>(</a:t>
            </a:r>
            <a:r>
              <a:rPr lang="nb-NO" sz="1200" dirty="0">
                <a:latin typeface="+mn-lt"/>
              </a:rPr>
              <a:t>2010)</a:t>
            </a:r>
            <a:endParaRPr lang="en-GB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391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 flipH="1">
            <a:off x="1466850" y="1382712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dirty="0" err="1">
                <a:solidFill>
                  <a:srgbClr val="000000"/>
                </a:solidFill>
                <a:latin typeface="Calibri" charset="0"/>
              </a:rPr>
              <a:t>Typical</a:t>
            </a:r>
            <a:r>
              <a:rPr lang="nb-NO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charset="0"/>
              </a:rPr>
              <a:t>automotive</a:t>
            </a:r>
            <a:r>
              <a:rPr lang="nb-NO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charset="0"/>
              </a:rPr>
              <a:t>alloys</a:t>
            </a:r>
            <a:endParaRPr lang="nb-NO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49153" name="Picture 3" descr="M:\PhD\Work in progress\Automotive\Paper 1\Figures\Figure 1\Figure1_without_M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8175"/>
            <a:ext cx="5624512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Box 12"/>
          <p:cNvSpPr txBox="1">
            <a:spLocks noChangeArrowheads="1"/>
          </p:cNvSpPr>
          <p:nvPr/>
        </p:nvSpPr>
        <p:spPr bwMode="auto">
          <a:xfrm>
            <a:off x="827088" y="452438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Alloy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recycling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diagram</a:t>
            </a:r>
            <a:endParaRPr lang="en-GB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5943600"/>
            <a:ext cx="3092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 and Müller (2014)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063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 flipH="1">
            <a:off x="1466850" y="1382712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dirty="0" err="1">
                <a:solidFill>
                  <a:srgbClr val="000000"/>
                </a:solidFill>
                <a:latin typeface="Calibri" charset="0"/>
              </a:rPr>
              <a:t>Typical</a:t>
            </a:r>
            <a:r>
              <a:rPr lang="nb-NO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charset="0"/>
              </a:rPr>
              <a:t>automotive</a:t>
            </a:r>
            <a:r>
              <a:rPr lang="nb-NO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charset="0"/>
              </a:rPr>
              <a:t>alloys</a:t>
            </a:r>
            <a:endParaRPr lang="nb-NO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43600" y="3048000"/>
            <a:ext cx="3149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i="1" dirty="0">
                <a:solidFill>
                  <a:srgbClr val="008000"/>
                </a:solidFill>
                <a:latin typeface="+mn-lt"/>
              </a:rPr>
              <a:t>1070A</a:t>
            </a:r>
            <a:r>
              <a:rPr lang="nb-NO" dirty="0">
                <a:solidFill>
                  <a:srgbClr val="008000"/>
                </a:solidFill>
                <a:latin typeface="+mn-lt"/>
              </a:rPr>
              <a:t> is a </a:t>
            </a:r>
            <a:r>
              <a:rPr lang="nb-NO" dirty="0" err="1">
                <a:solidFill>
                  <a:srgbClr val="008000"/>
                </a:solidFill>
                <a:latin typeface="+mn-lt"/>
              </a:rPr>
              <a:t>good</a:t>
            </a:r>
            <a:r>
              <a:rPr lang="nb-NO" dirty="0">
                <a:solidFill>
                  <a:srgbClr val="008000"/>
                </a:solidFill>
                <a:latin typeface="+mn-lt"/>
              </a:rPr>
              <a:t> </a:t>
            </a:r>
            <a:r>
              <a:rPr lang="nb-NO" dirty="0" err="1">
                <a:solidFill>
                  <a:srgbClr val="008000"/>
                </a:solidFill>
                <a:latin typeface="+mn-lt"/>
              </a:rPr>
              <a:t>source</a:t>
            </a:r>
            <a:r>
              <a:rPr lang="nb-NO" dirty="0">
                <a:solidFill>
                  <a:srgbClr val="008000"/>
                </a:solidFill>
                <a:latin typeface="+mn-lt"/>
              </a:rPr>
              <a:t>…</a:t>
            </a:r>
            <a:endParaRPr lang="en-GB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19800" y="3667125"/>
            <a:ext cx="210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dirty="0">
                <a:solidFill>
                  <a:srgbClr val="FF0000"/>
                </a:solidFill>
                <a:latin typeface="+mn-lt"/>
              </a:rPr>
              <a:t>… </a:t>
            </a:r>
            <a:r>
              <a:rPr lang="nb-NO" dirty="0" err="1">
                <a:solidFill>
                  <a:srgbClr val="FF0000"/>
                </a:solidFill>
                <a:latin typeface="+mn-lt"/>
              </a:rPr>
              <a:t>but</a:t>
            </a:r>
            <a:r>
              <a:rPr lang="nb-NO" dirty="0">
                <a:solidFill>
                  <a:srgbClr val="FF0000"/>
                </a:solidFill>
                <a:latin typeface="+mn-lt"/>
              </a:rPr>
              <a:t> a bad sink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800" y="1908175"/>
            <a:ext cx="5624512" cy="4645025"/>
            <a:chOff x="471488" y="2416175"/>
            <a:chExt cx="4532312" cy="3676650"/>
          </a:xfrm>
        </p:grpSpPr>
        <p:pic>
          <p:nvPicPr>
            <p:cNvPr id="49153" name="Picture 3" descr="M:\PhD\Work in progress\Automotive\Paper 1\Figures\Figure 1\Figure1_without_Mg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2416175"/>
              <a:ext cx="4532312" cy="367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84213" y="2546350"/>
              <a:ext cx="3240087" cy="377825"/>
            </a:xfrm>
            <a:prstGeom prst="rect">
              <a:avLst/>
            </a:prstGeom>
            <a:noFill/>
            <a:ln>
              <a:solidFill>
                <a:srgbClr val="00B000">
                  <a:alpha val="6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33463" y="2524125"/>
              <a:ext cx="360362" cy="3065463"/>
            </a:xfrm>
            <a:prstGeom prst="rect">
              <a:avLst/>
            </a:prstGeom>
            <a:noFill/>
            <a:ln>
              <a:solidFill>
                <a:srgbClr val="FF0000">
                  <a:alpha val="6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</p:grpSp>
      <p:sp>
        <p:nvSpPr>
          <p:cNvPr id="49160" name="TextBox 12"/>
          <p:cNvSpPr txBox="1">
            <a:spLocks noChangeArrowheads="1"/>
          </p:cNvSpPr>
          <p:nvPr/>
        </p:nvSpPr>
        <p:spPr bwMode="auto">
          <a:xfrm>
            <a:off x="827088" y="452438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Alloy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recycling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diagram</a:t>
            </a:r>
            <a:endParaRPr lang="en-GB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5943600"/>
            <a:ext cx="3092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 and Müller (2014)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19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 flipH="1">
            <a:off x="1466850" y="1382712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dirty="0" err="1">
                <a:solidFill>
                  <a:srgbClr val="000000"/>
                </a:solidFill>
                <a:latin typeface="Calibri" charset="0"/>
              </a:rPr>
              <a:t>Typical</a:t>
            </a:r>
            <a:r>
              <a:rPr lang="nb-NO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charset="0"/>
              </a:rPr>
              <a:t>automotive</a:t>
            </a:r>
            <a:r>
              <a:rPr lang="nb-NO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charset="0"/>
              </a:rPr>
              <a:t>alloys</a:t>
            </a:r>
            <a:endParaRPr lang="nb-NO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65850" y="3048000"/>
            <a:ext cx="25222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i="1" dirty="0" smtClean="0">
                <a:solidFill>
                  <a:srgbClr val="008000"/>
                </a:solidFill>
                <a:latin typeface="+mn-lt"/>
              </a:rPr>
              <a:t>319</a:t>
            </a:r>
            <a:r>
              <a:rPr lang="nb-NO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nb-NO" dirty="0">
                <a:solidFill>
                  <a:srgbClr val="008000"/>
                </a:solidFill>
                <a:latin typeface="+mn-lt"/>
              </a:rPr>
              <a:t>is a </a:t>
            </a:r>
            <a:r>
              <a:rPr lang="nb-NO" dirty="0" err="1">
                <a:solidFill>
                  <a:srgbClr val="008000"/>
                </a:solidFill>
                <a:latin typeface="+mn-lt"/>
              </a:rPr>
              <a:t>good</a:t>
            </a:r>
            <a:r>
              <a:rPr lang="nb-NO" dirty="0">
                <a:solidFill>
                  <a:srgbClr val="008000"/>
                </a:solidFill>
                <a:latin typeface="+mn-lt"/>
              </a:rPr>
              <a:t> </a:t>
            </a:r>
            <a:r>
              <a:rPr lang="nb-NO" dirty="0" smtClean="0">
                <a:solidFill>
                  <a:srgbClr val="008000"/>
                </a:solidFill>
                <a:latin typeface="+mn-lt"/>
              </a:rPr>
              <a:t>sink…</a:t>
            </a:r>
            <a:endParaRPr lang="en-GB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215062" y="3667125"/>
            <a:ext cx="24231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dirty="0">
                <a:solidFill>
                  <a:srgbClr val="FF0000"/>
                </a:solidFill>
                <a:latin typeface="+mn-lt"/>
              </a:rPr>
              <a:t>… </a:t>
            </a:r>
            <a:r>
              <a:rPr lang="nb-NO" dirty="0" err="1">
                <a:solidFill>
                  <a:srgbClr val="FF0000"/>
                </a:solidFill>
                <a:latin typeface="+mn-lt"/>
              </a:rPr>
              <a:t>but</a:t>
            </a:r>
            <a:r>
              <a:rPr lang="nb-NO" dirty="0">
                <a:solidFill>
                  <a:srgbClr val="FF0000"/>
                </a:solidFill>
                <a:latin typeface="+mn-lt"/>
              </a:rPr>
              <a:t> a bad </a:t>
            </a:r>
            <a:r>
              <a:rPr lang="nb-NO" dirty="0" err="1" smtClean="0">
                <a:solidFill>
                  <a:srgbClr val="FF0000"/>
                </a:solidFill>
                <a:latin typeface="+mn-lt"/>
              </a:rPr>
              <a:t>source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800" y="1908175"/>
            <a:ext cx="5624512" cy="4645025"/>
            <a:chOff x="471488" y="2416175"/>
            <a:chExt cx="4532312" cy="3676650"/>
          </a:xfrm>
        </p:grpSpPr>
        <p:pic>
          <p:nvPicPr>
            <p:cNvPr id="49153" name="Picture 3" descr="M:\PhD\Work in progress\Automotive\Paper 1\Figures\Figure 1\Figure1_without_Mg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2416175"/>
              <a:ext cx="4532312" cy="367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84213" y="4810288"/>
              <a:ext cx="3240087" cy="377825"/>
            </a:xfrm>
            <a:prstGeom prst="rect">
              <a:avLst/>
            </a:prstGeom>
            <a:noFill/>
            <a:ln>
              <a:solidFill>
                <a:srgbClr val="FF0000">
                  <a:alpha val="6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04085" y="2524125"/>
              <a:ext cx="360362" cy="3065463"/>
            </a:xfrm>
            <a:prstGeom prst="rect">
              <a:avLst/>
            </a:prstGeom>
            <a:noFill/>
            <a:ln>
              <a:solidFill>
                <a:srgbClr val="008000">
                  <a:alpha val="6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</p:grpSp>
      <p:sp>
        <p:nvSpPr>
          <p:cNvPr id="49160" name="TextBox 12"/>
          <p:cNvSpPr txBox="1">
            <a:spLocks noChangeArrowheads="1"/>
          </p:cNvSpPr>
          <p:nvPr/>
        </p:nvSpPr>
        <p:spPr bwMode="auto">
          <a:xfrm>
            <a:off x="827088" y="452438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Alloy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recycling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diagram</a:t>
            </a:r>
            <a:endParaRPr lang="en-GB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5943600"/>
            <a:ext cx="3092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 and Müller (2014)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21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0"/>
          <p:cNvSpPr txBox="1">
            <a:spLocks noChangeArrowheads="1"/>
          </p:cNvSpPr>
          <p:nvPr/>
        </p:nvSpPr>
        <p:spPr bwMode="auto">
          <a:xfrm>
            <a:off x="827088" y="312738"/>
            <a:ext cx="741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Today’s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aluminium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recycling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system:</a:t>
            </a:r>
          </a:p>
          <a:p>
            <a:pPr algn="ctr" eaLnBrk="1" hangingPunct="1">
              <a:defRPr/>
            </a:pP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c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ascading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use</a:t>
            </a:r>
            <a:endParaRPr lang="en-GB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7589" name="TextBox 2"/>
          <p:cNvSpPr txBox="1">
            <a:spLocks noChangeArrowheads="1"/>
          </p:cNvSpPr>
          <p:nvPr/>
        </p:nvSpPr>
        <p:spPr bwMode="auto">
          <a:xfrm>
            <a:off x="3886200" y="1295400"/>
            <a:ext cx="3929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nb-NO" sz="1800">
                <a:solidFill>
                  <a:srgbClr val="000000"/>
                </a:solidFill>
              </a:rPr>
              <a:t>The bottom reservoir is formed by </a:t>
            </a:r>
            <a:br>
              <a:rPr lang="nb-NO" sz="1800">
                <a:solidFill>
                  <a:srgbClr val="000000"/>
                </a:solidFill>
              </a:rPr>
            </a:br>
            <a:r>
              <a:rPr lang="nb-NO" sz="1800">
                <a:solidFill>
                  <a:srgbClr val="000000"/>
                </a:solidFill>
              </a:rPr>
              <a:t>automotive secondary castings</a:t>
            </a:r>
            <a:br>
              <a:rPr lang="nb-NO" sz="1800">
                <a:solidFill>
                  <a:srgbClr val="000000"/>
                </a:solidFill>
              </a:rPr>
            </a:br>
            <a:r>
              <a:rPr lang="nb-NO" sz="1800">
                <a:solidFill>
                  <a:srgbClr val="000000"/>
                </a:solidFill>
              </a:rPr>
              <a:t>(mainly engine parts).</a:t>
            </a:r>
          </a:p>
        </p:txBody>
      </p:sp>
      <p:pic>
        <p:nvPicPr>
          <p:cNvPr id="67590" name="Picture 2" descr="M:\MFA h2013\casca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68450"/>
            <a:ext cx="232410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952875" y="4343400"/>
            <a:ext cx="43132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In </a:t>
            </a: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the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future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the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 same system </a:t>
            </a: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with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nb-NO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the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 same </a:t>
            </a: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resources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may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become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nb-NO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nb-NO" sz="1800" b="1" dirty="0" err="1" smtClean="0">
                <a:solidFill>
                  <a:srgbClr val="000000"/>
                </a:solidFill>
                <a:latin typeface="+mn-lt"/>
              </a:rPr>
              <a:t>unsustainable</a:t>
            </a:r>
            <a:r>
              <a:rPr lang="nb-NO" sz="1800" b="1" dirty="0" smtClean="0">
                <a:solidFill>
                  <a:srgbClr val="000000"/>
                </a:solidFill>
                <a:latin typeface="+mn-lt"/>
              </a:rPr>
              <a:t>.</a:t>
            </a:r>
            <a:br>
              <a:rPr lang="nb-NO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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Increasing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amounts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of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scrap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/>
            </a:r>
            <a:b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</a:b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 Limited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capacity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of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engine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parts</a:t>
            </a:r>
            <a:b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</a:b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    to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absorb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this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scrap</a:t>
            </a:r>
            <a:r>
              <a:rPr lang="nb-NO" sz="1800" dirty="0">
                <a:solidFill>
                  <a:srgbClr val="000000"/>
                </a:solidFill>
                <a:latin typeface="+mn-lt"/>
                <a:sym typeface="Wingdings"/>
              </a:rPr>
              <a:t/>
            </a:r>
            <a:br>
              <a:rPr lang="nb-NO" sz="1800" dirty="0">
                <a:solidFill>
                  <a:srgbClr val="000000"/>
                </a:solidFill>
                <a:latin typeface="+mn-lt"/>
                <a:sym typeface="Wingdings"/>
              </a:rPr>
            </a:b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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Scrap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+mn-lt"/>
                <a:sym typeface="Wingdings"/>
              </a:rPr>
              <a:t>surplus</a:t>
            </a:r>
            <a:r>
              <a:rPr lang="nb-NO" sz="1800" dirty="0" smtClean="0">
                <a:solidFill>
                  <a:srgbClr val="000000"/>
                </a:solidFill>
                <a:latin typeface="+mn-lt"/>
                <a:sym typeface="Wingdings"/>
              </a:rPr>
              <a:t>?</a:t>
            </a:r>
            <a:endParaRPr lang="nb-NO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00" y="2286000"/>
            <a:ext cx="5213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nb-NO" sz="1800" b="1">
                <a:solidFill>
                  <a:srgbClr val="000000"/>
                </a:solidFill>
              </a:rPr>
              <a:t>Today, the cascading system is </a:t>
            </a:r>
            <a:br>
              <a:rPr lang="nb-NO" sz="1800" b="1">
                <a:solidFill>
                  <a:srgbClr val="000000"/>
                </a:solidFill>
              </a:rPr>
            </a:br>
            <a:r>
              <a:rPr lang="nb-NO" sz="1800" b="1">
                <a:solidFill>
                  <a:srgbClr val="000000"/>
                </a:solidFill>
              </a:rPr>
              <a:t>economically and ecologically meaningful.</a:t>
            </a:r>
            <a:br>
              <a:rPr lang="nb-NO" sz="1800" b="1">
                <a:solidFill>
                  <a:srgbClr val="000000"/>
                </a:solidFill>
              </a:rPr>
            </a:br>
            <a:r>
              <a:rPr lang="nb-NO" sz="1800">
                <a:solidFill>
                  <a:srgbClr val="000000"/>
                </a:solidFill>
                <a:sym typeface="Wingdings" charset="0"/>
              </a:rPr>
              <a:t> It makes use of all the metals</a:t>
            </a:r>
            <a:br>
              <a:rPr lang="nb-NO" sz="1800">
                <a:solidFill>
                  <a:srgbClr val="000000"/>
                </a:solidFill>
                <a:sym typeface="Wingdings" charset="0"/>
              </a:rPr>
            </a:br>
            <a:r>
              <a:rPr lang="nb-NO" sz="1800">
                <a:solidFill>
                  <a:srgbClr val="000000"/>
                </a:solidFill>
                <a:sym typeface="Wingdings" charset="0"/>
              </a:rPr>
              <a:t>     (aluminium, alloying elements,</a:t>
            </a:r>
            <a:br>
              <a:rPr lang="nb-NO" sz="1800">
                <a:solidFill>
                  <a:srgbClr val="000000"/>
                </a:solidFill>
                <a:sym typeface="Wingdings" charset="0"/>
              </a:rPr>
            </a:br>
            <a:r>
              <a:rPr lang="nb-NO" sz="1800">
                <a:solidFill>
                  <a:srgbClr val="000000"/>
                </a:solidFill>
                <a:sym typeface="Wingdings" charset="0"/>
              </a:rPr>
              <a:t>     other elements)</a:t>
            </a:r>
            <a:br>
              <a:rPr lang="nb-NO" sz="1800">
                <a:solidFill>
                  <a:srgbClr val="000000"/>
                </a:solidFill>
                <a:sym typeface="Wingdings" charset="0"/>
              </a:rPr>
            </a:br>
            <a:r>
              <a:rPr lang="nb-NO" sz="1800">
                <a:solidFill>
                  <a:srgbClr val="000000"/>
                </a:solidFill>
                <a:sym typeface="Wingdings" charset="0"/>
              </a:rPr>
              <a:t> This saves alloying elements for</a:t>
            </a:r>
            <a:br>
              <a:rPr lang="nb-NO" sz="1800">
                <a:solidFill>
                  <a:srgbClr val="000000"/>
                </a:solidFill>
                <a:sym typeface="Wingdings" charset="0"/>
              </a:rPr>
            </a:br>
            <a:r>
              <a:rPr lang="nb-NO" sz="1800">
                <a:solidFill>
                  <a:srgbClr val="000000"/>
                </a:solidFill>
                <a:sym typeface="Wingdings" charset="0"/>
              </a:rPr>
              <a:t>     secondary casting</a:t>
            </a:r>
            <a:endParaRPr lang="nb-NO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8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9" grpId="0"/>
      <p:bldP spid="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0"/>
          <p:cNvSpPr txBox="1">
            <a:spLocks noChangeArrowheads="1"/>
          </p:cNvSpPr>
          <p:nvPr/>
        </p:nvSpPr>
        <p:spPr bwMode="auto">
          <a:xfrm>
            <a:off x="827088" y="376238"/>
            <a:ext cx="741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Tomorrow’s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aluminium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recycling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system:</a:t>
            </a:r>
            <a:br>
              <a:rPr lang="nb-NO" sz="2400" b="1" dirty="0" smtClean="0">
                <a:solidFill>
                  <a:srgbClr val="000090"/>
                </a:solidFill>
                <a:latin typeface="+mn-lt"/>
              </a:rPr>
            </a:b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Closed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alloy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cycles</a:t>
            </a:r>
            <a:r>
              <a:rPr lang="nb-NO" sz="2400" b="1" dirty="0" smtClean="0">
                <a:solidFill>
                  <a:srgbClr val="000090"/>
                </a:solidFill>
                <a:latin typeface="+mn-lt"/>
              </a:rPr>
              <a:t>?</a:t>
            </a:r>
            <a:endParaRPr lang="en-GB" sz="24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69638" name="Picture 3" descr="M:\MFA h2013\cascade_fu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720850"/>
            <a:ext cx="1901825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86200" y="1951038"/>
            <a:ext cx="45608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/>
              <a:t>A closing of alloy cycles would reduce</a:t>
            </a:r>
            <a:br>
              <a:rPr lang="en-US" sz="1800"/>
            </a:br>
            <a:r>
              <a:rPr lang="en-US" sz="1800"/>
              <a:t>the amount of scrap to be absorbed by</a:t>
            </a:r>
            <a:br>
              <a:rPr lang="en-US" sz="1800"/>
            </a:br>
            <a:r>
              <a:rPr lang="en-US" sz="1800"/>
              <a:t>automotive secondary castings.</a:t>
            </a:r>
            <a:br>
              <a:rPr lang="en-US" sz="1800"/>
            </a:br>
            <a:r>
              <a:rPr lang="en-US" sz="1800">
                <a:sym typeface="Wingdings" charset="0"/>
              </a:rPr>
              <a:t> Use scrap for alternative applications</a:t>
            </a:r>
            <a:br>
              <a:rPr lang="en-US" sz="1800">
                <a:sym typeface="Wingdings" charset="0"/>
              </a:rPr>
            </a:br>
            <a:r>
              <a:rPr lang="en-US" sz="1800">
                <a:sym typeface="Wingdings" charset="0"/>
              </a:rPr>
              <a:t>     (sinks)</a:t>
            </a:r>
            <a:endParaRPr lang="en-US" sz="180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38600" y="4770438"/>
            <a:ext cx="41243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D50000"/>
                </a:solidFill>
              </a:rPr>
              <a:t>How could this be achieved in the </a:t>
            </a:r>
            <a:br>
              <a:rPr lang="en-US" sz="1800">
                <a:solidFill>
                  <a:srgbClr val="D50000"/>
                </a:solidFill>
              </a:rPr>
            </a:br>
            <a:r>
              <a:rPr lang="en-US" sz="1800">
                <a:solidFill>
                  <a:srgbClr val="D50000"/>
                </a:solidFill>
              </a:rPr>
              <a:t>transport sector?</a:t>
            </a:r>
            <a:br>
              <a:rPr lang="en-US" sz="1800">
                <a:solidFill>
                  <a:srgbClr val="D50000"/>
                </a:solidFill>
              </a:rPr>
            </a:br>
            <a:r>
              <a:rPr lang="en-US" sz="1800">
                <a:solidFill>
                  <a:srgbClr val="D50000"/>
                </a:solidFill>
                <a:sym typeface="Wingdings" charset="0"/>
              </a:rPr>
              <a:t> Currently, there is a cascading use</a:t>
            </a:r>
            <a:br>
              <a:rPr lang="en-US" sz="1800">
                <a:solidFill>
                  <a:srgbClr val="D50000"/>
                </a:solidFill>
                <a:sym typeface="Wingdings" charset="0"/>
              </a:rPr>
            </a:br>
            <a:r>
              <a:rPr lang="en-US" sz="1800">
                <a:solidFill>
                  <a:srgbClr val="D50000"/>
                </a:solidFill>
                <a:sym typeface="Wingdings" charset="0"/>
              </a:rPr>
              <a:t>     of about 200 aluminium alloys used</a:t>
            </a:r>
            <a:br>
              <a:rPr lang="en-US" sz="1800">
                <a:solidFill>
                  <a:srgbClr val="D50000"/>
                </a:solidFill>
                <a:sym typeface="Wingdings" charset="0"/>
              </a:rPr>
            </a:br>
            <a:r>
              <a:rPr lang="en-US" sz="1800">
                <a:solidFill>
                  <a:srgbClr val="D50000"/>
                </a:solidFill>
                <a:sym typeface="Wingdings" charset="0"/>
              </a:rPr>
              <a:t>     in vehicles.</a:t>
            </a:r>
            <a:endParaRPr lang="en-US" sz="1800">
              <a:solidFill>
                <a:srgbClr val="D5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4914900"/>
            <a:ext cx="2209800" cy="1143000"/>
          </a:xfrm>
          <a:prstGeom prst="rect">
            <a:avLst/>
          </a:prstGeom>
          <a:noFill/>
          <a:ln w="28575" cmpd="sng">
            <a:solidFill>
              <a:srgbClr val="D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7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2" grpId="0"/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0879" y="152400"/>
            <a:ext cx="78419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000090"/>
                </a:solidFill>
                <a:cs typeface="Arial" charset="0"/>
              </a:rPr>
              <a:t>Linkages between materials, energy, and emissions:</a:t>
            </a:r>
            <a:br>
              <a:rPr lang="en-US" sz="2400" b="1" dirty="0" smtClean="0">
                <a:solidFill>
                  <a:srgbClr val="000090"/>
                </a:solidFill>
                <a:cs typeface="Arial" charset="0"/>
              </a:rPr>
            </a:br>
            <a:r>
              <a:rPr lang="en-US" sz="2400" b="1" dirty="0" smtClean="0">
                <a:solidFill>
                  <a:srgbClr val="000090"/>
                </a:solidFill>
                <a:cs typeface="Arial" charset="0"/>
              </a:rPr>
              <a:t>“socio-economic metabolism”</a:t>
            </a:r>
            <a:endParaRPr lang="en-US" sz="2400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23900" y="4648200"/>
            <a:ext cx="6684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1. The socio-economic metabolism shapes the quality of our life </a:t>
            </a:r>
            <a:br>
              <a:rPr lang="en-US" sz="1800">
                <a:cs typeface="Arial" charset="0"/>
              </a:rPr>
            </a:br>
            <a:r>
              <a:rPr lang="en-US" sz="1800">
                <a:cs typeface="Arial" charset="0"/>
              </a:rPr>
              <a:t>    (services provided by stocks in use and environment)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5325" y="5257800"/>
            <a:ext cx="6380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2. Current socio-economic metabolism is not sustainable:</a:t>
            </a:r>
            <a:br>
              <a:rPr lang="en-US" sz="1800">
                <a:cs typeface="Arial" charset="0"/>
              </a:rPr>
            </a:br>
            <a:r>
              <a:rPr lang="en-US" sz="1800">
                <a:cs typeface="Arial" charset="0"/>
              </a:rPr>
              <a:t>     - poverty / inequality (lack of access to essential services)</a:t>
            </a:r>
            <a:br>
              <a:rPr lang="en-US" sz="1800">
                <a:cs typeface="Arial" charset="0"/>
              </a:rPr>
            </a:br>
            <a:r>
              <a:rPr lang="en-US" sz="1800">
                <a:cs typeface="Arial" charset="0"/>
              </a:rPr>
              <a:t>     - resource depletion, limited sinks for pollutants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6096000"/>
            <a:ext cx="819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3. Sustainable development requires transformation of socio-metabolic system</a:t>
            </a:r>
            <a:br>
              <a:rPr lang="en-US" sz="1800">
                <a:cs typeface="Arial" charset="0"/>
              </a:rPr>
            </a:br>
            <a:r>
              <a:rPr lang="en-US" sz="1800">
                <a:cs typeface="Arial" charset="0"/>
              </a:rPr>
              <a:t>     </a:t>
            </a:r>
            <a:r>
              <a:rPr lang="en-US" sz="1800">
                <a:cs typeface="Arial" charset="0"/>
                <a:sym typeface="Wingdings" charset="0"/>
              </a:rPr>
              <a:t> f</a:t>
            </a:r>
            <a:r>
              <a:rPr lang="en-US" sz="1800">
                <a:cs typeface="Arial" charset="0"/>
              </a:rPr>
              <a:t>rom design of processes/products to design of systems</a:t>
            </a:r>
          </a:p>
        </p:txBody>
      </p:sp>
      <p:pic>
        <p:nvPicPr>
          <p:cNvPr id="23557" name="Picture 3" descr="Fig 1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33450"/>
            <a:ext cx="60325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7473950" y="3733800"/>
            <a:ext cx="1365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Müller et al. 2013</a:t>
            </a:r>
          </a:p>
        </p:txBody>
      </p:sp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7391400" y="2667000"/>
            <a:ext cx="16113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Data sources for 2008:</a:t>
            </a:r>
          </a:p>
          <a:p>
            <a:pPr eaLnBrk="1" hangingPunct="1"/>
            <a:r>
              <a:rPr lang="en-US" sz="1100"/>
              <a:t>Emissions: EDGAR</a:t>
            </a:r>
          </a:p>
          <a:p>
            <a:pPr eaLnBrk="1" hangingPunct="1"/>
            <a:r>
              <a:rPr lang="en-US" sz="1100"/>
              <a:t>Energy: IEA</a:t>
            </a:r>
          </a:p>
        </p:txBody>
      </p:sp>
    </p:spTree>
    <p:extLst>
      <p:ext uri="{BB962C8B-B14F-4D97-AF65-F5344CB8AC3E}">
        <p14:creationId xmlns:p14="http://schemas.microsoft.com/office/powerpoint/2010/main" val="8207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M:\PhD\Work in progress (papers)\Automotive\Paper 2\Systemdefinition_v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640397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99263" y="1120775"/>
            <a:ext cx="2309812" cy="4494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Layered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,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dynamic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 MFA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model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of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 Al in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vehicles</a:t>
            </a:r>
            <a:endParaRPr lang="nb-NO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1600" dirty="0">
              <a:solidFill>
                <a:prstClr val="black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Tracing: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Components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Alloys</a:t>
            </a:r>
            <a:endParaRPr lang="nb-NO" sz="14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Elements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1400" dirty="0">
              <a:solidFill>
                <a:prstClr val="black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Blending to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maximize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scrap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use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within</a:t>
            </a: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sector</a:t>
            </a:r>
            <a:endParaRPr lang="nb-NO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1600" dirty="0">
              <a:solidFill>
                <a:prstClr val="black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 b="1" dirty="0">
                <a:solidFill>
                  <a:prstClr val="black"/>
                </a:solidFill>
                <a:latin typeface="Calibri"/>
                <a:ea typeface="+mn-ea"/>
              </a:rPr>
              <a:t>System </a:t>
            </a:r>
            <a:r>
              <a:rPr lang="nb-NO" sz="1600" b="1" dirty="0" err="1">
                <a:solidFill>
                  <a:prstClr val="black"/>
                </a:solidFill>
                <a:latin typeface="Calibri"/>
                <a:ea typeface="+mn-ea"/>
              </a:rPr>
              <a:t>interventions</a:t>
            </a:r>
            <a:r>
              <a:rPr lang="nb-NO" sz="1400" b="1" dirty="0">
                <a:solidFill>
                  <a:prstClr val="black"/>
                </a:solidFill>
                <a:latin typeface="Calibri"/>
                <a:ea typeface="+mn-ea"/>
              </a:rPr>
              <a:t>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Dismantling</a:t>
            </a:r>
            <a:endParaRPr lang="nb-NO" sz="14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Alloy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sorting</a:t>
            </a:r>
            <a:endParaRPr lang="nb-NO" sz="14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Reduced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alloy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diversity</a:t>
            </a:r>
            <a:endParaRPr lang="nb-NO" sz="14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Scrap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allowed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in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high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purity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cast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/>
                <a:ea typeface="+mn-ea"/>
              </a:rPr>
              <a:t>alloys</a:t>
            </a:r>
            <a:r>
              <a:rPr lang="nb-NO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14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827088" y="224135"/>
            <a:ext cx="741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>
                <a:solidFill>
                  <a:srgbClr val="000090"/>
                </a:solidFill>
                <a:latin typeface="+mn-lt"/>
              </a:rPr>
              <a:t>Automotive aluminium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recycling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 smtClean="0">
                <a:solidFill>
                  <a:srgbClr val="000090"/>
                </a:solidFill>
                <a:latin typeface="+mn-lt"/>
              </a:rPr>
              <a:t>model</a:t>
            </a:r>
            <a:endParaRPr lang="nb-NO" sz="11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9111" y="6276201"/>
            <a:ext cx="3092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/>
              <a:t> </a:t>
            </a:r>
            <a:r>
              <a:rPr lang="en-US" sz="1200" dirty="0" smtClean="0"/>
              <a:t>and Müller (2014)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714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8198"/>
            <a:ext cx="6743699" cy="5681202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27088" y="304800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Scrap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surplus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from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the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automotive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sector</a:t>
            </a:r>
            <a:endParaRPr lang="nb-NO" sz="11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6504801"/>
            <a:ext cx="283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, Müller (2014)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553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8198"/>
            <a:ext cx="6743699" cy="5681202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27088" y="304800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Scrap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surplus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from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the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automotive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sector</a:t>
            </a:r>
            <a:endParaRPr lang="nb-NO" sz="11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504801"/>
            <a:ext cx="283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, Müller (2014)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609600" y="1371599"/>
            <a:ext cx="1371600" cy="1600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914400"/>
            <a:ext cx="1735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changes:</a:t>
            </a:r>
            <a:br>
              <a:rPr lang="en-US" sz="1600" dirty="0" smtClean="0"/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in a few years</a:t>
            </a:r>
          </a:p>
        </p:txBody>
      </p:sp>
    </p:spTree>
    <p:extLst>
      <p:ext uri="{BB962C8B-B14F-4D97-AF65-F5344CB8AC3E}">
        <p14:creationId xmlns:p14="http://schemas.microsoft.com/office/powerpoint/2010/main" val="6225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8198"/>
            <a:ext cx="6743699" cy="5681202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27088" y="304800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Scrap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surplus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from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the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automotive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sector</a:t>
            </a:r>
            <a:endParaRPr lang="nb-NO" sz="11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504801"/>
            <a:ext cx="283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, Müller (2014)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057400" y="1371599"/>
            <a:ext cx="1371600" cy="1600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914400"/>
            <a:ext cx="22376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changes:</a:t>
            </a:r>
            <a:br>
              <a:rPr lang="en-US" sz="1600" dirty="0" smtClean="0"/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in a few years</a:t>
            </a:r>
            <a:br>
              <a:rPr lang="en-US" sz="1600" dirty="0" smtClean="0">
                <a:sym typeface="Wingdings"/>
              </a:rPr>
            </a:b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Increased dismantling: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delayed</a:t>
            </a:r>
          </a:p>
        </p:txBody>
      </p:sp>
    </p:spTree>
    <p:extLst>
      <p:ext uri="{BB962C8B-B14F-4D97-AF65-F5344CB8AC3E}">
        <p14:creationId xmlns:p14="http://schemas.microsoft.com/office/powerpoint/2010/main" val="317611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8198"/>
            <a:ext cx="6743699" cy="5681202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27088" y="304800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Scrap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surplus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from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the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automotive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sector</a:t>
            </a:r>
            <a:endParaRPr lang="nb-NO" sz="11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504801"/>
            <a:ext cx="283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, Müller (2014)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429000" y="1371599"/>
            <a:ext cx="2819400" cy="1600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914400"/>
            <a:ext cx="223761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changes:</a:t>
            </a:r>
            <a:br>
              <a:rPr lang="en-US" sz="1600" dirty="0" smtClean="0"/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in a few years</a:t>
            </a:r>
            <a:br>
              <a:rPr lang="en-US" sz="1600" dirty="0" smtClean="0">
                <a:sym typeface="Wingdings"/>
              </a:rPr>
            </a:b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Increased dismantling: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delayed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/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Alloy sorting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scrap surplus 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largely avoided,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techn</a:t>
            </a:r>
            <a:r>
              <a:rPr lang="en-US" sz="1600" dirty="0" smtClean="0">
                <a:sym typeface="Wingdings"/>
              </a:rPr>
              <a:t>. </a:t>
            </a:r>
            <a:r>
              <a:rPr lang="en-US" sz="1600" dirty="0">
                <a:sym typeface="Wingdings"/>
              </a:rPr>
              <a:t>i</a:t>
            </a:r>
            <a:r>
              <a:rPr lang="en-US" sz="1600" dirty="0" smtClean="0">
                <a:sym typeface="Wingdings"/>
              </a:rPr>
              <a:t>mmature</a:t>
            </a:r>
          </a:p>
        </p:txBody>
      </p:sp>
    </p:spTree>
    <p:extLst>
      <p:ext uri="{BB962C8B-B14F-4D97-AF65-F5344CB8AC3E}">
        <p14:creationId xmlns:p14="http://schemas.microsoft.com/office/powerpoint/2010/main" val="281737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8198"/>
            <a:ext cx="6743699" cy="5681202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27088" y="304800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Scrap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surplus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from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the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automotive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sector</a:t>
            </a:r>
            <a:endParaRPr lang="nb-NO" sz="11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504801"/>
            <a:ext cx="283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, Müller (2014)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057400" y="2971800"/>
            <a:ext cx="4191000" cy="1600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914400"/>
            <a:ext cx="223761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changes:</a:t>
            </a:r>
            <a:br>
              <a:rPr lang="en-US" sz="1600" dirty="0" smtClean="0"/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in a few years</a:t>
            </a:r>
            <a:br>
              <a:rPr lang="en-US" sz="1600" dirty="0" smtClean="0">
                <a:sym typeface="Wingdings"/>
              </a:rPr>
            </a:b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Increased dismantling: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delayed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/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Alloy sorting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scrap surplus 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largely avoided,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techn</a:t>
            </a:r>
            <a:r>
              <a:rPr lang="en-US" sz="1600" dirty="0" smtClean="0">
                <a:sym typeface="Wingdings"/>
              </a:rPr>
              <a:t>. immature</a:t>
            </a:r>
          </a:p>
          <a:p>
            <a:endParaRPr lang="en-US" sz="1600" dirty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Scrap in safety-</a:t>
            </a:r>
            <a:r>
              <a:rPr lang="en-US" sz="1600" dirty="0" err="1" smtClean="0">
                <a:sym typeface="Wingdings"/>
              </a:rPr>
              <a:t>relev</a:t>
            </a:r>
            <a:r>
              <a:rPr lang="en-US" sz="1600" dirty="0" smtClean="0">
                <a:sym typeface="Wingdings"/>
              </a:rPr>
              <a:t>.</a:t>
            </a:r>
            <a:br>
              <a:rPr lang="en-US" sz="1600" dirty="0" smtClean="0">
                <a:sym typeface="Wingdings"/>
              </a:rPr>
            </a:br>
            <a:r>
              <a:rPr lang="en-US" sz="1600" dirty="0">
                <a:sym typeface="Wingdings"/>
              </a:rPr>
              <a:t>c</a:t>
            </a:r>
            <a:r>
              <a:rPr lang="en-US" sz="1600" dirty="0" smtClean="0">
                <a:sym typeface="Wingdings"/>
              </a:rPr>
              <a:t>omp. (e.g. wheels)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+ dismantling/sorting: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solution</a:t>
            </a:r>
          </a:p>
        </p:txBody>
      </p:sp>
    </p:spTree>
    <p:extLst>
      <p:ext uri="{BB962C8B-B14F-4D97-AF65-F5344CB8AC3E}">
        <p14:creationId xmlns:p14="http://schemas.microsoft.com/office/powerpoint/2010/main" val="192398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8198"/>
            <a:ext cx="6743699" cy="5681202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27088" y="304800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Scrap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surplus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from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the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automotive</a:t>
            </a:r>
            <a:r>
              <a:rPr lang="nb-NO" sz="24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nb-NO" sz="2400" b="1" dirty="0" err="1">
                <a:solidFill>
                  <a:srgbClr val="000090"/>
                </a:solidFill>
                <a:latin typeface="+mn-lt"/>
              </a:rPr>
              <a:t>sector</a:t>
            </a:r>
            <a:endParaRPr lang="nb-NO" sz="11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504801"/>
            <a:ext cx="283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Løvik</a:t>
            </a:r>
            <a:r>
              <a:rPr lang="en-US" sz="1200" dirty="0" smtClean="0"/>
              <a:t>, </a:t>
            </a:r>
            <a:r>
              <a:rPr lang="en-US" sz="1200" dirty="0" err="1" smtClean="0"/>
              <a:t>Modaresi</a:t>
            </a:r>
            <a:r>
              <a:rPr lang="en-US" sz="1200" dirty="0" smtClean="0"/>
              <a:t>, Müller (2014)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876800" y="4572000"/>
            <a:ext cx="1371600" cy="1600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914400"/>
            <a:ext cx="2244625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changes:</a:t>
            </a:r>
            <a:br>
              <a:rPr lang="en-US" sz="1600" dirty="0" smtClean="0"/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in a few years</a:t>
            </a:r>
            <a:br>
              <a:rPr lang="en-US" sz="1600" dirty="0" smtClean="0">
                <a:sym typeface="Wingdings"/>
              </a:rPr>
            </a:b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Increased dismantling: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scrap surplus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delayed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/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Alloy sorting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scrap surplus 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largely avoided,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techn</a:t>
            </a:r>
            <a:r>
              <a:rPr lang="en-US" sz="1600" dirty="0" smtClean="0">
                <a:sym typeface="Wingdings"/>
              </a:rPr>
              <a:t>. immature</a:t>
            </a:r>
          </a:p>
          <a:p>
            <a:endParaRPr lang="en-US" sz="1600" dirty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Scrap in safety-</a:t>
            </a:r>
            <a:r>
              <a:rPr lang="en-US" sz="1600" dirty="0" err="1" smtClean="0">
                <a:sym typeface="Wingdings"/>
              </a:rPr>
              <a:t>relev</a:t>
            </a:r>
            <a:r>
              <a:rPr lang="en-US" sz="1600" dirty="0" smtClean="0">
                <a:sym typeface="Wingdings"/>
              </a:rPr>
              <a:t>.</a:t>
            </a:r>
            <a:br>
              <a:rPr lang="en-US" sz="1600" dirty="0" smtClean="0">
                <a:sym typeface="Wingdings"/>
              </a:rPr>
            </a:br>
            <a:r>
              <a:rPr lang="en-US" sz="1600" dirty="0">
                <a:sym typeface="Wingdings"/>
              </a:rPr>
              <a:t>c</a:t>
            </a:r>
            <a:r>
              <a:rPr lang="en-US" sz="1600" dirty="0" smtClean="0">
                <a:sym typeface="Wingdings"/>
              </a:rPr>
              <a:t>omp. (e.g. wheels)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+ dismantling/sorting: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solution</a:t>
            </a:r>
          </a:p>
          <a:p>
            <a:endParaRPr lang="en-US" sz="1600" dirty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Avoiding </a:t>
            </a:r>
            <a:r>
              <a:rPr lang="en-US" sz="1600" dirty="0" err="1" smtClean="0">
                <a:sym typeface="Wingdings"/>
              </a:rPr>
              <a:t>demagging</a:t>
            </a:r>
            <a:r>
              <a:rPr lang="en-US" sz="1600" dirty="0" smtClean="0">
                <a:sym typeface="Wingdings"/>
              </a:rPr>
              <a:t>: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 only if wide scrap 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use + high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dism</a:t>
            </a:r>
            <a:r>
              <a:rPr lang="en-US" sz="1600" dirty="0" smtClean="0">
                <a:sym typeface="Wingdings"/>
              </a:rPr>
              <a:t>. 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+ high sorting</a:t>
            </a:r>
          </a:p>
        </p:txBody>
      </p:sp>
    </p:spTree>
    <p:extLst>
      <p:ext uri="{BB962C8B-B14F-4D97-AF65-F5344CB8AC3E}">
        <p14:creationId xmlns:p14="http://schemas.microsoft.com/office/powerpoint/2010/main" val="326347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641475"/>
            <a:ext cx="8866187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593981" y="431800"/>
            <a:ext cx="7949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000090"/>
                </a:solidFill>
                <a:latin typeface="Helvetica" charset="0"/>
                <a:cs typeface="Helvetica" charset="0"/>
              </a:rPr>
              <a:t>Forecasting steel use based on in-use stock patterns</a:t>
            </a:r>
            <a:endParaRPr lang="en-US" sz="2400" b="1" dirty="0">
              <a:solidFill>
                <a:srgbClr val="00009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7" t="2214" r="24078" b="49065"/>
          <a:stretch>
            <a:fillRect/>
          </a:stretch>
        </p:blipFill>
        <p:spPr bwMode="auto">
          <a:xfrm>
            <a:off x="1722438" y="5173663"/>
            <a:ext cx="178593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5257800" y="5943600"/>
            <a:ext cx="36490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Source: </a:t>
            </a:r>
            <a:r>
              <a:rPr lang="en-US" sz="1200" dirty="0" err="1" smtClean="0"/>
              <a:t>Pauliuk</a:t>
            </a:r>
            <a:r>
              <a:rPr lang="en-US" sz="1200" dirty="0"/>
              <a:t>, Milford, Müller, and </a:t>
            </a:r>
            <a:r>
              <a:rPr lang="en-US" sz="1200" dirty="0" err="1"/>
              <a:t>Allwood</a:t>
            </a:r>
            <a:r>
              <a:rPr lang="en-US" sz="1200" dirty="0"/>
              <a:t>  2013</a:t>
            </a:r>
          </a:p>
        </p:txBody>
      </p:sp>
    </p:spTree>
    <p:extLst>
      <p:ext uri="{BB962C8B-B14F-4D97-AF65-F5344CB8AC3E}">
        <p14:creationId xmlns:p14="http://schemas.microsoft.com/office/powerpoint/2010/main" val="316710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79600"/>
            <a:ext cx="8610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228600" y="762000"/>
            <a:ext cx="870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90"/>
                </a:solidFill>
              </a:rPr>
              <a:t>Results final steel demand and old scrap supply by region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57800" y="5943600"/>
            <a:ext cx="36490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Source: </a:t>
            </a:r>
            <a:r>
              <a:rPr lang="en-US" sz="1200" dirty="0" err="1" smtClean="0"/>
              <a:t>Pauliuk</a:t>
            </a:r>
            <a:r>
              <a:rPr lang="en-US" sz="1200" dirty="0"/>
              <a:t>, Milford, Müller, and </a:t>
            </a:r>
            <a:r>
              <a:rPr lang="en-US" sz="1200" dirty="0" err="1"/>
              <a:t>Allwood</a:t>
            </a:r>
            <a:r>
              <a:rPr lang="en-US" sz="1200" dirty="0"/>
              <a:t>  2013</a:t>
            </a:r>
          </a:p>
        </p:txBody>
      </p:sp>
    </p:spTree>
    <p:extLst>
      <p:ext uri="{BB962C8B-B14F-4D97-AF65-F5344CB8AC3E}">
        <p14:creationId xmlns:p14="http://schemas.microsoft.com/office/powerpoint/2010/main" val="123874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56594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152400" y="400050"/>
            <a:ext cx="3186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90"/>
                </a:solidFill>
              </a:rPr>
              <a:t>Steel demand and</a:t>
            </a:r>
          </a:p>
          <a:p>
            <a:pPr eaLnBrk="1" hangingPunct="1"/>
            <a:r>
              <a:rPr lang="en-US" sz="2400" b="1">
                <a:solidFill>
                  <a:srgbClr val="000090"/>
                </a:solidFill>
              </a:rPr>
              <a:t>two scenarios for </a:t>
            </a:r>
          </a:p>
          <a:p>
            <a:pPr eaLnBrk="1" hangingPunct="1"/>
            <a:r>
              <a:rPr lang="en-US" sz="2400" b="1">
                <a:solidFill>
                  <a:srgbClr val="000090"/>
                </a:solidFill>
              </a:rPr>
              <a:t>primary steel supply</a:t>
            </a:r>
          </a:p>
        </p:txBody>
      </p: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457200" y="3429000"/>
            <a:ext cx="2544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Scenario 1: </a:t>
            </a:r>
            <a:br>
              <a:rPr lang="en-US" sz="1800"/>
            </a:br>
            <a:r>
              <a:rPr lang="en-US" sz="1800"/>
              <a:t>“trade follows capacity”</a:t>
            </a:r>
            <a:br>
              <a:rPr lang="en-US" sz="1800"/>
            </a:br>
            <a:r>
              <a:rPr lang="en-US" sz="1800"/>
              <a:t>(open markets)</a:t>
            </a: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457200" y="5048250"/>
            <a:ext cx="276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Scenario 2: </a:t>
            </a:r>
            <a:br>
              <a:rPr lang="en-US" sz="1800"/>
            </a:br>
            <a:r>
              <a:rPr lang="en-US" sz="1800"/>
              <a:t>“capacity follows regional</a:t>
            </a:r>
            <a:br>
              <a:rPr lang="en-US" sz="1800"/>
            </a:br>
            <a:r>
              <a:rPr lang="en-US" sz="1800"/>
              <a:t>demand”</a:t>
            </a:r>
            <a:br>
              <a:rPr lang="en-US" sz="1800"/>
            </a:br>
            <a:r>
              <a:rPr lang="en-US" sz="1800"/>
              <a:t>(protectionism)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57200" y="6504801"/>
            <a:ext cx="36490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Source: </a:t>
            </a:r>
            <a:r>
              <a:rPr lang="en-US" sz="1200" dirty="0" err="1" smtClean="0"/>
              <a:t>Pauliuk</a:t>
            </a:r>
            <a:r>
              <a:rPr lang="en-US" sz="1200" dirty="0"/>
              <a:t>, Milford, Müller, and </a:t>
            </a:r>
            <a:r>
              <a:rPr lang="en-US" sz="1200" dirty="0" err="1"/>
              <a:t>Allwood</a:t>
            </a:r>
            <a:r>
              <a:rPr lang="en-US" sz="1200" dirty="0"/>
              <a:t>  2013</a:t>
            </a:r>
          </a:p>
        </p:txBody>
      </p:sp>
    </p:spTree>
    <p:extLst>
      <p:ext uri="{BB962C8B-B14F-4D97-AF65-F5344CB8AC3E}">
        <p14:creationId xmlns:p14="http://schemas.microsoft.com/office/powerpoint/2010/main" val="82142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685800"/>
            <a:ext cx="382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4 dimensions of analysis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71600" y="1752600"/>
            <a:ext cx="2015490" cy="673735"/>
            <a:chOff x="11" y="11"/>
            <a:chExt cx="3174" cy="10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1" y="11"/>
              <a:ext cx="3174" cy="1061"/>
              <a:chOff x="11" y="11"/>
              <a:chExt cx="3174" cy="1061"/>
            </a:xfrm>
          </p:grpSpPr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11" y="11"/>
                <a:ext cx="3174" cy="1061"/>
              </a:xfrm>
              <a:custGeom>
                <a:avLst/>
                <a:gdLst>
                  <a:gd name="T0" fmla="+- 0 50 11"/>
                  <a:gd name="T1" fmla="*/ T0 w 3174"/>
                  <a:gd name="T2" fmla="+- 0 1071 11"/>
                  <a:gd name="T3" fmla="*/ 1071 h 1061"/>
                  <a:gd name="T4" fmla="+- 0 29 11"/>
                  <a:gd name="T5" fmla="*/ T4 w 3174"/>
                  <a:gd name="T6" fmla="+- 0 1065 11"/>
                  <a:gd name="T7" fmla="*/ 1065 h 1061"/>
                  <a:gd name="T8" fmla="+- 0 15 11"/>
                  <a:gd name="T9" fmla="*/ T8 w 3174"/>
                  <a:gd name="T10" fmla="+- 0 1049 11"/>
                  <a:gd name="T11" fmla="*/ 1049 h 1061"/>
                  <a:gd name="T12" fmla="+- 0 11 11"/>
                  <a:gd name="T13" fmla="*/ T12 w 3174"/>
                  <a:gd name="T14" fmla="+- 0 50 11"/>
                  <a:gd name="T15" fmla="*/ 50 h 1061"/>
                  <a:gd name="T16" fmla="+- 0 17 11"/>
                  <a:gd name="T17" fmla="*/ T16 w 3174"/>
                  <a:gd name="T18" fmla="+- 0 28 11"/>
                  <a:gd name="T19" fmla="*/ 28 h 1061"/>
                  <a:gd name="T20" fmla="+- 0 33 11"/>
                  <a:gd name="T21" fmla="*/ T20 w 3174"/>
                  <a:gd name="T22" fmla="+- 0 14 11"/>
                  <a:gd name="T23" fmla="*/ 14 h 1061"/>
                  <a:gd name="T24" fmla="+- 0 3145 11"/>
                  <a:gd name="T25" fmla="*/ T24 w 3174"/>
                  <a:gd name="T26" fmla="+- 0 11 11"/>
                  <a:gd name="T27" fmla="*/ 11 h 1061"/>
                  <a:gd name="T28" fmla="+- 0 3167 11"/>
                  <a:gd name="T29" fmla="*/ T28 w 3174"/>
                  <a:gd name="T30" fmla="+- 0 16 11"/>
                  <a:gd name="T31" fmla="*/ 16 h 1061"/>
                  <a:gd name="T32" fmla="+- 0 3181 11"/>
                  <a:gd name="T33" fmla="*/ T32 w 3174"/>
                  <a:gd name="T34" fmla="+- 0 32 11"/>
                  <a:gd name="T35" fmla="*/ 32 h 1061"/>
                  <a:gd name="T36" fmla="+- 0 3184 11"/>
                  <a:gd name="T37" fmla="*/ T36 w 3174"/>
                  <a:gd name="T38" fmla="+- 0 1032 11"/>
                  <a:gd name="T39" fmla="*/ 1032 h 1061"/>
                  <a:gd name="T40" fmla="+- 0 3178 11"/>
                  <a:gd name="T41" fmla="*/ T40 w 3174"/>
                  <a:gd name="T42" fmla="+- 0 1053 11"/>
                  <a:gd name="T43" fmla="*/ 1053 h 1061"/>
                  <a:gd name="T44" fmla="+- 0 3163 11"/>
                  <a:gd name="T45" fmla="*/ T44 w 3174"/>
                  <a:gd name="T46" fmla="+- 0 1067 11"/>
                  <a:gd name="T47" fmla="*/ 1067 h 1061"/>
                  <a:gd name="T48" fmla="+- 0 50 11"/>
                  <a:gd name="T49" fmla="*/ T48 w 3174"/>
                  <a:gd name="T50" fmla="+- 0 1071 11"/>
                  <a:gd name="T51" fmla="*/ 1071 h 10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174" h="1061">
                    <a:moveTo>
                      <a:pt x="39" y="1060"/>
                    </a:moveTo>
                    <a:lnTo>
                      <a:pt x="18" y="1054"/>
                    </a:lnTo>
                    <a:lnTo>
                      <a:pt x="4" y="1038"/>
                    </a:lnTo>
                    <a:lnTo>
                      <a:pt x="0" y="39"/>
                    </a:lnTo>
                    <a:lnTo>
                      <a:pt x="6" y="17"/>
                    </a:lnTo>
                    <a:lnTo>
                      <a:pt x="22" y="3"/>
                    </a:lnTo>
                    <a:lnTo>
                      <a:pt x="3134" y="0"/>
                    </a:lnTo>
                    <a:lnTo>
                      <a:pt x="3156" y="5"/>
                    </a:lnTo>
                    <a:lnTo>
                      <a:pt x="3170" y="21"/>
                    </a:lnTo>
                    <a:lnTo>
                      <a:pt x="3173" y="1021"/>
                    </a:lnTo>
                    <a:lnTo>
                      <a:pt x="3167" y="1042"/>
                    </a:lnTo>
                    <a:lnTo>
                      <a:pt x="3152" y="1056"/>
                    </a:lnTo>
                    <a:lnTo>
                      <a:pt x="39" y="1060"/>
                    </a:lnTo>
                    <a:close/>
                  </a:path>
                </a:pathLst>
              </a:custGeom>
              <a:solidFill>
                <a:srgbClr val="A0B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1" y="11"/>
              <a:ext cx="3174" cy="1061"/>
              <a:chOff x="11" y="11"/>
              <a:chExt cx="3174" cy="1061"/>
            </a:xfrm>
          </p:grpSpPr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11" y="11"/>
                <a:ext cx="3174" cy="1061"/>
              </a:xfrm>
              <a:custGeom>
                <a:avLst/>
                <a:gdLst>
                  <a:gd name="T0" fmla="+- 0 3184 11"/>
                  <a:gd name="T1" fmla="*/ T0 w 3174"/>
                  <a:gd name="T2" fmla="+- 0 1032 11"/>
                  <a:gd name="T3" fmla="*/ 1032 h 1061"/>
                  <a:gd name="T4" fmla="+- 0 3178 11"/>
                  <a:gd name="T5" fmla="*/ T4 w 3174"/>
                  <a:gd name="T6" fmla="+- 0 1053 11"/>
                  <a:gd name="T7" fmla="*/ 1053 h 1061"/>
                  <a:gd name="T8" fmla="+- 0 3163 11"/>
                  <a:gd name="T9" fmla="*/ T8 w 3174"/>
                  <a:gd name="T10" fmla="+- 0 1067 11"/>
                  <a:gd name="T11" fmla="*/ 1067 h 1061"/>
                  <a:gd name="T12" fmla="+- 0 50 11"/>
                  <a:gd name="T13" fmla="*/ T12 w 3174"/>
                  <a:gd name="T14" fmla="+- 0 1071 11"/>
                  <a:gd name="T15" fmla="*/ 1071 h 1061"/>
                  <a:gd name="T16" fmla="+- 0 29 11"/>
                  <a:gd name="T17" fmla="*/ T16 w 3174"/>
                  <a:gd name="T18" fmla="+- 0 1065 11"/>
                  <a:gd name="T19" fmla="*/ 1065 h 1061"/>
                  <a:gd name="T20" fmla="+- 0 15 11"/>
                  <a:gd name="T21" fmla="*/ T20 w 3174"/>
                  <a:gd name="T22" fmla="+- 0 1049 11"/>
                  <a:gd name="T23" fmla="*/ 1049 h 1061"/>
                  <a:gd name="T24" fmla="+- 0 11 11"/>
                  <a:gd name="T25" fmla="*/ T24 w 3174"/>
                  <a:gd name="T26" fmla="+- 0 50 11"/>
                  <a:gd name="T27" fmla="*/ 50 h 1061"/>
                  <a:gd name="T28" fmla="+- 0 17 11"/>
                  <a:gd name="T29" fmla="*/ T28 w 3174"/>
                  <a:gd name="T30" fmla="+- 0 28 11"/>
                  <a:gd name="T31" fmla="*/ 28 h 1061"/>
                  <a:gd name="T32" fmla="+- 0 33 11"/>
                  <a:gd name="T33" fmla="*/ T32 w 3174"/>
                  <a:gd name="T34" fmla="+- 0 14 11"/>
                  <a:gd name="T35" fmla="*/ 14 h 1061"/>
                  <a:gd name="T36" fmla="+- 0 3132 11"/>
                  <a:gd name="T37" fmla="*/ T36 w 3174"/>
                  <a:gd name="T38" fmla="+- 0 11 11"/>
                  <a:gd name="T39" fmla="*/ 11 h 10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174" h="1061">
                    <a:moveTo>
                      <a:pt x="3173" y="1021"/>
                    </a:moveTo>
                    <a:lnTo>
                      <a:pt x="3167" y="1042"/>
                    </a:lnTo>
                    <a:lnTo>
                      <a:pt x="3152" y="1056"/>
                    </a:lnTo>
                    <a:lnTo>
                      <a:pt x="39" y="1060"/>
                    </a:lnTo>
                    <a:lnTo>
                      <a:pt x="18" y="1054"/>
                    </a:lnTo>
                    <a:lnTo>
                      <a:pt x="4" y="1038"/>
                    </a:lnTo>
                    <a:lnTo>
                      <a:pt x="0" y="39"/>
                    </a:lnTo>
                    <a:lnTo>
                      <a:pt x="6" y="17"/>
                    </a:lnTo>
                    <a:lnTo>
                      <a:pt x="22" y="3"/>
                    </a:lnTo>
                    <a:lnTo>
                      <a:pt x="3121" y="0"/>
                    </a:lnTo>
                  </a:path>
                </a:pathLst>
              </a:custGeom>
              <a:noFill/>
              <a:ln w="13369">
                <a:solidFill>
                  <a:srgbClr val="006BAC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1" y="11"/>
                <a:ext cx="3174" cy="1061"/>
              </a:xfrm>
              <a:custGeom>
                <a:avLst/>
                <a:gdLst>
                  <a:gd name="T0" fmla="+- 0 3145 11"/>
                  <a:gd name="T1" fmla="*/ T0 w 3174"/>
                  <a:gd name="T2" fmla="+- 0 11 11"/>
                  <a:gd name="T3" fmla="*/ 11 h 1061"/>
                  <a:gd name="T4" fmla="+- 0 3167 11"/>
                  <a:gd name="T5" fmla="*/ T4 w 3174"/>
                  <a:gd name="T6" fmla="+- 0 16 11"/>
                  <a:gd name="T7" fmla="*/ 16 h 1061"/>
                  <a:gd name="T8" fmla="+- 0 3181 11"/>
                  <a:gd name="T9" fmla="*/ T8 w 3174"/>
                  <a:gd name="T10" fmla="+- 0 32 11"/>
                  <a:gd name="T11" fmla="*/ 32 h 1061"/>
                  <a:gd name="T12" fmla="+- 0 3184 11"/>
                  <a:gd name="T13" fmla="*/ T12 w 3174"/>
                  <a:gd name="T14" fmla="+- 0 1032 11"/>
                  <a:gd name="T15" fmla="*/ 1032 h 10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74" h="1061">
                    <a:moveTo>
                      <a:pt x="3134" y="0"/>
                    </a:moveTo>
                    <a:lnTo>
                      <a:pt x="3156" y="5"/>
                    </a:lnTo>
                    <a:lnTo>
                      <a:pt x="3170" y="21"/>
                    </a:lnTo>
                    <a:lnTo>
                      <a:pt x="3173" y="1021"/>
                    </a:lnTo>
                  </a:path>
                </a:pathLst>
              </a:custGeom>
              <a:noFill/>
              <a:ln w="13369">
                <a:solidFill>
                  <a:srgbClr val="006BAC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626" y="279"/>
              <a:ext cx="245" cy="2"/>
              <a:chOff x="626" y="279"/>
              <a:chExt cx="245" cy="2"/>
            </a:xfrm>
          </p:grpSpPr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626" y="279"/>
                <a:ext cx="245" cy="2"/>
              </a:xfrm>
              <a:custGeom>
                <a:avLst/>
                <a:gdLst>
                  <a:gd name="T0" fmla="+- 0 626 626"/>
                  <a:gd name="T1" fmla="*/ T0 w 245"/>
                  <a:gd name="T2" fmla="+- 0 871 626"/>
                  <a:gd name="T3" fmla="*/ T2 w 24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45">
                    <a:moveTo>
                      <a:pt x="0" y="0"/>
                    </a:moveTo>
                    <a:lnTo>
                      <a:pt x="245" y="0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861" y="240"/>
              <a:ext cx="69" cy="79"/>
              <a:chOff x="861" y="240"/>
              <a:chExt cx="69" cy="79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861" y="240"/>
                <a:ext cx="69" cy="79"/>
              </a:xfrm>
              <a:custGeom>
                <a:avLst/>
                <a:gdLst>
                  <a:gd name="T0" fmla="+- 0 861 861"/>
                  <a:gd name="T1" fmla="*/ T0 w 69"/>
                  <a:gd name="T2" fmla="+- 0 318 240"/>
                  <a:gd name="T3" fmla="*/ 318 h 79"/>
                  <a:gd name="T4" fmla="+- 0 861 861"/>
                  <a:gd name="T5" fmla="*/ T4 w 69"/>
                  <a:gd name="T6" fmla="+- 0 240 240"/>
                  <a:gd name="T7" fmla="*/ 240 h 79"/>
                  <a:gd name="T8" fmla="+- 0 929 861"/>
                  <a:gd name="T9" fmla="*/ T8 w 69"/>
                  <a:gd name="T10" fmla="+- 0 279 240"/>
                  <a:gd name="T11" fmla="*/ 279 h 79"/>
                  <a:gd name="T12" fmla="+- 0 861 861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0" y="0"/>
                    </a:lnTo>
                    <a:lnTo>
                      <a:pt x="68" y="39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861" y="240"/>
              <a:ext cx="69" cy="79"/>
              <a:chOff x="861" y="240"/>
              <a:chExt cx="69" cy="79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861" y="240"/>
                <a:ext cx="69" cy="79"/>
              </a:xfrm>
              <a:custGeom>
                <a:avLst/>
                <a:gdLst>
                  <a:gd name="T0" fmla="+- 0 861 861"/>
                  <a:gd name="T1" fmla="*/ T0 w 69"/>
                  <a:gd name="T2" fmla="+- 0 318 240"/>
                  <a:gd name="T3" fmla="*/ 318 h 79"/>
                  <a:gd name="T4" fmla="+- 0 929 861"/>
                  <a:gd name="T5" fmla="*/ T4 w 69"/>
                  <a:gd name="T6" fmla="+- 0 279 240"/>
                  <a:gd name="T7" fmla="*/ 279 h 79"/>
                  <a:gd name="T8" fmla="+- 0 861 861"/>
                  <a:gd name="T9" fmla="*/ T8 w 69"/>
                  <a:gd name="T10" fmla="+- 0 240 240"/>
                  <a:gd name="T11" fmla="*/ 240 h 79"/>
                  <a:gd name="T12" fmla="+- 0 861 861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68" y="39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97" y="445"/>
              <a:ext cx="693" cy="158"/>
              <a:chOff x="497" y="445"/>
              <a:chExt cx="693" cy="158"/>
            </a:xfrm>
          </p:grpSpPr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497" y="445"/>
                <a:ext cx="693" cy="158"/>
              </a:xfrm>
              <a:custGeom>
                <a:avLst/>
                <a:gdLst>
                  <a:gd name="T0" fmla="+- 0 1189 497"/>
                  <a:gd name="T1" fmla="*/ T0 w 693"/>
                  <a:gd name="T2" fmla="+- 0 445 445"/>
                  <a:gd name="T3" fmla="*/ 445 h 158"/>
                  <a:gd name="T4" fmla="+- 0 1189 497"/>
                  <a:gd name="T5" fmla="*/ T4 w 693"/>
                  <a:gd name="T6" fmla="+- 0 603 445"/>
                  <a:gd name="T7" fmla="*/ 603 h 158"/>
                  <a:gd name="T8" fmla="+- 0 497 497"/>
                  <a:gd name="T9" fmla="*/ T8 w 693"/>
                  <a:gd name="T10" fmla="+- 0 603 445"/>
                  <a:gd name="T11" fmla="*/ 603 h 158"/>
                  <a:gd name="T12" fmla="+- 0 497 497"/>
                  <a:gd name="T13" fmla="*/ T12 w 693"/>
                  <a:gd name="T14" fmla="+- 0 534 445"/>
                  <a:gd name="T15" fmla="*/ 534 h 1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3" h="158">
                    <a:moveTo>
                      <a:pt x="692" y="0"/>
                    </a:moveTo>
                    <a:lnTo>
                      <a:pt x="692" y="158"/>
                    </a:lnTo>
                    <a:lnTo>
                      <a:pt x="0" y="158"/>
                    </a:lnTo>
                    <a:lnTo>
                      <a:pt x="0" y="89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58" y="476"/>
              <a:ext cx="79" cy="69"/>
              <a:chOff x="458" y="476"/>
              <a:chExt cx="79" cy="69"/>
            </a:xfrm>
          </p:grpSpPr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458" y="476"/>
                <a:ext cx="79" cy="69"/>
              </a:xfrm>
              <a:custGeom>
                <a:avLst/>
                <a:gdLst>
                  <a:gd name="T0" fmla="+- 0 537 458"/>
                  <a:gd name="T1" fmla="*/ T0 w 79"/>
                  <a:gd name="T2" fmla="+- 0 545 476"/>
                  <a:gd name="T3" fmla="*/ 545 h 69"/>
                  <a:gd name="T4" fmla="+- 0 458 458"/>
                  <a:gd name="T5" fmla="*/ T4 w 79"/>
                  <a:gd name="T6" fmla="+- 0 545 476"/>
                  <a:gd name="T7" fmla="*/ 545 h 69"/>
                  <a:gd name="T8" fmla="+- 0 497 458"/>
                  <a:gd name="T9" fmla="*/ T8 w 79"/>
                  <a:gd name="T10" fmla="+- 0 476 476"/>
                  <a:gd name="T11" fmla="*/ 476 h 69"/>
                  <a:gd name="T12" fmla="+- 0 537 458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0" y="69"/>
                    </a:lnTo>
                    <a:lnTo>
                      <a:pt x="39" y="0"/>
                    </a:lnTo>
                    <a:lnTo>
                      <a:pt x="79" y="69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58" y="476"/>
              <a:ext cx="79" cy="69"/>
              <a:chOff x="458" y="476"/>
              <a:chExt cx="79" cy="69"/>
            </a:xfrm>
          </p:grpSpPr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458" y="476"/>
                <a:ext cx="79" cy="69"/>
              </a:xfrm>
              <a:custGeom>
                <a:avLst/>
                <a:gdLst>
                  <a:gd name="T0" fmla="+- 0 537 458"/>
                  <a:gd name="T1" fmla="*/ T0 w 79"/>
                  <a:gd name="T2" fmla="+- 0 545 476"/>
                  <a:gd name="T3" fmla="*/ 545 h 69"/>
                  <a:gd name="T4" fmla="+- 0 497 458"/>
                  <a:gd name="T5" fmla="*/ T4 w 79"/>
                  <a:gd name="T6" fmla="+- 0 476 476"/>
                  <a:gd name="T7" fmla="*/ 476 h 69"/>
                  <a:gd name="T8" fmla="+- 0 458 458"/>
                  <a:gd name="T9" fmla="*/ T8 w 79"/>
                  <a:gd name="T10" fmla="+- 0 545 476"/>
                  <a:gd name="T11" fmla="*/ 545 h 69"/>
                  <a:gd name="T12" fmla="+- 0 537 458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39" y="0"/>
                    </a:lnTo>
                    <a:lnTo>
                      <a:pt x="0" y="69"/>
                    </a:lnTo>
                    <a:lnTo>
                      <a:pt x="79" y="69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68" y="445"/>
              <a:ext cx="2385" cy="235"/>
              <a:chOff x="368" y="445"/>
              <a:chExt cx="2385" cy="235"/>
            </a:xfrm>
          </p:grpSpPr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368" y="445"/>
                <a:ext cx="2385" cy="235"/>
              </a:xfrm>
              <a:custGeom>
                <a:avLst/>
                <a:gdLst>
                  <a:gd name="T0" fmla="+- 0 2753 368"/>
                  <a:gd name="T1" fmla="*/ T0 w 2385"/>
                  <a:gd name="T2" fmla="+- 0 445 445"/>
                  <a:gd name="T3" fmla="*/ 445 h 235"/>
                  <a:gd name="T4" fmla="+- 0 2753 368"/>
                  <a:gd name="T5" fmla="*/ T4 w 2385"/>
                  <a:gd name="T6" fmla="+- 0 679 445"/>
                  <a:gd name="T7" fmla="*/ 679 h 235"/>
                  <a:gd name="T8" fmla="+- 0 368 368"/>
                  <a:gd name="T9" fmla="*/ T8 w 2385"/>
                  <a:gd name="T10" fmla="+- 0 679 445"/>
                  <a:gd name="T11" fmla="*/ 679 h 235"/>
                  <a:gd name="T12" fmla="+- 0 368 368"/>
                  <a:gd name="T13" fmla="*/ T12 w 2385"/>
                  <a:gd name="T14" fmla="+- 0 534 445"/>
                  <a:gd name="T15" fmla="*/ 534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5" h="235">
                    <a:moveTo>
                      <a:pt x="2385" y="0"/>
                    </a:moveTo>
                    <a:lnTo>
                      <a:pt x="2385" y="234"/>
                    </a:lnTo>
                    <a:lnTo>
                      <a:pt x="0" y="234"/>
                    </a:lnTo>
                    <a:lnTo>
                      <a:pt x="0" y="89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329" y="476"/>
              <a:ext cx="79" cy="69"/>
              <a:chOff x="329" y="476"/>
              <a:chExt cx="79" cy="69"/>
            </a:xfrm>
          </p:grpSpPr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29" y="476"/>
                <a:ext cx="79" cy="69"/>
              </a:xfrm>
              <a:custGeom>
                <a:avLst/>
                <a:gdLst>
                  <a:gd name="T0" fmla="+- 0 408 329"/>
                  <a:gd name="T1" fmla="*/ T0 w 79"/>
                  <a:gd name="T2" fmla="+- 0 545 476"/>
                  <a:gd name="T3" fmla="*/ 545 h 69"/>
                  <a:gd name="T4" fmla="+- 0 329 329"/>
                  <a:gd name="T5" fmla="*/ T4 w 79"/>
                  <a:gd name="T6" fmla="+- 0 545 476"/>
                  <a:gd name="T7" fmla="*/ 545 h 69"/>
                  <a:gd name="T8" fmla="+- 0 368 329"/>
                  <a:gd name="T9" fmla="*/ T8 w 79"/>
                  <a:gd name="T10" fmla="+- 0 476 476"/>
                  <a:gd name="T11" fmla="*/ 476 h 69"/>
                  <a:gd name="T12" fmla="+- 0 408 329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0" y="69"/>
                    </a:lnTo>
                    <a:lnTo>
                      <a:pt x="39" y="0"/>
                    </a:lnTo>
                    <a:lnTo>
                      <a:pt x="79" y="69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329" y="476"/>
              <a:ext cx="79" cy="69"/>
              <a:chOff x="329" y="476"/>
              <a:chExt cx="79" cy="69"/>
            </a:xfrm>
          </p:grpSpPr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29" y="476"/>
                <a:ext cx="79" cy="69"/>
              </a:xfrm>
              <a:custGeom>
                <a:avLst/>
                <a:gdLst>
                  <a:gd name="T0" fmla="+- 0 408 329"/>
                  <a:gd name="T1" fmla="*/ T0 w 79"/>
                  <a:gd name="T2" fmla="+- 0 545 476"/>
                  <a:gd name="T3" fmla="*/ 545 h 69"/>
                  <a:gd name="T4" fmla="+- 0 368 329"/>
                  <a:gd name="T5" fmla="*/ T4 w 79"/>
                  <a:gd name="T6" fmla="+- 0 476 476"/>
                  <a:gd name="T7" fmla="*/ 476 h 69"/>
                  <a:gd name="T8" fmla="+- 0 329 329"/>
                  <a:gd name="T9" fmla="*/ T8 w 79"/>
                  <a:gd name="T10" fmla="+- 0 545 476"/>
                  <a:gd name="T11" fmla="*/ 545 h 69"/>
                  <a:gd name="T12" fmla="+- 0 408 329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39" y="0"/>
                    </a:lnTo>
                    <a:lnTo>
                      <a:pt x="0" y="69"/>
                    </a:lnTo>
                    <a:lnTo>
                      <a:pt x="79" y="69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447" y="279"/>
              <a:ext cx="253" cy="2"/>
              <a:chOff x="1447" y="279"/>
              <a:chExt cx="253" cy="2"/>
            </a:xfrm>
          </p:grpSpPr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447" y="279"/>
                <a:ext cx="253" cy="2"/>
              </a:xfrm>
              <a:custGeom>
                <a:avLst/>
                <a:gdLst>
                  <a:gd name="T0" fmla="+- 0 1447 1447"/>
                  <a:gd name="T1" fmla="*/ T0 w 253"/>
                  <a:gd name="T2" fmla="+- 0 1700 1447"/>
                  <a:gd name="T3" fmla="*/ T2 w 25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53">
                    <a:moveTo>
                      <a:pt x="0" y="0"/>
                    </a:moveTo>
                    <a:lnTo>
                      <a:pt x="253" y="0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1687" y="240"/>
              <a:ext cx="69" cy="79"/>
              <a:chOff x="1687" y="240"/>
              <a:chExt cx="69" cy="79"/>
            </a:xfrm>
          </p:grpSpPr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687" y="240"/>
                <a:ext cx="69" cy="79"/>
              </a:xfrm>
              <a:custGeom>
                <a:avLst/>
                <a:gdLst>
                  <a:gd name="T0" fmla="+- 0 1687 1687"/>
                  <a:gd name="T1" fmla="*/ T0 w 69"/>
                  <a:gd name="T2" fmla="+- 0 318 240"/>
                  <a:gd name="T3" fmla="*/ 318 h 79"/>
                  <a:gd name="T4" fmla="+- 0 1687 1687"/>
                  <a:gd name="T5" fmla="*/ T4 w 69"/>
                  <a:gd name="T6" fmla="+- 0 240 240"/>
                  <a:gd name="T7" fmla="*/ 240 h 79"/>
                  <a:gd name="T8" fmla="+- 0 1755 1687"/>
                  <a:gd name="T9" fmla="*/ T8 w 69"/>
                  <a:gd name="T10" fmla="+- 0 279 240"/>
                  <a:gd name="T11" fmla="*/ 279 h 79"/>
                  <a:gd name="T12" fmla="+- 0 1687 1687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0" y="0"/>
                    </a:lnTo>
                    <a:lnTo>
                      <a:pt x="68" y="39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1687" y="240"/>
              <a:ext cx="69" cy="79"/>
              <a:chOff x="1687" y="240"/>
              <a:chExt cx="69" cy="79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687" y="240"/>
                <a:ext cx="69" cy="79"/>
              </a:xfrm>
              <a:custGeom>
                <a:avLst/>
                <a:gdLst>
                  <a:gd name="T0" fmla="+- 0 1687 1687"/>
                  <a:gd name="T1" fmla="*/ T0 w 69"/>
                  <a:gd name="T2" fmla="+- 0 318 240"/>
                  <a:gd name="T3" fmla="*/ 318 h 79"/>
                  <a:gd name="T4" fmla="+- 0 1755 1687"/>
                  <a:gd name="T5" fmla="*/ T4 w 69"/>
                  <a:gd name="T6" fmla="+- 0 279 240"/>
                  <a:gd name="T7" fmla="*/ 279 h 79"/>
                  <a:gd name="T8" fmla="+- 0 1687 1687"/>
                  <a:gd name="T9" fmla="*/ T8 w 69"/>
                  <a:gd name="T10" fmla="+- 0 240 240"/>
                  <a:gd name="T11" fmla="*/ 240 h 79"/>
                  <a:gd name="T12" fmla="+- 0 1687 1687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68" y="39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242" y="534"/>
              <a:ext cx="2" cy="253"/>
              <a:chOff x="242" y="534"/>
              <a:chExt cx="2" cy="253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242" y="534"/>
                <a:ext cx="2" cy="253"/>
              </a:xfrm>
              <a:custGeom>
                <a:avLst/>
                <a:gdLst>
                  <a:gd name="T0" fmla="+- 0 787 534"/>
                  <a:gd name="T1" fmla="*/ 787 h 253"/>
                  <a:gd name="T2" fmla="+- 0 534 534"/>
                  <a:gd name="T3" fmla="*/ 534 h 25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53">
                    <a:moveTo>
                      <a:pt x="0" y="253"/>
                    </a:moveTo>
                    <a:lnTo>
                      <a:pt x="0" y="0"/>
                    </a:lnTo>
                  </a:path>
                </a:pathLst>
              </a:custGeom>
              <a:noFill/>
              <a:ln w="10026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203" y="479"/>
              <a:ext cx="79" cy="69"/>
              <a:chOff x="203" y="479"/>
              <a:chExt cx="79" cy="69"/>
            </a:xfrm>
          </p:grpSpPr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03" y="479"/>
                <a:ext cx="79" cy="69"/>
              </a:xfrm>
              <a:custGeom>
                <a:avLst/>
                <a:gdLst>
                  <a:gd name="T0" fmla="+- 0 282 203"/>
                  <a:gd name="T1" fmla="*/ T0 w 79"/>
                  <a:gd name="T2" fmla="+- 0 547 479"/>
                  <a:gd name="T3" fmla="*/ 547 h 69"/>
                  <a:gd name="T4" fmla="+- 0 203 203"/>
                  <a:gd name="T5" fmla="*/ T4 w 79"/>
                  <a:gd name="T6" fmla="+- 0 547 479"/>
                  <a:gd name="T7" fmla="*/ 547 h 69"/>
                  <a:gd name="T8" fmla="+- 0 242 203"/>
                  <a:gd name="T9" fmla="*/ T8 w 79"/>
                  <a:gd name="T10" fmla="+- 0 479 479"/>
                  <a:gd name="T11" fmla="*/ 479 h 69"/>
                  <a:gd name="T12" fmla="+- 0 282 203"/>
                  <a:gd name="T13" fmla="*/ T12 w 79"/>
                  <a:gd name="T14" fmla="+- 0 547 479"/>
                  <a:gd name="T15" fmla="*/ 547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8"/>
                    </a:moveTo>
                    <a:lnTo>
                      <a:pt x="0" y="68"/>
                    </a:lnTo>
                    <a:lnTo>
                      <a:pt x="39" y="0"/>
                    </a:lnTo>
                    <a:lnTo>
                      <a:pt x="79" y="6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03" y="479"/>
              <a:ext cx="79" cy="69"/>
              <a:chOff x="203" y="479"/>
              <a:chExt cx="79" cy="69"/>
            </a:xfrm>
          </p:grpSpPr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203" y="479"/>
                <a:ext cx="79" cy="69"/>
              </a:xfrm>
              <a:custGeom>
                <a:avLst/>
                <a:gdLst>
                  <a:gd name="T0" fmla="+- 0 282 203"/>
                  <a:gd name="T1" fmla="*/ T0 w 79"/>
                  <a:gd name="T2" fmla="+- 0 547 479"/>
                  <a:gd name="T3" fmla="*/ 547 h 69"/>
                  <a:gd name="T4" fmla="+- 0 242 203"/>
                  <a:gd name="T5" fmla="*/ T4 w 79"/>
                  <a:gd name="T6" fmla="+- 0 479 479"/>
                  <a:gd name="T7" fmla="*/ 479 h 69"/>
                  <a:gd name="T8" fmla="+- 0 203 203"/>
                  <a:gd name="T9" fmla="*/ T8 w 79"/>
                  <a:gd name="T10" fmla="+- 0 547 479"/>
                  <a:gd name="T11" fmla="*/ 547 h 69"/>
                  <a:gd name="T12" fmla="+- 0 282 203"/>
                  <a:gd name="T13" fmla="*/ T12 w 79"/>
                  <a:gd name="T14" fmla="+- 0 547 479"/>
                  <a:gd name="T15" fmla="*/ 547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8"/>
                    </a:moveTo>
                    <a:lnTo>
                      <a:pt x="39" y="0"/>
                    </a:lnTo>
                    <a:lnTo>
                      <a:pt x="0" y="68"/>
                    </a:lnTo>
                    <a:lnTo>
                      <a:pt x="79" y="6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2924" y="468"/>
              <a:ext cx="2" cy="253"/>
              <a:chOff x="2924" y="468"/>
              <a:chExt cx="2" cy="253"/>
            </a:xfrm>
          </p:grpSpPr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924" y="468"/>
                <a:ext cx="2" cy="253"/>
              </a:xfrm>
              <a:custGeom>
                <a:avLst/>
                <a:gdLst>
                  <a:gd name="T0" fmla="+- 0 721 468"/>
                  <a:gd name="T1" fmla="*/ 721 h 253"/>
                  <a:gd name="T2" fmla="+- 0 468 468"/>
                  <a:gd name="T3" fmla="*/ 468 h 25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53">
                    <a:moveTo>
                      <a:pt x="0" y="253"/>
                    </a:moveTo>
                    <a:lnTo>
                      <a:pt x="0" y="0"/>
                    </a:lnTo>
                  </a:path>
                </a:pathLst>
              </a:custGeom>
              <a:noFill/>
              <a:ln w="10026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2884" y="711"/>
              <a:ext cx="79" cy="69"/>
              <a:chOff x="2884" y="711"/>
              <a:chExt cx="79" cy="69"/>
            </a:xfrm>
          </p:grpSpPr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2884" y="711"/>
                <a:ext cx="79" cy="69"/>
              </a:xfrm>
              <a:custGeom>
                <a:avLst/>
                <a:gdLst>
                  <a:gd name="T0" fmla="+- 0 2924 2884"/>
                  <a:gd name="T1" fmla="*/ T0 w 79"/>
                  <a:gd name="T2" fmla="+- 0 779 711"/>
                  <a:gd name="T3" fmla="*/ 779 h 69"/>
                  <a:gd name="T4" fmla="+- 0 2884 2884"/>
                  <a:gd name="T5" fmla="*/ T4 w 79"/>
                  <a:gd name="T6" fmla="+- 0 711 711"/>
                  <a:gd name="T7" fmla="*/ 711 h 69"/>
                  <a:gd name="T8" fmla="+- 0 2963 2884"/>
                  <a:gd name="T9" fmla="*/ T8 w 79"/>
                  <a:gd name="T10" fmla="+- 0 711 711"/>
                  <a:gd name="T11" fmla="*/ 711 h 69"/>
                  <a:gd name="T12" fmla="+- 0 2924 2884"/>
                  <a:gd name="T13" fmla="*/ T12 w 79"/>
                  <a:gd name="T14" fmla="+- 0 779 711"/>
                  <a:gd name="T15" fmla="*/ 779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40" y="68"/>
                    </a:moveTo>
                    <a:lnTo>
                      <a:pt x="0" y="0"/>
                    </a:lnTo>
                    <a:lnTo>
                      <a:pt x="79" y="0"/>
                    </a:lnTo>
                    <a:lnTo>
                      <a:pt x="40" y="6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2884" y="711"/>
              <a:ext cx="79" cy="69"/>
              <a:chOff x="2884" y="711"/>
              <a:chExt cx="79" cy="69"/>
            </a:xfrm>
          </p:grpSpPr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884" y="711"/>
                <a:ext cx="79" cy="69"/>
              </a:xfrm>
              <a:custGeom>
                <a:avLst/>
                <a:gdLst>
                  <a:gd name="T0" fmla="+- 0 2884 2884"/>
                  <a:gd name="T1" fmla="*/ T0 w 79"/>
                  <a:gd name="T2" fmla="+- 0 711 711"/>
                  <a:gd name="T3" fmla="*/ 711 h 69"/>
                  <a:gd name="T4" fmla="+- 0 2924 2884"/>
                  <a:gd name="T5" fmla="*/ T4 w 79"/>
                  <a:gd name="T6" fmla="+- 0 779 711"/>
                  <a:gd name="T7" fmla="*/ 779 h 69"/>
                  <a:gd name="T8" fmla="+- 0 2963 2884"/>
                  <a:gd name="T9" fmla="*/ T8 w 79"/>
                  <a:gd name="T10" fmla="+- 0 711 711"/>
                  <a:gd name="T11" fmla="*/ 711 h 69"/>
                  <a:gd name="T12" fmla="+- 0 2884 2884"/>
                  <a:gd name="T13" fmla="*/ T12 w 79"/>
                  <a:gd name="T14" fmla="+- 0 711 711"/>
                  <a:gd name="T15" fmla="*/ 711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0" y="0"/>
                    </a:moveTo>
                    <a:lnTo>
                      <a:pt x="40" y="68"/>
                    </a:ln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2271" y="279"/>
              <a:ext cx="248" cy="2"/>
              <a:chOff x="2271" y="279"/>
              <a:chExt cx="248" cy="2"/>
            </a:xfrm>
          </p:grpSpPr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2271" y="279"/>
                <a:ext cx="248" cy="2"/>
              </a:xfrm>
              <a:custGeom>
                <a:avLst/>
                <a:gdLst>
                  <a:gd name="T0" fmla="+- 0 2271 2271"/>
                  <a:gd name="T1" fmla="*/ T0 w 248"/>
                  <a:gd name="T2" fmla="+- 0 2518 2271"/>
                  <a:gd name="T3" fmla="*/ T2 w 24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48">
                    <a:moveTo>
                      <a:pt x="0" y="0"/>
                    </a:moveTo>
                    <a:lnTo>
                      <a:pt x="247" y="0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2508" y="240"/>
              <a:ext cx="69" cy="79"/>
              <a:chOff x="2508" y="240"/>
              <a:chExt cx="69" cy="79"/>
            </a:xfrm>
          </p:grpSpPr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2508" y="240"/>
                <a:ext cx="69" cy="79"/>
              </a:xfrm>
              <a:custGeom>
                <a:avLst/>
                <a:gdLst>
                  <a:gd name="T0" fmla="+- 0 2508 2508"/>
                  <a:gd name="T1" fmla="*/ T0 w 69"/>
                  <a:gd name="T2" fmla="+- 0 318 240"/>
                  <a:gd name="T3" fmla="*/ 318 h 79"/>
                  <a:gd name="T4" fmla="+- 0 2508 2508"/>
                  <a:gd name="T5" fmla="*/ T4 w 69"/>
                  <a:gd name="T6" fmla="+- 0 240 240"/>
                  <a:gd name="T7" fmla="*/ 240 h 79"/>
                  <a:gd name="T8" fmla="+- 0 2576 2508"/>
                  <a:gd name="T9" fmla="*/ T8 w 69"/>
                  <a:gd name="T10" fmla="+- 0 279 240"/>
                  <a:gd name="T11" fmla="*/ 279 h 79"/>
                  <a:gd name="T12" fmla="+- 0 2508 2508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0" y="0"/>
                    </a:lnTo>
                    <a:lnTo>
                      <a:pt x="68" y="39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2508" y="240"/>
              <a:ext cx="69" cy="79"/>
              <a:chOff x="2508" y="240"/>
              <a:chExt cx="69" cy="79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508" y="240"/>
                <a:ext cx="69" cy="79"/>
              </a:xfrm>
              <a:custGeom>
                <a:avLst/>
                <a:gdLst>
                  <a:gd name="T0" fmla="+- 0 2508 2508"/>
                  <a:gd name="T1" fmla="*/ T0 w 69"/>
                  <a:gd name="T2" fmla="+- 0 318 240"/>
                  <a:gd name="T3" fmla="*/ 318 h 79"/>
                  <a:gd name="T4" fmla="+- 0 2576 2508"/>
                  <a:gd name="T5" fmla="*/ T4 w 69"/>
                  <a:gd name="T6" fmla="+- 0 279 240"/>
                  <a:gd name="T7" fmla="*/ 279 h 79"/>
                  <a:gd name="T8" fmla="+- 0 2508 2508"/>
                  <a:gd name="T9" fmla="*/ T8 w 69"/>
                  <a:gd name="T10" fmla="+- 0 240 240"/>
                  <a:gd name="T11" fmla="*/ 240 h 79"/>
                  <a:gd name="T12" fmla="+- 0 2508 2508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68" y="39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113" y="111"/>
              <a:ext cx="514" cy="358"/>
              <a:chOff x="113" y="111"/>
              <a:chExt cx="514" cy="358"/>
            </a:xfrm>
          </p:grpSpPr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113" y="111"/>
                <a:ext cx="514" cy="358"/>
              </a:xfrm>
              <a:custGeom>
                <a:avLst/>
                <a:gdLst>
                  <a:gd name="T0" fmla="+- 0 626 113"/>
                  <a:gd name="T1" fmla="*/ T0 w 514"/>
                  <a:gd name="T2" fmla="+- 0 468 111"/>
                  <a:gd name="T3" fmla="*/ 468 h 358"/>
                  <a:gd name="T4" fmla="+- 0 113 113"/>
                  <a:gd name="T5" fmla="*/ T4 w 514"/>
                  <a:gd name="T6" fmla="+- 0 468 111"/>
                  <a:gd name="T7" fmla="*/ 468 h 358"/>
                  <a:gd name="T8" fmla="+- 0 113 113"/>
                  <a:gd name="T9" fmla="*/ T8 w 514"/>
                  <a:gd name="T10" fmla="+- 0 111 111"/>
                  <a:gd name="T11" fmla="*/ 111 h 358"/>
                  <a:gd name="T12" fmla="+- 0 626 113"/>
                  <a:gd name="T13" fmla="*/ T12 w 514"/>
                  <a:gd name="T14" fmla="+- 0 111 111"/>
                  <a:gd name="T15" fmla="*/ 111 h 358"/>
                  <a:gd name="T16" fmla="+- 0 626 113"/>
                  <a:gd name="T17" fmla="*/ T16 w 514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4" h="358">
                    <a:moveTo>
                      <a:pt x="513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3" y="0"/>
                    </a:lnTo>
                    <a:lnTo>
                      <a:pt x="513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113" y="111"/>
              <a:ext cx="514" cy="358"/>
              <a:chOff x="113" y="111"/>
              <a:chExt cx="514" cy="358"/>
            </a:xfrm>
          </p:grpSpPr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113" y="111"/>
                <a:ext cx="514" cy="358"/>
              </a:xfrm>
              <a:custGeom>
                <a:avLst/>
                <a:gdLst>
                  <a:gd name="T0" fmla="+- 0 626 113"/>
                  <a:gd name="T1" fmla="*/ T0 w 514"/>
                  <a:gd name="T2" fmla="+- 0 468 111"/>
                  <a:gd name="T3" fmla="*/ 468 h 358"/>
                  <a:gd name="T4" fmla="+- 0 113 113"/>
                  <a:gd name="T5" fmla="*/ T4 w 514"/>
                  <a:gd name="T6" fmla="+- 0 468 111"/>
                  <a:gd name="T7" fmla="*/ 468 h 358"/>
                  <a:gd name="T8" fmla="+- 0 113 113"/>
                  <a:gd name="T9" fmla="*/ T8 w 514"/>
                  <a:gd name="T10" fmla="+- 0 111 111"/>
                  <a:gd name="T11" fmla="*/ 111 h 358"/>
                  <a:gd name="T12" fmla="+- 0 626 113"/>
                  <a:gd name="T13" fmla="*/ T12 w 514"/>
                  <a:gd name="T14" fmla="+- 0 111 111"/>
                  <a:gd name="T15" fmla="*/ 111 h 358"/>
                  <a:gd name="T16" fmla="+- 0 626 113"/>
                  <a:gd name="T17" fmla="*/ T16 w 514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4" h="358">
                    <a:moveTo>
                      <a:pt x="513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3" y="0"/>
                    </a:lnTo>
                    <a:lnTo>
                      <a:pt x="513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113" y="787"/>
              <a:ext cx="2982" cy="172"/>
              <a:chOff x="113" y="787"/>
              <a:chExt cx="2982" cy="172"/>
            </a:xfrm>
          </p:grpSpPr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113" y="787"/>
                <a:ext cx="2982" cy="172"/>
              </a:xfrm>
              <a:custGeom>
                <a:avLst/>
                <a:gdLst>
                  <a:gd name="T0" fmla="+- 0 3095 113"/>
                  <a:gd name="T1" fmla="*/ T0 w 2982"/>
                  <a:gd name="T2" fmla="+- 0 958 787"/>
                  <a:gd name="T3" fmla="*/ 958 h 172"/>
                  <a:gd name="T4" fmla="+- 0 113 113"/>
                  <a:gd name="T5" fmla="*/ T4 w 2982"/>
                  <a:gd name="T6" fmla="+- 0 958 787"/>
                  <a:gd name="T7" fmla="*/ 958 h 172"/>
                  <a:gd name="T8" fmla="+- 0 113 113"/>
                  <a:gd name="T9" fmla="*/ T8 w 2982"/>
                  <a:gd name="T10" fmla="+- 0 787 787"/>
                  <a:gd name="T11" fmla="*/ 787 h 172"/>
                  <a:gd name="T12" fmla="+- 0 3095 113"/>
                  <a:gd name="T13" fmla="*/ T12 w 2982"/>
                  <a:gd name="T14" fmla="+- 0 787 787"/>
                  <a:gd name="T15" fmla="*/ 787 h 172"/>
                  <a:gd name="T16" fmla="+- 0 3095 113"/>
                  <a:gd name="T17" fmla="*/ T16 w 2982"/>
                  <a:gd name="T18" fmla="+- 0 958 787"/>
                  <a:gd name="T19" fmla="*/ 958 h 1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82" h="172">
                    <a:moveTo>
                      <a:pt x="2982" y="171"/>
                    </a:moveTo>
                    <a:lnTo>
                      <a:pt x="0" y="171"/>
                    </a:lnTo>
                    <a:lnTo>
                      <a:pt x="0" y="0"/>
                    </a:lnTo>
                    <a:lnTo>
                      <a:pt x="2982" y="0"/>
                    </a:lnTo>
                    <a:lnTo>
                      <a:pt x="2982" y="1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113" y="787"/>
              <a:ext cx="2982" cy="172"/>
              <a:chOff x="113" y="787"/>
              <a:chExt cx="2982" cy="172"/>
            </a:xfrm>
          </p:grpSpPr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113" y="787"/>
                <a:ext cx="2982" cy="172"/>
              </a:xfrm>
              <a:custGeom>
                <a:avLst/>
                <a:gdLst>
                  <a:gd name="T0" fmla="+- 0 3095 113"/>
                  <a:gd name="T1" fmla="*/ T0 w 2982"/>
                  <a:gd name="T2" fmla="+- 0 958 787"/>
                  <a:gd name="T3" fmla="*/ 958 h 172"/>
                  <a:gd name="T4" fmla="+- 0 113 113"/>
                  <a:gd name="T5" fmla="*/ T4 w 2982"/>
                  <a:gd name="T6" fmla="+- 0 958 787"/>
                  <a:gd name="T7" fmla="*/ 958 h 172"/>
                  <a:gd name="T8" fmla="+- 0 113 113"/>
                  <a:gd name="T9" fmla="*/ T8 w 2982"/>
                  <a:gd name="T10" fmla="+- 0 787 787"/>
                  <a:gd name="T11" fmla="*/ 787 h 172"/>
                  <a:gd name="T12" fmla="+- 0 3095 113"/>
                  <a:gd name="T13" fmla="*/ T12 w 2982"/>
                  <a:gd name="T14" fmla="+- 0 787 787"/>
                  <a:gd name="T15" fmla="*/ 787 h 172"/>
                  <a:gd name="T16" fmla="+- 0 3095 113"/>
                  <a:gd name="T17" fmla="*/ T16 w 2982"/>
                  <a:gd name="T18" fmla="+- 0 958 787"/>
                  <a:gd name="T19" fmla="*/ 958 h 1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82" h="172">
                    <a:moveTo>
                      <a:pt x="2982" y="171"/>
                    </a:moveTo>
                    <a:lnTo>
                      <a:pt x="0" y="171"/>
                    </a:lnTo>
                    <a:lnTo>
                      <a:pt x="0" y="0"/>
                    </a:lnTo>
                    <a:lnTo>
                      <a:pt x="2982" y="0"/>
                    </a:lnTo>
                    <a:lnTo>
                      <a:pt x="2982" y="171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937" y="111"/>
              <a:ext cx="511" cy="358"/>
              <a:chOff x="937" y="111"/>
              <a:chExt cx="511" cy="358"/>
            </a:xfrm>
          </p:grpSpPr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937" y="111"/>
                <a:ext cx="511" cy="358"/>
              </a:xfrm>
              <a:custGeom>
                <a:avLst/>
                <a:gdLst>
                  <a:gd name="T0" fmla="+- 0 1447 937"/>
                  <a:gd name="T1" fmla="*/ T0 w 511"/>
                  <a:gd name="T2" fmla="+- 0 468 111"/>
                  <a:gd name="T3" fmla="*/ 468 h 358"/>
                  <a:gd name="T4" fmla="+- 0 937 937"/>
                  <a:gd name="T5" fmla="*/ T4 w 511"/>
                  <a:gd name="T6" fmla="+- 0 468 111"/>
                  <a:gd name="T7" fmla="*/ 468 h 358"/>
                  <a:gd name="T8" fmla="+- 0 937 937"/>
                  <a:gd name="T9" fmla="*/ T8 w 511"/>
                  <a:gd name="T10" fmla="+- 0 111 111"/>
                  <a:gd name="T11" fmla="*/ 111 h 358"/>
                  <a:gd name="T12" fmla="+- 0 1447 937"/>
                  <a:gd name="T13" fmla="*/ T12 w 511"/>
                  <a:gd name="T14" fmla="+- 0 111 111"/>
                  <a:gd name="T15" fmla="*/ 111 h 358"/>
                  <a:gd name="T16" fmla="+- 0 1447 937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937" y="111"/>
              <a:ext cx="511" cy="358"/>
              <a:chOff x="937" y="111"/>
              <a:chExt cx="511" cy="358"/>
            </a:xfrm>
          </p:grpSpPr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937" y="111"/>
                <a:ext cx="511" cy="358"/>
              </a:xfrm>
              <a:custGeom>
                <a:avLst/>
                <a:gdLst>
                  <a:gd name="T0" fmla="+- 0 1447 937"/>
                  <a:gd name="T1" fmla="*/ T0 w 511"/>
                  <a:gd name="T2" fmla="+- 0 468 111"/>
                  <a:gd name="T3" fmla="*/ 468 h 358"/>
                  <a:gd name="T4" fmla="+- 0 937 937"/>
                  <a:gd name="T5" fmla="*/ T4 w 511"/>
                  <a:gd name="T6" fmla="+- 0 468 111"/>
                  <a:gd name="T7" fmla="*/ 468 h 358"/>
                  <a:gd name="T8" fmla="+- 0 937 937"/>
                  <a:gd name="T9" fmla="*/ T8 w 511"/>
                  <a:gd name="T10" fmla="+- 0 111 111"/>
                  <a:gd name="T11" fmla="*/ 111 h 358"/>
                  <a:gd name="T12" fmla="+- 0 1447 937"/>
                  <a:gd name="T13" fmla="*/ T12 w 511"/>
                  <a:gd name="T14" fmla="+- 0 111 111"/>
                  <a:gd name="T15" fmla="*/ 111 h 358"/>
                  <a:gd name="T16" fmla="+- 0 1447 937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/>
            <p:cNvGrpSpPr>
              <a:grpSpLocks/>
            </p:cNvGrpSpPr>
            <p:nvPr/>
          </p:nvGrpSpPr>
          <p:grpSpPr bwMode="auto">
            <a:xfrm>
              <a:off x="1761" y="111"/>
              <a:ext cx="511" cy="358"/>
              <a:chOff x="1761" y="111"/>
              <a:chExt cx="511" cy="358"/>
            </a:xfrm>
          </p:grpSpPr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761" y="111"/>
                <a:ext cx="511" cy="358"/>
              </a:xfrm>
              <a:custGeom>
                <a:avLst/>
                <a:gdLst>
                  <a:gd name="T0" fmla="+- 0 2271 1761"/>
                  <a:gd name="T1" fmla="*/ T0 w 511"/>
                  <a:gd name="T2" fmla="+- 0 468 111"/>
                  <a:gd name="T3" fmla="*/ 468 h 358"/>
                  <a:gd name="T4" fmla="+- 0 1761 1761"/>
                  <a:gd name="T5" fmla="*/ T4 w 511"/>
                  <a:gd name="T6" fmla="+- 0 468 111"/>
                  <a:gd name="T7" fmla="*/ 468 h 358"/>
                  <a:gd name="T8" fmla="+- 0 1761 1761"/>
                  <a:gd name="T9" fmla="*/ T8 w 511"/>
                  <a:gd name="T10" fmla="+- 0 111 111"/>
                  <a:gd name="T11" fmla="*/ 111 h 358"/>
                  <a:gd name="T12" fmla="+- 0 2271 1761"/>
                  <a:gd name="T13" fmla="*/ T12 w 511"/>
                  <a:gd name="T14" fmla="+- 0 111 111"/>
                  <a:gd name="T15" fmla="*/ 111 h 358"/>
                  <a:gd name="T16" fmla="+- 0 2271 1761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1761" y="111"/>
              <a:ext cx="511" cy="358"/>
              <a:chOff x="1761" y="111"/>
              <a:chExt cx="511" cy="358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761" y="111"/>
                <a:ext cx="511" cy="358"/>
              </a:xfrm>
              <a:custGeom>
                <a:avLst/>
                <a:gdLst>
                  <a:gd name="T0" fmla="+- 0 2271 1761"/>
                  <a:gd name="T1" fmla="*/ T0 w 511"/>
                  <a:gd name="T2" fmla="+- 0 468 111"/>
                  <a:gd name="T3" fmla="*/ 468 h 358"/>
                  <a:gd name="T4" fmla="+- 0 1761 1761"/>
                  <a:gd name="T5" fmla="*/ T4 w 511"/>
                  <a:gd name="T6" fmla="+- 0 468 111"/>
                  <a:gd name="T7" fmla="*/ 468 h 358"/>
                  <a:gd name="T8" fmla="+- 0 1761 1761"/>
                  <a:gd name="T9" fmla="*/ T8 w 511"/>
                  <a:gd name="T10" fmla="+- 0 111 111"/>
                  <a:gd name="T11" fmla="*/ 111 h 358"/>
                  <a:gd name="T12" fmla="+- 0 2271 1761"/>
                  <a:gd name="T13" fmla="*/ T12 w 511"/>
                  <a:gd name="T14" fmla="+- 0 111 111"/>
                  <a:gd name="T15" fmla="*/ 111 h 358"/>
                  <a:gd name="T16" fmla="+- 0 2271 1761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2584" y="111"/>
              <a:ext cx="511" cy="358"/>
              <a:chOff x="2584" y="111"/>
              <a:chExt cx="511" cy="358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2584" y="111"/>
                <a:ext cx="511" cy="358"/>
              </a:xfrm>
              <a:custGeom>
                <a:avLst/>
                <a:gdLst>
                  <a:gd name="T0" fmla="+- 0 3095 2584"/>
                  <a:gd name="T1" fmla="*/ T0 w 511"/>
                  <a:gd name="T2" fmla="+- 0 468 111"/>
                  <a:gd name="T3" fmla="*/ 468 h 358"/>
                  <a:gd name="T4" fmla="+- 0 2584 2584"/>
                  <a:gd name="T5" fmla="*/ T4 w 511"/>
                  <a:gd name="T6" fmla="+- 0 468 111"/>
                  <a:gd name="T7" fmla="*/ 468 h 358"/>
                  <a:gd name="T8" fmla="+- 0 2584 2584"/>
                  <a:gd name="T9" fmla="*/ T8 w 511"/>
                  <a:gd name="T10" fmla="+- 0 111 111"/>
                  <a:gd name="T11" fmla="*/ 111 h 358"/>
                  <a:gd name="T12" fmla="+- 0 3095 2584"/>
                  <a:gd name="T13" fmla="*/ T12 w 511"/>
                  <a:gd name="T14" fmla="+- 0 111 111"/>
                  <a:gd name="T15" fmla="*/ 111 h 358"/>
                  <a:gd name="T16" fmla="+- 0 3095 2584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1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1" y="0"/>
                    </a:lnTo>
                    <a:lnTo>
                      <a:pt x="511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38"/>
            <p:cNvGrpSpPr>
              <a:grpSpLocks/>
            </p:cNvGrpSpPr>
            <p:nvPr/>
          </p:nvGrpSpPr>
          <p:grpSpPr bwMode="auto">
            <a:xfrm>
              <a:off x="2584" y="111"/>
              <a:ext cx="511" cy="358"/>
              <a:chOff x="2584" y="111"/>
              <a:chExt cx="511" cy="358"/>
            </a:xfrm>
          </p:grpSpPr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2584" y="111"/>
                <a:ext cx="511" cy="358"/>
              </a:xfrm>
              <a:custGeom>
                <a:avLst/>
                <a:gdLst>
                  <a:gd name="T0" fmla="+- 0 3095 2584"/>
                  <a:gd name="T1" fmla="*/ T0 w 511"/>
                  <a:gd name="T2" fmla="+- 0 468 111"/>
                  <a:gd name="T3" fmla="*/ 468 h 358"/>
                  <a:gd name="T4" fmla="+- 0 2584 2584"/>
                  <a:gd name="T5" fmla="*/ T4 w 511"/>
                  <a:gd name="T6" fmla="+- 0 468 111"/>
                  <a:gd name="T7" fmla="*/ 468 h 358"/>
                  <a:gd name="T8" fmla="+- 0 2584 2584"/>
                  <a:gd name="T9" fmla="*/ T8 w 511"/>
                  <a:gd name="T10" fmla="+- 0 111 111"/>
                  <a:gd name="T11" fmla="*/ 111 h 358"/>
                  <a:gd name="T12" fmla="+- 0 3095 2584"/>
                  <a:gd name="T13" fmla="*/ T12 w 511"/>
                  <a:gd name="T14" fmla="+- 0 111 111"/>
                  <a:gd name="T15" fmla="*/ 111 h 358"/>
                  <a:gd name="T16" fmla="+- 0 3095 2584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1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1" y="0"/>
                    </a:lnTo>
                    <a:lnTo>
                      <a:pt x="511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1371600" y="3051175"/>
            <a:ext cx="2015490" cy="682625"/>
            <a:chOff x="0" y="0"/>
            <a:chExt cx="3174" cy="1075"/>
          </a:xfrm>
        </p:grpSpPr>
        <p:grpSp>
          <p:nvGrpSpPr>
            <p:cNvPr id="75" name="Group 74"/>
            <p:cNvGrpSpPr>
              <a:grpSpLocks/>
            </p:cNvGrpSpPr>
            <p:nvPr/>
          </p:nvGrpSpPr>
          <p:grpSpPr bwMode="auto">
            <a:xfrm>
              <a:off x="0" y="0"/>
              <a:ext cx="3174" cy="1075"/>
              <a:chOff x="0" y="0"/>
              <a:chExt cx="3174" cy="1075"/>
            </a:xfrm>
          </p:grpSpPr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0" y="12"/>
                <a:ext cx="3174" cy="1061"/>
              </a:xfrm>
              <a:custGeom>
                <a:avLst/>
                <a:gdLst>
                  <a:gd name="T0" fmla="*/ 39 w 3174"/>
                  <a:gd name="T1" fmla="+- 0 1072 12"/>
                  <a:gd name="T2" fmla="*/ 1072 h 1061"/>
                  <a:gd name="T3" fmla="*/ 17 w 3174"/>
                  <a:gd name="T4" fmla="+- 0 1067 12"/>
                  <a:gd name="T5" fmla="*/ 1067 h 1061"/>
                  <a:gd name="T6" fmla="*/ 4 w 3174"/>
                  <a:gd name="T7" fmla="+- 0 1051 12"/>
                  <a:gd name="T8" fmla="*/ 1051 h 1061"/>
                  <a:gd name="T9" fmla="*/ 0 w 3174"/>
                  <a:gd name="T10" fmla="+- 0 51 12"/>
                  <a:gd name="T11" fmla="*/ 51 h 1061"/>
                  <a:gd name="T12" fmla="*/ 6 w 3174"/>
                  <a:gd name="T13" fmla="+- 0 30 12"/>
                  <a:gd name="T14" fmla="*/ 30 h 1061"/>
                  <a:gd name="T15" fmla="*/ 21 w 3174"/>
                  <a:gd name="T16" fmla="+- 0 16 12"/>
                  <a:gd name="T17" fmla="*/ 16 h 1061"/>
                  <a:gd name="T18" fmla="*/ 3134 w 3174"/>
                  <a:gd name="T19" fmla="+- 0 12 12"/>
                  <a:gd name="T20" fmla="*/ 12 h 1061"/>
                  <a:gd name="T21" fmla="*/ 3155 w 3174"/>
                  <a:gd name="T22" fmla="+- 0 18 12"/>
                  <a:gd name="T23" fmla="*/ 18 h 1061"/>
                  <a:gd name="T24" fmla="*/ 3169 w 3174"/>
                  <a:gd name="T25" fmla="+- 0 34 12"/>
                  <a:gd name="T26" fmla="*/ 34 h 1061"/>
                  <a:gd name="T27" fmla="*/ 3173 w 3174"/>
                  <a:gd name="T28" fmla="+- 0 1033 12"/>
                  <a:gd name="T29" fmla="*/ 1033 h 1061"/>
                  <a:gd name="T30" fmla="*/ 3167 w 3174"/>
                  <a:gd name="T31" fmla="+- 0 1055 12"/>
                  <a:gd name="T32" fmla="*/ 1055 h 1061"/>
                  <a:gd name="T33" fmla="*/ 3151 w 3174"/>
                  <a:gd name="T34" fmla="+- 0 1069 12"/>
                  <a:gd name="T35" fmla="*/ 1069 h 1061"/>
                  <a:gd name="T36" fmla="*/ 39 w 3174"/>
                  <a:gd name="T37" fmla="+- 0 1072 12"/>
                  <a:gd name="T38" fmla="*/ 1072 h 1061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  <a:cxn ang="0">
                    <a:pos x="T24" y="T26"/>
                  </a:cxn>
                  <a:cxn ang="0">
                    <a:pos x="T27" y="T29"/>
                  </a:cxn>
                  <a:cxn ang="0">
                    <a:pos x="T30" y="T32"/>
                  </a:cxn>
                  <a:cxn ang="0">
                    <a:pos x="T33" y="T35"/>
                  </a:cxn>
                  <a:cxn ang="0">
                    <a:pos x="T36" y="T38"/>
                  </a:cxn>
                </a:cxnLst>
                <a:rect l="0" t="0" r="r" b="b"/>
                <a:pathLst>
                  <a:path w="3174" h="1061">
                    <a:moveTo>
                      <a:pt x="39" y="1060"/>
                    </a:moveTo>
                    <a:lnTo>
                      <a:pt x="17" y="1055"/>
                    </a:lnTo>
                    <a:lnTo>
                      <a:pt x="4" y="1039"/>
                    </a:lnTo>
                    <a:lnTo>
                      <a:pt x="0" y="39"/>
                    </a:lnTo>
                    <a:lnTo>
                      <a:pt x="6" y="18"/>
                    </a:lnTo>
                    <a:lnTo>
                      <a:pt x="21" y="4"/>
                    </a:lnTo>
                    <a:lnTo>
                      <a:pt x="3134" y="0"/>
                    </a:lnTo>
                    <a:lnTo>
                      <a:pt x="3155" y="6"/>
                    </a:lnTo>
                    <a:lnTo>
                      <a:pt x="3169" y="22"/>
                    </a:lnTo>
                    <a:lnTo>
                      <a:pt x="3173" y="1021"/>
                    </a:lnTo>
                    <a:lnTo>
                      <a:pt x="3167" y="1043"/>
                    </a:lnTo>
                    <a:lnTo>
                      <a:pt x="3151" y="1057"/>
                    </a:lnTo>
                    <a:lnTo>
                      <a:pt x="39" y="1060"/>
                    </a:lnTo>
                    <a:close/>
                  </a:path>
                </a:pathLst>
              </a:custGeom>
              <a:solidFill>
                <a:srgbClr val="A0B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77" name="Picture 7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" y="0"/>
                <a:ext cx="2944" cy="1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8" name="Group 77"/>
          <p:cNvGrpSpPr>
            <a:grpSpLocks/>
          </p:cNvGrpSpPr>
          <p:nvPr/>
        </p:nvGrpSpPr>
        <p:grpSpPr bwMode="auto">
          <a:xfrm>
            <a:off x="1371600" y="4360545"/>
            <a:ext cx="1997710" cy="668655"/>
            <a:chOff x="3" y="3"/>
            <a:chExt cx="3146" cy="1053"/>
          </a:xfrm>
        </p:grpSpPr>
        <p:grpSp>
          <p:nvGrpSpPr>
            <p:cNvPr id="79" name="Group 78"/>
            <p:cNvGrpSpPr>
              <a:grpSpLocks/>
            </p:cNvGrpSpPr>
            <p:nvPr/>
          </p:nvGrpSpPr>
          <p:grpSpPr bwMode="auto">
            <a:xfrm>
              <a:off x="1877" y="245"/>
              <a:ext cx="1272" cy="232"/>
              <a:chOff x="1877" y="245"/>
              <a:chExt cx="1272" cy="232"/>
            </a:xfrm>
          </p:grpSpPr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1877" y="245"/>
                <a:ext cx="1272" cy="232"/>
              </a:xfrm>
              <a:custGeom>
                <a:avLst/>
                <a:gdLst>
                  <a:gd name="T0" fmla="+- 0 2977 1877"/>
                  <a:gd name="T1" fmla="*/ T0 w 1272"/>
                  <a:gd name="T2" fmla="+- 0 476 245"/>
                  <a:gd name="T3" fmla="*/ 476 h 232"/>
                  <a:gd name="T4" fmla="+- 0 2977 1877"/>
                  <a:gd name="T5" fmla="*/ T4 w 1272"/>
                  <a:gd name="T6" fmla="+- 0 405 245"/>
                  <a:gd name="T7" fmla="*/ 405 h 232"/>
                  <a:gd name="T8" fmla="+- 0 1877 1877"/>
                  <a:gd name="T9" fmla="*/ T8 w 1272"/>
                  <a:gd name="T10" fmla="+- 0 405 245"/>
                  <a:gd name="T11" fmla="*/ 405 h 232"/>
                  <a:gd name="T12" fmla="+- 0 1877 1877"/>
                  <a:gd name="T13" fmla="*/ T12 w 1272"/>
                  <a:gd name="T14" fmla="+- 0 245 245"/>
                  <a:gd name="T15" fmla="*/ 245 h 232"/>
                  <a:gd name="T16" fmla="+- 0 3088 1877"/>
                  <a:gd name="T17" fmla="*/ T16 w 1272"/>
                  <a:gd name="T18" fmla="+- 0 245 245"/>
                  <a:gd name="T19" fmla="*/ 245 h 232"/>
                  <a:gd name="T20" fmla="+- 0 3148 1877"/>
                  <a:gd name="T21" fmla="*/ T20 w 1272"/>
                  <a:gd name="T22" fmla="+- 0 305 245"/>
                  <a:gd name="T23" fmla="*/ 305 h 232"/>
                  <a:gd name="T24" fmla="+- 0 2977 1877"/>
                  <a:gd name="T25" fmla="*/ T24 w 1272"/>
                  <a:gd name="T26" fmla="+- 0 476 245"/>
                  <a:gd name="T27" fmla="*/ 476 h 2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72" h="232">
                    <a:moveTo>
                      <a:pt x="1100" y="231"/>
                    </a:moveTo>
                    <a:lnTo>
                      <a:pt x="1100" y="160"/>
                    </a:lnTo>
                    <a:lnTo>
                      <a:pt x="0" y="160"/>
                    </a:lnTo>
                    <a:lnTo>
                      <a:pt x="0" y="0"/>
                    </a:lnTo>
                    <a:lnTo>
                      <a:pt x="1211" y="0"/>
                    </a:lnTo>
                    <a:lnTo>
                      <a:pt x="1271" y="60"/>
                    </a:lnTo>
                    <a:lnTo>
                      <a:pt x="1100" y="231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9"/>
            <p:cNvGrpSpPr>
              <a:grpSpLocks/>
            </p:cNvGrpSpPr>
            <p:nvPr/>
          </p:nvGrpSpPr>
          <p:grpSpPr bwMode="auto">
            <a:xfrm>
              <a:off x="1877" y="245"/>
              <a:ext cx="1272" cy="232"/>
              <a:chOff x="1877" y="245"/>
              <a:chExt cx="1272" cy="232"/>
            </a:xfrm>
          </p:grpSpPr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1877" y="245"/>
                <a:ext cx="1272" cy="232"/>
              </a:xfrm>
              <a:custGeom>
                <a:avLst/>
                <a:gdLst>
                  <a:gd name="T0" fmla="+- 0 1877 1877"/>
                  <a:gd name="T1" fmla="*/ T0 w 1272"/>
                  <a:gd name="T2" fmla="+- 0 245 245"/>
                  <a:gd name="T3" fmla="*/ 245 h 232"/>
                  <a:gd name="T4" fmla="+- 0 1877 1877"/>
                  <a:gd name="T5" fmla="*/ T4 w 1272"/>
                  <a:gd name="T6" fmla="+- 0 405 245"/>
                  <a:gd name="T7" fmla="*/ 405 h 232"/>
                  <a:gd name="T8" fmla="+- 0 2977 1877"/>
                  <a:gd name="T9" fmla="*/ T8 w 1272"/>
                  <a:gd name="T10" fmla="+- 0 405 245"/>
                  <a:gd name="T11" fmla="*/ 405 h 232"/>
                  <a:gd name="T12" fmla="+- 0 2977 1877"/>
                  <a:gd name="T13" fmla="*/ T12 w 1272"/>
                  <a:gd name="T14" fmla="+- 0 476 245"/>
                  <a:gd name="T15" fmla="*/ 476 h 232"/>
                  <a:gd name="T16" fmla="+- 0 3148 1877"/>
                  <a:gd name="T17" fmla="*/ T16 w 1272"/>
                  <a:gd name="T18" fmla="+- 0 305 245"/>
                  <a:gd name="T19" fmla="*/ 305 h 232"/>
                  <a:gd name="T20" fmla="+- 0 3088 1877"/>
                  <a:gd name="T21" fmla="*/ T20 w 1272"/>
                  <a:gd name="T22" fmla="+- 0 245 245"/>
                  <a:gd name="T23" fmla="*/ 245 h 2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72" h="232">
                    <a:moveTo>
                      <a:pt x="0" y="0"/>
                    </a:moveTo>
                    <a:lnTo>
                      <a:pt x="0" y="160"/>
                    </a:lnTo>
                    <a:lnTo>
                      <a:pt x="1100" y="160"/>
                    </a:lnTo>
                    <a:lnTo>
                      <a:pt x="1100" y="231"/>
                    </a:lnTo>
                    <a:lnTo>
                      <a:pt x="1271" y="60"/>
                    </a:lnTo>
                    <a:lnTo>
                      <a:pt x="1211" y="0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1877" y="137"/>
              <a:ext cx="1211" cy="108"/>
              <a:chOff x="1877" y="137"/>
              <a:chExt cx="1211" cy="108"/>
            </a:xfrm>
          </p:grpSpPr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1877" y="137"/>
                <a:ext cx="1211" cy="108"/>
              </a:xfrm>
              <a:custGeom>
                <a:avLst/>
                <a:gdLst>
                  <a:gd name="T0" fmla="+- 0 3088 1877"/>
                  <a:gd name="T1" fmla="*/ T0 w 1211"/>
                  <a:gd name="T2" fmla="+- 0 245 137"/>
                  <a:gd name="T3" fmla="*/ 245 h 108"/>
                  <a:gd name="T4" fmla="+- 0 1877 1877"/>
                  <a:gd name="T5" fmla="*/ T4 w 1211"/>
                  <a:gd name="T6" fmla="+- 0 245 137"/>
                  <a:gd name="T7" fmla="*/ 245 h 108"/>
                  <a:gd name="T8" fmla="+- 0 1877 1877"/>
                  <a:gd name="T9" fmla="*/ T8 w 1211"/>
                  <a:gd name="T10" fmla="+- 0 205 137"/>
                  <a:gd name="T11" fmla="*/ 205 h 108"/>
                  <a:gd name="T12" fmla="+- 0 2977 1877"/>
                  <a:gd name="T13" fmla="*/ T12 w 1211"/>
                  <a:gd name="T14" fmla="+- 0 205 137"/>
                  <a:gd name="T15" fmla="*/ 205 h 108"/>
                  <a:gd name="T16" fmla="+- 0 2977 1877"/>
                  <a:gd name="T17" fmla="*/ T16 w 1211"/>
                  <a:gd name="T18" fmla="+- 0 137 137"/>
                  <a:gd name="T19" fmla="*/ 137 h 108"/>
                  <a:gd name="T20" fmla="+- 0 3088 1877"/>
                  <a:gd name="T21" fmla="*/ T20 w 1211"/>
                  <a:gd name="T22" fmla="+- 0 245 137"/>
                  <a:gd name="T23" fmla="*/ 245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11" h="108">
                    <a:moveTo>
                      <a:pt x="1211" y="108"/>
                    </a:moveTo>
                    <a:lnTo>
                      <a:pt x="0" y="108"/>
                    </a:lnTo>
                    <a:lnTo>
                      <a:pt x="0" y="68"/>
                    </a:lnTo>
                    <a:lnTo>
                      <a:pt x="1100" y="68"/>
                    </a:lnTo>
                    <a:lnTo>
                      <a:pt x="1100" y="0"/>
                    </a:lnTo>
                    <a:lnTo>
                      <a:pt x="1211" y="108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81"/>
            <p:cNvGrpSpPr>
              <a:grpSpLocks/>
            </p:cNvGrpSpPr>
            <p:nvPr/>
          </p:nvGrpSpPr>
          <p:grpSpPr bwMode="auto">
            <a:xfrm>
              <a:off x="1877" y="137"/>
              <a:ext cx="1211" cy="108"/>
              <a:chOff x="1877" y="137"/>
              <a:chExt cx="1211" cy="108"/>
            </a:xfrm>
          </p:grpSpPr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1877" y="137"/>
                <a:ext cx="1211" cy="108"/>
              </a:xfrm>
              <a:custGeom>
                <a:avLst/>
                <a:gdLst>
                  <a:gd name="T0" fmla="+- 0 3088 1877"/>
                  <a:gd name="T1" fmla="*/ T0 w 1211"/>
                  <a:gd name="T2" fmla="+- 0 245 137"/>
                  <a:gd name="T3" fmla="*/ 245 h 108"/>
                  <a:gd name="T4" fmla="+- 0 2977 1877"/>
                  <a:gd name="T5" fmla="*/ T4 w 1211"/>
                  <a:gd name="T6" fmla="+- 0 137 137"/>
                  <a:gd name="T7" fmla="*/ 137 h 108"/>
                  <a:gd name="T8" fmla="+- 0 2977 1877"/>
                  <a:gd name="T9" fmla="*/ T8 w 1211"/>
                  <a:gd name="T10" fmla="+- 0 205 137"/>
                  <a:gd name="T11" fmla="*/ 205 h 108"/>
                  <a:gd name="T12" fmla="+- 0 1877 1877"/>
                  <a:gd name="T13" fmla="*/ T12 w 1211"/>
                  <a:gd name="T14" fmla="+- 0 205 137"/>
                  <a:gd name="T15" fmla="*/ 205 h 108"/>
                  <a:gd name="T16" fmla="+- 0 1877 1877"/>
                  <a:gd name="T17" fmla="*/ T16 w 1211"/>
                  <a:gd name="T18" fmla="+- 0 245 137"/>
                  <a:gd name="T19" fmla="*/ 245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11" h="108">
                    <a:moveTo>
                      <a:pt x="1211" y="108"/>
                    </a:moveTo>
                    <a:lnTo>
                      <a:pt x="1100" y="0"/>
                    </a:lnTo>
                    <a:lnTo>
                      <a:pt x="1100" y="68"/>
                    </a:lnTo>
                    <a:lnTo>
                      <a:pt x="0" y="68"/>
                    </a:lnTo>
                    <a:lnTo>
                      <a:pt x="0" y="108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3" name="Group 82"/>
            <p:cNvGrpSpPr>
              <a:grpSpLocks/>
            </p:cNvGrpSpPr>
            <p:nvPr/>
          </p:nvGrpSpPr>
          <p:grpSpPr bwMode="auto">
            <a:xfrm>
              <a:off x="1427" y="345"/>
              <a:ext cx="251" cy="711"/>
              <a:chOff x="1427" y="345"/>
              <a:chExt cx="251" cy="711"/>
            </a:xfrm>
          </p:grpSpPr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1427" y="345"/>
                <a:ext cx="251" cy="711"/>
              </a:xfrm>
              <a:custGeom>
                <a:avLst/>
                <a:gdLst>
                  <a:gd name="T0" fmla="+- 0 1677 1427"/>
                  <a:gd name="T1" fmla="*/ T0 w 251"/>
                  <a:gd name="T2" fmla="+- 0 1055 345"/>
                  <a:gd name="T3" fmla="*/ 1055 h 711"/>
                  <a:gd name="T4" fmla="+- 0 1427 1427"/>
                  <a:gd name="T5" fmla="*/ T4 w 251"/>
                  <a:gd name="T6" fmla="+- 0 805 345"/>
                  <a:gd name="T7" fmla="*/ 805 h 711"/>
                  <a:gd name="T8" fmla="+- 0 1529 1427"/>
                  <a:gd name="T9" fmla="*/ T8 w 251"/>
                  <a:gd name="T10" fmla="+- 0 805 345"/>
                  <a:gd name="T11" fmla="*/ 805 h 711"/>
                  <a:gd name="T12" fmla="+- 0 1529 1427"/>
                  <a:gd name="T13" fmla="*/ T12 w 251"/>
                  <a:gd name="T14" fmla="+- 0 345 345"/>
                  <a:gd name="T15" fmla="*/ 345 h 711"/>
                  <a:gd name="T16" fmla="+- 0 1677 1427"/>
                  <a:gd name="T17" fmla="*/ T16 w 251"/>
                  <a:gd name="T18" fmla="+- 0 345 345"/>
                  <a:gd name="T19" fmla="*/ 345 h 711"/>
                  <a:gd name="T20" fmla="+- 0 1677 142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250" y="710"/>
                    </a:moveTo>
                    <a:lnTo>
                      <a:pt x="0" y="460"/>
                    </a:lnTo>
                    <a:lnTo>
                      <a:pt x="102" y="460"/>
                    </a:lnTo>
                    <a:lnTo>
                      <a:pt x="102" y="0"/>
                    </a:lnTo>
                    <a:lnTo>
                      <a:pt x="250" y="0"/>
                    </a:lnTo>
                    <a:lnTo>
                      <a:pt x="250" y="710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oup 83"/>
            <p:cNvGrpSpPr>
              <a:grpSpLocks/>
            </p:cNvGrpSpPr>
            <p:nvPr/>
          </p:nvGrpSpPr>
          <p:grpSpPr bwMode="auto">
            <a:xfrm>
              <a:off x="1427" y="345"/>
              <a:ext cx="251" cy="711"/>
              <a:chOff x="1427" y="345"/>
              <a:chExt cx="251" cy="711"/>
            </a:xfrm>
          </p:grpSpPr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1427" y="345"/>
                <a:ext cx="251" cy="711"/>
              </a:xfrm>
              <a:custGeom>
                <a:avLst/>
                <a:gdLst>
                  <a:gd name="T0" fmla="+- 0 1677 1427"/>
                  <a:gd name="T1" fmla="*/ T0 w 251"/>
                  <a:gd name="T2" fmla="+- 0 345 345"/>
                  <a:gd name="T3" fmla="*/ 345 h 711"/>
                  <a:gd name="T4" fmla="+- 0 1529 1427"/>
                  <a:gd name="T5" fmla="*/ T4 w 251"/>
                  <a:gd name="T6" fmla="+- 0 345 345"/>
                  <a:gd name="T7" fmla="*/ 345 h 711"/>
                  <a:gd name="T8" fmla="+- 0 1529 1427"/>
                  <a:gd name="T9" fmla="*/ T8 w 251"/>
                  <a:gd name="T10" fmla="+- 0 805 345"/>
                  <a:gd name="T11" fmla="*/ 805 h 711"/>
                  <a:gd name="T12" fmla="+- 0 1427 1427"/>
                  <a:gd name="T13" fmla="*/ T12 w 251"/>
                  <a:gd name="T14" fmla="+- 0 805 345"/>
                  <a:gd name="T15" fmla="*/ 805 h 711"/>
                  <a:gd name="T16" fmla="+- 0 1677 1427"/>
                  <a:gd name="T17" fmla="*/ T16 w 251"/>
                  <a:gd name="T18" fmla="+- 0 1055 345"/>
                  <a:gd name="T19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" h="711">
                    <a:moveTo>
                      <a:pt x="250" y="0"/>
                    </a:moveTo>
                    <a:lnTo>
                      <a:pt x="102" y="0"/>
                    </a:lnTo>
                    <a:lnTo>
                      <a:pt x="102" y="460"/>
                    </a:lnTo>
                    <a:lnTo>
                      <a:pt x="0" y="460"/>
                    </a:lnTo>
                    <a:lnTo>
                      <a:pt x="250" y="710"/>
                    </a:lnTo>
                  </a:path>
                </a:pathLst>
              </a:custGeom>
              <a:noFill/>
              <a:ln w="3343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5" name="Group 84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677 1677"/>
                  <a:gd name="T5" fmla="*/ T4 w 251"/>
                  <a:gd name="T6" fmla="+- 0 345 345"/>
                  <a:gd name="T7" fmla="*/ 345 h 711"/>
                  <a:gd name="T8" fmla="+- 0 1824 1677"/>
                  <a:gd name="T9" fmla="*/ T8 w 251"/>
                  <a:gd name="T10" fmla="+- 0 345 345"/>
                  <a:gd name="T11" fmla="*/ 345 h 711"/>
                  <a:gd name="T12" fmla="+- 0 1824 1677"/>
                  <a:gd name="T13" fmla="*/ T12 w 251"/>
                  <a:gd name="T14" fmla="+- 0 805 345"/>
                  <a:gd name="T15" fmla="*/ 805 h 711"/>
                  <a:gd name="T16" fmla="+- 0 1927 1677"/>
                  <a:gd name="T17" fmla="*/ T16 w 251"/>
                  <a:gd name="T18" fmla="+- 0 805 345"/>
                  <a:gd name="T19" fmla="*/ 805 h 711"/>
                  <a:gd name="T20" fmla="+- 0 1677 167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0" y="0"/>
                    </a:lnTo>
                    <a:lnTo>
                      <a:pt x="147" y="0"/>
                    </a:lnTo>
                    <a:lnTo>
                      <a:pt x="147" y="460"/>
                    </a:lnTo>
                    <a:lnTo>
                      <a:pt x="250" y="460"/>
                    </a:lnTo>
                    <a:lnTo>
                      <a:pt x="0" y="710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6" name="Group 85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927 1677"/>
                  <a:gd name="T5" fmla="*/ T4 w 251"/>
                  <a:gd name="T6" fmla="+- 0 805 345"/>
                  <a:gd name="T7" fmla="*/ 805 h 711"/>
                  <a:gd name="T8" fmla="+- 0 1824 1677"/>
                  <a:gd name="T9" fmla="*/ T8 w 251"/>
                  <a:gd name="T10" fmla="+- 0 805 345"/>
                  <a:gd name="T11" fmla="*/ 805 h 711"/>
                  <a:gd name="T12" fmla="+- 0 1824 1677"/>
                  <a:gd name="T13" fmla="*/ T12 w 251"/>
                  <a:gd name="T14" fmla="+- 0 345 345"/>
                  <a:gd name="T15" fmla="*/ 345 h 711"/>
                  <a:gd name="T16" fmla="+- 0 1677 1677"/>
                  <a:gd name="T17" fmla="*/ T16 w 251"/>
                  <a:gd name="T18" fmla="+- 0 345 345"/>
                  <a:gd name="T19" fmla="*/ 345 h 711"/>
                  <a:gd name="T20" fmla="+- 0 1677 1677"/>
                  <a:gd name="T21" fmla="*/ T20 w 251"/>
                  <a:gd name="T22" fmla="+- 0 1055 345"/>
                  <a:gd name="T23" fmla="*/ 105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250" y="460"/>
                    </a:lnTo>
                    <a:lnTo>
                      <a:pt x="147" y="460"/>
                    </a:lnTo>
                    <a:lnTo>
                      <a:pt x="147" y="0"/>
                    </a:lnTo>
                    <a:lnTo>
                      <a:pt x="0" y="0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7" name="Group 86"/>
            <p:cNvGrpSpPr>
              <a:grpSpLocks/>
            </p:cNvGrpSpPr>
            <p:nvPr/>
          </p:nvGrpSpPr>
          <p:grpSpPr bwMode="auto">
            <a:xfrm>
              <a:off x="1677" y="345"/>
              <a:ext cx="251" cy="711"/>
              <a:chOff x="1677" y="345"/>
              <a:chExt cx="251" cy="711"/>
            </a:xfrm>
          </p:grpSpPr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1677" y="345"/>
                <a:ext cx="251" cy="711"/>
              </a:xfrm>
              <a:custGeom>
                <a:avLst/>
                <a:gdLst>
                  <a:gd name="T0" fmla="+- 0 1677 1677"/>
                  <a:gd name="T1" fmla="*/ T0 w 251"/>
                  <a:gd name="T2" fmla="+- 0 1055 345"/>
                  <a:gd name="T3" fmla="*/ 1055 h 711"/>
                  <a:gd name="T4" fmla="+- 0 1927 1677"/>
                  <a:gd name="T5" fmla="*/ T4 w 251"/>
                  <a:gd name="T6" fmla="+- 0 805 345"/>
                  <a:gd name="T7" fmla="*/ 805 h 711"/>
                  <a:gd name="T8" fmla="+- 0 1824 1677"/>
                  <a:gd name="T9" fmla="*/ T8 w 251"/>
                  <a:gd name="T10" fmla="+- 0 805 345"/>
                  <a:gd name="T11" fmla="*/ 805 h 711"/>
                  <a:gd name="T12" fmla="+- 0 1824 1677"/>
                  <a:gd name="T13" fmla="*/ T12 w 251"/>
                  <a:gd name="T14" fmla="+- 0 345 345"/>
                  <a:gd name="T15" fmla="*/ 345 h 711"/>
                  <a:gd name="T16" fmla="+- 0 1677 1677"/>
                  <a:gd name="T17" fmla="*/ T16 w 251"/>
                  <a:gd name="T18" fmla="+- 0 345 345"/>
                  <a:gd name="T19" fmla="*/ 345 h 7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" h="711">
                    <a:moveTo>
                      <a:pt x="0" y="710"/>
                    </a:moveTo>
                    <a:lnTo>
                      <a:pt x="250" y="460"/>
                    </a:lnTo>
                    <a:lnTo>
                      <a:pt x="147" y="460"/>
                    </a:lnTo>
                    <a:lnTo>
                      <a:pt x="147" y="0"/>
                    </a:lnTo>
                    <a:lnTo>
                      <a:pt x="0" y="0"/>
                    </a:lnTo>
                  </a:path>
                </a:pathLst>
              </a:custGeom>
              <a:noFill/>
              <a:ln w="3343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8" name="Group 87"/>
            <p:cNvGrpSpPr>
              <a:grpSpLocks/>
            </p:cNvGrpSpPr>
            <p:nvPr/>
          </p:nvGrpSpPr>
          <p:grpSpPr bwMode="auto">
            <a:xfrm>
              <a:off x="3" y="382"/>
              <a:ext cx="1196" cy="229"/>
              <a:chOff x="3" y="382"/>
              <a:chExt cx="1196" cy="229"/>
            </a:xfrm>
          </p:grpSpPr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3" y="382"/>
                <a:ext cx="1196" cy="229"/>
              </a:xfrm>
              <a:custGeom>
                <a:avLst/>
                <a:gdLst>
                  <a:gd name="T0" fmla="+- 0 966 3"/>
                  <a:gd name="T1" fmla="*/ T0 w 1196"/>
                  <a:gd name="T2" fmla="+- 0 611 382"/>
                  <a:gd name="T3" fmla="*/ 611 h 229"/>
                  <a:gd name="T4" fmla="+- 0 966 3"/>
                  <a:gd name="T5" fmla="*/ T4 w 1196"/>
                  <a:gd name="T6" fmla="+- 0 484 382"/>
                  <a:gd name="T7" fmla="*/ 484 h 229"/>
                  <a:gd name="T8" fmla="+- 0 3 3"/>
                  <a:gd name="T9" fmla="*/ T8 w 1196"/>
                  <a:gd name="T10" fmla="+- 0 484 382"/>
                  <a:gd name="T11" fmla="*/ 484 h 229"/>
                  <a:gd name="T12" fmla="+- 0 3 3"/>
                  <a:gd name="T13" fmla="*/ T12 w 1196"/>
                  <a:gd name="T14" fmla="+- 0 382 382"/>
                  <a:gd name="T15" fmla="*/ 382 h 229"/>
                  <a:gd name="T16" fmla="+- 0 1198 3"/>
                  <a:gd name="T17" fmla="*/ T16 w 1196"/>
                  <a:gd name="T18" fmla="+- 0 382 382"/>
                  <a:gd name="T19" fmla="*/ 382 h 229"/>
                  <a:gd name="T20" fmla="+- 0 966 3"/>
                  <a:gd name="T21" fmla="*/ T20 w 1196"/>
                  <a:gd name="T22" fmla="+- 0 611 382"/>
                  <a:gd name="T23" fmla="*/ 611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196" h="229">
                    <a:moveTo>
                      <a:pt x="963" y="229"/>
                    </a:moveTo>
                    <a:lnTo>
                      <a:pt x="96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195" y="0"/>
                    </a:lnTo>
                    <a:lnTo>
                      <a:pt x="963" y="229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9" name="Group 88"/>
            <p:cNvGrpSpPr>
              <a:grpSpLocks/>
            </p:cNvGrpSpPr>
            <p:nvPr/>
          </p:nvGrpSpPr>
          <p:grpSpPr bwMode="auto">
            <a:xfrm>
              <a:off x="3" y="382"/>
              <a:ext cx="1196" cy="229"/>
              <a:chOff x="3" y="382"/>
              <a:chExt cx="1196" cy="229"/>
            </a:xfrm>
          </p:grpSpPr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3" y="382"/>
                <a:ext cx="1196" cy="229"/>
              </a:xfrm>
              <a:custGeom>
                <a:avLst/>
                <a:gdLst>
                  <a:gd name="T0" fmla="+- 0 3 3"/>
                  <a:gd name="T1" fmla="*/ T0 w 1196"/>
                  <a:gd name="T2" fmla="+- 0 382 382"/>
                  <a:gd name="T3" fmla="*/ 382 h 229"/>
                  <a:gd name="T4" fmla="+- 0 3 3"/>
                  <a:gd name="T5" fmla="*/ T4 w 1196"/>
                  <a:gd name="T6" fmla="+- 0 484 382"/>
                  <a:gd name="T7" fmla="*/ 484 h 229"/>
                  <a:gd name="T8" fmla="+- 0 966 3"/>
                  <a:gd name="T9" fmla="*/ T8 w 1196"/>
                  <a:gd name="T10" fmla="+- 0 484 382"/>
                  <a:gd name="T11" fmla="*/ 484 h 229"/>
                  <a:gd name="T12" fmla="+- 0 966 3"/>
                  <a:gd name="T13" fmla="*/ T12 w 1196"/>
                  <a:gd name="T14" fmla="+- 0 611 382"/>
                  <a:gd name="T15" fmla="*/ 611 h 229"/>
                  <a:gd name="T16" fmla="+- 0 1198 3"/>
                  <a:gd name="T17" fmla="*/ T16 w 1196"/>
                  <a:gd name="T18" fmla="+- 0 382 382"/>
                  <a:gd name="T19" fmla="*/ 382 h 2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196" h="229">
                    <a:moveTo>
                      <a:pt x="0" y="0"/>
                    </a:moveTo>
                    <a:lnTo>
                      <a:pt x="0" y="102"/>
                    </a:lnTo>
                    <a:lnTo>
                      <a:pt x="963" y="102"/>
                    </a:lnTo>
                    <a:lnTo>
                      <a:pt x="963" y="229"/>
                    </a:lnTo>
                    <a:lnTo>
                      <a:pt x="1195" y="0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89"/>
            <p:cNvGrpSpPr>
              <a:grpSpLocks/>
            </p:cNvGrpSpPr>
            <p:nvPr/>
          </p:nvGrpSpPr>
          <p:grpSpPr bwMode="auto">
            <a:xfrm>
              <a:off x="3" y="3"/>
              <a:ext cx="1269" cy="379"/>
              <a:chOff x="3" y="3"/>
              <a:chExt cx="1269" cy="379"/>
            </a:xfrm>
          </p:grpSpPr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3" y="3"/>
                <a:ext cx="1269" cy="379"/>
              </a:xfrm>
              <a:custGeom>
                <a:avLst/>
                <a:gdLst>
                  <a:gd name="T0" fmla="+- 0 1198 3"/>
                  <a:gd name="T1" fmla="*/ T0 w 1269"/>
                  <a:gd name="T2" fmla="+- 0 382 3"/>
                  <a:gd name="T3" fmla="*/ 382 h 379"/>
                  <a:gd name="T4" fmla="+- 0 3 3"/>
                  <a:gd name="T5" fmla="*/ T4 w 1269"/>
                  <a:gd name="T6" fmla="+- 0 382 3"/>
                  <a:gd name="T7" fmla="*/ 382 h 379"/>
                  <a:gd name="T8" fmla="+- 0 3 3"/>
                  <a:gd name="T9" fmla="*/ T8 w 1269"/>
                  <a:gd name="T10" fmla="+- 0 126 3"/>
                  <a:gd name="T11" fmla="*/ 126 h 379"/>
                  <a:gd name="T12" fmla="+- 0 966 3"/>
                  <a:gd name="T13" fmla="*/ T12 w 1269"/>
                  <a:gd name="T14" fmla="+- 0 126 3"/>
                  <a:gd name="T15" fmla="*/ 126 h 379"/>
                  <a:gd name="T16" fmla="+- 0 966 3"/>
                  <a:gd name="T17" fmla="*/ T16 w 1269"/>
                  <a:gd name="T18" fmla="+- 0 3 3"/>
                  <a:gd name="T19" fmla="*/ 3 h 379"/>
                  <a:gd name="T20" fmla="+- 0 1271 3"/>
                  <a:gd name="T21" fmla="*/ T20 w 1269"/>
                  <a:gd name="T22" fmla="+- 0 305 3"/>
                  <a:gd name="T23" fmla="*/ 305 h 379"/>
                  <a:gd name="T24" fmla="+- 0 1198 3"/>
                  <a:gd name="T25" fmla="*/ T24 w 1269"/>
                  <a:gd name="T26" fmla="+- 0 382 3"/>
                  <a:gd name="T27" fmla="*/ 382 h 3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69" h="379">
                    <a:moveTo>
                      <a:pt x="1195" y="379"/>
                    </a:moveTo>
                    <a:lnTo>
                      <a:pt x="0" y="379"/>
                    </a:lnTo>
                    <a:lnTo>
                      <a:pt x="0" y="123"/>
                    </a:lnTo>
                    <a:lnTo>
                      <a:pt x="963" y="123"/>
                    </a:lnTo>
                    <a:lnTo>
                      <a:pt x="963" y="0"/>
                    </a:lnTo>
                    <a:lnTo>
                      <a:pt x="1268" y="302"/>
                    </a:lnTo>
                    <a:lnTo>
                      <a:pt x="1195" y="379"/>
                    </a:lnTo>
                    <a:close/>
                  </a:path>
                </a:pathLst>
              </a:custGeom>
              <a:solidFill>
                <a:srgbClr val="4290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90"/>
            <p:cNvGrpSpPr>
              <a:grpSpLocks/>
            </p:cNvGrpSpPr>
            <p:nvPr/>
          </p:nvGrpSpPr>
          <p:grpSpPr bwMode="auto">
            <a:xfrm>
              <a:off x="3" y="3"/>
              <a:ext cx="1269" cy="379"/>
              <a:chOff x="3" y="3"/>
              <a:chExt cx="1269" cy="379"/>
            </a:xfrm>
          </p:grpSpPr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3" y="3"/>
                <a:ext cx="1269" cy="379"/>
              </a:xfrm>
              <a:custGeom>
                <a:avLst/>
                <a:gdLst>
                  <a:gd name="T0" fmla="+- 0 1198 3"/>
                  <a:gd name="T1" fmla="*/ T0 w 1269"/>
                  <a:gd name="T2" fmla="+- 0 382 3"/>
                  <a:gd name="T3" fmla="*/ 382 h 379"/>
                  <a:gd name="T4" fmla="+- 0 1271 3"/>
                  <a:gd name="T5" fmla="*/ T4 w 1269"/>
                  <a:gd name="T6" fmla="+- 0 305 3"/>
                  <a:gd name="T7" fmla="*/ 305 h 379"/>
                  <a:gd name="T8" fmla="+- 0 966 3"/>
                  <a:gd name="T9" fmla="*/ T8 w 1269"/>
                  <a:gd name="T10" fmla="+- 0 3 3"/>
                  <a:gd name="T11" fmla="*/ 3 h 379"/>
                  <a:gd name="T12" fmla="+- 0 966 3"/>
                  <a:gd name="T13" fmla="*/ T12 w 1269"/>
                  <a:gd name="T14" fmla="+- 0 126 3"/>
                  <a:gd name="T15" fmla="*/ 126 h 379"/>
                  <a:gd name="T16" fmla="+- 0 3 3"/>
                  <a:gd name="T17" fmla="*/ T16 w 1269"/>
                  <a:gd name="T18" fmla="+- 0 126 3"/>
                  <a:gd name="T19" fmla="*/ 126 h 379"/>
                  <a:gd name="T20" fmla="+- 0 3 3"/>
                  <a:gd name="T21" fmla="*/ T20 w 1269"/>
                  <a:gd name="T22" fmla="+- 0 382 3"/>
                  <a:gd name="T23" fmla="*/ 382 h 3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69" h="379">
                    <a:moveTo>
                      <a:pt x="1195" y="379"/>
                    </a:moveTo>
                    <a:lnTo>
                      <a:pt x="1268" y="302"/>
                    </a:lnTo>
                    <a:lnTo>
                      <a:pt x="963" y="0"/>
                    </a:lnTo>
                    <a:lnTo>
                      <a:pt x="963" y="123"/>
                    </a:lnTo>
                    <a:lnTo>
                      <a:pt x="0" y="123"/>
                    </a:lnTo>
                    <a:lnTo>
                      <a:pt x="0" y="379"/>
                    </a:lnTo>
                  </a:path>
                </a:pathLst>
              </a:custGeom>
              <a:noFill/>
              <a:ln w="3342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2" name="Group 91"/>
            <p:cNvGrpSpPr>
              <a:grpSpLocks/>
            </p:cNvGrpSpPr>
            <p:nvPr/>
          </p:nvGrpSpPr>
          <p:grpSpPr bwMode="auto">
            <a:xfrm>
              <a:off x="1287" y="32"/>
              <a:ext cx="780" cy="548"/>
              <a:chOff x="1287" y="32"/>
              <a:chExt cx="780" cy="548"/>
            </a:xfrm>
          </p:grpSpPr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1287" y="32"/>
                <a:ext cx="780" cy="548"/>
              </a:xfrm>
              <a:custGeom>
                <a:avLst/>
                <a:gdLst>
                  <a:gd name="T0" fmla="+- 0 1287 1287"/>
                  <a:gd name="T1" fmla="*/ T0 w 780"/>
                  <a:gd name="T2" fmla="+- 0 32 32"/>
                  <a:gd name="T3" fmla="*/ 32 h 548"/>
                  <a:gd name="T4" fmla="+- 0 2066 1287"/>
                  <a:gd name="T5" fmla="*/ T4 w 780"/>
                  <a:gd name="T6" fmla="+- 0 32 32"/>
                  <a:gd name="T7" fmla="*/ 32 h 548"/>
                  <a:gd name="T8" fmla="+- 0 2066 1287"/>
                  <a:gd name="T9" fmla="*/ T8 w 780"/>
                  <a:gd name="T10" fmla="+- 0 579 32"/>
                  <a:gd name="T11" fmla="*/ 579 h 548"/>
                  <a:gd name="T12" fmla="+- 0 1287 1287"/>
                  <a:gd name="T13" fmla="*/ T12 w 780"/>
                  <a:gd name="T14" fmla="+- 0 579 32"/>
                  <a:gd name="T15" fmla="*/ 579 h 548"/>
                  <a:gd name="T16" fmla="+- 0 1287 1287"/>
                  <a:gd name="T17" fmla="*/ T16 w 780"/>
                  <a:gd name="T18" fmla="+- 0 32 32"/>
                  <a:gd name="T19" fmla="*/ 32 h 5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0" h="548">
                    <a:moveTo>
                      <a:pt x="0" y="0"/>
                    </a:moveTo>
                    <a:lnTo>
                      <a:pt x="779" y="0"/>
                    </a:lnTo>
                    <a:lnTo>
                      <a:pt x="779" y="547"/>
                    </a:lnTo>
                    <a:lnTo>
                      <a:pt x="0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3" name="Group 92"/>
            <p:cNvGrpSpPr>
              <a:grpSpLocks/>
            </p:cNvGrpSpPr>
            <p:nvPr/>
          </p:nvGrpSpPr>
          <p:grpSpPr bwMode="auto">
            <a:xfrm>
              <a:off x="1287" y="32"/>
              <a:ext cx="780" cy="548"/>
              <a:chOff x="1287" y="32"/>
              <a:chExt cx="780" cy="548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1287" y="32"/>
                <a:ext cx="780" cy="548"/>
              </a:xfrm>
              <a:custGeom>
                <a:avLst/>
                <a:gdLst>
                  <a:gd name="T0" fmla="+- 0 2066 1287"/>
                  <a:gd name="T1" fmla="*/ T0 w 780"/>
                  <a:gd name="T2" fmla="+- 0 579 32"/>
                  <a:gd name="T3" fmla="*/ 579 h 548"/>
                  <a:gd name="T4" fmla="+- 0 1287 1287"/>
                  <a:gd name="T5" fmla="*/ T4 w 780"/>
                  <a:gd name="T6" fmla="+- 0 579 32"/>
                  <a:gd name="T7" fmla="*/ 579 h 548"/>
                  <a:gd name="T8" fmla="+- 0 1287 1287"/>
                  <a:gd name="T9" fmla="*/ T8 w 780"/>
                  <a:gd name="T10" fmla="+- 0 32 32"/>
                  <a:gd name="T11" fmla="*/ 32 h 548"/>
                  <a:gd name="T12" fmla="+- 0 2066 1287"/>
                  <a:gd name="T13" fmla="*/ T12 w 780"/>
                  <a:gd name="T14" fmla="+- 0 32 32"/>
                  <a:gd name="T15" fmla="*/ 32 h 548"/>
                  <a:gd name="T16" fmla="+- 0 2066 1287"/>
                  <a:gd name="T17" fmla="*/ T16 w 780"/>
                  <a:gd name="T18" fmla="+- 0 579 32"/>
                  <a:gd name="T19" fmla="*/ 579 h 5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0" h="548">
                    <a:moveTo>
                      <a:pt x="779" y="547"/>
                    </a:moveTo>
                    <a:lnTo>
                      <a:pt x="0" y="547"/>
                    </a:lnTo>
                    <a:lnTo>
                      <a:pt x="0" y="0"/>
                    </a:lnTo>
                    <a:lnTo>
                      <a:pt x="779" y="0"/>
                    </a:lnTo>
                    <a:lnTo>
                      <a:pt x="779" y="547"/>
                    </a:lnTo>
                    <a:close/>
                  </a:path>
                </a:pathLst>
              </a:custGeom>
              <a:noFill/>
              <a:ln w="20056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9" name="Group 108"/>
          <p:cNvGrpSpPr>
            <a:grpSpLocks/>
          </p:cNvGrpSpPr>
          <p:nvPr/>
        </p:nvGrpSpPr>
        <p:grpSpPr bwMode="auto">
          <a:xfrm>
            <a:off x="1371600" y="5486400"/>
            <a:ext cx="2056130" cy="701040"/>
            <a:chOff x="1" y="1"/>
            <a:chExt cx="3238" cy="1104"/>
          </a:xfrm>
        </p:grpSpPr>
        <p:grpSp>
          <p:nvGrpSpPr>
            <p:cNvPr id="110" name="Group 109"/>
            <p:cNvGrpSpPr>
              <a:grpSpLocks/>
            </p:cNvGrpSpPr>
            <p:nvPr/>
          </p:nvGrpSpPr>
          <p:grpSpPr bwMode="auto">
            <a:xfrm>
              <a:off x="51" y="64"/>
              <a:ext cx="3111" cy="987"/>
              <a:chOff x="51" y="64"/>
              <a:chExt cx="3111" cy="987"/>
            </a:xfrm>
          </p:grpSpPr>
          <p:sp>
            <p:nvSpPr>
              <p:cNvPr id="131" name="Freeform 130"/>
              <p:cNvSpPr>
                <a:spLocks/>
              </p:cNvSpPr>
              <p:nvPr/>
            </p:nvSpPr>
            <p:spPr bwMode="auto">
              <a:xfrm>
                <a:off x="51" y="64"/>
                <a:ext cx="3111" cy="987"/>
              </a:xfrm>
              <a:custGeom>
                <a:avLst/>
                <a:gdLst>
                  <a:gd name="T0" fmla="+- 0 3162 51"/>
                  <a:gd name="T1" fmla="*/ T0 w 3111"/>
                  <a:gd name="T2" fmla="+- 0 1051 64"/>
                  <a:gd name="T3" fmla="*/ 1051 h 987"/>
                  <a:gd name="T4" fmla="+- 0 51 51"/>
                  <a:gd name="T5" fmla="*/ T4 w 3111"/>
                  <a:gd name="T6" fmla="+- 0 1051 64"/>
                  <a:gd name="T7" fmla="*/ 1051 h 987"/>
                  <a:gd name="T8" fmla="+- 0 51 51"/>
                  <a:gd name="T9" fmla="*/ T8 w 3111"/>
                  <a:gd name="T10" fmla="+- 0 64 64"/>
                  <a:gd name="T11" fmla="*/ 64 h 9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111" h="987">
                    <a:moveTo>
                      <a:pt x="3111" y="987"/>
                    </a:moveTo>
                    <a:lnTo>
                      <a:pt x="0" y="987"/>
                    </a:lnTo>
                    <a:lnTo>
                      <a:pt x="0" y="0"/>
                    </a:lnTo>
                  </a:path>
                </a:pathLst>
              </a:custGeom>
              <a:noFill/>
              <a:ln w="13368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1" name="Group 110"/>
            <p:cNvGrpSpPr>
              <a:grpSpLocks/>
            </p:cNvGrpSpPr>
            <p:nvPr/>
          </p:nvGrpSpPr>
          <p:grpSpPr bwMode="auto">
            <a:xfrm>
              <a:off x="3146" y="999"/>
              <a:ext cx="93" cy="106"/>
              <a:chOff x="3146" y="999"/>
              <a:chExt cx="93" cy="106"/>
            </a:xfrm>
          </p:grpSpPr>
          <p:sp>
            <p:nvSpPr>
              <p:cNvPr id="130" name="Freeform 129"/>
              <p:cNvSpPr>
                <a:spLocks/>
              </p:cNvSpPr>
              <p:nvPr/>
            </p:nvSpPr>
            <p:spPr bwMode="auto">
              <a:xfrm>
                <a:off x="3146" y="999"/>
                <a:ext cx="93" cy="106"/>
              </a:xfrm>
              <a:custGeom>
                <a:avLst/>
                <a:gdLst>
                  <a:gd name="T0" fmla="+- 0 3146 3146"/>
                  <a:gd name="T1" fmla="*/ T0 w 93"/>
                  <a:gd name="T2" fmla="+- 0 1104 999"/>
                  <a:gd name="T3" fmla="*/ 1104 h 106"/>
                  <a:gd name="T4" fmla="+- 0 3146 3146"/>
                  <a:gd name="T5" fmla="*/ T4 w 93"/>
                  <a:gd name="T6" fmla="+- 0 999 999"/>
                  <a:gd name="T7" fmla="*/ 999 h 106"/>
                  <a:gd name="T8" fmla="+- 0 3238 3146"/>
                  <a:gd name="T9" fmla="*/ T8 w 93"/>
                  <a:gd name="T10" fmla="+- 0 1051 999"/>
                  <a:gd name="T11" fmla="*/ 1051 h 106"/>
                  <a:gd name="T12" fmla="+- 0 3146 3146"/>
                  <a:gd name="T13" fmla="*/ T12 w 93"/>
                  <a:gd name="T14" fmla="+- 0 1104 999"/>
                  <a:gd name="T15" fmla="*/ 1104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" h="106">
                    <a:moveTo>
                      <a:pt x="0" y="105"/>
                    </a:moveTo>
                    <a:lnTo>
                      <a:pt x="0" y="0"/>
                    </a:lnTo>
                    <a:lnTo>
                      <a:pt x="92" y="5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6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2" name="Group 111"/>
            <p:cNvGrpSpPr>
              <a:grpSpLocks/>
            </p:cNvGrpSpPr>
            <p:nvPr/>
          </p:nvGrpSpPr>
          <p:grpSpPr bwMode="auto">
            <a:xfrm>
              <a:off x="3146" y="999"/>
              <a:ext cx="93" cy="106"/>
              <a:chOff x="3146" y="999"/>
              <a:chExt cx="93" cy="106"/>
            </a:xfrm>
          </p:grpSpPr>
          <p:sp>
            <p:nvSpPr>
              <p:cNvPr id="129" name="Freeform 128"/>
              <p:cNvSpPr>
                <a:spLocks/>
              </p:cNvSpPr>
              <p:nvPr/>
            </p:nvSpPr>
            <p:spPr bwMode="auto">
              <a:xfrm>
                <a:off x="3146" y="999"/>
                <a:ext cx="93" cy="106"/>
              </a:xfrm>
              <a:custGeom>
                <a:avLst/>
                <a:gdLst>
                  <a:gd name="T0" fmla="+- 0 3146 3146"/>
                  <a:gd name="T1" fmla="*/ T0 w 93"/>
                  <a:gd name="T2" fmla="+- 0 999 999"/>
                  <a:gd name="T3" fmla="*/ 999 h 106"/>
                  <a:gd name="T4" fmla="+- 0 3238 3146"/>
                  <a:gd name="T5" fmla="*/ T4 w 93"/>
                  <a:gd name="T6" fmla="+- 0 1051 999"/>
                  <a:gd name="T7" fmla="*/ 1051 h 106"/>
                  <a:gd name="T8" fmla="+- 0 3146 3146"/>
                  <a:gd name="T9" fmla="*/ T8 w 93"/>
                  <a:gd name="T10" fmla="+- 0 1104 999"/>
                  <a:gd name="T11" fmla="*/ 1104 h 106"/>
                  <a:gd name="T12" fmla="+- 0 3146 3146"/>
                  <a:gd name="T13" fmla="*/ T12 w 93"/>
                  <a:gd name="T14" fmla="+- 0 999 999"/>
                  <a:gd name="T15" fmla="*/ 999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" h="106">
                    <a:moveTo>
                      <a:pt x="0" y="0"/>
                    </a:moveTo>
                    <a:lnTo>
                      <a:pt x="92" y="52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3" name="Group 112"/>
            <p:cNvGrpSpPr>
              <a:grpSpLocks/>
            </p:cNvGrpSpPr>
            <p:nvPr/>
          </p:nvGrpSpPr>
          <p:grpSpPr bwMode="auto">
            <a:xfrm>
              <a:off x="1" y="1"/>
              <a:ext cx="100" cy="79"/>
              <a:chOff x="1" y="1"/>
              <a:chExt cx="100" cy="79"/>
            </a:xfrm>
          </p:grpSpPr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1" y="1"/>
                <a:ext cx="100" cy="79"/>
              </a:xfrm>
              <a:custGeom>
                <a:avLst/>
                <a:gdLst>
                  <a:gd name="T0" fmla="+- 0 101 1"/>
                  <a:gd name="T1" fmla="*/ T0 w 100"/>
                  <a:gd name="T2" fmla="+- 0 80 1"/>
                  <a:gd name="T3" fmla="*/ 80 h 79"/>
                  <a:gd name="T4" fmla="+- 0 1 1"/>
                  <a:gd name="T5" fmla="*/ T4 w 100"/>
                  <a:gd name="T6" fmla="+- 0 80 1"/>
                  <a:gd name="T7" fmla="*/ 80 h 79"/>
                  <a:gd name="T8" fmla="+- 0 1 1"/>
                  <a:gd name="T9" fmla="*/ T8 w 100"/>
                  <a:gd name="T10" fmla="+- 0 75 1"/>
                  <a:gd name="T11" fmla="*/ 75 h 79"/>
                  <a:gd name="T12" fmla="+- 0 45 1"/>
                  <a:gd name="T13" fmla="*/ T12 w 100"/>
                  <a:gd name="T14" fmla="+- 0 1 1"/>
                  <a:gd name="T15" fmla="*/ 1 h 79"/>
                  <a:gd name="T16" fmla="+- 0 57 1"/>
                  <a:gd name="T17" fmla="*/ T16 w 100"/>
                  <a:gd name="T18" fmla="+- 0 1 1"/>
                  <a:gd name="T19" fmla="*/ 1 h 79"/>
                  <a:gd name="T20" fmla="+- 0 101 1"/>
                  <a:gd name="T21" fmla="*/ T20 w 100"/>
                  <a:gd name="T22" fmla="+- 0 80 1"/>
                  <a:gd name="T23" fmla="*/ 8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00" h="79">
                    <a:moveTo>
                      <a:pt x="100" y="79"/>
                    </a:moveTo>
                    <a:lnTo>
                      <a:pt x="0" y="79"/>
                    </a:lnTo>
                    <a:lnTo>
                      <a:pt x="0" y="74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100" y="79"/>
                    </a:lnTo>
                    <a:close/>
                  </a:path>
                </a:pathLst>
              </a:custGeom>
              <a:solidFill>
                <a:srgbClr val="006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4" name="Group 113"/>
            <p:cNvGrpSpPr>
              <a:grpSpLocks/>
            </p:cNvGrpSpPr>
            <p:nvPr/>
          </p:nvGrpSpPr>
          <p:grpSpPr bwMode="auto">
            <a:xfrm>
              <a:off x="57" y="1"/>
              <a:ext cx="45" cy="79"/>
              <a:chOff x="57" y="1"/>
              <a:chExt cx="45" cy="79"/>
            </a:xfrm>
          </p:grpSpPr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57" y="1"/>
                <a:ext cx="45" cy="79"/>
              </a:xfrm>
              <a:custGeom>
                <a:avLst/>
                <a:gdLst>
                  <a:gd name="T0" fmla="+- 0 101 57"/>
                  <a:gd name="T1" fmla="*/ T0 w 45"/>
                  <a:gd name="T2" fmla="+- 0 80 1"/>
                  <a:gd name="T3" fmla="*/ 80 h 79"/>
                  <a:gd name="T4" fmla="+- 0 57 57"/>
                  <a:gd name="T5" fmla="*/ T4 w 45"/>
                  <a:gd name="T6" fmla="+- 0 1 1"/>
                  <a:gd name="T7" fmla="*/ 1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5" h="79">
                    <a:moveTo>
                      <a:pt x="44" y="79"/>
                    </a:moveTo>
                    <a:lnTo>
                      <a:pt x="0" y="0"/>
                    </a:lnTo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5" name="Group 114"/>
            <p:cNvGrpSpPr>
              <a:grpSpLocks/>
            </p:cNvGrpSpPr>
            <p:nvPr/>
          </p:nvGrpSpPr>
          <p:grpSpPr bwMode="auto">
            <a:xfrm>
              <a:off x="1" y="1"/>
              <a:ext cx="44" cy="75"/>
              <a:chOff x="1" y="1"/>
              <a:chExt cx="44" cy="75"/>
            </a:xfrm>
          </p:grpSpPr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1" y="1"/>
                <a:ext cx="44" cy="75"/>
              </a:xfrm>
              <a:custGeom>
                <a:avLst/>
                <a:gdLst>
                  <a:gd name="T0" fmla="+- 0 45 1"/>
                  <a:gd name="T1" fmla="*/ T0 w 44"/>
                  <a:gd name="T2" fmla="+- 0 1 1"/>
                  <a:gd name="T3" fmla="*/ 1 h 75"/>
                  <a:gd name="T4" fmla="+- 0 1 1"/>
                  <a:gd name="T5" fmla="*/ T4 w 44"/>
                  <a:gd name="T6" fmla="+- 0 75 1"/>
                  <a:gd name="T7" fmla="*/ 75 h 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4" h="75">
                    <a:moveTo>
                      <a:pt x="44" y="0"/>
                    </a:moveTo>
                    <a:lnTo>
                      <a:pt x="0" y="74"/>
                    </a:lnTo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6" name="Group 115"/>
            <p:cNvGrpSpPr>
              <a:grpSpLocks/>
            </p:cNvGrpSpPr>
            <p:nvPr/>
          </p:nvGrpSpPr>
          <p:grpSpPr bwMode="auto">
            <a:xfrm>
              <a:off x="1" y="80"/>
              <a:ext cx="100" cy="2"/>
              <a:chOff x="1" y="80"/>
              <a:chExt cx="100" cy="2"/>
            </a:xfrm>
          </p:grpSpPr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1" y="80"/>
                <a:ext cx="100" cy="2"/>
              </a:xfrm>
              <a:custGeom>
                <a:avLst/>
                <a:gdLst>
                  <a:gd name="T0" fmla="+- 0 1 1"/>
                  <a:gd name="T1" fmla="*/ T0 w 100"/>
                  <a:gd name="T2" fmla="+- 0 101 1"/>
                  <a:gd name="T3" fmla="*/ T2 w 10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0">
                    <a:moveTo>
                      <a:pt x="0" y="0"/>
                    </a:moveTo>
                    <a:lnTo>
                      <a:pt x="100" y="0"/>
                    </a:lnTo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7" name="Group 116"/>
            <p:cNvGrpSpPr>
              <a:grpSpLocks/>
            </p:cNvGrpSpPr>
            <p:nvPr/>
          </p:nvGrpSpPr>
          <p:grpSpPr bwMode="auto">
            <a:xfrm>
              <a:off x="254" y="219"/>
              <a:ext cx="2753" cy="699"/>
              <a:chOff x="254" y="219"/>
              <a:chExt cx="2753" cy="699"/>
            </a:xfrm>
          </p:grpSpPr>
          <p:sp>
            <p:nvSpPr>
              <p:cNvPr id="124" name="Freeform 123"/>
              <p:cNvSpPr>
                <a:spLocks/>
              </p:cNvSpPr>
              <p:nvPr/>
            </p:nvSpPr>
            <p:spPr bwMode="auto">
              <a:xfrm>
                <a:off x="254" y="219"/>
                <a:ext cx="2753" cy="699"/>
              </a:xfrm>
              <a:custGeom>
                <a:avLst/>
                <a:gdLst>
                  <a:gd name="T0" fmla="+- 0 254 254"/>
                  <a:gd name="T1" fmla="*/ T0 w 2753"/>
                  <a:gd name="T2" fmla="+- 0 917 219"/>
                  <a:gd name="T3" fmla="*/ 917 h 699"/>
                  <a:gd name="T4" fmla="+- 0 322 254"/>
                  <a:gd name="T5" fmla="*/ T4 w 2753"/>
                  <a:gd name="T6" fmla="+- 0 890 219"/>
                  <a:gd name="T7" fmla="*/ 890 h 699"/>
                  <a:gd name="T8" fmla="+- 0 407 254"/>
                  <a:gd name="T9" fmla="*/ T8 w 2753"/>
                  <a:gd name="T10" fmla="+- 0 821 219"/>
                  <a:gd name="T11" fmla="*/ 821 h 699"/>
                  <a:gd name="T12" fmla="+- 0 456 254"/>
                  <a:gd name="T13" fmla="*/ T12 w 2753"/>
                  <a:gd name="T14" fmla="+- 0 775 219"/>
                  <a:gd name="T15" fmla="*/ 775 h 699"/>
                  <a:gd name="T16" fmla="+- 0 509 254"/>
                  <a:gd name="T17" fmla="*/ T16 w 2753"/>
                  <a:gd name="T18" fmla="+- 0 723 219"/>
                  <a:gd name="T19" fmla="*/ 723 h 699"/>
                  <a:gd name="T20" fmla="+- 0 566 254"/>
                  <a:gd name="T21" fmla="*/ T20 w 2753"/>
                  <a:gd name="T22" fmla="+- 0 666 219"/>
                  <a:gd name="T23" fmla="*/ 666 h 699"/>
                  <a:gd name="T24" fmla="+- 0 627 254"/>
                  <a:gd name="T25" fmla="*/ T24 w 2753"/>
                  <a:gd name="T26" fmla="+- 0 607 219"/>
                  <a:gd name="T27" fmla="*/ 607 h 699"/>
                  <a:gd name="T28" fmla="+- 0 693 254"/>
                  <a:gd name="T29" fmla="*/ T28 w 2753"/>
                  <a:gd name="T30" fmla="+- 0 547 219"/>
                  <a:gd name="T31" fmla="*/ 547 h 699"/>
                  <a:gd name="T32" fmla="+- 0 762 254"/>
                  <a:gd name="T33" fmla="*/ T32 w 2753"/>
                  <a:gd name="T34" fmla="+- 0 488 219"/>
                  <a:gd name="T35" fmla="*/ 488 h 699"/>
                  <a:gd name="T36" fmla="+- 0 836 254"/>
                  <a:gd name="T37" fmla="*/ T36 w 2753"/>
                  <a:gd name="T38" fmla="+- 0 430 219"/>
                  <a:gd name="T39" fmla="*/ 430 h 699"/>
                  <a:gd name="T40" fmla="+- 0 913 254"/>
                  <a:gd name="T41" fmla="*/ T40 w 2753"/>
                  <a:gd name="T42" fmla="+- 0 377 219"/>
                  <a:gd name="T43" fmla="*/ 377 h 699"/>
                  <a:gd name="T44" fmla="+- 0 995 254"/>
                  <a:gd name="T45" fmla="*/ T44 w 2753"/>
                  <a:gd name="T46" fmla="+- 0 328 219"/>
                  <a:gd name="T47" fmla="*/ 328 h 699"/>
                  <a:gd name="T48" fmla="+- 0 1081 254"/>
                  <a:gd name="T49" fmla="*/ T48 w 2753"/>
                  <a:gd name="T50" fmla="+- 0 287 219"/>
                  <a:gd name="T51" fmla="*/ 287 h 699"/>
                  <a:gd name="T52" fmla="+- 0 1171 254"/>
                  <a:gd name="T53" fmla="*/ T52 w 2753"/>
                  <a:gd name="T54" fmla="+- 0 253 219"/>
                  <a:gd name="T55" fmla="*/ 253 h 699"/>
                  <a:gd name="T56" fmla="+- 0 1265 254"/>
                  <a:gd name="T57" fmla="*/ T56 w 2753"/>
                  <a:gd name="T58" fmla="+- 0 230 219"/>
                  <a:gd name="T59" fmla="*/ 230 h 699"/>
                  <a:gd name="T60" fmla="+- 0 1364 254"/>
                  <a:gd name="T61" fmla="*/ T60 w 2753"/>
                  <a:gd name="T62" fmla="+- 0 219 219"/>
                  <a:gd name="T63" fmla="*/ 219 h 699"/>
                  <a:gd name="T64" fmla="+- 0 1466 254"/>
                  <a:gd name="T65" fmla="*/ T64 w 2753"/>
                  <a:gd name="T66" fmla="+- 0 220 219"/>
                  <a:gd name="T67" fmla="*/ 220 h 699"/>
                  <a:gd name="T68" fmla="+- 0 1572 254"/>
                  <a:gd name="T69" fmla="*/ T68 w 2753"/>
                  <a:gd name="T70" fmla="+- 0 237 219"/>
                  <a:gd name="T71" fmla="*/ 237 h 699"/>
                  <a:gd name="T72" fmla="+- 0 1683 254"/>
                  <a:gd name="T73" fmla="*/ T72 w 2753"/>
                  <a:gd name="T74" fmla="+- 0 270 219"/>
                  <a:gd name="T75" fmla="*/ 270 h 699"/>
                  <a:gd name="T76" fmla="+- 0 1782 254"/>
                  <a:gd name="T77" fmla="*/ T76 w 2753"/>
                  <a:gd name="T78" fmla="+- 0 312 219"/>
                  <a:gd name="T79" fmla="*/ 312 h 699"/>
                  <a:gd name="T80" fmla="+- 0 1882 254"/>
                  <a:gd name="T81" fmla="*/ T80 w 2753"/>
                  <a:gd name="T82" fmla="+- 0 365 219"/>
                  <a:gd name="T83" fmla="*/ 365 h 699"/>
                  <a:gd name="T84" fmla="+- 0 1985 254"/>
                  <a:gd name="T85" fmla="*/ T84 w 2753"/>
                  <a:gd name="T86" fmla="+- 0 423 219"/>
                  <a:gd name="T87" fmla="*/ 423 h 699"/>
                  <a:gd name="T88" fmla="+- 0 2038 254"/>
                  <a:gd name="T89" fmla="*/ T88 w 2753"/>
                  <a:gd name="T90" fmla="+- 0 454 219"/>
                  <a:gd name="T91" fmla="*/ 454 h 699"/>
                  <a:gd name="T92" fmla="+- 0 2093 254"/>
                  <a:gd name="T93" fmla="*/ T92 w 2753"/>
                  <a:gd name="T94" fmla="+- 0 486 219"/>
                  <a:gd name="T95" fmla="*/ 486 h 699"/>
                  <a:gd name="T96" fmla="+- 0 2150 254"/>
                  <a:gd name="T97" fmla="*/ T96 w 2753"/>
                  <a:gd name="T98" fmla="+- 0 517 219"/>
                  <a:gd name="T99" fmla="*/ 517 h 699"/>
                  <a:gd name="T100" fmla="+- 0 2210 254"/>
                  <a:gd name="T101" fmla="*/ T100 w 2753"/>
                  <a:gd name="T102" fmla="+- 0 549 219"/>
                  <a:gd name="T103" fmla="*/ 549 h 699"/>
                  <a:gd name="T104" fmla="+- 0 2272 254"/>
                  <a:gd name="T105" fmla="*/ T104 w 2753"/>
                  <a:gd name="T106" fmla="+- 0 579 219"/>
                  <a:gd name="T107" fmla="*/ 579 h 699"/>
                  <a:gd name="T108" fmla="+- 0 2337 254"/>
                  <a:gd name="T109" fmla="*/ T108 w 2753"/>
                  <a:gd name="T110" fmla="+- 0 609 219"/>
                  <a:gd name="T111" fmla="*/ 609 h 699"/>
                  <a:gd name="T112" fmla="+- 0 2405 254"/>
                  <a:gd name="T113" fmla="*/ T112 w 2753"/>
                  <a:gd name="T114" fmla="+- 0 638 219"/>
                  <a:gd name="T115" fmla="*/ 638 h 699"/>
                  <a:gd name="T116" fmla="+- 0 2477 254"/>
                  <a:gd name="T117" fmla="*/ T116 w 2753"/>
                  <a:gd name="T118" fmla="+- 0 665 219"/>
                  <a:gd name="T119" fmla="*/ 665 h 699"/>
                  <a:gd name="T120" fmla="+- 0 2554 254"/>
                  <a:gd name="T121" fmla="*/ T120 w 2753"/>
                  <a:gd name="T122" fmla="+- 0 690 219"/>
                  <a:gd name="T123" fmla="*/ 690 h 699"/>
                  <a:gd name="T124" fmla="+- 0 2634 254"/>
                  <a:gd name="T125" fmla="*/ T124 w 2753"/>
                  <a:gd name="T126" fmla="+- 0 713 219"/>
                  <a:gd name="T127" fmla="*/ 713 h 699"/>
                  <a:gd name="T128" fmla="+- 0 2719 254"/>
                  <a:gd name="T129" fmla="*/ T128 w 2753"/>
                  <a:gd name="T130" fmla="+- 0 733 219"/>
                  <a:gd name="T131" fmla="*/ 733 h 699"/>
                  <a:gd name="T132" fmla="+- 0 2810 254"/>
                  <a:gd name="T133" fmla="*/ T132 w 2753"/>
                  <a:gd name="T134" fmla="+- 0 749 219"/>
                  <a:gd name="T135" fmla="*/ 749 h 699"/>
                  <a:gd name="T136" fmla="+- 0 2905 254"/>
                  <a:gd name="T137" fmla="*/ T136 w 2753"/>
                  <a:gd name="T138" fmla="+- 0 763 219"/>
                  <a:gd name="T139" fmla="*/ 763 h 699"/>
                  <a:gd name="T140" fmla="+- 0 3007 254"/>
                  <a:gd name="T141" fmla="*/ T140 w 2753"/>
                  <a:gd name="T142" fmla="+- 0 772 219"/>
                  <a:gd name="T143" fmla="*/ 772 h 6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2753" h="699">
                    <a:moveTo>
                      <a:pt x="0" y="698"/>
                    </a:moveTo>
                    <a:lnTo>
                      <a:pt x="68" y="671"/>
                    </a:lnTo>
                    <a:lnTo>
                      <a:pt x="153" y="602"/>
                    </a:lnTo>
                    <a:lnTo>
                      <a:pt x="202" y="556"/>
                    </a:lnTo>
                    <a:lnTo>
                      <a:pt x="255" y="504"/>
                    </a:lnTo>
                    <a:lnTo>
                      <a:pt x="312" y="447"/>
                    </a:lnTo>
                    <a:lnTo>
                      <a:pt x="373" y="388"/>
                    </a:lnTo>
                    <a:lnTo>
                      <a:pt x="439" y="328"/>
                    </a:lnTo>
                    <a:lnTo>
                      <a:pt x="508" y="269"/>
                    </a:lnTo>
                    <a:lnTo>
                      <a:pt x="582" y="211"/>
                    </a:lnTo>
                    <a:lnTo>
                      <a:pt x="659" y="158"/>
                    </a:lnTo>
                    <a:lnTo>
                      <a:pt x="741" y="109"/>
                    </a:lnTo>
                    <a:lnTo>
                      <a:pt x="827" y="68"/>
                    </a:lnTo>
                    <a:lnTo>
                      <a:pt x="917" y="34"/>
                    </a:lnTo>
                    <a:lnTo>
                      <a:pt x="1011" y="11"/>
                    </a:lnTo>
                    <a:lnTo>
                      <a:pt x="1110" y="0"/>
                    </a:lnTo>
                    <a:lnTo>
                      <a:pt x="1212" y="1"/>
                    </a:lnTo>
                    <a:lnTo>
                      <a:pt x="1318" y="18"/>
                    </a:lnTo>
                    <a:lnTo>
                      <a:pt x="1429" y="51"/>
                    </a:lnTo>
                    <a:lnTo>
                      <a:pt x="1528" y="93"/>
                    </a:lnTo>
                    <a:lnTo>
                      <a:pt x="1628" y="146"/>
                    </a:lnTo>
                    <a:lnTo>
                      <a:pt x="1731" y="204"/>
                    </a:lnTo>
                    <a:lnTo>
                      <a:pt x="1784" y="235"/>
                    </a:lnTo>
                    <a:lnTo>
                      <a:pt x="1839" y="267"/>
                    </a:lnTo>
                    <a:lnTo>
                      <a:pt x="1896" y="298"/>
                    </a:lnTo>
                    <a:lnTo>
                      <a:pt x="1956" y="330"/>
                    </a:lnTo>
                    <a:lnTo>
                      <a:pt x="2018" y="360"/>
                    </a:lnTo>
                    <a:lnTo>
                      <a:pt x="2083" y="390"/>
                    </a:lnTo>
                    <a:lnTo>
                      <a:pt x="2151" y="419"/>
                    </a:lnTo>
                    <a:lnTo>
                      <a:pt x="2223" y="446"/>
                    </a:lnTo>
                    <a:lnTo>
                      <a:pt x="2300" y="471"/>
                    </a:lnTo>
                    <a:lnTo>
                      <a:pt x="2380" y="494"/>
                    </a:lnTo>
                    <a:lnTo>
                      <a:pt x="2465" y="514"/>
                    </a:lnTo>
                    <a:lnTo>
                      <a:pt x="2556" y="530"/>
                    </a:lnTo>
                    <a:lnTo>
                      <a:pt x="2651" y="544"/>
                    </a:lnTo>
                    <a:lnTo>
                      <a:pt x="2753" y="553"/>
                    </a:lnTo>
                  </a:path>
                </a:pathLst>
              </a:custGeom>
              <a:noFill/>
              <a:ln w="13368">
                <a:solidFill>
                  <a:srgbClr val="00964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8" name="Group 117"/>
            <p:cNvGrpSpPr>
              <a:grpSpLocks/>
            </p:cNvGrpSpPr>
            <p:nvPr/>
          </p:nvGrpSpPr>
          <p:grpSpPr bwMode="auto">
            <a:xfrm>
              <a:off x="254" y="42"/>
              <a:ext cx="2724" cy="876"/>
              <a:chOff x="254" y="42"/>
              <a:chExt cx="2724" cy="876"/>
            </a:xfrm>
          </p:grpSpPr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254" y="42"/>
                <a:ext cx="2724" cy="876"/>
              </a:xfrm>
              <a:custGeom>
                <a:avLst/>
                <a:gdLst>
                  <a:gd name="T0" fmla="+- 0 254 254"/>
                  <a:gd name="T1" fmla="*/ T0 w 2724"/>
                  <a:gd name="T2" fmla="+- 0 917 42"/>
                  <a:gd name="T3" fmla="*/ 917 h 876"/>
                  <a:gd name="T4" fmla="+- 0 315 254"/>
                  <a:gd name="T5" fmla="*/ T4 w 2724"/>
                  <a:gd name="T6" fmla="+- 0 915 42"/>
                  <a:gd name="T7" fmla="*/ 915 h 876"/>
                  <a:gd name="T8" fmla="+- 0 382 254"/>
                  <a:gd name="T9" fmla="*/ T8 w 2724"/>
                  <a:gd name="T10" fmla="+- 0 909 42"/>
                  <a:gd name="T11" fmla="*/ 909 h 876"/>
                  <a:gd name="T12" fmla="+- 0 457 254"/>
                  <a:gd name="T13" fmla="*/ T12 w 2724"/>
                  <a:gd name="T14" fmla="+- 0 898 42"/>
                  <a:gd name="T15" fmla="*/ 898 h 876"/>
                  <a:gd name="T16" fmla="+- 0 544 254"/>
                  <a:gd name="T17" fmla="*/ T16 w 2724"/>
                  <a:gd name="T18" fmla="+- 0 881 42"/>
                  <a:gd name="T19" fmla="*/ 881 h 876"/>
                  <a:gd name="T20" fmla="+- 0 647 254"/>
                  <a:gd name="T21" fmla="*/ T20 w 2724"/>
                  <a:gd name="T22" fmla="+- 0 854 42"/>
                  <a:gd name="T23" fmla="*/ 854 h 876"/>
                  <a:gd name="T24" fmla="+- 0 705 254"/>
                  <a:gd name="T25" fmla="*/ T24 w 2724"/>
                  <a:gd name="T26" fmla="+- 0 837 42"/>
                  <a:gd name="T27" fmla="*/ 837 h 876"/>
                  <a:gd name="T28" fmla="+- 0 768 254"/>
                  <a:gd name="T29" fmla="*/ T28 w 2724"/>
                  <a:gd name="T30" fmla="+- 0 817 42"/>
                  <a:gd name="T31" fmla="*/ 817 h 876"/>
                  <a:gd name="T32" fmla="+- 0 838 254"/>
                  <a:gd name="T33" fmla="*/ T32 w 2724"/>
                  <a:gd name="T34" fmla="+- 0 794 42"/>
                  <a:gd name="T35" fmla="*/ 794 h 876"/>
                  <a:gd name="T36" fmla="+- 0 913 254"/>
                  <a:gd name="T37" fmla="*/ T36 w 2724"/>
                  <a:gd name="T38" fmla="+- 0 767 42"/>
                  <a:gd name="T39" fmla="*/ 767 h 876"/>
                  <a:gd name="T40" fmla="+- 0 995 254"/>
                  <a:gd name="T41" fmla="*/ T40 w 2724"/>
                  <a:gd name="T42" fmla="+- 0 736 42"/>
                  <a:gd name="T43" fmla="*/ 736 h 876"/>
                  <a:gd name="T44" fmla="+- 0 1084 254"/>
                  <a:gd name="T45" fmla="*/ T44 w 2724"/>
                  <a:gd name="T46" fmla="+- 0 702 42"/>
                  <a:gd name="T47" fmla="*/ 702 h 876"/>
                  <a:gd name="T48" fmla="+- 0 1180 254"/>
                  <a:gd name="T49" fmla="*/ T48 w 2724"/>
                  <a:gd name="T50" fmla="+- 0 663 42"/>
                  <a:gd name="T51" fmla="*/ 663 h 876"/>
                  <a:gd name="T52" fmla="+- 0 1284 254"/>
                  <a:gd name="T53" fmla="*/ T52 w 2724"/>
                  <a:gd name="T54" fmla="+- 0 620 42"/>
                  <a:gd name="T55" fmla="*/ 620 h 876"/>
                  <a:gd name="T56" fmla="+- 0 1396 254"/>
                  <a:gd name="T57" fmla="*/ T56 w 2724"/>
                  <a:gd name="T58" fmla="+- 0 572 42"/>
                  <a:gd name="T59" fmla="*/ 572 h 876"/>
                  <a:gd name="T60" fmla="+- 0 1517 254"/>
                  <a:gd name="T61" fmla="*/ T60 w 2724"/>
                  <a:gd name="T62" fmla="+- 0 520 42"/>
                  <a:gd name="T63" fmla="*/ 520 h 876"/>
                  <a:gd name="T64" fmla="+- 0 1582 254"/>
                  <a:gd name="T65" fmla="*/ T64 w 2724"/>
                  <a:gd name="T66" fmla="+- 0 490 42"/>
                  <a:gd name="T67" fmla="*/ 490 h 876"/>
                  <a:gd name="T68" fmla="+- 0 1645 254"/>
                  <a:gd name="T69" fmla="*/ T68 w 2724"/>
                  <a:gd name="T70" fmla="+- 0 458 42"/>
                  <a:gd name="T71" fmla="*/ 458 h 876"/>
                  <a:gd name="T72" fmla="+- 0 1708 254"/>
                  <a:gd name="T73" fmla="*/ T72 w 2724"/>
                  <a:gd name="T74" fmla="+- 0 426 42"/>
                  <a:gd name="T75" fmla="*/ 426 h 876"/>
                  <a:gd name="T76" fmla="+- 0 1770 254"/>
                  <a:gd name="T77" fmla="*/ T76 w 2724"/>
                  <a:gd name="T78" fmla="+- 0 392 42"/>
                  <a:gd name="T79" fmla="*/ 392 h 876"/>
                  <a:gd name="T80" fmla="+- 0 1832 254"/>
                  <a:gd name="T81" fmla="*/ T80 w 2724"/>
                  <a:gd name="T82" fmla="+- 0 358 42"/>
                  <a:gd name="T83" fmla="*/ 358 h 876"/>
                  <a:gd name="T84" fmla="+- 0 1894 254"/>
                  <a:gd name="T85" fmla="*/ T84 w 2724"/>
                  <a:gd name="T86" fmla="+- 0 324 42"/>
                  <a:gd name="T87" fmla="*/ 324 h 876"/>
                  <a:gd name="T88" fmla="+- 0 1956 254"/>
                  <a:gd name="T89" fmla="*/ T88 w 2724"/>
                  <a:gd name="T90" fmla="+- 0 290 42"/>
                  <a:gd name="T91" fmla="*/ 290 h 876"/>
                  <a:gd name="T92" fmla="+- 0 2020 254"/>
                  <a:gd name="T93" fmla="*/ T92 w 2724"/>
                  <a:gd name="T94" fmla="+- 0 256 42"/>
                  <a:gd name="T95" fmla="*/ 256 h 876"/>
                  <a:gd name="T96" fmla="+- 0 2084 254"/>
                  <a:gd name="T97" fmla="*/ T96 w 2724"/>
                  <a:gd name="T98" fmla="+- 0 224 42"/>
                  <a:gd name="T99" fmla="*/ 224 h 876"/>
                  <a:gd name="T100" fmla="+- 0 2151 254"/>
                  <a:gd name="T101" fmla="*/ T100 w 2724"/>
                  <a:gd name="T102" fmla="+- 0 193 42"/>
                  <a:gd name="T103" fmla="*/ 193 h 876"/>
                  <a:gd name="T104" fmla="+- 0 2219 254"/>
                  <a:gd name="T105" fmla="*/ T104 w 2724"/>
                  <a:gd name="T106" fmla="+- 0 164 42"/>
                  <a:gd name="T107" fmla="*/ 164 h 876"/>
                  <a:gd name="T108" fmla="+- 0 2289 254"/>
                  <a:gd name="T109" fmla="*/ T108 w 2724"/>
                  <a:gd name="T110" fmla="+- 0 137 42"/>
                  <a:gd name="T111" fmla="*/ 137 h 876"/>
                  <a:gd name="T112" fmla="+- 0 2362 254"/>
                  <a:gd name="T113" fmla="*/ T112 w 2724"/>
                  <a:gd name="T114" fmla="+- 0 112 42"/>
                  <a:gd name="T115" fmla="*/ 112 h 876"/>
                  <a:gd name="T116" fmla="+- 0 2438 254"/>
                  <a:gd name="T117" fmla="*/ T116 w 2724"/>
                  <a:gd name="T118" fmla="+- 0 91 42"/>
                  <a:gd name="T119" fmla="*/ 91 h 876"/>
                  <a:gd name="T120" fmla="+- 0 2518 254"/>
                  <a:gd name="T121" fmla="*/ T120 w 2724"/>
                  <a:gd name="T122" fmla="+- 0 73 42"/>
                  <a:gd name="T123" fmla="*/ 73 h 876"/>
                  <a:gd name="T124" fmla="+- 0 2601 254"/>
                  <a:gd name="T125" fmla="*/ T124 w 2724"/>
                  <a:gd name="T126" fmla="+- 0 59 42"/>
                  <a:gd name="T127" fmla="*/ 59 h 876"/>
                  <a:gd name="T128" fmla="+- 0 2688 254"/>
                  <a:gd name="T129" fmla="*/ T128 w 2724"/>
                  <a:gd name="T130" fmla="+- 0 48 42"/>
                  <a:gd name="T131" fmla="*/ 48 h 876"/>
                  <a:gd name="T132" fmla="+- 0 2780 254"/>
                  <a:gd name="T133" fmla="*/ T132 w 2724"/>
                  <a:gd name="T134" fmla="+- 0 42 42"/>
                  <a:gd name="T135" fmla="*/ 42 h 876"/>
                  <a:gd name="T136" fmla="+- 0 2876 254"/>
                  <a:gd name="T137" fmla="*/ T136 w 2724"/>
                  <a:gd name="T138" fmla="+- 0 42 42"/>
                  <a:gd name="T139" fmla="*/ 42 h 876"/>
                  <a:gd name="T140" fmla="+- 0 2978 254"/>
                  <a:gd name="T141" fmla="*/ T140 w 2724"/>
                  <a:gd name="T142" fmla="+- 0 46 42"/>
                  <a:gd name="T143" fmla="*/ 46 h 8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2724" h="876">
                    <a:moveTo>
                      <a:pt x="0" y="875"/>
                    </a:moveTo>
                    <a:lnTo>
                      <a:pt x="61" y="873"/>
                    </a:lnTo>
                    <a:lnTo>
                      <a:pt x="128" y="867"/>
                    </a:lnTo>
                    <a:lnTo>
                      <a:pt x="203" y="856"/>
                    </a:lnTo>
                    <a:lnTo>
                      <a:pt x="290" y="839"/>
                    </a:lnTo>
                    <a:lnTo>
                      <a:pt x="393" y="812"/>
                    </a:lnTo>
                    <a:lnTo>
                      <a:pt x="451" y="795"/>
                    </a:lnTo>
                    <a:lnTo>
                      <a:pt x="514" y="775"/>
                    </a:lnTo>
                    <a:lnTo>
                      <a:pt x="584" y="752"/>
                    </a:lnTo>
                    <a:lnTo>
                      <a:pt x="659" y="725"/>
                    </a:lnTo>
                    <a:lnTo>
                      <a:pt x="741" y="694"/>
                    </a:lnTo>
                    <a:lnTo>
                      <a:pt x="830" y="660"/>
                    </a:lnTo>
                    <a:lnTo>
                      <a:pt x="926" y="621"/>
                    </a:lnTo>
                    <a:lnTo>
                      <a:pt x="1030" y="578"/>
                    </a:lnTo>
                    <a:lnTo>
                      <a:pt x="1142" y="530"/>
                    </a:lnTo>
                    <a:lnTo>
                      <a:pt x="1263" y="478"/>
                    </a:lnTo>
                    <a:lnTo>
                      <a:pt x="1328" y="448"/>
                    </a:lnTo>
                    <a:lnTo>
                      <a:pt x="1391" y="416"/>
                    </a:lnTo>
                    <a:lnTo>
                      <a:pt x="1454" y="384"/>
                    </a:lnTo>
                    <a:lnTo>
                      <a:pt x="1516" y="350"/>
                    </a:lnTo>
                    <a:lnTo>
                      <a:pt x="1578" y="316"/>
                    </a:lnTo>
                    <a:lnTo>
                      <a:pt x="1640" y="282"/>
                    </a:lnTo>
                    <a:lnTo>
                      <a:pt x="1702" y="248"/>
                    </a:lnTo>
                    <a:lnTo>
                      <a:pt x="1766" y="214"/>
                    </a:lnTo>
                    <a:lnTo>
                      <a:pt x="1830" y="182"/>
                    </a:lnTo>
                    <a:lnTo>
                      <a:pt x="1897" y="151"/>
                    </a:lnTo>
                    <a:lnTo>
                      <a:pt x="1965" y="122"/>
                    </a:lnTo>
                    <a:lnTo>
                      <a:pt x="2035" y="95"/>
                    </a:lnTo>
                    <a:lnTo>
                      <a:pt x="2108" y="70"/>
                    </a:lnTo>
                    <a:lnTo>
                      <a:pt x="2184" y="49"/>
                    </a:lnTo>
                    <a:lnTo>
                      <a:pt x="2264" y="31"/>
                    </a:lnTo>
                    <a:lnTo>
                      <a:pt x="2347" y="17"/>
                    </a:lnTo>
                    <a:lnTo>
                      <a:pt x="2434" y="6"/>
                    </a:lnTo>
                    <a:lnTo>
                      <a:pt x="2526" y="0"/>
                    </a:lnTo>
                    <a:lnTo>
                      <a:pt x="2622" y="0"/>
                    </a:lnTo>
                    <a:lnTo>
                      <a:pt x="2724" y="4"/>
                    </a:lnTo>
                  </a:path>
                </a:pathLst>
              </a:custGeom>
              <a:noFill/>
              <a:ln w="13368">
                <a:solidFill>
                  <a:srgbClr val="ED6D0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9" name="Group 118"/>
            <p:cNvGrpSpPr>
              <a:grpSpLocks/>
            </p:cNvGrpSpPr>
            <p:nvPr/>
          </p:nvGrpSpPr>
          <p:grpSpPr bwMode="auto">
            <a:xfrm>
              <a:off x="254" y="520"/>
              <a:ext cx="2714" cy="422"/>
              <a:chOff x="254" y="520"/>
              <a:chExt cx="2714" cy="422"/>
            </a:xfrm>
          </p:grpSpPr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254" y="520"/>
                <a:ext cx="2714" cy="422"/>
              </a:xfrm>
              <a:custGeom>
                <a:avLst/>
                <a:gdLst>
                  <a:gd name="T0" fmla="+- 0 254 254"/>
                  <a:gd name="T1" fmla="*/ T0 w 2714"/>
                  <a:gd name="T2" fmla="+- 0 938 520"/>
                  <a:gd name="T3" fmla="*/ 938 h 422"/>
                  <a:gd name="T4" fmla="+- 0 284 254"/>
                  <a:gd name="T5" fmla="*/ T4 w 2714"/>
                  <a:gd name="T6" fmla="+- 0 938 520"/>
                  <a:gd name="T7" fmla="*/ 938 h 422"/>
                  <a:gd name="T8" fmla="+- 0 316 254"/>
                  <a:gd name="T9" fmla="*/ T8 w 2714"/>
                  <a:gd name="T10" fmla="+- 0 938 520"/>
                  <a:gd name="T11" fmla="*/ 938 h 422"/>
                  <a:gd name="T12" fmla="+- 0 348 254"/>
                  <a:gd name="T13" fmla="*/ T12 w 2714"/>
                  <a:gd name="T14" fmla="+- 0 939 520"/>
                  <a:gd name="T15" fmla="*/ 939 h 422"/>
                  <a:gd name="T16" fmla="+- 0 383 254"/>
                  <a:gd name="T17" fmla="*/ T16 w 2714"/>
                  <a:gd name="T18" fmla="+- 0 940 520"/>
                  <a:gd name="T19" fmla="*/ 940 h 422"/>
                  <a:gd name="T20" fmla="+- 0 420 254"/>
                  <a:gd name="T21" fmla="*/ T20 w 2714"/>
                  <a:gd name="T22" fmla="+- 0 941 520"/>
                  <a:gd name="T23" fmla="*/ 941 h 422"/>
                  <a:gd name="T24" fmla="+- 0 502 254"/>
                  <a:gd name="T25" fmla="*/ T24 w 2714"/>
                  <a:gd name="T26" fmla="+- 0 940 520"/>
                  <a:gd name="T27" fmla="*/ 940 h 422"/>
                  <a:gd name="T28" fmla="+- 0 597 254"/>
                  <a:gd name="T29" fmla="*/ T28 w 2714"/>
                  <a:gd name="T30" fmla="+- 0 937 520"/>
                  <a:gd name="T31" fmla="*/ 937 h 422"/>
                  <a:gd name="T32" fmla="+- 0 710 254"/>
                  <a:gd name="T33" fmla="*/ T32 w 2714"/>
                  <a:gd name="T34" fmla="+- 0 927 520"/>
                  <a:gd name="T35" fmla="*/ 927 h 422"/>
                  <a:gd name="T36" fmla="+- 0 774 254"/>
                  <a:gd name="T37" fmla="*/ T36 w 2714"/>
                  <a:gd name="T38" fmla="+- 0 920 520"/>
                  <a:gd name="T39" fmla="*/ 920 h 422"/>
                  <a:gd name="T40" fmla="+- 0 843 254"/>
                  <a:gd name="T41" fmla="*/ T40 w 2714"/>
                  <a:gd name="T42" fmla="+- 0 911 520"/>
                  <a:gd name="T43" fmla="*/ 911 h 422"/>
                  <a:gd name="T44" fmla="+- 0 919 254"/>
                  <a:gd name="T45" fmla="*/ T44 w 2714"/>
                  <a:gd name="T46" fmla="+- 0 900 520"/>
                  <a:gd name="T47" fmla="*/ 900 h 422"/>
                  <a:gd name="T48" fmla="+- 0 1000 254"/>
                  <a:gd name="T49" fmla="*/ T48 w 2714"/>
                  <a:gd name="T50" fmla="+- 0 885 520"/>
                  <a:gd name="T51" fmla="*/ 885 h 422"/>
                  <a:gd name="T52" fmla="+- 0 1089 254"/>
                  <a:gd name="T53" fmla="*/ T52 w 2714"/>
                  <a:gd name="T54" fmla="+- 0 869 520"/>
                  <a:gd name="T55" fmla="*/ 869 h 422"/>
                  <a:gd name="T56" fmla="+- 0 1184 254"/>
                  <a:gd name="T57" fmla="*/ T56 w 2714"/>
                  <a:gd name="T58" fmla="+- 0 849 520"/>
                  <a:gd name="T59" fmla="*/ 849 h 422"/>
                  <a:gd name="T60" fmla="+- 0 1287 254"/>
                  <a:gd name="T61" fmla="*/ T60 w 2714"/>
                  <a:gd name="T62" fmla="+- 0 826 520"/>
                  <a:gd name="T63" fmla="*/ 826 h 422"/>
                  <a:gd name="T64" fmla="+- 0 1398 254"/>
                  <a:gd name="T65" fmla="*/ T64 w 2714"/>
                  <a:gd name="T66" fmla="+- 0 800 520"/>
                  <a:gd name="T67" fmla="*/ 800 h 422"/>
                  <a:gd name="T68" fmla="+- 0 1517 254"/>
                  <a:gd name="T69" fmla="*/ T68 w 2714"/>
                  <a:gd name="T70" fmla="+- 0 770 520"/>
                  <a:gd name="T71" fmla="*/ 770 h 422"/>
                  <a:gd name="T72" fmla="+- 0 1581 254"/>
                  <a:gd name="T73" fmla="*/ T72 w 2714"/>
                  <a:gd name="T74" fmla="+- 0 752 520"/>
                  <a:gd name="T75" fmla="*/ 752 h 422"/>
                  <a:gd name="T76" fmla="+- 0 1689 254"/>
                  <a:gd name="T77" fmla="*/ T76 w 2714"/>
                  <a:gd name="T78" fmla="+- 0 717 520"/>
                  <a:gd name="T79" fmla="*/ 717 h 422"/>
                  <a:gd name="T80" fmla="+- 0 1778 254"/>
                  <a:gd name="T81" fmla="*/ T80 w 2714"/>
                  <a:gd name="T82" fmla="+- 0 682 520"/>
                  <a:gd name="T83" fmla="*/ 682 h 422"/>
                  <a:gd name="T84" fmla="+- 0 1819 254"/>
                  <a:gd name="T85" fmla="*/ T84 w 2714"/>
                  <a:gd name="T86" fmla="+- 0 665 520"/>
                  <a:gd name="T87" fmla="*/ 665 h 422"/>
                  <a:gd name="T88" fmla="+- 0 1859 254"/>
                  <a:gd name="T89" fmla="*/ T88 w 2714"/>
                  <a:gd name="T90" fmla="+- 0 648 520"/>
                  <a:gd name="T91" fmla="*/ 648 h 422"/>
                  <a:gd name="T92" fmla="+- 0 1944 254"/>
                  <a:gd name="T93" fmla="*/ T92 w 2714"/>
                  <a:gd name="T94" fmla="+- 0 616 520"/>
                  <a:gd name="T95" fmla="*/ 616 h 422"/>
                  <a:gd name="T96" fmla="+- 0 2044 254"/>
                  <a:gd name="T97" fmla="*/ T96 w 2714"/>
                  <a:gd name="T98" fmla="+- 0 587 520"/>
                  <a:gd name="T99" fmla="*/ 587 h 422"/>
                  <a:gd name="T100" fmla="+- 0 2102 254"/>
                  <a:gd name="T101" fmla="*/ T100 w 2714"/>
                  <a:gd name="T102" fmla="+- 0 574 520"/>
                  <a:gd name="T103" fmla="*/ 574 h 422"/>
                  <a:gd name="T104" fmla="+- 0 2169 254"/>
                  <a:gd name="T105" fmla="*/ T104 w 2714"/>
                  <a:gd name="T106" fmla="+- 0 562 520"/>
                  <a:gd name="T107" fmla="*/ 562 h 422"/>
                  <a:gd name="T108" fmla="+- 0 2244 254"/>
                  <a:gd name="T109" fmla="*/ T108 w 2714"/>
                  <a:gd name="T110" fmla="+- 0 552 520"/>
                  <a:gd name="T111" fmla="*/ 552 h 422"/>
                  <a:gd name="T112" fmla="+- 0 2330 254"/>
                  <a:gd name="T113" fmla="*/ T112 w 2714"/>
                  <a:gd name="T114" fmla="+- 0 542 520"/>
                  <a:gd name="T115" fmla="*/ 542 h 422"/>
                  <a:gd name="T116" fmla="+- 0 2428 254"/>
                  <a:gd name="T117" fmla="*/ T116 w 2714"/>
                  <a:gd name="T118" fmla="+- 0 535 520"/>
                  <a:gd name="T119" fmla="*/ 535 h 422"/>
                  <a:gd name="T120" fmla="+- 0 2540 254"/>
                  <a:gd name="T121" fmla="*/ T120 w 2714"/>
                  <a:gd name="T122" fmla="+- 0 528 520"/>
                  <a:gd name="T123" fmla="*/ 528 h 422"/>
                  <a:gd name="T124" fmla="+- 0 2666 254"/>
                  <a:gd name="T125" fmla="*/ T124 w 2714"/>
                  <a:gd name="T126" fmla="+- 0 523 520"/>
                  <a:gd name="T127" fmla="*/ 523 h 422"/>
                  <a:gd name="T128" fmla="+- 0 2808 254"/>
                  <a:gd name="T129" fmla="*/ T128 w 2714"/>
                  <a:gd name="T130" fmla="+- 0 521 520"/>
                  <a:gd name="T131" fmla="*/ 521 h 422"/>
                  <a:gd name="T132" fmla="+- 0 2967 254"/>
                  <a:gd name="T133" fmla="*/ T132 w 2714"/>
                  <a:gd name="T134" fmla="+- 0 520 520"/>
                  <a:gd name="T135" fmla="*/ 520 h 4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2714" h="422">
                    <a:moveTo>
                      <a:pt x="0" y="418"/>
                    </a:moveTo>
                    <a:lnTo>
                      <a:pt x="30" y="418"/>
                    </a:lnTo>
                    <a:lnTo>
                      <a:pt x="62" y="418"/>
                    </a:lnTo>
                    <a:lnTo>
                      <a:pt x="94" y="419"/>
                    </a:lnTo>
                    <a:lnTo>
                      <a:pt x="129" y="420"/>
                    </a:lnTo>
                    <a:lnTo>
                      <a:pt x="166" y="421"/>
                    </a:lnTo>
                    <a:lnTo>
                      <a:pt x="248" y="420"/>
                    </a:lnTo>
                    <a:lnTo>
                      <a:pt x="343" y="417"/>
                    </a:lnTo>
                    <a:lnTo>
                      <a:pt x="456" y="407"/>
                    </a:lnTo>
                    <a:lnTo>
                      <a:pt x="520" y="400"/>
                    </a:lnTo>
                    <a:lnTo>
                      <a:pt x="589" y="391"/>
                    </a:lnTo>
                    <a:lnTo>
                      <a:pt x="665" y="380"/>
                    </a:lnTo>
                    <a:lnTo>
                      <a:pt x="746" y="365"/>
                    </a:lnTo>
                    <a:lnTo>
                      <a:pt x="835" y="349"/>
                    </a:lnTo>
                    <a:lnTo>
                      <a:pt x="930" y="329"/>
                    </a:lnTo>
                    <a:lnTo>
                      <a:pt x="1033" y="306"/>
                    </a:lnTo>
                    <a:lnTo>
                      <a:pt x="1144" y="280"/>
                    </a:lnTo>
                    <a:lnTo>
                      <a:pt x="1263" y="250"/>
                    </a:lnTo>
                    <a:lnTo>
                      <a:pt x="1327" y="232"/>
                    </a:lnTo>
                    <a:lnTo>
                      <a:pt x="1435" y="197"/>
                    </a:lnTo>
                    <a:lnTo>
                      <a:pt x="1524" y="162"/>
                    </a:lnTo>
                    <a:lnTo>
                      <a:pt x="1565" y="145"/>
                    </a:lnTo>
                    <a:lnTo>
                      <a:pt x="1605" y="128"/>
                    </a:lnTo>
                    <a:lnTo>
                      <a:pt x="1690" y="96"/>
                    </a:lnTo>
                    <a:lnTo>
                      <a:pt x="1790" y="67"/>
                    </a:lnTo>
                    <a:lnTo>
                      <a:pt x="1848" y="54"/>
                    </a:lnTo>
                    <a:lnTo>
                      <a:pt x="1915" y="42"/>
                    </a:lnTo>
                    <a:lnTo>
                      <a:pt x="1990" y="32"/>
                    </a:lnTo>
                    <a:lnTo>
                      <a:pt x="2076" y="22"/>
                    </a:lnTo>
                    <a:lnTo>
                      <a:pt x="2174" y="15"/>
                    </a:lnTo>
                    <a:lnTo>
                      <a:pt x="2286" y="8"/>
                    </a:lnTo>
                    <a:lnTo>
                      <a:pt x="2412" y="3"/>
                    </a:lnTo>
                    <a:lnTo>
                      <a:pt x="2554" y="1"/>
                    </a:lnTo>
                    <a:lnTo>
                      <a:pt x="2713" y="0"/>
                    </a:lnTo>
                  </a:path>
                </a:pathLst>
              </a:custGeom>
              <a:noFill/>
              <a:ln w="13368">
                <a:solidFill>
                  <a:srgbClr val="E3061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0" name="Group 119"/>
            <p:cNvGrpSpPr>
              <a:grpSpLocks/>
            </p:cNvGrpSpPr>
            <p:nvPr/>
          </p:nvGrpSpPr>
          <p:grpSpPr bwMode="auto">
            <a:xfrm>
              <a:off x="1259" y="64"/>
              <a:ext cx="2" cy="987"/>
              <a:chOff x="1259" y="64"/>
              <a:chExt cx="2" cy="987"/>
            </a:xfrm>
          </p:grpSpPr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1259" y="64"/>
                <a:ext cx="2" cy="987"/>
              </a:xfrm>
              <a:custGeom>
                <a:avLst/>
                <a:gdLst>
                  <a:gd name="T0" fmla="+- 0 1051 64"/>
                  <a:gd name="T1" fmla="*/ 1051 h 987"/>
                  <a:gd name="T2" fmla="+- 0 64 64"/>
                  <a:gd name="T3" fmla="*/ 64 h 98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987">
                    <a:moveTo>
                      <a:pt x="0" y="987"/>
                    </a:moveTo>
                    <a:lnTo>
                      <a:pt x="0" y="0"/>
                    </a:lnTo>
                  </a:path>
                </a:pathLst>
              </a:custGeom>
              <a:noFill/>
              <a:ln w="13368">
                <a:solidFill>
                  <a:srgbClr val="006BAC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32" name="TextBox 131"/>
          <p:cNvSpPr txBox="1"/>
          <p:nvPr/>
        </p:nvSpPr>
        <p:spPr>
          <a:xfrm>
            <a:off x="4284171" y="1773972"/>
            <a:ext cx="165942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Stages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Trade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Linkages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endParaRPr lang="en-US" dirty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61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2524" y="685800"/>
            <a:ext cx="203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Conclusions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417" y="1752600"/>
            <a:ext cx="757130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Models of the </a:t>
            </a:r>
            <a:r>
              <a:rPr lang="en-US" b="1" dirty="0" smtClean="0"/>
              <a:t>global </a:t>
            </a:r>
            <a:r>
              <a:rPr lang="en-US" b="1" dirty="0" err="1" smtClean="0"/>
              <a:t>aluminium</a:t>
            </a:r>
            <a:r>
              <a:rPr lang="en-US" b="1" dirty="0" smtClean="0"/>
              <a:t> cycle</a:t>
            </a:r>
            <a:r>
              <a:rPr lang="en-US" dirty="0" smtClean="0"/>
              <a:t> can indicate future</a:t>
            </a:r>
            <a:br>
              <a:rPr lang="en-US" dirty="0" smtClean="0"/>
            </a:br>
            <a:r>
              <a:rPr lang="en-US" dirty="0" smtClean="0"/>
              <a:t>challenges and opportunities.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Patterns of </a:t>
            </a:r>
            <a:r>
              <a:rPr lang="en-US" b="1" dirty="0" smtClean="0"/>
              <a:t>in-use stocks </a:t>
            </a:r>
            <a:r>
              <a:rPr lang="en-US" dirty="0" smtClean="0"/>
              <a:t>set important boundary conditions</a:t>
            </a:r>
            <a:br>
              <a:rPr lang="en-US" dirty="0" smtClean="0"/>
            </a:br>
            <a:r>
              <a:rPr lang="en-US" dirty="0" smtClean="0"/>
              <a:t>for the effectiveness of technological solutions.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demand for </a:t>
            </a:r>
            <a:r>
              <a:rPr lang="en-US" dirty="0" err="1" smtClean="0">
                <a:sym typeface="Wingdings"/>
              </a:rPr>
              <a:t>aluminium</a:t>
            </a:r>
            <a:r>
              <a:rPr lang="en-US" dirty="0" smtClean="0">
                <a:sym typeface="Wingdings"/>
              </a:rPr>
              <a:t> and scrap availability</a:t>
            </a: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 err="1" smtClean="0"/>
              <a:t>Aluminium</a:t>
            </a:r>
            <a:r>
              <a:rPr lang="en-US" dirty="0" smtClean="0"/>
              <a:t> </a:t>
            </a:r>
            <a:r>
              <a:rPr lang="en-US" b="1" dirty="0" smtClean="0"/>
              <a:t>recycling</a:t>
            </a:r>
            <a:r>
              <a:rPr lang="en-US" dirty="0" smtClean="0"/>
              <a:t> can effectively reduce primary resource</a:t>
            </a:r>
            <a:br>
              <a:rPr lang="en-US" dirty="0" smtClean="0"/>
            </a:br>
            <a:r>
              <a:rPr lang="en-US" dirty="0" smtClean="0"/>
              <a:t>use (bauxite and energy) and emissions, however:</a:t>
            </a:r>
            <a:br>
              <a:rPr lang="en-US" dirty="0" smtClean="0"/>
            </a:br>
            <a:r>
              <a:rPr lang="en-US" dirty="0" smtClean="0"/>
              <a:t>- current challenges: mainly quantity of available scrap</a:t>
            </a:r>
            <a:br>
              <a:rPr lang="en-US" dirty="0" smtClean="0"/>
            </a:br>
            <a:r>
              <a:rPr lang="en-US" dirty="0" smtClean="0"/>
              <a:t>- future challenges: maintain value of materials in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9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859" y="990600"/>
            <a:ext cx="8470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0"/>
                </a:solidFill>
              </a:rPr>
              <a:t>MinFuture</a:t>
            </a:r>
            <a:endParaRPr lang="en-US" sz="2400" b="1" dirty="0" smtClean="0">
              <a:solidFill>
                <a:srgbClr val="000090"/>
              </a:solidFill>
            </a:endParaRPr>
          </a:p>
          <a:p>
            <a:pPr algn="ctr"/>
            <a:endParaRPr lang="en-US" sz="18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000090"/>
                </a:solidFill>
              </a:rPr>
              <a:t>Global </a:t>
            </a:r>
            <a:r>
              <a:rPr lang="en-US" sz="1800" b="1" dirty="0">
                <a:solidFill>
                  <a:srgbClr val="000090"/>
                </a:solidFill>
              </a:rPr>
              <a:t>material flows and demand-supply forecasting for mineral strategies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845475"/>
            <a:ext cx="78441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EU H2020 project proposal</a:t>
            </a:r>
          </a:p>
          <a:p>
            <a:r>
              <a:rPr lang="en-US" sz="1800" dirty="0" smtClean="0"/>
              <a:t>Call “Raw Materials International Co-operation”</a:t>
            </a:r>
          </a:p>
          <a:p>
            <a:r>
              <a:rPr lang="en-US" sz="1800" dirty="0" smtClean="0"/>
              <a:t>Scope A: “Demand-supply forecast and raw materials flows at global scale” </a:t>
            </a:r>
          </a:p>
          <a:p>
            <a:endParaRPr lang="en-US" sz="1800" dirty="0" smtClean="0"/>
          </a:p>
          <a:p>
            <a:r>
              <a:rPr lang="en-US" sz="1800" dirty="0" smtClean="0"/>
              <a:t>Call type: Coordination and Support Action (CSA)</a:t>
            </a:r>
            <a:endParaRPr lang="en-US" sz="1800" dirty="0"/>
          </a:p>
          <a:p>
            <a:r>
              <a:rPr lang="en-US" sz="1800" dirty="0" smtClean="0"/>
              <a:t>Budget: 1 </a:t>
            </a:r>
            <a:r>
              <a:rPr lang="en-US" sz="1800" dirty="0" err="1" smtClean="0"/>
              <a:t>mio</a:t>
            </a:r>
            <a:r>
              <a:rPr lang="en-US" sz="1800" dirty="0" smtClean="0"/>
              <a:t> EUR</a:t>
            </a:r>
          </a:p>
          <a:p>
            <a:r>
              <a:rPr lang="en-US" sz="1800" dirty="0" smtClean="0"/>
              <a:t>Period: 2 years (2016-2018)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9628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9929" y="304800"/>
            <a:ext cx="1655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Challenge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990600"/>
            <a:ext cx="8721520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Securing sustainable access to raw materials is relevant for many countries.</a:t>
            </a:r>
          </a:p>
          <a:p>
            <a:endParaRPr lang="en-US" sz="1800" dirty="0"/>
          </a:p>
          <a:p>
            <a:r>
              <a:rPr lang="en-US" sz="1800" b="1" dirty="0" smtClean="0"/>
              <a:t>EU Raw Materials Initiative </a:t>
            </a:r>
            <a:r>
              <a:rPr lang="en-US" sz="1800" dirty="0" smtClean="0"/>
              <a:t>has three pillars:</a:t>
            </a:r>
            <a:br>
              <a:rPr lang="en-US" sz="1800" dirty="0" smtClean="0"/>
            </a:br>
            <a:r>
              <a:rPr lang="en-US" sz="1800" dirty="0" smtClean="0"/>
              <a:t>1. </a:t>
            </a:r>
            <a:r>
              <a:rPr lang="en-US" sz="1800" dirty="0"/>
              <a:t>Fair and sustainable supply of RM from global markets</a:t>
            </a:r>
            <a:br>
              <a:rPr lang="en-US" sz="1800" dirty="0"/>
            </a:br>
            <a:r>
              <a:rPr lang="en-US" sz="1800" dirty="0" smtClean="0"/>
              <a:t>   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understand international trade / transparent markets</a:t>
            </a: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</a:br>
            <a:r>
              <a:rPr lang="en-US" sz="1800" dirty="0" smtClean="0">
                <a:sym typeface="Wingdings"/>
              </a:rPr>
              <a:t>2. </a:t>
            </a:r>
            <a:r>
              <a:rPr lang="en-US" sz="1800" dirty="0" smtClean="0"/>
              <a:t>Sustainable </a:t>
            </a:r>
            <a:r>
              <a:rPr lang="en-US" sz="1800" dirty="0"/>
              <a:t>supply of RM within the EU</a:t>
            </a:r>
            <a:br>
              <a:rPr lang="en-US" sz="1800" dirty="0"/>
            </a:br>
            <a:r>
              <a:rPr lang="en-US" sz="1800" dirty="0" smtClean="0"/>
              <a:t>    </a:t>
            </a:r>
            <a:r>
              <a:rPr lang="en-US" sz="1800" dirty="0" smtClean="0">
                <a:solidFill>
                  <a:srgbClr val="7F7F7F"/>
                </a:solidFill>
                <a:sym typeface="Wingdings"/>
              </a:rPr>
              <a:t> </a:t>
            </a:r>
            <a:r>
              <a:rPr lang="en-US" sz="1800" dirty="0">
                <a:solidFill>
                  <a:srgbClr val="7F7F7F"/>
                </a:solidFill>
                <a:sym typeface="Wingdings"/>
              </a:rPr>
              <a:t>understand primary resource supply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3. Resource </a:t>
            </a:r>
            <a:r>
              <a:rPr lang="en-US" sz="1800" dirty="0"/>
              <a:t>efficiency and supply of “secondary raw materials</a:t>
            </a:r>
            <a:r>
              <a:rPr lang="en-US" sz="1800" dirty="0" smtClean="0"/>
              <a:t>” through </a:t>
            </a:r>
            <a:r>
              <a:rPr lang="en-US" sz="1800" dirty="0"/>
              <a:t>recycling</a:t>
            </a:r>
            <a:br>
              <a:rPr lang="en-US" sz="1800" dirty="0"/>
            </a:br>
            <a:r>
              <a:rPr lang="en-US" sz="1800" dirty="0" smtClean="0"/>
              <a:t>    </a:t>
            </a:r>
            <a:r>
              <a:rPr lang="en-US" sz="1800" dirty="0" smtClean="0">
                <a:solidFill>
                  <a:srgbClr val="7F7F7F"/>
                </a:solidFill>
                <a:sym typeface="Wingdings"/>
              </a:rPr>
              <a:t> </a:t>
            </a:r>
            <a:r>
              <a:rPr lang="en-US" sz="1800" dirty="0">
                <a:solidFill>
                  <a:srgbClr val="7F7F7F"/>
                </a:solidFill>
                <a:sym typeface="Wingdings"/>
              </a:rPr>
              <a:t>understand in-use stocks </a:t>
            </a:r>
            <a:r>
              <a:rPr lang="en-US" sz="1800" dirty="0" smtClean="0">
                <a:solidFill>
                  <a:srgbClr val="7F7F7F"/>
                </a:solidFill>
                <a:sym typeface="Wingdings"/>
              </a:rPr>
              <a:t>and </a:t>
            </a:r>
            <a:r>
              <a:rPr lang="en-US" sz="1800" dirty="0">
                <a:solidFill>
                  <a:srgbClr val="7F7F7F"/>
                </a:solidFill>
                <a:sym typeface="Wingdings"/>
              </a:rPr>
              <a:t>their dynamics</a:t>
            </a:r>
            <a:endParaRPr lang="en-US" sz="1800" dirty="0">
              <a:solidFill>
                <a:srgbClr val="7F7F7F"/>
              </a:solidFill>
            </a:endParaRPr>
          </a:p>
          <a:p>
            <a:endParaRPr lang="en-US" sz="1800" dirty="0" smtClean="0"/>
          </a:p>
          <a:p>
            <a:r>
              <a:rPr lang="en-US" sz="1800" b="1" dirty="0" smtClean="0"/>
              <a:t>Three domains of minerals intelligence</a:t>
            </a:r>
            <a:r>
              <a:rPr lang="en-US" sz="1800" dirty="0" smtClean="0"/>
              <a:t>: primary resource supply, secondary </a:t>
            </a:r>
            <a:br>
              <a:rPr lang="en-US" sz="1800" dirty="0" smtClean="0"/>
            </a:br>
            <a:r>
              <a:rPr lang="en-US" sz="1800" dirty="0" smtClean="0"/>
              <a:t>resources</a:t>
            </a:r>
            <a:r>
              <a:rPr lang="en-US" sz="1800" dirty="0"/>
              <a:t> </a:t>
            </a:r>
            <a:r>
              <a:rPr lang="en-US" sz="1800" dirty="0" smtClean="0"/>
              <a:t>supply, and </a:t>
            </a:r>
            <a:r>
              <a:rPr lang="en-US" sz="1800" dirty="0" smtClean="0"/>
              <a:t>international trade</a:t>
            </a:r>
            <a:br>
              <a:rPr lang="en-US" sz="1800" dirty="0" smtClean="0"/>
            </a:br>
            <a:r>
              <a:rPr lang="en-US" sz="1800" dirty="0" smtClean="0">
                <a:sym typeface="Wingdings"/>
              </a:rPr>
              <a:t> Have historically worked separately</a:t>
            </a:r>
            <a:br>
              <a:rPr lang="en-US" sz="1800" dirty="0" smtClean="0">
                <a:sym typeface="Wingdings"/>
              </a:rPr>
            </a:b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>
                <a:sym typeface="Wingdings"/>
              </a:rPr>
              <a:t>Need to be integrated </a:t>
            </a:r>
            <a:r>
              <a:rPr lang="en-US" sz="1800" dirty="0" smtClean="0"/>
              <a:t>to capture global material cycles and their linkages </a:t>
            </a:r>
            <a:br>
              <a:rPr lang="en-US" sz="1800" dirty="0" smtClean="0"/>
            </a:b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/>
              <a:t>However, information is </a:t>
            </a:r>
            <a:r>
              <a:rPr lang="en-US" sz="1800" dirty="0" smtClean="0"/>
              <a:t>fragmented and </a:t>
            </a:r>
            <a:r>
              <a:rPr lang="en-US" sz="1800" dirty="0" smtClean="0"/>
              <a:t>incomplete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Many </a:t>
            </a:r>
            <a:r>
              <a:rPr lang="en-US" sz="1800" dirty="0" smtClean="0"/>
              <a:t>research institutions, government agencies, and industry associations</a:t>
            </a:r>
            <a:br>
              <a:rPr lang="en-US" sz="1800" dirty="0" smtClean="0"/>
            </a:br>
            <a:r>
              <a:rPr lang="en-US" sz="1800" dirty="0" smtClean="0"/>
              <a:t>around the World </a:t>
            </a:r>
            <a:r>
              <a:rPr lang="en-US" sz="1800" dirty="0" smtClean="0"/>
              <a:t>have started</a:t>
            </a:r>
            <a:r>
              <a:rPr lang="en-US" sz="1800" dirty="0" smtClean="0"/>
              <a:t> </a:t>
            </a:r>
            <a:r>
              <a:rPr lang="en-US" sz="1800" dirty="0" smtClean="0"/>
              <a:t>to fill the gaps</a:t>
            </a:r>
            <a:r>
              <a:rPr lang="en-US" sz="1800" dirty="0" smtClean="0"/>
              <a:t>.</a:t>
            </a:r>
          </a:p>
          <a:p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>
                <a:sym typeface="Wingdings"/>
              </a:rPr>
              <a:t>Different approaches, r</a:t>
            </a:r>
            <a:r>
              <a:rPr lang="en-US" sz="1800" dirty="0" smtClean="0"/>
              <a:t>edundancies</a:t>
            </a:r>
            <a:r>
              <a:rPr lang="en-US" sz="1800" dirty="0" smtClean="0"/>
              <a:t>, inconsistencies, gaps, harmonization needs</a:t>
            </a:r>
            <a:br>
              <a:rPr lang="en-US" sz="1800" dirty="0" smtClean="0"/>
            </a:br>
            <a:r>
              <a:rPr lang="en-US" sz="1800" dirty="0" smtClean="0">
                <a:sym typeface="Wingdings"/>
              </a:rPr>
              <a:t> Need for cooperation across countries and sectors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9676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890437" cy="61849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 err="1" smtClean="0">
                <a:solidFill>
                  <a:srgbClr val="000090"/>
                </a:solidFill>
                <a:latin typeface="+mn-lt"/>
              </a:rPr>
              <a:t>MinFuture</a:t>
            </a:r>
            <a:r>
              <a:rPr lang="en-US" sz="2400" dirty="0" smtClean="0">
                <a:solidFill>
                  <a:srgbClr val="000090"/>
                </a:solidFill>
                <a:latin typeface="+mn-lt"/>
              </a:rPr>
              <a:t> approach</a:t>
            </a:r>
            <a:endParaRPr lang="da-DK" sz="2400" b="1" dirty="0">
              <a:solidFill>
                <a:srgbClr val="000090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55532" y="990600"/>
            <a:ext cx="7402665" cy="2980259"/>
            <a:chOff x="883048" y="3605226"/>
            <a:chExt cx="7402665" cy="2980259"/>
          </a:xfrm>
        </p:grpSpPr>
        <p:grpSp>
          <p:nvGrpSpPr>
            <p:cNvPr id="6" name="Group 5"/>
            <p:cNvGrpSpPr/>
            <p:nvPr/>
          </p:nvGrpSpPr>
          <p:grpSpPr>
            <a:xfrm>
              <a:off x="1700506" y="3605226"/>
              <a:ext cx="4483545" cy="2944025"/>
              <a:chOff x="1230232" y="1680192"/>
              <a:chExt cx="5807184" cy="464366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230232" y="1680192"/>
                <a:ext cx="5807184" cy="4643662"/>
                <a:chOff x="1230232" y="1680192"/>
                <a:chExt cx="5807184" cy="4643662"/>
              </a:xfrm>
            </p:grpSpPr>
            <p:sp>
              <p:nvSpPr>
                <p:cNvPr id="29" name="Isosceles Triangle 28"/>
                <p:cNvSpPr/>
                <p:nvPr/>
              </p:nvSpPr>
              <p:spPr>
                <a:xfrm>
                  <a:off x="1230232" y="1680192"/>
                  <a:ext cx="5807184" cy="4643662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3174777" y="3188390"/>
                  <a:ext cx="1904862" cy="0"/>
                </a:xfrm>
                <a:prstGeom prst="line">
                  <a:avLst/>
                </a:prstGeom>
                <a:ln w="7620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500138" y="4220315"/>
                  <a:ext cx="3227684" cy="1"/>
                </a:xfrm>
                <a:prstGeom prst="line">
                  <a:avLst/>
                </a:prstGeom>
                <a:ln w="7620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918097" y="5252239"/>
                  <a:ext cx="4444679" cy="1"/>
                </a:xfrm>
                <a:prstGeom prst="line">
                  <a:avLst/>
                </a:prstGeom>
                <a:ln w="7620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3168441" y="3261410"/>
                  <a:ext cx="1904862" cy="0"/>
                </a:xfrm>
                <a:prstGeom prst="line">
                  <a:avLst/>
                </a:prstGeom>
                <a:ln w="7620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493802" y="4293335"/>
                  <a:ext cx="3227684" cy="1"/>
                </a:xfrm>
                <a:prstGeom prst="line">
                  <a:avLst/>
                </a:prstGeom>
                <a:ln w="7620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911761" y="5325259"/>
                  <a:ext cx="4444679" cy="1"/>
                </a:xfrm>
                <a:prstGeom prst="line">
                  <a:avLst/>
                </a:prstGeom>
                <a:ln w="7620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3288801" y="2489787"/>
                <a:ext cx="1738171" cy="3631690"/>
                <a:chOff x="3288801" y="2489787"/>
                <a:chExt cx="1738171" cy="363169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3372989" y="2489787"/>
                  <a:ext cx="1585319" cy="582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/>
                      <a:cs typeface="Arial"/>
                    </a:rPr>
                    <a:t>Strategies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308366" y="3473107"/>
                  <a:ext cx="1718606" cy="517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/>
                      <a:cs typeface="Arial"/>
                    </a:rPr>
                    <a:t>Knowledge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288801" y="4551609"/>
                  <a:ext cx="1734812" cy="517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/>
                      <a:cs typeface="Arial"/>
                    </a:rPr>
                    <a:t>Information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639621" y="5603646"/>
                  <a:ext cx="870718" cy="517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/>
                      <a:cs typeface="Arial"/>
                    </a:rPr>
                    <a:t>Data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4662745" y="4115127"/>
              <a:ext cx="1843892" cy="463355"/>
              <a:chOff x="5066988" y="2484470"/>
              <a:chExt cx="2388249" cy="730859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>
                <a:off x="5066988" y="2871355"/>
                <a:ext cx="820145" cy="343974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5886560" y="2484470"/>
                <a:ext cx="1568677" cy="51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800000"/>
                    </a:solidFill>
                    <a:latin typeface="Arial"/>
                    <a:cs typeface="Arial"/>
                  </a:rPr>
                  <a:t>Scenarios</a:t>
                </a:r>
                <a:endParaRPr lang="en-US" dirty="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168070" y="4800928"/>
              <a:ext cx="1552867" cy="435825"/>
              <a:chOff x="5721496" y="3566194"/>
              <a:chExt cx="2011307" cy="687435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5721496" y="3909655"/>
                <a:ext cx="820145" cy="343974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529818" y="3566194"/>
                <a:ext cx="1202985" cy="51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800000"/>
                    </a:solidFill>
                    <a:latin typeface="Arial"/>
                    <a:cs typeface="Arial"/>
                  </a:rPr>
                  <a:t>Models</a:t>
                </a:r>
                <a:endParaRPr lang="en-US" dirty="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663183" y="5410530"/>
              <a:ext cx="1693086" cy="459334"/>
              <a:chOff x="6362776" y="4527725"/>
              <a:chExt cx="2192922" cy="724514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>
                <a:off x="6362776" y="4908265"/>
                <a:ext cx="820145" cy="343974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170232" y="4527725"/>
                <a:ext cx="1385466" cy="517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800000"/>
                    </a:solidFill>
                    <a:latin typeface="Arial"/>
                    <a:cs typeface="Arial"/>
                  </a:rPr>
                  <a:t>Systems</a:t>
                </a:r>
                <a:endParaRPr lang="en-US" dirty="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658015" y="3605226"/>
              <a:ext cx="627698" cy="2944025"/>
              <a:chOff x="8946531" y="1680192"/>
              <a:chExt cx="813009" cy="4643662"/>
            </a:xfrm>
          </p:grpSpPr>
          <p:sp>
            <p:nvSpPr>
              <p:cNvPr id="15" name="Right Triangle 14"/>
              <p:cNvSpPr/>
              <p:nvPr/>
            </p:nvSpPr>
            <p:spPr>
              <a:xfrm flipH="1" flipV="1">
                <a:off x="8946531" y="1680192"/>
                <a:ext cx="714322" cy="4643662"/>
              </a:xfrm>
              <a:prstGeom prst="rt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000090"/>
                  </a:solidFill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5400000">
                <a:off x="8289432" y="2504874"/>
                <a:ext cx="2182801" cy="757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Assumptions &amp;</a:t>
                </a:r>
              </a:p>
              <a:p>
                <a:r>
                  <a:rPr lang="en-US" sz="1600" dirty="0" smtClean="0">
                    <a:latin typeface="Arial"/>
                    <a:cs typeface="Arial"/>
                  </a:rPr>
                  <a:t>Uncertainties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1720096" y="6523368"/>
              <a:ext cx="4463955" cy="19174"/>
            </a:xfrm>
            <a:prstGeom prst="line">
              <a:avLst/>
            </a:prstGeom>
            <a:ln w="762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3368" y="6566311"/>
              <a:ext cx="4463955" cy="19174"/>
            </a:xfrm>
            <a:prstGeom prst="line">
              <a:avLst/>
            </a:prstGeom>
            <a:ln w="762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6181215" y="6332130"/>
              <a:ext cx="633208" cy="218075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269578" y="5967426"/>
              <a:ext cx="1711338" cy="328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800000"/>
                  </a:solidFill>
                  <a:latin typeface="Arial"/>
                  <a:cs typeface="Arial"/>
                </a:rPr>
                <a:t>Measurements</a:t>
              </a:r>
              <a:endParaRPr lang="en-US" dirty="0">
                <a:solidFill>
                  <a:srgbClr val="800000"/>
                </a:solidFill>
                <a:latin typeface="Arial"/>
                <a:cs typeface="Arial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 flipH="1">
              <a:off x="883048" y="3606180"/>
              <a:ext cx="571974" cy="2944025"/>
              <a:chOff x="8620373" y="1680192"/>
              <a:chExt cx="740833" cy="4643662"/>
            </a:xfrm>
          </p:grpSpPr>
          <p:sp>
            <p:nvSpPr>
              <p:cNvPr id="37" name="Right Triangle 36"/>
              <p:cNvSpPr/>
              <p:nvPr/>
            </p:nvSpPr>
            <p:spPr>
              <a:xfrm flipH="1" flipV="1">
                <a:off x="8620373" y="1680192"/>
                <a:ext cx="714323" cy="4643662"/>
              </a:xfrm>
              <a:prstGeom prst="rt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000090"/>
                  </a:solidFill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5400000">
                <a:off x="8231699" y="2664330"/>
                <a:ext cx="1820511" cy="438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Relevance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583634" y="4191000"/>
            <a:ext cx="83660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/>
              <a:t>MinFuture</a:t>
            </a:r>
            <a:r>
              <a:rPr lang="en-US" sz="1800" dirty="0" smtClean="0"/>
              <a:t> develops a platform for minerals data providers and users aiming at</a:t>
            </a:r>
            <a:br>
              <a:rPr lang="en-US" sz="1800" dirty="0" smtClean="0"/>
            </a:br>
            <a:r>
              <a:rPr lang="en-US" sz="1800" dirty="0" smtClean="0"/>
              <a:t>1. Consistency/robustness at the bottom (data &amp; systems)</a:t>
            </a:r>
            <a:br>
              <a:rPr lang="en-US" sz="1800" dirty="0" smtClean="0"/>
            </a:br>
            <a:r>
              <a:rPr lang="en-US" sz="1800" dirty="0" smtClean="0"/>
              <a:t>    </a:t>
            </a:r>
            <a:r>
              <a:rPr lang="en-US" sz="1800" dirty="0" smtClean="0">
                <a:sym typeface="Wingdings"/>
              </a:rPr>
              <a:t> Develop a concept (roadmap) for mapping the global physical economy</a:t>
            </a:r>
            <a:br>
              <a:rPr lang="en-US" sz="1800" dirty="0" smtClean="0">
                <a:sym typeface="Wingdings"/>
              </a:rPr>
            </a:br>
            <a:r>
              <a:rPr lang="en-US" sz="1800" dirty="0" smtClean="0">
                <a:sym typeface="Wingdings"/>
              </a:rPr>
              <a:t>     System definition in 4 dimensions (stages, trade, linkages, time)</a:t>
            </a:r>
            <a:br>
              <a:rPr lang="en-US" sz="1800" dirty="0" smtClean="0">
                <a:sym typeface="Wingdings"/>
              </a:rPr>
            </a:br>
            <a:r>
              <a:rPr lang="en-US" sz="1800" dirty="0" smtClean="0">
                <a:sym typeface="Wingdings"/>
              </a:rPr>
              <a:t>     Map data sources of regular statistics and larger past and ongoing projects</a:t>
            </a:r>
            <a:br>
              <a:rPr lang="en-US" sz="1800" dirty="0" smtClean="0">
                <a:sym typeface="Wingdings"/>
              </a:rPr>
            </a:br>
            <a:r>
              <a:rPr lang="en-US" sz="1800" dirty="0" smtClean="0">
                <a:sym typeface="Wingdings"/>
              </a:rPr>
              <a:t>     Identification of gaps, inconsistencies, harmonization needs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   </a:t>
            </a:r>
            <a:r>
              <a:rPr lang="en-US" sz="1800" dirty="0" smtClean="0">
                <a:sym typeface="Wingdings"/>
              </a:rPr>
              <a:t> Identification of priority areas and synergy potentials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2. Plurality at the top (models &amp; scenarios)</a:t>
            </a:r>
            <a:br>
              <a:rPr lang="en-US" sz="1800" dirty="0" smtClean="0"/>
            </a:br>
            <a:r>
              <a:rPr lang="en-US" sz="1800" dirty="0" smtClean="0"/>
              <a:t>    </a:t>
            </a:r>
            <a:r>
              <a:rPr lang="en-US" sz="1800" dirty="0" smtClean="0">
                <a:sym typeface="Wingdings"/>
              </a:rPr>
              <a:t> Focus on models and scenarios that have their roots in consistent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362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00200"/>
            <a:ext cx="3505200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3490" y="4302204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M.C. Escher (1960): Circle Limit IV</a:t>
            </a:r>
            <a:endParaRPr lang="en-US" sz="12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5036343"/>
            <a:ext cx="34677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0090"/>
                </a:solidFill>
              </a:rPr>
              <a:t>Thank you!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60713" y="5924490"/>
            <a:ext cx="2897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hlinkClick r:id="rId3"/>
              </a:rPr>
              <a:t>daniel.mueller@ntnu.no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0751" y="616803"/>
            <a:ext cx="5418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A</a:t>
            </a:r>
            <a:r>
              <a:rPr lang="en-US" sz="2400" b="1" dirty="0" smtClean="0">
                <a:solidFill>
                  <a:srgbClr val="000090"/>
                </a:solidFill>
              </a:rPr>
              <a:t>ngels or devils?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It depends on the system definition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9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319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5038" y="540617"/>
            <a:ext cx="213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Advisory Board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7299" y="1618595"/>
            <a:ext cx="628890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Primary resources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4B00"/>
                </a:solidFill>
              </a:rPr>
              <a:t>Nedal</a:t>
            </a:r>
            <a:r>
              <a:rPr lang="en-US" sz="2000" dirty="0" smtClean="0">
                <a:solidFill>
                  <a:srgbClr val="004B00"/>
                </a:solidFill>
              </a:rPr>
              <a:t> </a:t>
            </a:r>
            <a:r>
              <a:rPr lang="en-US" sz="2000" dirty="0" err="1" smtClean="0">
                <a:solidFill>
                  <a:srgbClr val="004B00"/>
                </a:solidFill>
              </a:rPr>
              <a:t>Nassar</a:t>
            </a:r>
            <a:r>
              <a:rPr lang="en-US" sz="2000" dirty="0" smtClean="0">
                <a:solidFill>
                  <a:srgbClr val="004B00"/>
                </a:solidFill>
              </a:rPr>
              <a:t>, USGS (</a:t>
            </a:r>
            <a:r>
              <a:rPr lang="en-US" dirty="0" smtClean="0">
                <a:solidFill>
                  <a:srgbClr val="004B00"/>
                </a:solidFill>
              </a:rPr>
              <a:t>confirmed interest</a:t>
            </a:r>
            <a:r>
              <a:rPr lang="en-US" sz="2000" dirty="0" smtClean="0">
                <a:solidFill>
                  <a:srgbClr val="004B00"/>
                </a:solidFill>
              </a:rPr>
              <a:t>)</a:t>
            </a:r>
            <a:endParaRPr lang="en-US" sz="2000" dirty="0" smtClean="0">
              <a:solidFill>
                <a:srgbClr val="004B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4B00"/>
                </a:solidFill>
              </a:rPr>
              <a:t>Magnus Ericsson, SNL / LTU (confirmed)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004B00"/>
                </a:solidFill>
              </a:rPr>
              <a:t>Sigurd</a:t>
            </a:r>
            <a:r>
              <a:rPr lang="en-US" sz="2000" dirty="0">
                <a:solidFill>
                  <a:srgbClr val="004B00"/>
                </a:solidFill>
              </a:rPr>
              <a:t> Heiberg, </a:t>
            </a:r>
            <a:r>
              <a:rPr lang="en-US" sz="2000" dirty="0" err="1">
                <a:solidFill>
                  <a:srgbClr val="004B00"/>
                </a:solidFill>
              </a:rPr>
              <a:t>Petronavit</a:t>
            </a:r>
            <a:r>
              <a:rPr lang="en-US" sz="2000" dirty="0">
                <a:solidFill>
                  <a:srgbClr val="004B00"/>
                </a:solidFill>
              </a:rPr>
              <a:t> / UNFC </a:t>
            </a:r>
            <a:r>
              <a:rPr lang="en-US" sz="2000" dirty="0" smtClean="0">
                <a:solidFill>
                  <a:srgbClr val="004B00"/>
                </a:solidFill>
              </a:rPr>
              <a:t>(confirmed)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r>
              <a:rPr lang="en-US" sz="2000" dirty="0" smtClean="0"/>
              <a:t>Secondary resources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4B00"/>
                </a:solidFill>
              </a:rPr>
              <a:t>Christian </a:t>
            </a:r>
            <a:r>
              <a:rPr lang="en-US" sz="2000" dirty="0" err="1" smtClean="0">
                <a:solidFill>
                  <a:srgbClr val="004B00"/>
                </a:solidFill>
              </a:rPr>
              <a:t>Hagelüken</a:t>
            </a:r>
            <a:r>
              <a:rPr lang="en-US" sz="2000" dirty="0" smtClean="0">
                <a:solidFill>
                  <a:srgbClr val="004B00"/>
                </a:solidFill>
              </a:rPr>
              <a:t>, </a:t>
            </a:r>
            <a:r>
              <a:rPr lang="en-US" sz="2000" dirty="0" err="1" smtClean="0">
                <a:solidFill>
                  <a:srgbClr val="004B00"/>
                </a:solidFill>
              </a:rPr>
              <a:t>Umicore</a:t>
            </a:r>
            <a:r>
              <a:rPr lang="en-US" sz="2000" dirty="0" smtClean="0">
                <a:solidFill>
                  <a:srgbClr val="004B00"/>
                </a:solidFill>
              </a:rPr>
              <a:t> (confirmed)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4B00"/>
                </a:solidFill>
              </a:rPr>
              <a:t>Stefan </a:t>
            </a:r>
            <a:r>
              <a:rPr lang="en-US" sz="2000" dirty="0" err="1" smtClean="0">
                <a:solidFill>
                  <a:srgbClr val="004B00"/>
                </a:solidFill>
              </a:rPr>
              <a:t>Bringezu</a:t>
            </a:r>
            <a:r>
              <a:rPr lang="en-US" sz="2000" dirty="0" smtClean="0">
                <a:solidFill>
                  <a:srgbClr val="004B00"/>
                </a:solidFill>
              </a:rPr>
              <a:t>, WI / IRP (confirmed)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r>
              <a:rPr lang="en-US" sz="2000" dirty="0" smtClean="0"/>
              <a:t>International trade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4B00"/>
                </a:solidFill>
              </a:rPr>
              <a:t>Ronald Jansen, UN </a:t>
            </a:r>
            <a:r>
              <a:rPr lang="en-US" sz="2000" dirty="0" err="1" smtClean="0">
                <a:solidFill>
                  <a:srgbClr val="004B00"/>
                </a:solidFill>
              </a:rPr>
              <a:t>Comtrade</a:t>
            </a:r>
            <a:r>
              <a:rPr lang="en-US" sz="2000" dirty="0" smtClean="0">
                <a:solidFill>
                  <a:srgbClr val="004B00"/>
                </a:solidFill>
              </a:rPr>
              <a:t> (confirmed)</a:t>
            </a:r>
          </a:p>
          <a:p>
            <a:endParaRPr lang="en-US" sz="2000" dirty="0" smtClean="0"/>
          </a:p>
          <a:p>
            <a:r>
              <a:rPr lang="en-US" sz="2000" dirty="0" smtClean="0"/>
              <a:t>Networks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4B00"/>
                </a:solidFill>
              </a:rPr>
              <a:t>Karen </a:t>
            </a:r>
            <a:r>
              <a:rPr lang="en-US" sz="2000" dirty="0" err="1" smtClean="0">
                <a:solidFill>
                  <a:srgbClr val="004B00"/>
                </a:solidFill>
              </a:rPr>
              <a:t>Hanghøj</a:t>
            </a:r>
            <a:r>
              <a:rPr lang="en-US" sz="2000" dirty="0" smtClean="0">
                <a:solidFill>
                  <a:srgbClr val="004B00"/>
                </a:solidFill>
              </a:rPr>
              <a:t>, KIC EIT Raw Materials (confirmed)</a:t>
            </a:r>
          </a:p>
        </p:txBody>
      </p:sp>
    </p:spTree>
    <p:extLst>
      <p:ext uri="{BB962C8B-B14F-4D97-AF65-F5344CB8AC3E}">
        <p14:creationId xmlns:p14="http://schemas.microsoft.com/office/powerpoint/2010/main" val="87022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741737" y="3146645"/>
            <a:ext cx="7664730" cy="33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41737" y="3045503"/>
            <a:ext cx="0" cy="292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0196" y="3027810"/>
            <a:ext cx="0" cy="292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52173" y="3035639"/>
            <a:ext cx="0" cy="292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2777" y="3045503"/>
            <a:ext cx="0" cy="292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60646" y="3034265"/>
            <a:ext cx="0" cy="292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2832" y="3483786"/>
            <a:ext cx="1279429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Kick-off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Trondheim</a:t>
            </a:r>
            <a:endParaRPr lang="en-US" sz="1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94489" y="2674648"/>
            <a:ext cx="49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33268" y="2658478"/>
            <a:ext cx="49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46469" y="2677545"/>
            <a:ext cx="6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M12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2640" y="263396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M18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71093" y="261642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6737" y="3467616"/>
            <a:ext cx="912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WS </a:t>
            </a:r>
            <a:r>
              <a:rPr lang="en-US" sz="1800" dirty="0" smtClean="0"/>
              <a:t>1</a:t>
            </a:r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Vienna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517279" y="3467616"/>
            <a:ext cx="1069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WS 2</a:t>
            </a:r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Brussels</a:t>
            </a:r>
            <a:endParaRPr lang="en-US" sz="1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128990" y="3467616"/>
            <a:ext cx="1069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WS </a:t>
            </a:r>
            <a:r>
              <a:rPr lang="en-US" sz="1800" dirty="0" smtClean="0"/>
              <a:t>3</a:t>
            </a:r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Brussels</a:t>
            </a:r>
            <a:endParaRPr lang="en-US" sz="18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502398" y="3472548"/>
            <a:ext cx="1249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Final conf.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Brussels</a:t>
            </a:r>
            <a:endParaRPr lang="en-US" sz="1800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8406473" y="3035639"/>
            <a:ext cx="0" cy="292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91198" y="2622729"/>
            <a:ext cx="6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M26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53366" y="3472548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Fin. Review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Brussels</a:t>
            </a:r>
            <a:endParaRPr lang="en-US" sz="18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685401" y="797900"/>
            <a:ext cx="162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Workshops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7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/>
          <p:cNvGrpSpPr>
            <a:grpSpLocks/>
          </p:cNvGrpSpPr>
          <p:nvPr/>
        </p:nvGrpSpPr>
        <p:grpSpPr bwMode="auto">
          <a:xfrm>
            <a:off x="2657792" y="1583373"/>
            <a:ext cx="3827145" cy="3691255"/>
            <a:chOff x="1859" y="1962"/>
            <a:chExt cx="6027" cy="5813"/>
          </a:xfrm>
        </p:grpSpPr>
        <p:grpSp>
          <p:nvGrpSpPr>
            <p:cNvPr id="148" name="Group 147"/>
            <p:cNvGrpSpPr>
              <a:grpSpLocks/>
            </p:cNvGrpSpPr>
            <p:nvPr/>
          </p:nvGrpSpPr>
          <p:grpSpPr bwMode="auto">
            <a:xfrm>
              <a:off x="1859" y="1962"/>
              <a:ext cx="6027" cy="4787"/>
              <a:chOff x="1859" y="1962"/>
              <a:chExt cx="6027" cy="4787"/>
            </a:xfrm>
          </p:grpSpPr>
          <p:sp>
            <p:nvSpPr>
              <p:cNvPr id="288" name="Freeform 287"/>
              <p:cNvSpPr>
                <a:spLocks/>
              </p:cNvSpPr>
              <p:nvPr/>
            </p:nvSpPr>
            <p:spPr bwMode="auto">
              <a:xfrm>
                <a:off x="1859" y="1962"/>
                <a:ext cx="6027" cy="4787"/>
              </a:xfrm>
              <a:custGeom>
                <a:avLst/>
                <a:gdLst>
                  <a:gd name="T0" fmla="+- 0 1859 1859"/>
                  <a:gd name="T1" fmla="*/ T0 w 6027"/>
                  <a:gd name="T2" fmla="+- 0 1962 1962"/>
                  <a:gd name="T3" fmla="*/ 1962 h 4787"/>
                  <a:gd name="T4" fmla="+- 0 7886 1859"/>
                  <a:gd name="T5" fmla="*/ T4 w 6027"/>
                  <a:gd name="T6" fmla="+- 0 1962 1962"/>
                  <a:gd name="T7" fmla="*/ 1962 h 4787"/>
                  <a:gd name="T8" fmla="+- 0 7886 1859"/>
                  <a:gd name="T9" fmla="*/ T8 w 6027"/>
                  <a:gd name="T10" fmla="+- 0 6748 1962"/>
                  <a:gd name="T11" fmla="*/ 6748 h 4787"/>
                  <a:gd name="T12" fmla="+- 0 1859 1859"/>
                  <a:gd name="T13" fmla="*/ T12 w 6027"/>
                  <a:gd name="T14" fmla="+- 0 6748 1962"/>
                  <a:gd name="T15" fmla="*/ 6748 h 4787"/>
                  <a:gd name="T16" fmla="+- 0 1859 1859"/>
                  <a:gd name="T17" fmla="*/ T16 w 6027"/>
                  <a:gd name="T18" fmla="+- 0 1962 1962"/>
                  <a:gd name="T19" fmla="*/ 1962 h 47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027" h="4787">
                    <a:moveTo>
                      <a:pt x="0" y="0"/>
                    </a:moveTo>
                    <a:lnTo>
                      <a:pt x="6027" y="0"/>
                    </a:lnTo>
                    <a:lnTo>
                      <a:pt x="6027" y="4786"/>
                    </a:lnTo>
                    <a:lnTo>
                      <a:pt x="0" y="47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C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9" name="Group 148"/>
            <p:cNvGrpSpPr>
              <a:grpSpLocks/>
            </p:cNvGrpSpPr>
            <p:nvPr/>
          </p:nvGrpSpPr>
          <p:grpSpPr bwMode="auto">
            <a:xfrm>
              <a:off x="1859" y="7771"/>
              <a:ext cx="6027" cy="3"/>
              <a:chOff x="1859" y="7771"/>
              <a:chExt cx="6027" cy="3"/>
            </a:xfrm>
          </p:grpSpPr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1859" y="7771"/>
                <a:ext cx="6027" cy="3"/>
              </a:xfrm>
              <a:custGeom>
                <a:avLst/>
                <a:gdLst>
                  <a:gd name="T0" fmla="+- 0 1859 1859"/>
                  <a:gd name="T1" fmla="*/ T0 w 6027"/>
                  <a:gd name="T2" fmla="+- 0 7771 7771"/>
                  <a:gd name="T3" fmla="*/ 7771 h 3"/>
                  <a:gd name="T4" fmla="+- 0 7886 1859"/>
                  <a:gd name="T5" fmla="*/ T4 w 6027"/>
                  <a:gd name="T6" fmla="+- 0 7771 7771"/>
                  <a:gd name="T7" fmla="*/ 7771 h 3"/>
                  <a:gd name="T8" fmla="+- 0 7886 1859"/>
                  <a:gd name="T9" fmla="*/ T8 w 6027"/>
                  <a:gd name="T10" fmla="+- 0 7774 7771"/>
                  <a:gd name="T11" fmla="*/ 7774 h 3"/>
                  <a:gd name="T12" fmla="+- 0 1859 1859"/>
                  <a:gd name="T13" fmla="*/ T12 w 6027"/>
                  <a:gd name="T14" fmla="+- 0 7774 7771"/>
                  <a:gd name="T15" fmla="*/ 7774 h 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27" h="3">
                    <a:moveTo>
                      <a:pt x="0" y="0"/>
                    </a:moveTo>
                    <a:lnTo>
                      <a:pt x="6027" y="0"/>
                    </a:lnTo>
                    <a:lnTo>
                      <a:pt x="6027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5C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0" name="Group 149"/>
            <p:cNvGrpSpPr>
              <a:grpSpLocks/>
            </p:cNvGrpSpPr>
            <p:nvPr/>
          </p:nvGrpSpPr>
          <p:grpSpPr bwMode="auto">
            <a:xfrm>
              <a:off x="1859" y="1962"/>
              <a:ext cx="6027" cy="5813"/>
              <a:chOff x="1859" y="1962"/>
              <a:chExt cx="6027" cy="5813"/>
            </a:xfrm>
          </p:grpSpPr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1859" y="1962"/>
                <a:ext cx="6027" cy="5813"/>
              </a:xfrm>
              <a:custGeom>
                <a:avLst/>
                <a:gdLst>
                  <a:gd name="T0" fmla="+- 0 1859 1859"/>
                  <a:gd name="T1" fmla="*/ T0 w 6027"/>
                  <a:gd name="T2" fmla="+- 0 7775 1962"/>
                  <a:gd name="T3" fmla="*/ 7775 h 5813"/>
                  <a:gd name="T4" fmla="+- 0 7886 1859"/>
                  <a:gd name="T5" fmla="*/ T4 w 6027"/>
                  <a:gd name="T6" fmla="+- 0 7775 1962"/>
                  <a:gd name="T7" fmla="*/ 7775 h 5813"/>
                  <a:gd name="T8" fmla="+- 0 7886 1859"/>
                  <a:gd name="T9" fmla="*/ T8 w 6027"/>
                  <a:gd name="T10" fmla="+- 0 1962 1962"/>
                  <a:gd name="T11" fmla="*/ 1962 h 5813"/>
                  <a:gd name="T12" fmla="+- 0 1859 1859"/>
                  <a:gd name="T13" fmla="*/ T12 w 6027"/>
                  <a:gd name="T14" fmla="+- 0 1962 1962"/>
                  <a:gd name="T15" fmla="*/ 1962 h 5813"/>
                  <a:gd name="T16" fmla="+- 0 1859 1859"/>
                  <a:gd name="T17" fmla="*/ T16 w 6027"/>
                  <a:gd name="T18" fmla="+- 0 7775 1962"/>
                  <a:gd name="T19" fmla="*/ 7775 h 58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027" h="5813">
                    <a:moveTo>
                      <a:pt x="0" y="5813"/>
                    </a:moveTo>
                    <a:lnTo>
                      <a:pt x="6027" y="5813"/>
                    </a:lnTo>
                    <a:lnTo>
                      <a:pt x="6027" y="0"/>
                    </a:lnTo>
                    <a:lnTo>
                      <a:pt x="0" y="0"/>
                    </a:lnTo>
                    <a:lnTo>
                      <a:pt x="0" y="5813"/>
                    </a:lnTo>
                    <a:close/>
                  </a:path>
                </a:pathLst>
              </a:custGeom>
              <a:noFill/>
              <a:ln w="4772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1" name="Group 150"/>
            <p:cNvGrpSpPr>
              <a:grpSpLocks/>
            </p:cNvGrpSpPr>
            <p:nvPr/>
          </p:nvGrpSpPr>
          <p:grpSpPr bwMode="auto">
            <a:xfrm>
              <a:off x="1859" y="6748"/>
              <a:ext cx="6027" cy="1023"/>
              <a:chOff x="1859" y="6748"/>
              <a:chExt cx="6027" cy="1023"/>
            </a:xfrm>
          </p:grpSpPr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1859" y="6748"/>
                <a:ext cx="6027" cy="1023"/>
              </a:xfrm>
              <a:custGeom>
                <a:avLst/>
                <a:gdLst>
                  <a:gd name="T0" fmla="+- 0 1859 1859"/>
                  <a:gd name="T1" fmla="*/ T0 w 6027"/>
                  <a:gd name="T2" fmla="+- 0 6748 6748"/>
                  <a:gd name="T3" fmla="*/ 6748 h 1023"/>
                  <a:gd name="T4" fmla="+- 0 7886 1859"/>
                  <a:gd name="T5" fmla="*/ T4 w 6027"/>
                  <a:gd name="T6" fmla="+- 0 6748 6748"/>
                  <a:gd name="T7" fmla="*/ 6748 h 1023"/>
                  <a:gd name="T8" fmla="+- 0 7886 1859"/>
                  <a:gd name="T9" fmla="*/ T8 w 6027"/>
                  <a:gd name="T10" fmla="+- 0 7771 6748"/>
                  <a:gd name="T11" fmla="*/ 7771 h 1023"/>
                  <a:gd name="T12" fmla="+- 0 1859 1859"/>
                  <a:gd name="T13" fmla="*/ T12 w 6027"/>
                  <a:gd name="T14" fmla="+- 0 7771 6748"/>
                  <a:gd name="T15" fmla="*/ 7771 h 1023"/>
                  <a:gd name="T16" fmla="+- 0 1859 1859"/>
                  <a:gd name="T17" fmla="*/ T16 w 6027"/>
                  <a:gd name="T18" fmla="+- 0 6748 6748"/>
                  <a:gd name="T19" fmla="*/ 6748 h 10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027" h="1023">
                    <a:moveTo>
                      <a:pt x="0" y="0"/>
                    </a:moveTo>
                    <a:lnTo>
                      <a:pt x="6027" y="0"/>
                    </a:lnTo>
                    <a:lnTo>
                      <a:pt x="6027" y="1023"/>
                    </a:lnTo>
                    <a:lnTo>
                      <a:pt x="0" y="10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2" name="Group 151"/>
            <p:cNvGrpSpPr>
              <a:grpSpLocks/>
            </p:cNvGrpSpPr>
            <p:nvPr/>
          </p:nvGrpSpPr>
          <p:grpSpPr bwMode="auto">
            <a:xfrm>
              <a:off x="1859" y="6748"/>
              <a:ext cx="6027" cy="1023"/>
              <a:chOff x="1859" y="6748"/>
              <a:chExt cx="6027" cy="1023"/>
            </a:xfrm>
          </p:grpSpPr>
          <p:sp>
            <p:nvSpPr>
              <p:cNvPr id="284" name="Freeform 283"/>
              <p:cNvSpPr>
                <a:spLocks/>
              </p:cNvSpPr>
              <p:nvPr/>
            </p:nvSpPr>
            <p:spPr bwMode="auto">
              <a:xfrm>
                <a:off x="1859" y="6748"/>
                <a:ext cx="6027" cy="1023"/>
              </a:xfrm>
              <a:custGeom>
                <a:avLst/>
                <a:gdLst>
                  <a:gd name="T0" fmla="+- 0 1859 1859"/>
                  <a:gd name="T1" fmla="*/ T0 w 6027"/>
                  <a:gd name="T2" fmla="+- 0 7771 6748"/>
                  <a:gd name="T3" fmla="*/ 7771 h 1023"/>
                  <a:gd name="T4" fmla="+- 0 7886 1859"/>
                  <a:gd name="T5" fmla="*/ T4 w 6027"/>
                  <a:gd name="T6" fmla="+- 0 7771 6748"/>
                  <a:gd name="T7" fmla="*/ 7771 h 1023"/>
                  <a:gd name="T8" fmla="+- 0 7886 1859"/>
                  <a:gd name="T9" fmla="*/ T8 w 6027"/>
                  <a:gd name="T10" fmla="+- 0 6748 6748"/>
                  <a:gd name="T11" fmla="*/ 6748 h 1023"/>
                  <a:gd name="T12" fmla="+- 0 1859 1859"/>
                  <a:gd name="T13" fmla="*/ T12 w 6027"/>
                  <a:gd name="T14" fmla="+- 0 6748 6748"/>
                  <a:gd name="T15" fmla="*/ 6748 h 1023"/>
                  <a:gd name="T16" fmla="+- 0 1859 1859"/>
                  <a:gd name="T17" fmla="*/ T16 w 6027"/>
                  <a:gd name="T18" fmla="+- 0 7771 6748"/>
                  <a:gd name="T19" fmla="*/ 7771 h 10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027" h="1023">
                    <a:moveTo>
                      <a:pt x="0" y="1023"/>
                    </a:moveTo>
                    <a:lnTo>
                      <a:pt x="6027" y="1023"/>
                    </a:lnTo>
                    <a:lnTo>
                      <a:pt x="6027" y="0"/>
                    </a:lnTo>
                    <a:lnTo>
                      <a:pt x="0" y="0"/>
                    </a:lnTo>
                    <a:lnTo>
                      <a:pt x="0" y="1023"/>
                    </a:lnTo>
                    <a:close/>
                  </a:path>
                </a:pathLst>
              </a:custGeom>
              <a:noFill/>
              <a:ln w="462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3" name="Group 152"/>
            <p:cNvGrpSpPr>
              <a:grpSpLocks/>
            </p:cNvGrpSpPr>
            <p:nvPr/>
          </p:nvGrpSpPr>
          <p:grpSpPr bwMode="auto">
            <a:xfrm>
              <a:off x="5153" y="4949"/>
              <a:ext cx="2629" cy="1606"/>
              <a:chOff x="5153" y="4949"/>
              <a:chExt cx="2629" cy="1606"/>
            </a:xfrm>
          </p:grpSpPr>
          <p:sp>
            <p:nvSpPr>
              <p:cNvPr id="283" name="Freeform 282"/>
              <p:cNvSpPr>
                <a:spLocks/>
              </p:cNvSpPr>
              <p:nvPr/>
            </p:nvSpPr>
            <p:spPr bwMode="auto">
              <a:xfrm>
                <a:off x="5153" y="4949"/>
                <a:ext cx="2629" cy="1606"/>
              </a:xfrm>
              <a:custGeom>
                <a:avLst/>
                <a:gdLst>
                  <a:gd name="T0" fmla="+- 0 5153 5153"/>
                  <a:gd name="T1" fmla="*/ T0 w 2629"/>
                  <a:gd name="T2" fmla="+- 0 4949 4949"/>
                  <a:gd name="T3" fmla="*/ 4949 h 1606"/>
                  <a:gd name="T4" fmla="+- 0 7781 5153"/>
                  <a:gd name="T5" fmla="*/ T4 w 2629"/>
                  <a:gd name="T6" fmla="+- 0 4949 4949"/>
                  <a:gd name="T7" fmla="*/ 4949 h 1606"/>
                  <a:gd name="T8" fmla="+- 0 7781 5153"/>
                  <a:gd name="T9" fmla="*/ T8 w 2629"/>
                  <a:gd name="T10" fmla="+- 0 6554 4949"/>
                  <a:gd name="T11" fmla="*/ 6554 h 1606"/>
                  <a:gd name="T12" fmla="+- 0 5153 5153"/>
                  <a:gd name="T13" fmla="*/ T12 w 2629"/>
                  <a:gd name="T14" fmla="+- 0 6554 4949"/>
                  <a:gd name="T15" fmla="*/ 6554 h 1606"/>
                  <a:gd name="T16" fmla="+- 0 5153 5153"/>
                  <a:gd name="T17" fmla="*/ T16 w 2629"/>
                  <a:gd name="T18" fmla="+- 0 4949 4949"/>
                  <a:gd name="T19" fmla="*/ 4949 h 16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1606">
                    <a:moveTo>
                      <a:pt x="0" y="0"/>
                    </a:moveTo>
                    <a:lnTo>
                      <a:pt x="2628" y="0"/>
                    </a:lnTo>
                    <a:lnTo>
                      <a:pt x="2628" y="1605"/>
                    </a:lnTo>
                    <a:lnTo>
                      <a:pt x="0" y="16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A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4" name="Group 153"/>
            <p:cNvGrpSpPr>
              <a:grpSpLocks/>
            </p:cNvGrpSpPr>
            <p:nvPr/>
          </p:nvGrpSpPr>
          <p:grpSpPr bwMode="auto">
            <a:xfrm>
              <a:off x="5153" y="4949"/>
              <a:ext cx="2629" cy="1606"/>
              <a:chOff x="5153" y="4949"/>
              <a:chExt cx="2629" cy="1606"/>
            </a:xfrm>
          </p:grpSpPr>
          <p:sp>
            <p:nvSpPr>
              <p:cNvPr id="282" name="Freeform 281"/>
              <p:cNvSpPr>
                <a:spLocks/>
              </p:cNvSpPr>
              <p:nvPr/>
            </p:nvSpPr>
            <p:spPr bwMode="auto">
              <a:xfrm>
                <a:off x="5153" y="4949"/>
                <a:ext cx="2629" cy="1606"/>
              </a:xfrm>
              <a:custGeom>
                <a:avLst/>
                <a:gdLst>
                  <a:gd name="T0" fmla="+- 0 5153 5153"/>
                  <a:gd name="T1" fmla="*/ T0 w 2629"/>
                  <a:gd name="T2" fmla="+- 0 6554 4949"/>
                  <a:gd name="T3" fmla="*/ 6554 h 1606"/>
                  <a:gd name="T4" fmla="+- 0 7781 5153"/>
                  <a:gd name="T5" fmla="*/ T4 w 2629"/>
                  <a:gd name="T6" fmla="+- 0 6554 4949"/>
                  <a:gd name="T7" fmla="*/ 6554 h 1606"/>
                  <a:gd name="T8" fmla="+- 0 7781 5153"/>
                  <a:gd name="T9" fmla="*/ T8 w 2629"/>
                  <a:gd name="T10" fmla="+- 0 4949 4949"/>
                  <a:gd name="T11" fmla="*/ 4949 h 1606"/>
                  <a:gd name="T12" fmla="+- 0 5153 5153"/>
                  <a:gd name="T13" fmla="*/ T12 w 2629"/>
                  <a:gd name="T14" fmla="+- 0 4949 4949"/>
                  <a:gd name="T15" fmla="*/ 4949 h 1606"/>
                  <a:gd name="T16" fmla="+- 0 5153 5153"/>
                  <a:gd name="T17" fmla="*/ T16 w 2629"/>
                  <a:gd name="T18" fmla="+- 0 6554 4949"/>
                  <a:gd name="T19" fmla="*/ 6554 h 16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1606">
                    <a:moveTo>
                      <a:pt x="0" y="1605"/>
                    </a:moveTo>
                    <a:lnTo>
                      <a:pt x="2628" y="1605"/>
                    </a:lnTo>
                    <a:lnTo>
                      <a:pt x="2628" y="0"/>
                    </a:lnTo>
                    <a:lnTo>
                      <a:pt x="0" y="0"/>
                    </a:lnTo>
                    <a:lnTo>
                      <a:pt x="0" y="1605"/>
                    </a:lnTo>
                    <a:close/>
                  </a:path>
                </a:pathLst>
              </a:custGeom>
              <a:noFill/>
              <a:ln w="4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5" name="Group 154"/>
            <p:cNvGrpSpPr>
              <a:grpSpLocks/>
            </p:cNvGrpSpPr>
            <p:nvPr/>
          </p:nvGrpSpPr>
          <p:grpSpPr bwMode="auto">
            <a:xfrm>
              <a:off x="5153" y="2025"/>
              <a:ext cx="2629" cy="2701"/>
              <a:chOff x="5153" y="2025"/>
              <a:chExt cx="2629" cy="2701"/>
            </a:xfrm>
          </p:grpSpPr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5153" y="2025"/>
                <a:ext cx="2629" cy="2701"/>
              </a:xfrm>
              <a:custGeom>
                <a:avLst/>
                <a:gdLst>
                  <a:gd name="T0" fmla="+- 0 5153 5153"/>
                  <a:gd name="T1" fmla="*/ T0 w 2629"/>
                  <a:gd name="T2" fmla="+- 0 2025 2025"/>
                  <a:gd name="T3" fmla="*/ 2025 h 2701"/>
                  <a:gd name="T4" fmla="+- 0 7781 5153"/>
                  <a:gd name="T5" fmla="*/ T4 w 2629"/>
                  <a:gd name="T6" fmla="+- 0 2025 2025"/>
                  <a:gd name="T7" fmla="*/ 2025 h 2701"/>
                  <a:gd name="T8" fmla="+- 0 7781 5153"/>
                  <a:gd name="T9" fmla="*/ T8 w 2629"/>
                  <a:gd name="T10" fmla="+- 0 4725 2025"/>
                  <a:gd name="T11" fmla="*/ 4725 h 2701"/>
                  <a:gd name="T12" fmla="+- 0 5153 5153"/>
                  <a:gd name="T13" fmla="*/ T12 w 2629"/>
                  <a:gd name="T14" fmla="+- 0 4725 2025"/>
                  <a:gd name="T15" fmla="*/ 4725 h 2701"/>
                  <a:gd name="T16" fmla="+- 0 5153 5153"/>
                  <a:gd name="T17" fmla="*/ T16 w 2629"/>
                  <a:gd name="T18" fmla="+- 0 2025 2025"/>
                  <a:gd name="T19" fmla="*/ 2025 h 27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2701">
                    <a:moveTo>
                      <a:pt x="0" y="0"/>
                    </a:moveTo>
                    <a:lnTo>
                      <a:pt x="2628" y="0"/>
                    </a:lnTo>
                    <a:lnTo>
                      <a:pt x="2628" y="2700"/>
                    </a:lnTo>
                    <a:lnTo>
                      <a:pt x="0" y="2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A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6" name="Group 155"/>
            <p:cNvGrpSpPr>
              <a:grpSpLocks/>
            </p:cNvGrpSpPr>
            <p:nvPr/>
          </p:nvGrpSpPr>
          <p:grpSpPr bwMode="auto">
            <a:xfrm>
              <a:off x="5153" y="2026"/>
              <a:ext cx="2629" cy="2700"/>
              <a:chOff x="5153" y="2026"/>
              <a:chExt cx="2629" cy="2700"/>
            </a:xfrm>
          </p:grpSpPr>
          <p:sp>
            <p:nvSpPr>
              <p:cNvPr id="280" name="Freeform 279"/>
              <p:cNvSpPr>
                <a:spLocks/>
              </p:cNvSpPr>
              <p:nvPr/>
            </p:nvSpPr>
            <p:spPr bwMode="auto">
              <a:xfrm>
                <a:off x="5153" y="2026"/>
                <a:ext cx="2629" cy="2700"/>
              </a:xfrm>
              <a:custGeom>
                <a:avLst/>
                <a:gdLst>
                  <a:gd name="T0" fmla="+- 0 5153 5153"/>
                  <a:gd name="T1" fmla="*/ T0 w 2629"/>
                  <a:gd name="T2" fmla="+- 0 4725 2026"/>
                  <a:gd name="T3" fmla="*/ 4725 h 2700"/>
                  <a:gd name="T4" fmla="+- 0 7781 5153"/>
                  <a:gd name="T5" fmla="*/ T4 w 2629"/>
                  <a:gd name="T6" fmla="+- 0 4725 2026"/>
                  <a:gd name="T7" fmla="*/ 4725 h 2700"/>
                  <a:gd name="T8" fmla="+- 0 7781 5153"/>
                  <a:gd name="T9" fmla="*/ T8 w 2629"/>
                  <a:gd name="T10" fmla="+- 0 2026 2026"/>
                  <a:gd name="T11" fmla="*/ 2026 h 2700"/>
                  <a:gd name="T12" fmla="+- 0 5153 5153"/>
                  <a:gd name="T13" fmla="*/ T12 w 2629"/>
                  <a:gd name="T14" fmla="+- 0 2026 2026"/>
                  <a:gd name="T15" fmla="*/ 2026 h 2700"/>
                  <a:gd name="T16" fmla="+- 0 5153 5153"/>
                  <a:gd name="T17" fmla="*/ T16 w 2629"/>
                  <a:gd name="T18" fmla="+- 0 4725 2026"/>
                  <a:gd name="T19" fmla="*/ 4725 h 27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2700">
                    <a:moveTo>
                      <a:pt x="0" y="2699"/>
                    </a:moveTo>
                    <a:lnTo>
                      <a:pt x="2628" y="2699"/>
                    </a:lnTo>
                    <a:lnTo>
                      <a:pt x="2628" y="0"/>
                    </a:lnTo>
                    <a:lnTo>
                      <a:pt x="0" y="0"/>
                    </a:lnTo>
                    <a:lnTo>
                      <a:pt x="0" y="2699"/>
                    </a:lnTo>
                    <a:close/>
                  </a:path>
                </a:pathLst>
              </a:custGeom>
              <a:noFill/>
              <a:ln w="457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7" name="Group 156"/>
            <p:cNvGrpSpPr>
              <a:grpSpLocks/>
            </p:cNvGrpSpPr>
            <p:nvPr/>
          </p:nvGrpSpPr>
          <p:grpSpPr bwMode="auto">
            <a:xfrm>
              <a:off x="1936" y="2025"/>
              <a:ext cx="2629" cy="2701"/>
              <a:chOff x="1936" y="2025"/>
              <a:chExt cx="2629" cy="2701"/>
            </a:xfrm>
          </p:grpSpPr>
          <p:sp>
            <p:nvSpPr>
              <p:cNvPr id="279" name="Freeform 278"/>
              <p:cNvSpPr>
                <a:spLocks/>
              </p:cNvSpPr>
              <p:nvPr/>
            </p:nvSpPr>
            <p:spPr bwMode="auto">
              <a:xfrm>
                <a:off x="1936" y="2025"/>
                <a:ext cx="2629" cy="2701"/>
              </a:xfrm>
              <a:custGeom>
                <a:avLst/>
                <a:gdLst>
                  <a:gd name="T0" fmla="+- 0 1936 1936"/>
                  <a:gd name="T1" fmla="*/ T0 w 2629"/>
                  <a:gd name="T2" fmla="+- 0 2025 2025"/>
                  <a:gd name="T3" fmla="*/ 2025 h 2701"/>
                  <a:gd name="T4" fmla="+- 0 4564 1936"/>
                  <a:gd name="T5" fmla="*/ T4 w 2629"/>
                  <a:gd name="T6" fmla="+- 0 2025 2025"/>
                  <a:gd name="T7" fmla="*/ 2025 h 2701"/>
                  <a:gd name="T8" fmla="+- 0 4564 1936"/>
                  <a:gd name="T9" fmla="*/ T8 w 2629"/>
                  <a:gd name="T10" fmla="+- 0 4725 2025"/>
                  <a:gd name="T11" fmla="*/ 4725 h 2701"/>
                  <a:gd name="T12" fmla="+- 0 1936 1936"/>
                  <a:gd name="T13" fmla="*/ T12 w 2629"/>
                  <a:gd name="T14" fmla="+- 0 4725 2025"/>
                  <a:gd name="T15" fmla="*/ 4725 h 2701"/>
                  <a:gd name="T16" fmla="+- 0 1936 1936"/>
                  <a:gd name="T17" fmla="*/ T16 w 2629"/>
                  <a:gd name="T18" fmla="+- 0 2025 2025"/>
                  <a:gd name="T19" fmla="*/ 2025 h 27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2701">
                    <a:moveTo>
                      <a:pt x="0" y="0"/>
                    </a:moveTo>
                    <a:lnTo>
                      <a:pt x="2628" y="0"/>
                    </a:lnTo>
                    <a:lnTo>
                      <a:pt x="2628" y="2700"/>
                    </a:lnTo>
                    <a:lnTo>
                      <a:pt x="0" y="2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A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8" name="Group 157"/>
            <p:cNvGrpSpPr>
              <a:grpSpLocks/>
            </p:cNvGrpSpPr>
            <p:nvPr/>
          </p:nvGrpSpPr>
          <p:grpSpPr bwMode="auto">
            <a:xfrm>
              <a:off x="1937" y="2026"/>
              <a:ext cx="2629" cy="2700"/>
              <a:chOff x="1937" y="2026"/>
              <a:chExt cx="2629" cy="2700"/>
            </a:xfrm>
          </p:grpSpPr>
          <p:sp>
            <p:nvSpPr>
              <p:cNvPr id="278" name="Freeform 277"/>
              <p:cNvSpPr>
                <a:spLocks/>
              </p:cNvSpPr>
              <p:nvPr/>
            </p:nvSpPr>
            <p:spPr bwMode="auto">
              <a:xfrm>
                <a:off x="1937" y="2026"/>
                <a:ext cx="2629" cy="2700"/>
              </a:xfrm>
              <a:custGeom>
                <a:avLst/>
                <a:gdLst>
                  <a:gd name="T0" fmla="+- 0 1937 1937"/>
                  <a:gd name="T1" fmla="*/ T0 w 2629"/>
                  <a:gd name="T2" fmla="+- 0 4725 2026"/>
                  <a:gd name="T3" fmla="*/ 4725 h 2700"/>
                  <a:gd name="T4" fmla="+- 0 4565 1937"/>
                  <a:gd name="T5" fmla="*/ T4 w 2629"/>
                  <a:gd name="T6" fmla="+- 0 4725 2026"/>
                  <a:gd name="T7" fmla="*/ 4725 h 2700"/>
                  <a:gd name="T8" fmla="+- 0 4565 1937"/>
                  <a:gd name="T9" fmla="*/ T8 w 2629"/>
                  <a:gd name="T10" fmla="+- 0 2026 2026"/>
                  <a:gd name="T11" fmla="*/ 2026 h 2700"/>
                  <a:gd name="T12" fmla="+- 0 1937 1937"/>
                  <a:gd name="T13" fmla="*/ T12 w 2629"/>
                  <a:gd name="T14" fmla="+- 0 2026 2026"/>
                  <a:gd name="T15" fmla="*/ 2026 h 2700"/>
                  <a:gd name="T16" fmla="+- 0 1937 1937"/>
                  <a:gd name="T17" fmla="*/ T16 w 2629"/>
                  <a:gd name="T18" fmla="+- 0 4725 2026"/>
                  <a:gd name="T19" fmla="*/ 4725 h 27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2700">
                    <a:moveTo>
                      <a:pt x="0" y="2699"/>
                    </a:moveTo>
                    <a:lnTo>
                      <a:pt x="2628" y="2699"/>
                    </a:lnTo>
                    <a:lnTo>
                      <a:pt x="2628" y="0"/>
                    </a:lnTo>
                    <a:lnTo>
                      <a:pt x="0" y="0"/>
                    </a:lnTo>
                    <a:lnTo>
                      <a:pt x="0" y="2699"/>
                    </a:lnTo>
                    <a:close/>
                  </a:path>
                </a:pathLst>
              </a:custGeom>
              <a:noFill/>
              <a:ln w="457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9" name="Group 158"/>
            <p:cNvGrpSpPr>
              <a:grpSpLocks/>
            </p:cNvGrpSpPr>
            <p:nvPr/>
          </p:nvGrpSpPr>
          <p:grpSpPr bwMode="auto">
            <a:xfrm>
              <a:off x="1983" y="2636"/>
              <a:ext cx="464" cy="1888"/>
              <a:chOff x="1983" y="2636"/>
              <a:chExt cx="464" cy="1888"/>
            </a:xfrm>
          </p:grpSpPr>
          <p:sp>
            <p:nvSpPr>
              <p:cNvPr id="277" name="Freeform 276"/>
              <p:cNvSpPr>
                <a:spLocks/>
              </p:cNvSpPr>
              <p:nvPr/>
            </p:nvSpPr>
            <p:spPr bwMode="auto">
              <a:xfrm>
                <a:off x="1983" y="2636"/>
                <a:ext cx="464" cy="1888"/>
              </a:xfrm>
              <a:custGeom>
                <a:avLst/>
                <a:gdLst>
                  <a:gd name="T0" fmla="+- 0 2447 1983"/>
                  <a:gd name="T1" fmla="*/ T0 w 464"/>
                  <a:gd name="T2" fmla="+- 0 4524 2636"/>
                  <a:gd name="T3" fmla="*/ 4524 h 1888"/>
                  <a:gd name="T4" fmla="+- 0 2447 1983"/>
                  <a:gd name="T5" fmla="*/ T4 w 464"/>
                  <a:gd name="T6" fmla="+- 0 2636 2636"/>
                  <a:gd name="T7" fmla="*/ 2636 h 1888"/>
                  <a:gd name="T8" fmla="+- 0 1983 1983"/>
                  <a:gd name="T9" fmla="*/ T8 w 464"/>
                  <a:gd name="T10" fmla="+- 0 2636 2636"/>
                  <a:gd name="T11" fmla="*/ 2636 h 1888"/>
                  <a:gd name="T12" fmla="+- 0 1983 1983"/>
                  <a:gd name="T13" fmla="*/ T12 w 464"/>
                  <a:gd name="T14" fmla="+- 0 4524 2636"/>
                  <a:gd name="T15" fmla="*/ 4524 h 1888"/>
                  <a:gd name="T16" fmla="+- 0 2447 1983"/>
                  <a:gd name="T17" fmla="*/ T16 w 464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4" h="1888">
                    <a:moveTo>
                      <a:pt x="464" y="1888"/>
                    </a:moveTo>
                    <a:lnTo>
                      <a:pt x="464" y="0"/>
                    </a:lnTo>
                    <a:lnTo>
                      <a:pt x="0" y="0"/>
                    </a:lnTo>
                    <a:lnTo>
                      <a:pt x="0" y="1888"/>
                    </a:lnTo>
                    <a:lnTo>
                      <a:pt x="464" y="1888"/>
                    </a:lnTo>
                    <a:close/>
                  </a:path>
                </a:pathLst>
              </a:custGeom>
              <a:noFill/>
              <a:ln w="462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0" name="Group 159"/>
            <p:cNvGrpSpPr>
              <a:grpSpLocks/>
            </p:cNvGrpSpPr>
            <p:nvPr/>
          </p:nvGrpSpPr>
          <p:grpSpPr bwMode="auto">
            <a:xfrm>
              <a:off x="3989" y="2636"/>
              <a:ext cx="464" cy="1888"/>
              <a:chOff x="3989" y="2636"/>
              <a:chExt cx="464" cy="1888"/>
            </a:xfrm>
          </p:grpSpPr>
          <p:sp>
            <p:nvSpPr>
              <p:cNvPr id="276" name="Freeform 275"/>
              <p:cNvSpPr>
                <a:spLocks/>
              </p:cNvSpPr>
              <p:nvPr/>
            </p:nvSpPr>
            <p:spPr bwMode="auto">
              <a:xfrm>
                <a:off x="3989" y="2636"/>
                <a:ext cx="464" cy="1888"/>
              </a:xfrm>
              <a:custGeom>
                <a:avLst/>
                <a:gdLst>
                  <a:gd name="T0" fmla="+- 0 4453 3989"/>
                  <a:gd name="T1" fmla="*/ T0 w 464"/>
                  <a:gd name="T2" fmla="+- 0 4524 2636"/>
                  <a:gd name="T3" fmla="*/ 4524 h 1888"/>
                  <a:gd name="T4" fmla="+- 0 4453 3989"/>
                  <a:gd name="T5" fmla="*/ T4 w 464"/>
                  <a:gd name="T6" fmla="+- 0 2636 2636"/>
                  <a:gd name="T7" fmla="*/ 2636 h 1888"/>
                  <a:gd name="T8" fmla="+- 0 3989 3989"/>
                  <a:gd name="T9" fmla="*/ T8 w 464"/>
                  <a:gd name="T10" fmla="+- 0 2636 2636"/>
                  <a:gd name="T11" fmla="*/ 2636 h 1888"/>
                  <a:gd name="T12" fmla="+- 0 3989 3989"/>
                  <a:gd name="T13" fmla="*/ T12 w 464"/>
                  <a:gd name="T14" fmla="+- 0 4524 2636"/>
                  <a:gd name="T15" fmla="*/ 4524 h 1888"/>
                  <a:gd name="T16" fmla="+- 0 4453 3989"/>
                  <a:gd name="T17" fmla="*/ T16 w 464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4" h="1888">
                    <a:moveTo>
                      <a:pt x="464" y="1888"/>
                    </a:moveTo>
                    <a:lnTo>
                      <a:pt x="464" y="0"/>
                    </a:lnTo>
                    <a:lnTo>
                      <a:pt x="0" y="0"/>
                    </a:lnTo>
                    <a:lnTo>
                      <a:pt x="0" y="1888"/>
                    </a:lnTo>
                    <a:lnTo>
                      <a:pt x="464" y="1888"/>
                    </a:lnTo>
                    <a:close/>
                  </a:path>
                </a:pathLst>
              </a:custGeom>
              <a:noFill/>
              <a:ln w="462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1" name="Group 160"/>
            <p:cNvGrpSpPr>
              <a:grpSpLocks/>
            </p:cNvGrpSpPr>
            <p:nvPr/>
          </p:nvGrpSpPr>
          <p:grpSpPr bwMode="auto">
            <a:xfrm>
              <a:off x="5271" y="2636"/>
              <a:ext cx="464" cy="1888"/>
              <a:chOff x="5271" y="2636"/>
              <a:chExt cx="464" cy="1888"/>
            </a:xfrm>
          </p:grpSpPr>
          <p:sp>
            <p:nvSpPr>
              <p:cNvPr id="275" name="Freeform 274"/>
              <p:cNvSpPr>
                <a:spLocks/>
              </p:cNvSpPr>
              <p:nvPr/>
            </p:nvSpPr>
            <p:spPr bwMode="auto">
              <a:xfrm>
                <a:off x="5271" y="2636"/>
                <a:ext cx="464" cy="1888"/>
              </a:xfrm>
              <a:custGeom>
                <a:avLst/>
                <a:gdLst>
                  <a:gd name="T0" fmla="+- 0 5735 5271"/>
                  <a:gd name="T1" fmla="*/ T0 w 464"/>
                  <a:gd name="T2" fmla="+- 0 4524 2636"/>
                  <a:gd name="T3" fmla="*/ 4524 h 1888"/>
                  <a:gd name="T4" fmla="+- 0 5735 5271"/>
                  <a:gd name="T5" fmla="*/ T4 w 464"/>
                  <a:gd name="T6" fmla="+- 0 2636 2636"/>
                  <a:gd name="T7" fmla="*/ 2636 h 1888"/>
                  <a:gd name="T8" fmla="+- 0 5271 5271"/>
                  <a:gd name="T9" fmla="*/ T8 w 464"/>
                  <a:gd name="T10" fmla="+- 0 2636 2636"/>
                  <a:gd name="T11" fmla="*/ 2636 h 1888"/>
                  <a:gd name="T12" fmla="+- 0 5271 5271"/>
                  <a:gd name="T13" fmla="*/ T12 w 464"/>
                  <a:gd name="T14" fmla="+- 0 4524 2636"/>
                  <a:gd name="T15" fmla="*/ 4524 h 1888"/>
                  <a:gd name="T16" fmla="+- 0 5735 5271"/>
                  <a:gd name="T17" fmla="*/ T16 w 464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4" h="1888">
                    <a:moveTo>
                      <a:pt x="464" y="1888"/>
                    </a:moveTo>
                    <a:lnTo>
                      <a:pt x="464" y="0"/>
                    </a:lnTo>
                    <a:lnTo>
                      <a:pt x="0" y="0"/>
                    </a:lnTo>
                    <a:lnTo>
                      <a:pt x="0" y="1888"/>
                    </a:lnTo>
                    <a:lnTo>
                      <a:pt x="464" y="1888"/>
                    </a:lnTo>
                    <a:close/>
                  </a:path>
                </a:pathLst>
              </a:custGeom>
              <a:noFill/>
              <a:ln w="462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161"/>
            <p:cNvGrpSpPr>
              <a:grpSpLocks/>
            </p:cNvGrpSpPr>
            <p:nvPr/>
          </p:nvGrpSpPr>
          <p:grpSpPr bwMode="auto">
            <a:xfrm>
              <a:off x="5916" y="2636"/>
              <a:ext cx="464" cy="1888"/>
              <a:chOff x="5916" y="2636"/>
              <a:chExt cx="464" cy="1888"/>
            </a:xfrm>
          </p:grpSpPr>
          <p:sp>
            <p:nvSpPr>
              <p:cNvPr id="274" name="Freeform 273"/>
              <p:cNvSpPr>
                <a:spLocks/>
              </p:cNvSpPr>
              <p:nvPr/>
            </p:nvSpPr>
            <p:spPr bwMode="auto">
              <a:xfrm>
                <a:off x="5916" y="2636"/>
                <a:ext cx="464" cy="1888"/>
              </a:xfrm>
              <a:custGeom>
                <a:avLst/>
                <a:gdLst>
                  <a:gd name="T0" fmla="+- 0 6379 5916"/>
                  <a:gd name="T1" fmla="*/ T0 w 464"/>
                  <a:gd name="T2" fmla="+- 0 4524 2636"/>
                  <a:gd name="T3" fmla="*/ 4524 h 1888"/>
                  <a:gd name="T4" fmla="+- 0 6379 5916"/>
                  <a:gd name="T5" fmla="*/ T4 w 464"/>
                  <a:gd name="T6" fmla="+- 0 2636 2636"/>
                  <a:gd name="T7" fmla="*/ 2636 h 1888"/>
                  <a:gd name="T8" fmla="+- 0 5916 5916"/>
                  <a:gd name="T9" fmla="*/ T8 w 464"/>
                  <a:gd name="T10" fmla="+- 0 2636 2636"/>
                  <a:gd name="T11" fmla="*/ 2636 h 1888"/>
                  <a:gd name="T12" fmla="+- 0 5916 5916"/>
                  <a:gd name="T13" fmla="*/ T12 w 464"/>
                  <a:gd name="T14" fmla="+- 0 4524 2636"/>
                  <a:gd name="T15" fmla="*/ 4524 h 1888"/>
                  <a:gd name="T16" fmla="+- 0 6379 5916"/>
                  <a:gd name="T17" fmla="*/ T16 w 464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4" h="1888">
                    <a:moveTo>
                      <a:pt x="463" y="1888"/>
                    </a:moveTo>
                    <a:lnTo>
                      <a:pt x="463" y="0"/>
                    </a:lnTo>
                    <a:lnTo>
                      <a:pt x="0" y="0"/>
                    </a:lnTo>
                    <a:lnTo>
                      <a:pt x="0" y="1888"/>
                    </a:lnTo>
                    <a:lnTo>
                      <a:pt x="463" y="1888"/>
                    </a:lnTo>
                    <a:close/>
                  </a:path>
                </a:pathLst>
              </a:custGeom>
              <a:noFill/>
              <a:ln w="462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3" name="Group 162"/>
            <p:cNvGrpSpPr>
              <a:grpSpLocks/>
            </p:cNvGrpSpPr>
            <p:nvPr/>
          </p:nvGrpSpPr>
          <p:grpSpPr bwMode="auto">
            <a:xfrm>
              <a:off x="6555" y="2636"/>
              <a:ext cx="464" cy="1888"/>
              <a:chOff x="6555" y="2636"/>
              <a:chExt cx="464" cy="1888"/>
            </a:xfrm>
          </p:grpSpPr>
          <p:sp>
            <p:nvSpPr>
              <p:cNvPr id="273" name="Freeform 272"/>
              <p:cNvSpPr>
                <a:spLocks/>
              </p:cNvSpPr>
              <p:nvPr/>
            </p:nvSpPr>
            <p:spPr bwMode="auto">
              <a:xfrm>
                <a:off x="6555" y="2636"/>
                <a:ext cx="464" cy="1888"/>
              </a:xfrm>
              <a:custGeom>
                <a:avLst/>
                <a:gdLst>
                  <a:gd name="T0" fmla="+- 0 7018 6555"/>
                  <a:gd name="T1" fmla="*/ T0 w 464"/>
                  <a:gd name="T2" fmla="+- 0 4524 2636"/>
                  <a:gd name="T3" fmla="*/ 4524 h 1888"/>
                  <a:gd name="T4" fmla="+- 0 7018 6555"/>
                  <a:gd name="T5" fmla="*/ T4 w 464"/>
                  <a:gd name="T6" fmla="+- 0 2636 2636"/>
                  <a:gd name="T7" fmla="*/ 2636 h 1888"/>
                  <a:gd name="T8" fmla="+- 0 6555 6555"/>
                  <a:gd name="T9" fmla="*/ T8 w 464"/>
                  <a:gd name="T10" fmla="+- 0 2636 2636"/>
                  <a:gd name="T11" fmla="*/ 2636 h 1888"/>
                  <a:gd name="T12" fmla="+- 0 6555 6555"/>
                  <a:gd name="T13" fmla="*/ T12 w 464"/>
                  <a:gd name="T14" fmla="+- 0 4524 2636"/>
                  <a:gd name="T15" fmla="*/ 4524 h 1888"/>
                  <a:gd name="T16" fmla="+- 0 7018 6555"/>
                  <a:gd name="T17" fmla="*/ T16 w 464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4" h="1888">
                    <a:moveTo>
                      <a:pt x="463" y="1888"/>
                    </a:moveTo>
                    <a:lnTo>
                      <a:pt x="463" y="0"/>
                    </a:lnTo>
                    <a:lnTo>
                      <a:pt x="0" y="0"/>
                    </a:lnTo>
                    <a:lnTo>
                      <a:pt x="0" y="1888"/>
                    </a:lnTo>
                    <a:lnTo>
                      <a:pt x="463" y="1888"/>
                    </a:lnTo>
                    <a:close/>
                  </a:path>
                </a:pathLst>
              </a:custGeom>
              <a:noFill/>
              <a:ln w="462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4" name="Group 163"/>
            <p:cNvGrpSpPr>
              <a:grpSpLocks/>
            </p:cNvGrpSpPr>
            <p:nvPr/>
          </p:nvGrpSpPr>
          <p:grpSpPr bwMode="auto">
            <a:xfrm>
              <a:off x="2420" y="3541"/>
              <a:ext cx="99" cy="2"/>
              <a:chOff x="2420" y="3541"/>
              <a:chExt cx="99" cy="2"/>
            </a:xfrm>
          </p:grpSpPr>
          <p:sp>
            <p:nvSpPr>
              <p:cNvPr id="272" name="Freeform 271"/>
              <p:cNvSpPr>
                <a:spLocks/>
              </p:cNvSpPr>
              <p:nvPr/>
            </p:nvSpPr>
            <p:spPr bwMode="auto">
              <a:xfrm>
                <a:off x="2420" y="3541"/>
                <a:ext cx="99" cy="2"/>
              </a:xfrm>
              <a:custGeom>
                <a:avLst/>
                <a:gdLst>
                  <a:gd name="T0" fmla="+- 0 2420 2420"/>
                  <a:gd name="T1" fmla="*/ T0 w 99"/>
                  <a:gd name="T2" fmla="+- 0 2519 2420"/>
                  <a:gd name="T3" fmla="*/ T2 w 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">
                    <a:moveTo>
                      <a:pt x="0" y="0"/>
                    </a:moveTo>
                    <a:lnTo>
                      <a:pt x="99" y="0"/>
                    </a:lnTo>
                  </a:path>
                </a:pathLst>
              </a:custGeom>
              <a:noFill/>
              <a:ln w="810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5" name="Group 164"/>
            <p:cNvGrpSpPr>
              <a:grpSpLocks/>
            </p:cNvGrpSpPr>
            <p:nvPr/>
          </p:nvGrpSpPr>
          <p:grpSpPr bwMode="auto">
            <a:xfrm>
              <a:off x="2508" y="3496"/>
              <a:ext cx="88" cy="90"/>
              <a:chOff x="2508" y="3496"/>
              <a:chExt cx="88" cy="90"/>
            </a:xfrm>
          </p:grpSpPr>
          <p:sp>
            <p:nvSpPr>
              <p:cNvPr id="271" name="Freeform 270"/>
              <p:cNvSpPr>
                <a:spLocks/>
              </p:cNvSpPr>
              <p:nvPr/>
            </p:nvSpPr>
            <p:spPr bwMode="auto">
              <a:xfrm>
                <a:off x="2508" y="3496"/>
                <a:ext cx="88" cy="90"/>
              </a:xfrm>
              <a:custGeom>
                <a:avLst/>
                <a:gdLst>
                  <a:gd name="T0" fmla="+- 0 2508 2508"/>
                  <a:gd name="T1" fmla="*/ T0 w 88"/>
                  <a:gd name="T2" fmla="+- 0 3586 3496"/>
                  <a:gd name="T3" fmla="*/ 3586 h 90"/>
                  <a:gd name="T4" fmla="+- 0 2508 2508"/>
                  <a:gd name="T5" fmla="*/ T4 w 88"/>
                  <a:gd name="T6" fmla="+- 0 3496 3496"/>
                  <a:gd name="T7" fmla="*/ 3496 h 90"/>
                  <a:gd name="T8" fmla="+- 0 2595 2508"/>
                  <a:gd name="T9" fmla="*/ T8 w 88"/>
                  <a:gd name="T10" fmla="+- 0 3541 3496"/>
                  <a:gd name="T11" fmla="*/ 3541 h 90"/>
                  <a:gd name="T12" fmla="+- 0 2508 2508"/>
                  <a:gd name="T13" fmla="*/ T12 w 88"/>
                  <a:gd name="T14" fmla="+- 0 3586 3496"/>
                  <a:gd name="T15" fmla="*/ 3586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" h="90">
                    <a:moveTo>
                      <a:pt x="0" y="90"/>
                    </a:moveTo>
                    <a:lnTo>
                      <a:pt x="0" y="0"/>
                    </a:lnTo>
                    <a:lnTo>
                      <a:pt x="87" y="4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6" name="Group 165"/>
            <p:cNvGrpSpPr>
              <a:grpSpLocks/>
            </p:cNvGrpSpPr>
            <p:nvPr/>
          </p:nvGrpSpPr>
          <p:grpSpPr bwMode="auto">
            <a:xfrm>
              <a:off x="3051" y="3555"/>
              <a:ext cx="99" cy="2"/>
              <a:chOff x="3051" y="3555"/>
              <a:chExt cx="99" cy="2"/>
            </a:xfrm>
          </p:grpSpPr>
          <p:sp>
            <p:nvSpPr>
              <p:cNvPr id="270" name="Freeform 269"/>
              <p:cNvSpPr>
                <a:spLocks/>
              </p:cNvSpPr>
              <p:nvPr/>
            </p:nvSpPr>
            <p:spPr bwMode="auto">
              <a:xfrm>
                <a:off x="3051" y="3555"/>
                <a:ext cx="99" cy="2"/>
              </a:xfrm>
              <a:custGeom>
                <a:avLst/>
                <a:gdLst>
                  <a:gd name="T0" fmla="+- 0 3051 3051"/>
                  <a:gd name="T1" fmla="*/ T0 w 99"/>
                  <a:gd name="T2" fmla="+- 0 3149 3051"/>
                  <a:gd name="T3" fmla="*/ T2 w 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">
                    <a:moveTo>
                      <a:pt x="0" y="0"/>
                    </a:moveTo>
                    <a:lnTo>
                      <a:pt x="98" y="0"/>
                    </a:lnTo>
                  </a:path>
                </a:pathLst>
              </a:custGeom>
              <a:noFill/>
              <a:ln w="810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7" name="Group 166"/>
            <p:cNvGrpSpPr>
              <a:grpSpLocks/>
            </p:cNvGrpSpPr>
            <p:nvPr/>
          </p:nvGrpSpPr>
          <p:grpSpPr bwMode="auto">
            <a:xfrm>
              <a:off x="3139" y="3511"/>
              <a:ext cx="87" cy="89"/>
              <a:chOff x="3139" y="3511"/>
              <a:chExt cx="87" cy="89"/>
            </a:xfrm>
          </p:grpSpPr>
          <p:sp>
            <p:nvSpPr>
              <p:cNvPr id="269" name="Freeform 268"/>
              <p:cNvSpPr>
                <a:spLocks/>
              </p:cNvSpPr>
              <p:nvPr/>
            </p:nvSpPr>
            <p:spPr bwMode="auto">
              <a:xfrm>
                <a:off x="3139" y="3511"/>
                <a:ext cx="87" cy="89"/>
              </a:xfrm>
              <a:custGeom>
                <a:avLst/>
                <a:gdLst>
                  <a:gd name="T0" fmla="+- 0 3139 3139"/>
                  <a:gd name="T1" fmla="*/ T0 w 87"/>
                  <a:gd name="T2" fmla="+- 0 3599 3511"/>
                  <a:gd name="T3" fmla="*/ 3599 h 89"/>
                  <a:gd name="T4" fmla="+- 0 3139 3139"/>
                  <a:gd name="T5" fmla="*/ T4 w 87"/>
                  <a:gd name="T6" fmla="+- 0 3511 3511"/>
                  <a:gd name="T7" fmla="*/ 3511 h 89"/>
                  <a:gd name="T8" fmla="+- 0 3225 3139"/>
                  <a:gd name="T9" fmla="*/ T8 w 87"/>
                  <a:gd name="T10" fmla="+- 0 3556 3511"/>
                  <a:gd name="T11" fmla="*/ 3556 h 89"/>
                  <a:gd name="T12" fmla="+- 0 3139 3139"/>
                  <a:gd name="T13" fmla="*/ T12 w 87"/>
                  <a:gd name="T14" fmla="+- 0 3599 3511"/>
                  <a:gd name="T15" fmla="*/ 3599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89">
                    <a:moveTo>
                      <a:pt x="0" y="88"/>
                    </a:moveTo>
                    <a:lnTo>
                      <a:pt x="0" y="0"/>
                    </a:lnTo>
                    <a:lnTo>
                      <a:pt x="86" y="4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8" name="Group 167"/>
            <p:cNvGrpSpPr>
              <a:grpSpLocks/>
            </p:cNvGrpSpPr>
            <p:nvPr/>
          </p:nvGrpSpPr>
          <p:grpSpPr bwMode="auto">
            <a:xfrm>
              <a:off x="3856" y="3541"/>
              <a:ext cx="99" cy="2"/>
              <a:chOff x="3856" y="3541"/>
              <a:chExt cx="99" cy="2"/>
            </a:xfrm>
          </p:grpSpPr>
          <p:sp>
            <p:nvSpPr>
              <p:cNvPr id="268" name="Freeform 267"/>
              <p:cNvSpPr>
                <a:spLocks/>
              </p:cNvSpPr>
              <p:nvPr/>
            </p:nvSpPr>
            <p:spPr bwMode="auto">
              <a:xfrm>
                <a:off x="3856" y="3541"/>
                <a:ext cx="99" cy="2"/>
              </a:xfrm>
              <a:custGeom>
                <a:avLst/>
                <a:gdLst>
                  <a:gd name="T0" fmla="+- 0 3856 3856"/>
                  <a:gd name="T1" fmla="*/ T0 w 99"/>
                  <a:gd name="T2" fmla="+- 0 3955 3856"/>
                  <a:gd name="T3" fmla="*/ T2 w 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">
                    <a:moveTo>
                      <a:pt x="0" y="0"/>
                    </a:moveTo>
                    <a:lnTo>
                      <a:pt x="99" y="0"/>
                    </a:lnTo>
                  </a:path>
                </a:pathLst>
              </a:custGeom>
              <a:noFill/>
              <a:ln w="810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9" name="Group 168"/>
            <p:cNvGrpSpPr>
              <a:grpSpLocks/>
            </p:cNvGrpSpPr>
            <p:nvPr/>
          </p:nvGrpSpPr>
          <p:grpSpPr bwMode="auto">
            <a:xfrm>
              <a:off x="3945" y="3496"/>
              <a:ext cx="87" cy="90"/>
              <a:chOff x="3945" y="3496"/>
              <a:chExt cx="87" cy="90"/>
            </a:xfrm>
          </p:grpSpPr>
          <p:sp>
            <p:nvSpPr>
              <p:cNvPr id="267" name="Freeform 266"/>
              <p:cNvSpPr>
                <a:spLocks/>
              </p:cNvSpPr>
              <p:nvPr/>
            </p:nvSpPr>
            <p:spPr bwMode="auto">
              <a:xfrm>
                <a:off x="3945" y="3496"/>
                <a:ext cx="87" cy="90"/>
              </a:xfrm>
              <a:custGeom>
                <a:avLst/>
                <a:gdLst>
                  <a:gd name="T0" fmla="+- 0 3945 3945"/>
                  <a:gd name="T1" fmla="*/ T0 w 87"/>
                  <a:gd name="T2" fmla="+- 0 3586 3496"/>
                  <a:gd name="T3" fmla="*/ 3586 h 90"/>
                  <a:gd name="T4" fmla="+- 0 3945 3945"/>
                  <a:gd name="T5" fmla="*/ T4 w 87"/>
                  <a:gd name="T6" fmla="+- 0 3496 3496"/>
                  <a:gd name="T7" fmla="*/ 3496 h 90"/>
                  <a:gd name="T8" fmla="+- 0 4031 3945"/>
                  <a:gd name="T9" fmla="*/ T8 w 87"/>
                  <a:gd name="T10" fmla="+- 0 3541 3496"/>
                  <a:gd name="T11" fmla="*/ 3541 h 90"/>
                  <a:gd name="T12" fmla="+- 0 3945 3945"/>
                  <a:gd name="T13" fmla="*/ T12 w 87"/>
                  <a:gd name="T14" fmla="+- 0 3586 3496"/>
                  <a:gd name="T15" fmla="*/ 3586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90">
                    <a:moveTo>
                      <a:pt x="0" y="90"/>
                    </a:moveTo>
                    <a:lnTo>
                      <a:pt x="0" y="0"/>
                    </a:lnTo>
                    <a:lnTo>
                      <a:pt x="86" y="4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0" name="Group 169"/>
            <p:cNvGrpSpPr>
              <a:grpSpLocks/>
            </p:cNvGrpSpPr>
            <p:nvPr/>
          </p:nvGrpSpPr>
          <p:grpSpPr bwMode="auto">
            <a:xfrm>
              <a:off x="4452" y="3541"/>
              <a:ext cx="744" cy="2"/>
              <a:chOff x="4452" y="3541"/>
              <a:chExt cx="744" cy="2"/>
            </a:xfrm>
          </p:grpSpPr>
          <p:sp>
            <p:nvSpPr>
              <p:cNvPr id="266" name="Freeform 265"/>
              <p:cNvSpPr>
                <a:spLocks/>
              </p:cNvSpPr>
              <p:nvPr/>
            </p:nvSpPr>
            <p:spPr bwMode="auto">
              <a:xfrm>
                <a:off x="4452" y="3541"/>
                <a:ext cx="744" cy="2"/>
              </a:xfrm>
              <a:custGeom>
                <a:avLst/>
                <a:gdLst>
                  <a:gd name="T0" fmla="+- 0 4452 4452"/>
                  <a:gd name="T1" fmla="*/ T0 w 744"/>
                  <a:gd name="T2" fmla="+- 0 5195 4452"/>
                  <a:gd name="T3" fmla="*/ T2 w 74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44">
                    <a:moveTo>
                      <a:pt x="0" y="0"/>
                    </a:moveTo>
                    <a:lnTo>
                      <a:pt x="743" y="0"/>
                    </a:lnTo>
                  </a:path>
                </a:pathLst>
              </a:custGeom>
              <a:noFill/>
              <a:ln w="810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1" name="Group 170"/>
            <p:cNvGrpSpPr>
              <a:grpSpLocks/>
            </p:cNvGrpSpPr>
            <p:nvPr/>
          </p:nvGrpSpPr>
          <p:grpSpPr bwMode="auto">
            <a:xfrm>
              <a:off x="5184" y="3496"/>
              <a:ext cx="88" cy="90"/>
              <a:chOff x="5184" y="3496"/>
              <a:chExt cx="88" cy="90"/>
            </a:xfrm>
          </p:grpSpPr>
          <p:sp>
            <p:nvSpPr>
              <p:cNvPr id="265" name="Freeform 264"/>
              <p:cNvSpPr>
                <a:spLocks/>
              </p:cNvSpPr>
              <p:nvPr/>
            </p:nvSpPr>
            <p:spPr bwMode="auto">
              <a:xfrm>
                <a:off x="5184" y="3496"/>
                <a:ext cx="88" cy="90"/>
              </a:xfrm>
              <a:custGeom>
                <a:avLst/>
                <a:gdLst>
                  <a:gd name="T0" fmla="+- 0 5184 5184"/>
                  <a:gd name="T1" fmla="*/ T0 w 88"/>
                  <a:gd name="T2" fmla="+- 0 3586 3496"/>
                  <a:gd name="T3" fmla="*/ 3586 h 90"/>
                  <a:gd name="T4" fmla="+- 0 5184 5184"/>
                  <a:gd name="T5" fmla="*/ T4 w 88"/>
                  <a:gd name="T6" fmla="+- 0 3496 3496"/>
                  <a:gd name="T7" fmla="*/ 3496 h 90"/>
                  <a:gd name="T8" fmla="+- 0 5271 5184"/>
                  <a:gd name="T9" fmla="*/ T8 w 88"/>
                  <a:gd name="T10" fmla="+- 0 3541 3496"/>
                  <a:gd name="T11" fmla="*/ 3541 h 90"/>
                  <a:gd name="T12" fmla="+- 0 5184 5184"/>
                  <a:gd name="T13" fmla="*/ T12 w 88"/>
                  <a:gd name="T14" fmla="+- 0 3586 3496"/>
                  <a:gd name="T15" fmla="*/ 3586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" h="90">
                    <a:moveTo>
                      <a:pt x="0" y="90"/>
                    </a:moveTo>
                    <a:lnTo>
                      <a:pt x="0" y="0"/>
                    </a:lnTo>
                    <a:lnTo>
                      <a:pt x="87" y="4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2" name="Group 171"/>
            <p:cNvGrpSpPr>
              <a:grpSpLocks/>
            </p:cNvGrpSpPr>
            <p:nvPr/>
          </p:nvGrpSpPr>
          <p:grpSpPr bwMode="auto">
            <a:xfrm>
              <a:off x="5740" y="3559"/>
              <a:ext cx="99" cy="2"/>
              <a:chOff x="5740" y="3559"/>
              <a:chExt cx="99" cy="2"/>
            </a:xfrm>
          </p:grpSpPr>
          <p:sp>
            <p:nvSpPr>
              <p:cNvPr id="264" name="Freeform 263"/>
              <p:cNvSpPr>
                <a:spLocks/>
              </p:cNvSpPr>
              <p:nvPr/>
            </p:nvSpPr>
            <p:spPr bwMode="auto">
              <a:xfrm>
                <a:off x="5740" y="3559"/>
                <a:ext cx="99" cy="2"/>
              </a:xfrm>
              <a:custGeom>
                <a:avLst/>
                <a:gdLst>
                  <a:gd name="T0" fmla="+- 0 5740 5740"/>
                  <a:gd name="T1" fmla="*/ T0 w 99"/>
                  <a:gd name="T2" fmla="+- 0 5839 5740"/>
                  <a:gd name="T3" fmla="*/ T2 w 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">
                    <a:moveTo>
                      <a:pt x="0" y="0"/>
                    </a:moveTo>
                    <a:lnTo>
                      <a:pt x="99" y="0"/>
                    </a:lnTo>
                  </a:path>
                </a:pathLst>
              </a:custGeom>
              <a:noFill/>
              <a:ln w="810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3" name="Group 172"/>
            <p:cNvGrpSpPr>
              <a:grpSpLocks/>
            </p:cNvGrpSpPr>
            <p:nvPr/>
          </p:nvGrpSpPr>
          <p:grpSpPr bwMode="auto">
            <a:xfrm>
              <a:off x="5828" y="3514"/>
              <a:ext cx="88" cy="90"/>
              <a:chOff x="5828" y="3514"/>
              <a:chExt cx="88" cy="90"/>
            </a:xfrm>
          </p:grpSpPr>
          <p:sp>
            <p:nvSpPr>
              <p:cNvPr id="263" name="Freeform 262"/>
              <p:cNvSpPr>
                <a:spLocks/>
              </p:cNvSpPr>
              <p:nvPr/>
            </p:nvSpPr>
            <p:spPr bwMode="auto">
              <a:xfrm>
                <a:off x="5828" y="3514"/>
                <a:ext cx="88" cy="90"/>
              </a:xfrm>
              <a:custGeom>
                <a:avLst/>
                <a:gdLst>
                  <a:gd name="T0" fmla="+- 0 5828 5828"/>
                  <a:gd name="T1" fmla="*/ T0 w 88"/>
                  <a:gd name="T2" fmla="+- 0 3604 3514"/>
                  <a:gd name="T3" fmla="*/ 3604 h 90"/>
                  <a:gd name="T4" fmla="+- 0 5828 5828"/>
                  <a:gd name="T5" fmla="*/ T4 w 88"/>
                  <a:gd name="T6" fmla="+- 0 3514 3514"/>
                  <a:gd name="T7" fmla="*/ 3514 h 90"/>
                  <a:gd name="T8" fmla="+- 0 5915 5828"/>
                  <a:gd name="T9" fmla="*/ T8 w 88"/>
                  <a:gd name="T10" fmla="+- 0 3559 3514"/>
                  <a:gd name="T11" fmla="*/ 3559 h 90"/>
                  <a:gd name="T12" fmla="+- 0 5828 5828"/>
                  <a:gd name="T13" fmla="*/ T12 w 88"/>
                  <a:gd name="T14" fmla="+- 0 3604 3514"/>
                  <a:gd name="T15" fmla="*/ 3604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" h="90">
                    <a:moveTo>
                      <a:pt x="0" y="90"/>
                    </a:moveTo>
                    <a:lnTo>
                      <a:pt x="0" y="0"/>
                    </a:lnTo>
                    <a:lnTo>
                      <a:pt x="87" y="4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4" name="Group 173"/>
            <p:cNvGrpSpPr>
              <a:grpSpLocks/>
            </p:cNvGrpSpPr>
            <p:nvPr/>
          </p:nvGrpSpPr>
          <p:grpSpPr bwMode="auto">
            <a:xfrm>
              <a:off x="1936" y="4958"/>
              <a:ext cx="2629" cy="1606"/>
              <a:chOff x="1936" y="4958"/>
              <a:chExt cx="2629" cy="1606"/>
            </a:xfrm>
          </p:grpSpPr>
          <p:sp>
            <p:nvSpPr>
              <p:cNvPr id="262" name="Freeform 261"/>
              <p:cNvSpPr>
                <a:spLocks/>
              </p:cNvSpPr>
              <p:nvPr/>
            </p:nvSpPr>
            <p:spPr bwMode="auto">
              <a:xfrm>
                <a:off x="1936" y="4958"/>
                <a:ext cx="2629" cy="1606"/>
              </a:xfrm>
              <a:custGeom>
                <a:avLst/>
                <a:gdLst>
                  <a:gd name="T0" fmla="+- 0 1936 1936"/>
                  <a:gd name="T1" fmla="*/ T0 w 2629"/>
                  <a:gd name="T2" fmla="+- 0 4958 4958"/>
                  <a:gd name="T3" fmla="*/ 4958 h 1606"/>
                  <a:gd name="T4" fmla="+- 0 4564 1936"/>
                  <a:gd name="T5" fmla="*/ T4 w 2629"/>
                  <a:gd name="T6" fmla="+- 0 4958 4958"/>
                  <a:gd name="T7" fmla="*/ 4958 h 1606"/>
                  <a:gd name="T8" fmla="+- 0 4564 1936"/>
                  <a:gd name="T9" fmla="*/ T8 w 2629"/>
                  <a:gd name="T10" fmla="+- 0 6563 4958"/>
                  <a:gd name="T11" fmla="*/ 6563 h 1606"/>
                  <a:gd name="T12" fmla="+- 0 1936 1936"/>
                  <a:gd name="T13" fmla="*/ T12 w 2629"/>
                  <a:gd name="T14" fmla="+- 0 6563 4958"/>
                  <a:gd name="T15" fmla="*/ 6563 h 1606"/>
                  <a:gd name="T16" fmla="+- 0 1936 1936"/>
                  <a:gd name="T17" fmla="*/ T16 w 2629"/>
                  <a:gd name="T18" fmla="+- 0 4958 4958"/>
                  <a:gd name="T19" fmla="*/ 4958 h 16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1606">
                    <a:moveTo>
                      <a:pt x="0" y="0"/>
                    </a:moveTo>
                    <a:lnTo>
                      <a:pt x="2628" y="0"/>
                    </a:lnTo>
                    <a:lnTo>
                      <a:pt x="2628" y="1605"/>
                    </a:lnTo>
                    <a:lnTo>
                      <a:pt x="0" y="16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A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5" name="Group 174"/>
            <p:cNvGrpSpPr>
              <a:grpSpLocks/>
            </p:cNvGrpSpPr>
            <p:nvPr/>
          </p:nvGrpSpPr>
          <p:grpSpPr bwMode="auto">
            <a:xfrm>
              <a:off x="1937" y="4959"/>
              <a:ext cx="2629" cy="1606"/>
              <a:chOff x="1937" y="4959"/>
              <a:chExt cx="2629" cy="1606"/>
            </a:xfrm>
          </p:grpSpPr>
          <p:sp>
            <p:nvSpPr>
              <p:cNvPr id="261" name="Freeform 260"/>
              <p:cNvSpPr>
                <a:spLocks/>
              </p:cNvSpPr>
              <p:nvPr/>
            </p:nvSpPr>
            <p:spPr bwMode="auto">
              <a:xfrm>
                <a:off x="1937" y="4959"/>
                <a:ext cx="2629" cy="1606"/>
              </a:xfrm>
              <a:custGeom>
                <a:avLst/>
                <a:gdLst>
                  <a:gd name="T0" fmla="+- 0 1937 1937"/>
                  <a:gd name="T1" fmla="*/ T0 w 2629"/>
                  <a:gd name="T2" fmla="+- 0 6564 4959"/>
                  <a:gd name="T3" fmla="*/ 6564 h 1606"/>
                  <a:gd name="T4" fmla="+- 0 4565 1937"/>
                  <a:gd name="T5" fmla="*/ T4 w 2629"/>
                  <a:gd name="T6" fmla="+- 0 6564 4959"/>
                  <a:gd name="T7" fmla="*/ 6564 h 1606"/>
                  <a:gd name="T8" fmla="+- 0 4565 1937"/>
                  <a:gd name="T9" fmla="*/ T8 w 2629"/>
                  <a:gd name="T10" fmla="+- 0 4959 4959"/>
                  <a:gd name="T11" fmla="*/ 4959 h 1606"/>
                  <a:gd name="T12" fmla="+- 0 1937 1937"/>
                  <a:gd name="T13" fmla="*/ T12 w 2629"/>
                  <a:gd name="T14" fmla="+- 0 4959 4959"/>
                  <a:gd name="T15" fmla="*/ 4959 h 1606"/>
                  <a:gd name="T16" fmla="+- 0 1937 1937"/>
                  <a:gd name="T17" fmla="*/ T16 w 2629"/>
                  <a:gd name="T18" fmla="+- 0 6564 4959"/>
                  <a:gd name="T19" fmla="*/ 6564 h 16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9" h="1606">
                    <a:moveTo>
                      <a:pt x="0" y="1605"/>
                    </a:moveTo>
                    <a:lnTo>
                      <a:pt x="2628" y="1605"/>
                    </a:lnTo>
                    <a:lnTo>
                      <a:pt x="2628" y="0"/>
                    </a:lnTo>
                    <a:lnTo>
                      <a:pt x="0" y="0"/>
                    </a:lnTo>
                    <a:lnTo>
                      <a:pt x="0" y="1605"/>
                    </a:lnTo>
                    <a:close/>
                  </a:path>
                </a:pathLst>
              </a:custGeom>
              <a:noFill/>
              <a:ln w="4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6" name="Group 175"/>
            <p:cNvGrpSpPr>
              <a:grpSpLocks/>
            </p:cNvGrpSpPr>
            <p:nvPr/>
          </p:nvGrpSpPr>
          <p:grpSpPr bwMode="auto">
            <a:xfrm>
              <a:off x="1993" y="5340"/>
              <a:ext cx="2516" cy="269"/>
              <a:chOff x="1993" y="5340"/>
              <a:chExt cx="2516" cy="269"/>
            </a:xfrm>
          </p:grpSpPr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1993" y="5340"/>
                <a:ext cx="2516" cy="269"/>
              </a:xfrm>
              <a:custGeom>
                <a:avLst/>
                <a:gdLst>
                  <a:gd name="T0" fmla="+- 0 1993 1993"/>
                  <a:gd name="T1" fmla="*/ T0 w 2516"/>
                  <a:gd name="T2" fmla="+- 0 5608 5340"/>
                  <a:gd name="T3" fmla="*/ 5608 h 269"/>
                  <a:gd name="T4" fmla="+- 0 4509 1993"/>
                  <a:gd name="T5" fmla="*/ T4 w 2516"/>
                  <a:gd name="T6" fmla="+- 0 5608 5340"/>
                  <a:gd name="T7" fmla="*/ 5608 h 269"/>
                  <a:gd name="T8" fmla="+- 0 4509 1993"/>
                  <a:gd name="T9" fmla="*/ T8 w 2516"/>
                  <a:gd name="T10" fmla="+- 0 5340 5340"/>
                  <a:gd name="T11" fmla="*/ 5340 h 269"/>
                  <a:gd name="T12" fmla="+- 0 1993 1993"/>
                  <a:gd name="T13" fmla="*/ T12 w 2516"/>
                  <a:gd name="T14" fmla="+- 0 5340 5340"/>
                  <a:gd name="T15" fmla="*/ 5340 h 269"/>
                  <a:gd name="T16" fmla="+- 0 1993 1993"/>
                  <a:gd name="T17" fmla="*/ T16 w 2516"/>
                  <a:gd name="T18" fmla="+- 0 5608 5340"/>
                  <a:gd name="T19" fmla="*/ 5608 h 2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6" h="269">
                    <a:moveTo>
                      <a:pt x="0" y="268"/>
                    </a:moveTo>
                    <a:lnTo>
                      <a:pt x="2516" y="268"/>
                    </a:lnTo>
                    <a:lnTo>
                      <a:pt x="2516" y="0"/>
                    </a:lnTo>
                    <a:lnTo>
                      <a:pt x="0" y="0"/>
                    </a:lnTo>
                    <a:lnTo>
                      <a:pt x="0" y="268"/>
                    </a:lnTo>
                    <a:close/>
                  </a:path>
                </a:pathLst>
              </a:custGeom>
              <a:noFill/>
              <a:ln w="462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7" name="Group 176"/>
            <p:cNvGrpSpPr>
              <a:grpSpLocks/>
            </p:cNvGrpSpPr>
            <p:nvPr/>
          </p:nvGrpSpPr>
          <p:grpSpPr bwMode="auto">
            <a:xfrm>
              <a:off x="2000" y="5671"/>
              <a:ext cx="2516" cy="475"/>
              <a:chOff x="2000" y="5671"/>
              <a:chExt cx="2516" cy="475"/>
            </a:xfrm>
          </p:grpSpPr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2000" y="5671"/>
                <a:ext cx="2516" cy="475"/>
              </a:xfrm>
              <a:custGeom>
                <a:avLst/>
                <a:gdLst>
                  <a:gd name="T0" fmla="+- 0 2000 2000"/>
                  <a:gd name="T1" fmla="*/ T0 w 2516"/>
                  <a:gd name="T2" fmla="+- 0 6146 5671"/>
                  <a:gd name="T3" fmla="*/ 6146 h 475"/>
                  <a:gd name="T4" fmla="+- 0 4516 2000"/>
                  <a:gd name="T5" fmla="*/ T4 w 2516"/>
                  <a:gd name="T6" fmla="+- 0 6146 5671"/>
                  <a:gd name="T7" fmla="*/ 6146 h 475"/>
                  <a:gd name="T8" fmla="+- 0 4516 2000"/>
                  <a:gd name="T9" fmla="*/ T8 w 2516"/>
                  <a:gd name="T10" fmla="+- 0 5671 5671"/>
                  <a:gd name="T11" fmla="*/ 5671 h 475"/>
                  <a:gd name="T12" fmla="+- 0 2000 2000"/>
                  <a:gd name="T13" fmla="*/ T12 w 2516"/>
                  <a:gd name="T14" fmla="+- 0 5671 5671"/>
                  <a:gd name="T15" fmla="*/ 5671 h 475"/>
                  <a:gd name="T16" fmla="+- 0 2000 2000"/>
                  <a:gd name="T17" fmla="*/ T16 w 2516"/>
                  <a:gd name="T18" fmla="+- 0 6146 5671"/>
                  <a:gd name="T19" fmla="*/ 6146 h 4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6" h="475">
                    <a:moveTo>
                      <a:pt x="0" y="475"/>
                    </a:moveTo>
                    <a:lnTo>
                      <a:pt x="2516" y="475"/>
                    </a:lnTo>
                    <a:lnTo>
                      <a:pt x="2516" y="0"/>
                    </a:lnTo>
                    <a:lnTo>
                      <a:pt x="0" y="0"/>
                    </a:lnTo>
                    <a:lnTo>
                      <a:pt x="0" y="475"/>
                    </a:lnTo>
                    <a:close/>
                  </a:path>
                </a:pathLst>
              </a:custGeom>
              <a:noFill/>
              <a:ln w="46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8" name="Group 177"/>
            <p:cNvGrpSpPr>
              <a:grpSpLocks/>
            </p:cNvGrpSpPr>
            <p:nvPr/>
          </p:nvGrpSpPr>
          <p:grpSpPr bwMode="auto">
            <a:xfrm>
              <a:off x="2000" y="6210"/>
              <a:ext cx="2516" cy="269"/>
              <a:chOff x="2000" y="6210"/>
              <a:chExt cx="2516" cy="269"/>
            </a:xfrm>
          </p:grpSpPr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2000" y="6210"/>
                <a:ext cx="2516" cy="269"/>
              </a:xfrm>
              <a:custGeom>
                <a:avLst/>
                <a:gdLst>
                  <a:gd name="T0" fmla="+- 0 2000 2000"/>
                  <a:gd name="T1" fmla="*/ T0 w 2516"/>
                  <a:gd name="T2" fmla="+- 0 6479 6210"/>
                  <a:gd name="T3" fmla="*/ 6479 h 269"/>
                  <a:gd name="T4" fmla="+- 0 4516 2000"/>
                  <a:gd name="T5" fmla="*/ T4 w 2516"/>
                  <a:gd name="T6" fmla="+- 0 6479 6210"/>
                  <a:gd name="T7" fmla="*/ 6479 h 269"/>
                  <a:gd name="T8" fmla="+- 0 4516 2000"/>
                  <a:gd name="T9" fmla="*/ T8 w 2516"/>
                  <a:gd name="T10" fmla="+- 0 6210 6210"/>
                  <a:gd name="T11" fmla="*/ 6210 h 269"/>
                  <a:gd name="T12" fmla="+- 0 2000 2000"/>
                  <a:gd name="T13" fmla="*/ T12 w 2516"/>
                  <a:gd name="T14" fmla="+- 0 6210 6210"/>
                  <a:gd name="T15" fmla="*/ 6210 h 269"/>
                  <a:gd name="T16" fmla="+- 0 2000 2000"/>
                  <a:gd name="T17" fmla="*/ T16 w 2516"/>
                  <a:gd name="T18" fmla="+- 0 6479 6210"/>
                  <a:gd name="T19" fmla="*/ 6479 h 2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16" h="269">
                    <a:moveTo>
                      <a:pt x="0" y="269"/>
                    </a:moveTo>
                    <a:lnTo>
                      <a:pt x="2516" y="269"/>
                    </a:lnTo>
                    <a:lnTo>
                      <a:pt x="2516" y="0"/>
                    </a:lnTo>
                    <a:lnTo>
                      <a:pt x="0" y="0"/>
                    </a:lnTo>
                    <a:lnTo>
                      <a:pt x="0" y="269"/>
                    </a:lnTo>
                    <a:close/>
                  </a:path>
                </a:pathLst>
              </a:custGeom>
              <a:noFill/>
              <a:ln w="462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9" name="Group 178"/>
            <p:cNvGrpSpPr>
              <a:grpSpLocks/>
            </p:cNvGrpSpPr>
            <p:nvPr/>
          </p:nvGrpSpPr>
          <p:grpSpPr bwMode="auto">
            <a:xfrm>
              <a:off x="3264" y="4725"/>
              <a:ext cx="3109" cy="246"/>
              <a:chOff x="3264" y="4725"/>
              <a:chExt cx="3109" cy="246"/>
            </a:xfrm>
          </p:grpSpPr>
          <p:sp>
            <p:nvSpPr>
              <p:cNvPr id="257" name="Freeform 256"/>
              <p:cNvSpPr>
                <a:spLocks/>
              </p:cNvSpPr>
              <p:nvPr/>
            </p:nvSpPr>
            <p:spPr bwMode="auto">
              <a:xfrm>
                <a:off x="3264" y="4725"/>
                <a:ext cx="3109" cy="246"/>
              </a:xfrm>
              <a:custGeom>
                <a:avLst/>
                <a:gdLst>
                  <a:gd name="T0" fmla="+- 0 3264 3264"/>
                  <a:gd name="T1" fmla="*/ T0 w 3109"/>
                  <a:gd name="T2" fmla="+- 0 4725 4725"/>
                  <a:gd name="T3" fmla="*/ 4725 h 246"/>
                  <a:gd name="T4" fmla="+- 0 4744 3264"/>
                  <a:gd name="T5" fmla="*/ T4 w 3109"/>
                  <a:gd name="T6" fmla="+- 0 4842 4725"/>
                  <a:gd name="T7" fmla="*/ 4842 h 246"/>
                  <a:gd name="T8" fmla="+- 0 4752 3264"/>
                  <a:gd name="T9" fmla="*/ T8 w 3109"/>
                  <a:gd name="T10" fmla="+- 0 4822 4725"/>
                  <a:gd name="T11" fmla="*/ 4822 h 246"/>
                  <a:gd name="T12" fmla="+- 0 4770 3264"/>
                  <a:gd name="T13" fmla="*/ T12 w 3109"/>
                  <a:gd name="T14" fmla="+- 0 4814 4725"/>
                  <a:gd name="T15" fmla="*/ 4814 h 246"/>
                  <a:gd name="T16" fmla="+- 0 4792 3264"/>
                  <a:gd name="T17" fmla="*/ T16 w 3109"/>
                  <a:gd name="T18" fmla="+- 0 4822 4725"/>
                  <a:gd name="T19" fmla="*/ 4822 h 246"/>
                  <a:gd name="T20" fmla="+- 0 4801 3264"/>
                  <a:gd name="T21" fmla="*/ T20 w 3109"/>
                  <a:gd name="T22" fmla="+- 0 4840 4725"/>
                  <a:gd name="T23" fmla="*/ 4840 h 246"/>
                  <a:gd name="T24" fmla="+- 0 4901 3264"/>
                  <a:gd name="T25" fmla="*/ T24 w 3109"/>
                  <a:gd name="T26" fmla="+- 0 4854 4725"/>
                  <a:gd name="T27" fmla="*/ 4854 h 246"/>
                  <a:gd name="T28" fmla="+- 0 4910 3264"/>
                  <a:gd name="T29" fmla="*/ T28 w 3109"/>
                  <a:gd name="T30" fmla="+- 0 4835 4725"/>
                  <a:gd name="T31" fmla="*/ 4835 h 246"/>
                  <a:gd name="T32" fmla="+- 0 4929 3264"/>
                  <a:gd name="T33" fmla="*/ T32 w 3109"/>
                  <a:gd name="T34" fmla="+- 0 4826 4725"/>
                  <a:gd name="T35" fmla="*/ 4826 h 246"/>
                  <a:gd name="T36" fmla="+- 0 4949 3264"/>
                  <a:gd name="T37" fmla="*/ T36 w 3109"/>
                  <a:gd name="T38" fmla="+- 0 4834 4725"/>
                  <a:gd name="T39" fmla="*/ 4834 h 246"/>
                  <a:gd name="T40" fmla="+- 0 4959 3264"/>
                  <a:gd name="T41" fmla="*/ T40 w 3109"/>
                  <a:gd name="T42" fmla="+- 0 4852 4725"/>
                  <a:gd name="T43" fmla="*/ 4852 h 246"/>
                  <a:gd name="T44" fmla="+- 0 6373 3264"/>
                  <a:gd name="T45" fmla="*/ T44 w 3109"/>
                  <a:gd name="T46" fmla="+- 0 4970 4725"/>
                  <a:gd name="T47" fmla="*/ 4970 h 2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3109" h="246">
                    <a:moveTo>
                      <a:pt x="0" y="0"/>
                    </a:moveTo>
                    <a:lnTo>
                      <a:pt x="1480" y="117"/>
                    </a:lnTo>
                    <a:lnTo>
                      <a:pt x="1488" y="97"/>
                    </a:lnTo>
                    <a:lnTo>
                      <a:pt x="1506" y="89"/>
                    </a:lnTo>
                    <a:lnTo>
                      <a:pt x="1528" y="97"/>
                    </a:lnTo>
                    <a:lnTo>
                      <a:pt x="1537" y="115"/>
                    </a:lnTo>
                    <a:lnTo>
                      <a:pt x="1637" y="129"/>
                    </a:lnTo>
                    <a:lnTo>
                      <a:pt x="1646" y="110"/>
                    </a:lnTo>
                    <a:lnTo>
                      <a:pt x="1665" y="101"/>
                    </a:lnTo>
                    <a:lnTo>
                      <a:pt x="1685" y="109"/>
                    </a:lnTo>
                    <a:lnTo>
                      <a:pt x="1695" y="127"/>
                    </a:lnTo>
                    <a:lnTo>
                      <a:pt x="3109" y="245"/>
                    </a:lnTo>
                  </a:path>
                </a:pathLst>
              </a:custGeom>
              <a:noFill/>
              <a:ln w="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0" name="Group 179"/>
            <p:cNvGrpSpPr>
              <a:grpSpLocks/>
            </p:cNvGrpSpPr>
            <p:nvPr/>
          </p:nvGrpSpPr>
          <p:grpSpPr bwMode="auto">
            <a:xfrm>
              <a:off x="6359" y="4925"/>
              <a:ext cx="91" cy="89"/>
              <a:chOff x="6359" y="4925"/>
              <a:chExt cx="91" cy="89"/>
            </a:xfrm>
          </p:grpSpPr>
          <p:sp>
            <p:nvSpPr>
              <p:cNvPr id="256" name="Freeform 255"/>
              <p:cNvSpPr>
                <a:spLocks/>
              </p:cNvSpPr>
              <p:nvPr/>
            </p:nvSpPr>
            <p:spPr bwMode="auto">
              <a:xfrm>
                <a:off x="6359" y="4925"/>
                <a:ext cx="91" cy="89"/>
              </a:xfrm>
              <a:custGeom>
                <a:avLst/>
                <a:gdLst>
                  <a:gd name="T0" fmla="+- 0 6359 6359"/>
                  <a:gd name="T1" fmla="*/ T0 w 91"/>
                  <a:gd name="T2" fmla="+- 0 5013 4925"/>
                  <a:gd name="T3" fmla="*/ 5013 h 89"/>
                  <a:gd name="T4" fmla="+- 0 6366 6359"/>
                  <a:gd name="T5" fmla="*/ T4 w 91"/>
                  <a:gd name="T6" fmla="+- 0 4925 4925"/>
                  <a:gd name="T7" fmla="*/ 4925 h 89"/>
                  <a:gd name="T8" fmla="+- 0 6450 6359"/>
                  <a:gd name="T9" fmla="*/ T8 w 91"/>
                  <a:gd name="T10" fmla="+- 0 4976 4925"/>
                  <a:gd name="T11" fmla="*/ 4976 h 89"/>
                  <a:gd name="T12" fmla="+- 0 6359 6359"/>
                  <a:gd name="T13" fmla="*/ T12 w 91"/>
                  <a:gd name="T14" fmla="+- 0 5013 4925"/>
                  <a:gd name="T15" fmla="*/ 5013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1" h="89">
                    <a:moveTo>
                      <a:pt x="0" y="88"/>
                    </a:moveTo>
                    <a:lnTo>
                      <a:pt x="7" y="0"/>
                    </a:lnTo>
                    <a:lnTo>
                      <a:pt x="91" y="51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1" name="Group 180"/>
            <p:cNvGrpSpPr>
              <a:grpSpLocks/>
            </p:cNvGrpSpPr>
            <p:nvPr/>
          </p:nvGrpSpPr>
          <p:grpSpPr bwMode="auto">
            <a:xfrm>
              <a:off x="3261" y="5572"/>
              <a:ext cx="2" cy="43"/>
              <a:chOff x="3261" y="5572"/>
              <a:chExt cx="2" cy="43"/>
            </a:xfrm>
          </p:grpSpPr>
          <p:sp>
            <p:nvSpPr>
              <p:cNvPr id="255" name="Freeform 254"/>
              <p:cNvSpPr>
                <a:spLocks/>
              </p:cNvSpPr>
              <p:nvPr/>
            </p:nvSpPr>
            <p:spPr bwMode="auto">
              <a:xfrm>
                <a:off x="3261" y="5572"/>
                <a:ext cx="2" cy="43"/>
              </a:xfrm>
              <a:custGeom>
                <a:avLst/>
                <a:gdLst>
                  <a:gd name="T0" fmla="+- 0 5572 5572"/>
                  <a:gd name="T1" fmla="*/ 5572 h 43"/>
                  <a:gd name="T2" fmla="+- 0 5615 5572"/>
                  <a:gd name="T3" fmla="*/ 5615 h 4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3">
                    <a:moveTo>
                      <a:pt x="0" y="0"/>
                    </a:moveTo>
                    <a:lnTo>
                      <a:pt x="0" y="43"/>
                    </a:lnTo>
                  </a:path>
                </a:pathLst>
              </a:custGeom>
              <a:noFill/>
              <a:ln w="7911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2" name="Group 181"/>
            <p:cNvGrpSpPr>
              <a:grpSpLocks/>
            </p:cNvGrpSpPr>
            <p:nvPr/>
          </p:nvGrpSpPr>
          <p:grpSpPr bwMode="auto">
            <a:xfrm>
              <a:off x="3218" y="5604"/>
              <a:ext cx="87" cy="90"/>
              <a:chOff x="3218" y="5604"/>
              <a:chExt cx="87" cy="90"/>
            </a:xfrm>
          </p:grpSpPr>
          <p:sp>
            <p:nvSpPr>
              <p:cNvPr id="254" name="Freeform 253"/>
              <p:cNvSpPr>
                <a:spLocks/>
              </p:cNvSpPr>
              <p:nvPr/>
            </p:nvSpPr>
            <p:spPr bwMode="auto">
              <a:xfrm>
                <a:off x="3218" y="5604"/>
                <a:ext cx="87" cy="90"/>
              </a:xfrm>
              <a:custGeom>
                <a:avLst/>
                <a:gdLst>
                  <a:gd name="T0" fmla="+- 0 3261 3218"/>
                  <a:gd name="T1" fmla="*/ T0 w 87"/>
                  <a:gd name="T2" fmla="+- 0 5693 5604"/>
                  <a:gd name="T3" fmla="*/ 5693 h 90"/>
                  <a:gd name="T4" fmla="+- 0 3218 3218"/>
                  <a:gd name="T5" fmla="*/ T4 w 87"/>
                  <a:gd name="T6" fmla="+- 0 5604 5604"/>
                  <a:gd name="T7" fmla="*/ 5604 h 90"/>
                  <a:gd name="T8" fmla="+- 0 3304 3218"/>
                  <a:gd name="T9" fmla="*/ T8 w 87"/>
                  <a:gd name="T10" fmla="+- 0 5604 5604"/>
                  <a:gd name="T11" fmla="*/ 5604 h 90"/>
                  <a:gd name="T12" fmla="+- 0 3261 3218"/>
                  <a:gd name="T13" fmla="*/ T12 w 87"/>
                  <a:gd name="T14" fmla="+- 0 5693 5604"/>
                  <a:gd name="T15" fmla="*/ 5693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90">
                    <a:moveTo>
                      <a:pt x="43" y="89"/>
                    </a:moveTo>
                    <a:lnTo>
                      <a:pt x="0" y="0"/>
                    </a:lnTo>
                    <a:lnTo>
                      <a:pt x="86" y="0"/>
                    </a:lnTo>
                    <a:lnTo>
                      <a:pt x="43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3" name="Group 182"/>
            <p:cNvGrpSpPr>
              <a:grpSpLocks/>
            </p:cNvGrpSpPr>
            <p:nvPr/>
          </p:nvGrpSpPr>
          <p:grpSpPr bwMode="auto">
            <a:xfrm>
              <a:off x="3261" y="6124"/>
              <a:ext cx="2" cy="43"/>
              <a:chOff x="3261" y="6124"/>
              <a:chExt cx="2" cy="43"/>
            </a:xfrm>
          </p:grpSpPr>
          <p:sp>
            <p:nvSpPr>
              <p:cNvPr id="253" name="Freeform 252"/>
              <p:cNvSpPr>
                <a:spLocks/>
              </p:cNvSpPr>
              <p:nvPr/>
            </p:nvSpPr>
            <p:spPr bwMode="auto">
              <a:xfrm>
                <a:off x="3261" y="6124"/>
                <a:ext cx="2" cy="43"/>
              </a:xfrm>
              <a:custGeom>
                <a:avLst/>
                <a:gdLst>
                  <a:gd name="T0" fmla="+- 0 6124 6124"/>
                  <a:gd name="T1" fmla="*/ 6124 h 43"/>
                  <a:gd name="T2" fmla="+- 0 6167 6124"/>
                  <a:gd name="T3" fmla="*/ 6167 h 4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3">
                    <a:moveTo>
                      <a:pt x="0" y="0"/>
                    </a:moveTo>
                    <a:lnTo>
                      <a:pt x="0" y="43"/>
                    </a:lnTo>
                  </a:path>
                </a:pathLst>
              </a:custGeom>
              <a:noFill/>
              <a:ln w="7911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4" name="Group 183"/>
            <p:cNvGrpSpPr>
              <a:grpSpLocks/>
            </p:cNvGrpSpPr>
            <p:nvPr/>
          </p:nvGrpSpPr>
          <p:grpSpPr bwMode="auto">
            <a:xfrm>
              <a:off x="3218" y="6156"/>
              <a:ext cx="87" cy="90"/>
              <a:chOff x="3218" y="6156"/>
              <a:chExt cx="87" cy="90"/>
            </a:xfrm>
          </p:grpSpPr>
          <p:sp>
            <p:nvSpPr>
              <p:cNvPr id="252" name="Freeform 251"/>
              <p:cNvSpPr>
                <a:spLocks/>
              </p:cNvSpPr>
              <p:nvPr/>
            </p:nvSpPr>
            <p:spPr bwMode="auto">
              <a:xfrm>
                <a:off x="3218" y="6156"/>
                <a:ext cx="87" cy="90"/>
              </a:xfrm>
              <a:custGeom>
                <a:avLst/>
                <a:gdLst>
                  <a:gd name="T0" fmla="+- 0 3261 3218"/>
                  <a:gd name="T1" fmla="*/ T0 w 87"/>
                  <a:gd name="T2" fmla="+- 0 6246 6156"/>
                  <a:gd name="T3" fmla="*/ 6246 h 90"/>
                  <a:gd name="T4" fmla="+- 0 3218 3218"/>
                  <a:gd name="T5" fmla="*/ T4 w 87"/>
                  <a:gd name="T6" fmla="+- 0 6156 6156"/>
                  <a:gd name="T7" fmla="*/ 6156 h 90"/>
                  <a:gd name="T8" fmla="+- 0 3304 3218"/>
                  <a:gd name="T9" fmla="*/ T8 w 87"/>
                  <a:gd name="T10" fmla="+- 0 6156 6156"/>
                  <a:gd name="T11" fmla="*/ 6156 h 90"/>
                  <a:gd name="T12" fmla="+- 0 3261 3218"/>
                  <a:gd name="T13" fmla="*/ T12 w 87"/>
                  <a:gd name="T14" fmla="+- 0 6246 6156"/>
                  <a:gd name="T15" fmla="*/ 6246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90">
                    <a:moveTo>
                      <a:pt x="43" y="90"/>
                    </a:moveTo>
                    <a:lnTo>
                      <a:pt x="0" y="0"/>
                    </a:lnTo>
                    <a:lnTo>
                      <a:pt x="86" y="0"/>
                    </a:lnTo>
                    <a:lnTo>
                      <a:pt x="43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5" name="Group 184"/>
            <p:cNvGrpSpPr>
              <a:grpSpLocks/>
            </p:cNvGrpSpPr>
            <p:nvPr/>
          </p:nvGrpSpPr>
          <p:grpSpPr bwMode="auto">
            <a:xfrm>
              <a:off x="3326" y="4725"/>
              <a:ext cx="3159" cy="243"/>
              <a:chOff x="3326" y="4725"/>
              <a:chExt cx="3159" cy="243"/>
            </a:xfrm>
          </p:grpSpPr>
          <p:sp>
            <p:nvSpPr>
              <p:cNvPr id="251" name="Freeform 250"/>
              <p:cNvSpPr>
                <a:spLocks/>
              </p:cNvSpPr>
              <p:nvPr/>
            </p:nvSpPr>
            <p:spPr bwMode="auto">
              <a:xfrm>
                <a:off x="3326" y="4725"/>
                <a:ext cx="3159" cy="243"/>
              </a:xfrm>
              <a:custGeom>
                <a:avLst/>
                <a:gdLst>
                  <a:gd name="T0" fmla="+- 0 3326 3326"/>
                  <a:gd name="T1" fmla="*/ T0 w 3159"/>
                  <a:gd name="T2" fmla="+- 0 4967 4725"/>
                  <a:gd name="T3" fmla="*/ 4967 h 243"/>
                  <a:gd name="T4" fmla="+- 0 4743 3326"/>
                  <a:gd name="T5" fmla="*/ T4 w 3159"/>
                  <a:gd name="T6" fmla="+- 0 4859 4725"/>
                  <a:gd name="T7" fmla="*/ 4859 h 243"/>
                  <a:gd name="T8" fmla="+- 0 4749 3326"/>
                  <a:gd name="T9" fmla="*/ T8 w 3159"/>
                  <a:gd name="T10" fmla="+- 0 4838 4725"/>
                  <a:gd name="T11" fmla="*/ 4838 h 243"/>
                  <a:gd name="T12" fmla="+- 0 4766 3326"/>
                  <a:gd name="T13" fmla="*/ T12 w 3159"/>
                  <a:gd name="T14" fmla="+- 0 4827 4725"/>
                  <a:gd name="T15" fmla="*/ 4827 h 243"/>
                  <a:gd name="T16" fmla="+- 0 4788 3326"/>
                  <a:gd name="T17" fmla="*/ T16 w 3159"/>
                  <a:gd name="T18" fmla="+- 0 4832 4725"/>
                  <a:gd name="T19" fmla="*/ 4832 h 243"/>
                  <a:gd name="T20" fmla="+- 0 4800 3326"/>
                  <a:gd name="T21" fmla="*/ T20 w 3159"/>
                  <a:gd name="T22" fmla="+- 0 4848 4725"/>
                  <a:gd name="T23" fmla="*/ 4848 h 243"/>
                  <a:gd name="T24" fmla="+- 0 4824 3326"/>
                  <a:gd name="T25" fmla="*/ T24 w 3159"/>
                  <a:gd name="T26" fmla="+- 0 4852 4725"/>
                  <a:gd name="T27" fmla="*/ 4852 h 243"/>
                  <a:gd name="T28" fmla="+- 0 4829 3326"/>
                  <a:gd name="T29" fmla="*/ T28 w 3159"/>
                  <a:gd name="T30" fmla="+- 0 4832 4725"/>
                  <a:gd name="T31" fmla="*/ 4832 h 243"/>
                  <a:gd name="T32" fmla="+- 0 4847 3326"/>
                  <a:gd name="T33" fmla="*/ T32 w 3159"/>
                  <a:gd name="T34" fmla="+- 0 4821 4725"/>
                  <a:gd name="T35" fmla="*/ 4821 h 243"/>
                  <a:gd name="T36" fmla="+- 0 4868 3326"/>
                  <a:gd name="T37" fmla="*/ T36 w 3159"/>
                  <a:gd name="T38" fmla="+- 0 4825 4725"/>
                  <a:gd name="T39" fmla="*/ 4825 h 243"/>
                  <a:gd name="T40" fmla="+- 0 4881 3326"/>
                  <a:gd name="T41" fmla="*/ T40 w 3159"/>
                  <a:gd name="T42" fmla="+- 0 4841 4725"/>
                  <a:gd name="T43" fmla="*/ 4841 h 243"/>
                  <a:gd name="T44" fmla="+- 0 4901 3326"/>
                  <a:gd name="T45" fmla="*/ T44 w 3159"/>
                  <a:gd name="T46" fmla="+- 0 4846 4725"/>
                  <a:gd name="T47" fmla="*/ 4846 h 243"/>
                  <a:gd name="T48" fmla="+- 0 4907 3326"/>
                  <a:gd name="T49" fmla="*/ T48 w 3159"/>
                  <a:gd name="T50" fmla="+- 0 4826 4725"/>
                  <a:gd name="T51" fmla="*/ 4826 h 243"/>
                  <a:gd name="T52" fmla="+- 0 4924 3326"/>
                  <a:gd name="T53" fmla="*/ T52 w 3159"/>
                  <a:gd name="T54" fmla="+- 0 4815 4725"/>
                  <a:gd name="T55" fmla="*/ 4815 h 243"/>
                  <a:gd name="T56" fmla="+- 0 4946 3326"/>
                  <a:gd name="T57" fmla="*/ T56 w 3159"/>
                  <a:gd name="T58" fmla="+- 0 4820 4725"/>
                  <a:gd name="T59" fmla="*/ 4820 h 243"/>
                  <a:gd name="T60" fmla="+- 0 4958 3326"/>
                  <a:gd name="T61" fmla="*/ T60 w 3159"/>
                  <a:gd name="T62" fmla="+- 0 4835 4725"/>
                  <a:gd name="T63" fmla="*/ 4835 h 243"/>
                  <a:gd name="T64" fmla="+- 0 6485 3326"/>
                  <a:gd name="T65" fmla="*/ T64 w 3159"/>
                  <a:gd name="T66" fmla="+- 0 4725 4725"/>
                  <a:gd name="T67" fmla="*/ 4725 h 2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3159" h="243">
                    <a:moveTo>
                      <a:pt x="0" y="242"/>
                    </a:moveTo>
                    <a:lnTo>
                      <a:pt x="1417" y="134"/>
                    </a:lnTo>
                    <a:lnTo>
                      <a:pt x="1423" y="113"/>
                    </a:lnTo>
                    <a:lnTo>
                      <a:pt x="1440" y="102"/>
                    </a:lnTo>
                    <a:lnTo>
                      <a:pt x="1462" y="107"/>
                    </a:lnTo>
                    <a:lnTo>
                      <a:pt x="1474" y="123"/>
                    </a:lnTo>
                    <a:lnTo>
                      <a:pt x="1498" y="127"/>
                    </a:lnTo>
                    <a:lnTo>
                      <a:pt x="1503" y="107"/>
                    </a:lnTo>
                    <a:lnTo>
                      <a:pt x="1521" y="96"/>
                    </a:lnTo>
                    <a:lnTo>
                      <a:pt x="1542" y="100"/>
                    </a:lnTo>
                    <a:lnTo>
                      <a:pt x="1555" y="116"/>
                    </a:lnTo>
                    <a:lnTo>
                      <a:pt x="1575" y="121"/>
                    </a:lnTo>
                    <a:lnTo>
                      <a:pt x="1581" y="101"/>
                    </a:lnTo>
                    <a:lnTo>
                      <a:pt x="1598" y="90"/>
                    </a:lnTo>
                    <a:lnTo>
                      <a:pt x="1620" y="95"/>
                    </a:lnTo>
                    <a:lnTo>
                      <a:pt x="1632" y="110"/>
                    </a:lnTo>
                    <a:lnTo>
                      <a:pt x="3159" y="0"/>
                    </a:lnTo>
                  </a:path>
                </a:pathLst>
              </a:custGeom>
              <a:noFill/>
              <a:ln w="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6" name="Group 185"/>
            <p:cNvGrpSpPr>
              <a:grpSpLocks/>
            </p:cNvGrpSpPr>
            <p:nvPr/>
          </p:nvGrpSpPr>
          <p:grpSpPr bwMode="auto">
            <a:xfrm>
              <a:off x="3250" y="4921"/>
              <a:ext cx="90" cy="90"/>
              <a:chOff x="3250" y="4921"/>
              <a:chExt cx="90" cy="90"/>
            </a:xfrm>
          </p:grpSpPr>
          <p:sp>
            <p:nvSpPr>
              <p:cNvPr id="250" name="Freeform 249"/>
              <p:cNvSpPr>
                <a:spLocks/>
              </p:cNvSpPr>
              <p:nvPr/>
            </p:nvSpPr>
            <p:spPr bwMode="auto">
              <a:xfrm>
                <a:off x="3250" y="4921"/>
                <a:ext cx="90" cy="90"/>
              </a:xfrm>
              <a:custGeom>
                <a:avLst/>
                <a:gdLst>
                  <a:gd name="T0" fmla="+- 0 3340 3250"/>
                  <a:gd name="T1" fmla="*/ T0 w 90"/>
                  <a:gd name="T2" fmla="+- 0 5011 4921"/>
                  <a:gd name="T3" fmla="*/ 5011 h 90"/>
                  <a:gd name="T4" fmla="+- 0 3250 3250"/>
                  <a:gd name="T5" fmla="*/ T4 w 90"/>
                  <a:gd name="T6" fmla="+- 0 4973 4921"/>
                  <a:gd name="T7" fmla="*/ 4973 h 90"/>
                  <a:gd name="T8" fmla="+- 0 3334 3250"/>
                  <a:gd name="T9" fmla="*/ T8 w 90"/>
                  <a:gd name="T10" fmla="+- 0 4921 4921"/>
                  <a:gd name="T11" fmla="*/ 4921 h 90"/>
                  <a:gd name="T12" fmla="+- 0 3340 3250"/>
                  <a:gd name="T13" fmla="*/ T12 w 90"/>
                  <a:gd name="T14" fmla="+- 0 5011 4921"/>
                  <a:gd name="T15" fmla="*/ 5011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" h="90">
                    <a:moveTo>
                      <a:pt x="90" y="90"/>
                    </a:moveTo>
                    <a:lnTo>
                      <a:pt x="0" y="52"/>
                    </a:lnTo>
                    <a:lnTo>
                      <a:pt x="84" y="0"/>
                    </a:lnTo>
                    <a:lnTo>
                      <a:pt x="90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7" name="Group 186"/>
            <p:cNvGrpSpPr>
              <a:grpSpLocks/>
            </p:cNvGrpSpPr>
            <p:nvPr/>
          </p:nvGrpSpPr>
          <p:grpSpPr bwMode="auto">
            <a:xfrm>
              <a:off x="6467" y="4725"/>
              <a:ext cx="2" cy="146"/>
              <a:chOff x="6467" y="4725"/>
              <a:chExt cx="2" cy="146"/>
            </a:xfrm>
          </p:grpSpPr>
          <p:sp>
            <p:nvSpPr>
              <p:cNvPr id="249" name="Freeform 248"/>
              <p:cNvSpPr>
                <a:spLocks/>
              </p:cNvSpPr>
              <p:nvPr/>
            </p:nvSpPr>
            <p:spPr bwMode="auto">
              <a:xfrm>
                <a:off x="6467" y="4725"/>
                <a:ext cx="2" cy="146"/>
              </a:xfrm>
              <a:custGeom>
                <a:avLst/>
                <a:gdLst>
                  <a:gd name="T0" fmla="+- 0 4725 4725"/>
                  <a:gd name="T1" fmla="*/ 4725 h 146"/>
                  <a:gd name="T2" fmla="+- 0 4871 4725"/>
                  <a:gd name="T3" fmla="*/ 4871 h 14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46">
                    <a:moveTo>
                      <a:pt x="0" y="0"/>
                    </a:moveTo>
                    <a:lnTo>
                      <a:pt x="0" y="146"/>
                    </a:lnTo>
                  </a:path>
                </a:pathLst>
              </a:custGeom>
              <a:noFill/>
              <a:ln w="7911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8" name="Group 187"/>
            <p:cNvGrpSpPr>
              <a:grpSpLocks/>
            </p:cNvGrpSpPr>
            <p:nvPr/>
          </p:nvGrpSpPr>
          <p:grpSpPr bwMode="auto">
            <a:xfrm>
              <a:off x="6423" y="4859"/>
              <a:ext cx="88" cy="90"/>
              <a:chOff x="6423" y="4859"/>
              <a:chExt cx="88" cy="90"/>
            </a:xfrm>
          </p:grpSpPr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6423" y="4859"/>
                <a:ext cx="88" cy="90"/>
              </a:xfrm>
              <a:custGeom>
                <a:avLst/>
                <a:gdLst>
                  <a:gd name="T0" fmla="+- 0 6467 6423"/>
                  <a:gd name="T1" fmla="*/ T0 w 88"/>
                  <a:gd name="T2" fmla="+- 0 4949 4859"/>
                  <a:gd name="T3" fmla="*/ 4949 h 90"/>
                  <a:gd name="T4" fmla="+- 0 6423 6423"/>
                  <a:gd name="T5" fmla="*/ T4 w 88"/>
                  <a:gd name="T6" fmla="+- 0 4859 4859"/>
                  <a:gd name="T7" fmla="*/ 4859 h 90"/>
                  <a:gd name="T8" fmla="+- 0 6510 6423"/>
                  <a:gd name="T9" fmla="*/ T8 w 88"/>
                  <a:gd name="T10" fmla="+- 0 4859 4859"/>
                  <a:gd name="T11" fmla="*/ 4859 h 90"/>
                  <a:gd name="T12" fmla="+- 0 6467 6423"/>
                  <a:gd name="T13" fmla="*/ T12 w 88"/>
                  <a:gd name="T14" fmla="+- 0 4949 4859"/>
                  <a:gd name="T15" fmla="*/ 4949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" h="90">
                    <a:moveTo>
                      <a:pt x="44" y="90"/>
                    </a:moveTo>
                    <a:lnTo>
                      <a:pt x="0" y="0"/>
                    </a:lnTo>
                    <a:lnTo>
                      <a:pt x="87" y="0"/>
                    </a:lnTo>
                    <a:lnTo>
                      <a:pt x="44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9" name="Group 188"/>
            <p:cNvGrpSpPr>
              <a:grpSpLocks/>
            </p:cNvGrpSpPr>
            <p:nvPr/>
          </p:nvGrpSpPr>
          <p:grpSpPr bwMode="auto">
            <a:xfrm>
              <a:off x="3250" y="4725"/>
              <a:ext cx="2" cy="155"/>
              <a:chOff x="3250" y="4725"/>
              <a:chExt cx="2" cy="155"/>
            </a:xfrm>
          </p:grpSpPr>
          <p:sp>
            <p:nvSpPr>
              <p:cNvPr id="247" name="Freeform 246"/>
              <p:cNvSpPr>
                <a:spLocks/>
              </p:cNvSpPr>
              <p:nvPr/>
            </p:nvSpPr>
            <p:spPr bwMode="auto">
              <a:xfrm>
                <a:off x="3250" y="4725"/>
                <a:ext cx="2" cy="155"/>
              </a:xfrm>
              <a:custGeom>
                <a:avLst/>
                <a:gdLst>
                  <a:gd name="T0" fmla="+- 0 4880 4725"/>
                  <a:gd name="T1" fmla="*/ 4880 h 155"/>
                  <a:gd name="T2" fmla="+- 0 4725 4725"/>
                  <a:gd name="T3" fmla="*/ 4725 h 155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55">
                    <a:moveTo>
                      <a:pt x="0" y="155"/>
                    </a:moveTo>
                    <a:lnTo>
                      <a:pt x="0" y="0"/>
                    </a:lnTo>
                  </a:path>
                </a:pathLst>
              </a:custGeom>
              <a:noFill/>
              <a:ln w="7911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0" name="Group 189"/>
            <p:cNvGrpSpPr>
              <a:grpSpLocks/>
            </p:cNvGrpSpPr>
            <p:nvPr/>
          </p:nvGrpSpPr>
          <p:grpSpPr bwMode="auto">
            <a:xfrm>
              <a:off x="3207" y="4869"/>
              <a:ext cx="87" cy="89"/>
              <a:chOff x="3207" y="4869"/>
              <a:chExt cx="87" cy="89"/>
            </a:xfrm>
          </p:grpSpPr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3207" y="4869"/>
                <a:ext cx="87" cy="89"/>
              </a:xfrm>
              <a:custGeom>
                <a:avLst/>
                <a:gdLst>
                  <a:gd name="T0" fmla="+- 0 3251 3207"/>
                  <a:gd name="T1" fmla="*/ T0 w 87"/>
                  <a:gd name="T2" fmla="+- 0 4958 4869"/>
                  <a:gd name="T3" fmla="*/ 4958 h 89"/>
                  <a:gd name="T4" fmla="+- 0 3207 3207"/>
                  <a:gd name="T5" fmla="*/ T4 w 87"/>
                  <a:gd name="T6" fmla="+- 0 4869 4869"/>
                  <a:gd name="T7" fmla="*/ 4869 h 89"/>
                  <a:gd name="T8" fmla="+- 0 3293 3207"/>
                  <a:gd name="T9" fmla="*/ T8 w 87"/>
                  <a:gd name="T10" fmla="+- 0 4869 4869"/>
                  <a:gd name="T11" fmla="*/ 4869 h 89"/>
                  <a:gd name="T12" fmla="+- 0 3251 3207"/>
                  <a:gd name="T13" fmla="*/ T12 w 87"/>
                  <a:gd name="T14" fmla="+- 0 4958 4869"/>
                  <a:gd name="T15" fmla="*/ 4958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89">
                    <a:moveTo>
                      <a:pt x="44" y="89"/>
                    </a:moveTo>
                    <a:lnTo>
                      <a:pt x="0" y="0"/>
                    </a:lnTo>
                    <a:lnTo>
                      <a:pt x="86" y="0"/>
                    </a:lnTo>
                    <a:lnTo>
                      <a:pt x="44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1" name="Group 190"/>
            <p:cNvGrpSpPr>
              <a:grpSpLocks/>
            </p:cNvGrpSpPr>
            <p:nvPr/>
          </p:nvGrpSpPr>
          <p:grpSpPr bwMode="auto">
            <a:xfrm>
              <a:off x="4564" y="5732"/>
              <a:ext cx="513" cy="30"/>
              <a:chOff x="4564" y="5732"/>
              <a:chExt cx="513" cy="30"/>
            </a:xfrm>
          </p:grpSpPr>
          <p:sp>
            <p:nvSpPr>
              <p:cNvPr id="245" name="Freeform 244"/>
              <p:cNvSpPr>
                <a:spLocks/>
              </p:cNvSpPr>
              <p:nvPr/>
            </p:nvSpPr>
            <p:spPr bwMode="auto">
              <a:xfrm>
                <a:off x="4564" y="5732"/>
                <a:ext cx="513" cy="30"/>
              </a:xfrm>
              <a:custGeom>
                <a:avLst/>
                <a:gdLst>
                  <a:gd name="T0" fmla="+- 0 4564 4564"/>
                  <a:gd name="T1" fmla="*/ T0 w 513"/>
                  <a:gd name="T2" fmla="+- 0 5762 5732"/>
                  <a:gd name="T3" fmla="*/ 5762 h 30"/>
                  <a:gd name="T4" fmla="+- 0 4743 4564"/>
                  <a:gd name="T5" fmla="*/ T4 w 513"/>
                  <a:gd name="T6" fmla="+- 0 5762 5732"/>
                  <a:gd name="T7" fmla="*/ 5762 h 30"/>
                  <a:gd name="T8" fmla="+- 0 4751 4564"/>
                  <a:gd name="T9" fmla="*/ T8 w 513"/>
                  <a:gd name="T10" fmla="+- 0 5741 5732"/>
                  <a:gd name="T11" fmla="*/ 5741 h 30"/>
                  <a:gd name="T12" fmla="+- 0 4770 4564"/>
                  <a:gd name="T13" fmla="*/ T12 w 513"/>
                  <a:gd name="T14" fmla="+- 0 5732 5732"/>
                  <a:gd name="T15" fmla="*/ 5732 h 30"/>
                  <a:gd name="T16" fmla="+- 0 4791 4564"/>
                  <a:gd name="T17" fmla="*/ T16 w 513"/>
                  <a:gd name="T18" fmla="+- 0 5739 5732"/>
                  <a:gd name="T19" fmla="*/ 5739 h 30"/>
                  <a:gd name="T20" fmla="+- 0 4802 4564"/>
                  <a:gd name="T21" fmla="*/ T20 w 513"/>
                  <a:gd name="T22" fmla="+- 0 5758 5732"/>
                  <a:gd name="T23" fmla="*/ 5758 h 30"/>
                  <a:gd name="T24" fmla="+- 0 4901 4564"/>
                  <a:gd name="T25" fmla="*/ T24 w 513"/>
                  <a:gd name="T26" fmla="+- 0 5762 5732"/>
                  <a:gd name="T27" fmla="*/ 5762 h 30"/>
                  <a:gd name="T28" fmla="+- 0 4909 4564"/>
                  <a:gd name="T29" fmla="*/ T28 w 513"/>
                  <a:gd name="T30" fmla="+- 0 5741 5732"/>
                  <a:gd name="T31" fmla="*/ 5741 h 30"/>
                  <a:gd name="T32" fmla="+- 0 4928 4564"/>
                  <a:gd name="T33" fmla="*/ T32 w 513"/>
                  <a:gd name="T34" fmla="+- 0 5732 5732"/>
                  <a:gd name="T35" fmla="*/ 5732 h 30"/>
                  <a:gd name="T36" fmla="+- 0 4949 4564"/>
                  <a:gd name="T37" fmla="*/ T36 w 513"/>
                  <a:gd name="T38" fmla="+- 0 5739 5732"/>
                  <a:gd name="T39" fmla="*/ 5739 h 30"/>
                  <a:gd name="T40" fmla="+- 0 4959 4564"/>
                  <a:gd name="T41" fmla="*/ T40 w 513"/>
                  <a:gd name="T42" fmla="+- 0 5758 5732"/>
                  <a:gd name="T43" fmla="*/ 5758 h 30"/>
                  <a:gd name="T44" fmla="+- 0 5077 4564"/>
                  <a:gd name="T45" fmla="*/ T44 w 513"/>
                  <a:gd name="T46" fmla="+- 0 5762 5732"/>
                  <a:gd name="T47" fmla="*/ 5762 h 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513" h="30">
                    <a:moveTo>
                      <a:pt x="0" y="30"/>
                    </a:moveTo>
                    <a:lnTo>
                      <a:pt x="179" y="30"/>
                    </a:lnTo>
                    <a:lnTo>
                      <a:pt x="187" y="9"/>
                    </a:lnTo>
                    <a:lnTo>
                      <a:pt x="206" y="0"/>
                    </a:lnTo>
                    <a:lnTo>
                      <a:pt x="227" y="7"/>
                    </a:lnTo>
                    <a:lnTo>
                      <a:pt x="238" y="26"/>
                    </a:lnTo>
                    <a:lnTo>
                      <a:pt x="337" y="30"/>
                    </a:lnTo>
                    <a:lnTo>
                      <a:pt x="345" y="9"/>
                    </a:lnTo>
                    <a:lnTo>
                      <a:pt x="364" y="0"/>
                    </a:lnTo>
                    <a:lnTo>
                      <a:pt x="385" y="7"/>
                    </a:lnTo>
                    <a:lnTo>
                      <a:pt x="395" y="26"/>
                    </a:lnTo>
                    <a:lnTo>
                      <a:pt x="513" y="30"/>
                    </a:lnTo>
                  </a:path>
                </a:pathLst>
              </a:custGeom>
              <a:noFill/>
              <a:ln w="8101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2" name="Group 191"/>
            <p:cNvGrpSpPr>
              <a:grpSpLocks/>
            </p:cNvGrpSpPr>
            <p:nvPr/>
          </p:nvGrpSpPr>
          <p:grpSpPr bwMode="auto">
            <a:xfrm>
              <a:off x="5066" y="5717"/>
              <a:ext cx="87" cy="89"/>
              <a:chOff x="5066" y="5717"/>
              <a:chExt cx="87" cy="89"/>
            </a:xfrm>
          </p:grpSpPr>
          <p:sp>
            <p:nvSpPr>
              <p:cNvPr id="244" name="Freeform 243"/>
              <p:cNvSpPr>
                <a:spLocks/>
              </p:cNvSpPr>
              <p:nvPr/>
            </p:nvSpPr>
            <p:spPr bwMode="auto">
              <a:xfrm>
                <a:off x="5066" y="5717"/>
                <a:ext cx="87" cy="89"/>
              </a:xfrm>
              <a:custGeom>
                <a:avLst/>
                <a:gdLst>
                  <a:gd name="T0" fmla="+- 0 5066 5066"/>
                  <a:gd name="T1" fmla="*/ T0 w 87"/>
                  <a:gd name="T2" fmla="+- 0 5806 5717"/>
                  <a:gd name="T3" fmla="*/ 5806 h 89"/>
                  <a:gd name="T4" fmla="+- 0 5066 5066"/>
                  <a:gd name="T5" fmla="*/ T4 w 87"/>
                  <a:gd name="T6" fmla="+- 0 5717 5717"/>
                  <a:gd name="T7" fmla="*/ 5717 h 89"/>
                  <a:gd name="T8" fmla="+- 0 5153 5066"/>
                  <a:gd name="T9" fmla="*/ T8 w 87"/>
                  <a:gd name="T10" fmla="+- 0 5762 5717"/>
                  <a:gd name="T11" fmla="*/ 5762 h 89"/>
                  <a:gd name="T12" fmla="+- 0 5066 5066"/>
                  <a:gd name="T13" fmla="*/ T12 w 87"/>
                  <a:gd name="T14" fmla="+- 0 5806 5717"/>
                  <a:gd name="T15" fmla="*/ 5806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89">
                    <a:moveTo>
                      <a:pt x="0" y="89"/>
                    </a:moveTo>
                    <a:lnTo>
                      <a:pt x="0" y="0"/>
                    </a:lnTo>
                    <a:lnTo>
                      <a:pt x="87" y="45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3" name="Group 192"/>
            <p:cNvGrpSpPr>
              <a:grpSpLocks/>
            </p:cNvGrpSpPr>
            <p:nvPr/>
          </p:nvGrpSpPr>
          <p:grpSpPr bwMode="auto">
            <a:xfrm>
              <a:off x="1962" y="7038"/>
              <a:ext cx="846" cy="612"/>
              <a:chOff x="1962" y="7038"/>
              <a:chExt cx="846" cy="612"/>
            </a:xfrm>
          </p:grpSpPr>
          <p:sp>
            <p:nvSpPr>
              <p:cNvPr id="243" name="Freeform 242"/>
              <p:cNvSpPr>
                <a:spLocks/>
              </p:cNvSpPr>
              <p:nvPr/>
            </p:nvSpPr>
            <p:spPr bwMode="auto">
              <a:xfrm>
                <a:off x="1962" y="7038"/>
                <a:ext cx="846" cy="612"/>
              </a:xfrm>
              <a:custGeom>
                <a:avLst/>
                <a:gdLst>
                  <a:gd name="T0" fmla="+- 0 1962 1962"/>
                  <a:gd name="T1" fmla="*/ T0 w 846"/>
                  <a:gd name="T2" fmla="+- 0 7038 7038"/>
                  <a:gd name="T3" fmla="*/ 7038 h 612"/>
                  <a:gd name="T4" fmla="+- 0 2807 1962"/>
                  <a:gd name="T5" fmla="*/ T4 w 846"/>
                  <a:gd name="T6" fmla="+- 0 7038 7038"/>
                  <a:gd name="T7" fmla="*/ 7038 h 612"/>
                  <a:gd name="T8" fmla="+- 0 2807 1962"/>
                  <a:gd name="T9" fmla="*/ T8 w 846"/>
                  <a:gd name="T10" fmla="+- 0 7650 7038"/>
                  <a:gd name="T11" fmla="*/ 7650 h 612"/>
                  <a:gd name="T12" fmla="+- 0 1962 1962"/>
                  <a:gd name="T13" fmla="*/ T12 w 846"/>
                  <a:gd name="T14" fmla="+- 0 7650 7038"/>
                  <a:gd name="T15" fmla="*/ 7650 h 612"/>
                  <a:gd name="T16" fmla="+- 0 1962 1962"/>
                  <a:gd name="T17" fmla="*/ T16 w 846"/>
                  <a:gd name="T18" fmla="+- 0 7038 7038"/>
                  <a:gd name="T19" fmla="*/ 7038 h 6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6" h="612">
                    <a:moveTo>
                      <a:pt x="0" y="0"/>
                    </a:moveTo>
                    <a:lnTo>
                      <a:pt x="845" y="0"/>
                    </a:lnTo>
                    <a:lnTo>
                      <a:pt x="845" y="612"/>
                    </a:lnTo>
                    <a:lnTo>
                      <a:pt x="0" y="6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4" name="Group 193"/>
            <p:cNvGrpSpPr>
              <a:grpSpLocks/>
            </p:cNvGrpSpPr>
            <p:nvPr/>
          </p:nvGrpSpPr>
          <p:grpSpPr bwMode="auto">
            <a:xfrm>
              <a:off x="2891" y="7038"/>
              <a:ext cx="846" cy="612"/>
              <a:chOff x="2891" y="7038"/>
              <a:chExt cx="846" cy="612"/>
            </a:xfrm>
          </p:grpSpPr>
          <p:sp>
            <p:nvSpPr>
              <p:cNvPr id="242" name="Freeform 241"/>
              <p:cNvSpPr>
                <a:spLocks/>
              </p:cNvSpPr>
              <p:nvPr/>
            </p:nvSpPr>
            <p:spPr bwMode="auto">
              <a:xfrm>
                <a:off x="2891" y="7038"/>
                <a:ext cx="846" cy="612"/>
              </a:xfrm>
              <a:custGeom>
                <a:avLst/>
                <a:gdLst>
                  <a:gd name="T0" fmla="+- 0 2891 2891"/>
                  <a:gd name="T1" fmla="*/ T0 w 846"/>
                  <a:gd name="T2" fmla="+- 0 7038 7038"/>
                  <a:gd name="T3" fmla="*/ 7038 h 612"/>
                  <a:gd name="T4" fmla="+- 0 3736 2891"/>
                  <a:gd name="T5" fmla="*/ T4 w 846"/>
                  <a:gd name="T6" fmla="+- 0 7038 7038"/>
                  <a:gd name="T7" fmla="*/ 7038 h 612"/>
                  <a:gd name="T8" fmla="+- 0 3736 2891"/>
                  <a:gd name="T9" fmla="*/ T8 w 846"/>
                  <a:gd name="T10" fmla="+- 0 7650 7038"/>
                  <a:gd name="T11" fmla="*/ 7650 h 612"/>
                  <a:gd name="T12" fmla="+- 0 2891 2891"/>
                  <a:gd name="T13" fmla="*/ T12 w 846"/>
                  <a:gd name="T14" fmla="+- 0 7650 7038"/>
                  <a:gd name="T15" fmla="*/ 7650 h 612"/>
                  <a:gd name="T16" fmla="+- 0 2891 2891"/>
                  <a:gd name="T17" fmla="*/ T16 w 846"/>
                  <a:gd name="T18" fmla="+- 0 7038 7038"/>
                  <a:gd name="T19" fmla="*/ 7038 h 6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6" h="612">
                    <a:moveTo>
                      <a:pt x="0" y="0"/>
                    </a:moveTo>
                    <a:lnTo>
                      <a:pt x="845" y="0"/>
                    </a:lnTo>
                    <a:lnTo>
                      <a:pt x="845" y="612"/>
                    </a:lnTo>
                    <a:lnTo>
                      <a:pt x="0" y="6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5" name="Group 194"/>
            <p:cNvGrpSpPr>
              <a:grpSpLocks/>
            </p:cNvGrpSpPr>
            <p:nvPr/>
          </p:nvGrpSpPr>
          <p:grpSpPr bwMode="auto">
            <a:xfrm>
              <a:off x="6027" y="7038"/>
              <a:ext cx="846" cy="612"/>
              <a:chOff x="6027" y="7038"/>
              <a:chExt cx="846" cy="612"/>
            </a:xfrm>
          </p:grpSpPr>
          <p:sp>
            <p:nvSpPr>
              <p:cNvPr id="241" name="Freeform 240"/>
              <p:cNvSpPr>
                <a:spLocks/>
              </p:cNvSpPr>
              <p:nvPr/>
            </p:nvSpPr>
            <p:spPr bwMode="auto">
              <a:xfrm>
                <a:off x="6027" y="7038"/>
                <a:ext cx="846" cy="612"/>
              </a:xfrm>
              <a:custGeom>
                <a:avLst/>
                <a:gdLst>
                  <a:gd name="T0" fmla="+- 0 6027 6027"/>
                  <a:gd name="T1" fmla="*/ T0 w 846"/>
                  <a:gd name="T2" fmla="+- 0 7038 7038"/>
                  <a:gd name="T3" fmla="*/ 7038 h 612"/>
                  <a:gd name="T4" fmla="+- 0 6872 6027"/>
                  <a:gd name="T5" fmla="*/ T4 w 846"/>
                  <a:gd name="T6" fmla="+- 0 7038 7038"/>
                  <a:gd name="T7" fmla="*/ 7038 h 612"/>
                  <a:gd name="T8" fmla="+- 0 6872 6027"/>
                  <a:gd name="T9" fmla="*/ T8 w 846"/>
                  <a:gd name="T10" fmla="+- 0 7650 7038"/>
                  <a:gd name="T11" fmla="*/ 7650 h 612"/>
                  <a:gd name="T12" fmla="+- 0 6027 6027"/>
                  <a:gd name="T13" fmla="*/ T12 w 846"/>
                  <a:gd name="T14" fmla="+- 0 7650 7038"/>
                  <a:gd name="T15" fmla="*/ 7650 h 612"/>
                  <a:gd name="T16" fmla="+- 0 6027 6027"/>
                  <a:gd name="T17" fmla="*/ T16 w 846"/>
                  <a:gd name="T18" fmla="+- 0 7038 7038"/>
                  <a:gd name="T19" fmla="*/ 7038 h 6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6" h="612">
                    <a:moveTo>
                      <a:pt x="0" y="0"/>
                    </a:moveTo>
                    <a:lnTo>
                      <a:pt x="845" y="0"/>
                    </a:lnTo>
                    <a:lnTo>
                      <a:pt x="845" y="612"/>
                    </a:lnTo>
                    <a:lnTo>
                      <a:pt x="0" y="6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6" name="Group 195"/>
            <p:cNvGrpSpPr>
              <a:grpSpLocks/>
            </p:cNvGrpSpPr>
            <p:nvPr/>
          </p:nvGrpSpPr>
          <p:grpSpPr bwMode="auto">
            <a:xfrm>
              <a:off x="6955" y="7038"/>
              <a:ext cx="846" cy="612"/>
              <a:chOff x="6955" y="7038"/>
              <a:chExt cx="846" cy="612"/>
            </a:xfrm>
          </p:grpSpPr>
          <p:sp>
            <p:nvSpPr>
              <p:cNvPr id="240" name="Freeform 239"/>
              <p:cNvSpPr>
                <a:spLocks/>
              </p:cNvSpPr>
              <p:nvPr/>
            </p:nvSpPr>
            <p:spPr bwMode="auto">
              <a:xfrm>
                <a:off x="6955" y="7038"/>
                <a:ext cx="846" cy="612"/>
              </a:xfrm>
              <a:custGeom>
                <a:avLst/>
                <a:gdLst>
                  <a:gd name="T0" fmla="+- 0 6955 6955"/>
                  <a:gd name="T1" fmla="*/ T0 w 846"/>
                  <a:gd name="T2" fmla="+- 0 7038 7038"/>
                  <a:gd name="T3" fmla="*/ 7038 h 612"/>
                  <a:gd name="T4" fmla="+- 0 7801 6955"/>
                  <a:gd name="T5" fmla="*/ T4 w 846"/>
                  <a:gd name="T6" fmla="+- 0 7038 7038"/>
                  <a:gd name="T7" fmla="*/ 7038 h 612"/>
                  <a:gd name="T8" fmla="+- 0 7801 6955"/>
                  <a:gd name="T9" fmla="*/ T8 w 846"/>
                  <a:gd name="T10" fmla="+- 0 7650 7038"/>
                  <a:gd name="T11" fmla="*/ 7650 h 612"/>
                  <a:gd name="T12" fmla="+- 0 6955 6955"/>
                  <a:gd name="T13" fmla="*/ T12 w 846"/>
                  <a:gd name="T14" fmla="+- 0 7650 7038"/>
                  <a:gd name="T15" fmla="*/ 7650 h 612"/>
                  <a:gd name="T16" fmla="+- 0 6955 6955"/>
                  <a:gd name="T17" fmla="*/ T16 w 846"/>
                  <a:gd name="T18" fmla="+- 0 7038 7038"/>
                  <a:gd name="T19" fmla="*/ 7038 h 6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6" h="612">
                    <a:moveTo>
                      <a:pt x="0" y="0"/>
                    </a:moveTo>
                    <a:lnTo>
                      <a:pt x="846" y="0"/>
                    </a:lnTo>
                    <a:lnTo>
                      <a:pt x="846" y="612"/>
                    </a:lnTo>
                    <a:lnTo>
                      <a:pt x="0" y="6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7" name="Group 196"/>
            <p:cNvGrpSpPr>
              <a:grpSpLocks/>
            </p:cNvGrpSpPr>
            <p:nvPr/>
          </p:nvGrpSpPr>
          <p:grpSpPr bwMode="auto">
            <a:xfrm>
              <a:off x="4557" y="5843"/>
              <a:ext cx="71" cy="829"/>
              <a:chOff x="4557" y="5843"/>
              <a:chExt cx="71" cy="829"/>
            </a:xfrm>
          </p:grpSpPr>
          <p:sp>
            <p:nvSpPr>
              <p:cNvPr id="239" name="Freeform 238"/>
              <p:cNvSpPr>
                <a:spLocks/>
              </p:cNvSpPr>
              <p:nvPr/>
            </p:nvSpPr>
            <p:spPr bwMode="auto">
              <a:xfrm>
                <a:off x="4557" y="5843"/>
                <a:ext cx="71" cy="829"/>
              </a:xfrm>
              <a:custGeom>
                <a:avLst/>
                <a:gdLst>
                  <a:gd name="T0" fmla="+- 0 4557 4557"/>
                  <a:gd name="T1" fmla="*/ T0 w 71"/>
                  <a:gd name="T2" fmla="+- 0 5843 5843"/>
                  <a:gd name="T3" fmla="*/ 5843 h 829"/>
                  <a:gd name="T4" fmla="+- 0 4628 4557"/>
                  <a:gd name="T5" fmla="*/ T4 w 71"/>
                  <a:gd name="T6" fmla="+- 0 5843 5843"/>
                  <a:gd name="T7" fmla="*/ 5843 h 829"/>
                  <a:gd name="T8" fmla="+- 0 4628 4557"/>
                  <a:gd name="T9" fmla="*/ T8 w 71"/>
                  <a:gd name="T10" fmla="+- 0 6671 5843"/>
                  <a:gd name="T11" fmla="*/ 6671 h 8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71" h="829">
                    <a:moveTo>
                      <a:pt x="0" y="0"/>
                    </a:moveTo>
                    <a:lnTo>
                      <a:pt x="71" y="0"/>
                    </a:lnTo>
                    <a:lnTo>
                      <a:pt x="71" y="828"/>
                    </a:lnTo>
                  </a:path>
                </a:pathLst>
              </a:custGeom>
              <a:noFill/>
              <a:ln w="79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8" name="Group 197"/>
            <p:cNvGrpSpPr>
              <a:grpSpLocks/>
            </p:cNvGrpSpPr>
            <p:nvPr/>
          </p:nvGrpSpPr>
          <p:grpSpPr bwMode="auto">
            <a:xfrm>
              <a:off x="4584" y="6659"/>
              <a:ext cx="87" cy="90"/>
              <a:chOff x="4584" y="6659"/>
              <a:chExt cx="87" cy="90"/>
            </a:xfrm>
          </p:grpSpPr>
          <p:sp>
            <p:nvSpPr>
              <p:cNvPr id="238" name="Freeform 237"/>
              <p:cNvSpPr>
                <a:spLocks/>
              </p:cNvSpPr>
              <p:nvPr/>
            </p:nvSpPr>
            <p:spPr bwMode="auto">
              <a:xfrm>
                <a:off x="4584" y="6659"/>
                <a:ext cx="87" cy="90"/>
              </a:xfrm>
              <a:custGeom>
                <a:avLst/>
                <a:gdLst>
                  <a:gd name="T0" fmla="+- 0 4628 4584"/>
                  <a:gd name="T1" fmla="*/ T0 w 87"/>
                  <a:gd name="T2" fmla="+- 0 6748 6659"/>
                  <a:gd name="T3" fmla="*/ 6748 h 90"/>
                  <a:gd name="T4" fmla="+- 0 4584 4584"/>
                  <a:gd name="T5" fmla="*/ T4 w 87"/>
                  <a:gd name="T6" fmla="+- 0 6659 6659"/>
                  <a:gd name="T7" fmla="*/ 6659 h 90"/>
                  <a:gd name="T8" fmla="+- 0 4670 4584"/>
                  <a:gd name="T9" fmla="*/ T8 w 87"/>
                  <a:gd name="T10" fmla="+- 0 6659 6659"/>
                  <a:gd name="T11" fmla="*/ 6659 h 90"/>
                  <a:gd name="T12" fmla="+- 0 4628 4584"/>
                  <a:gd name="T13" fmla="*/ T12 w 87"/>
                  <a:gd name="T14" fmla="+- 0 6748 6659"/>
                  <a:gd name="T15" fmla="*/ 6748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90">
                    <a:moveTo>
                      <a:pt x="44" y="89"/>
                    </a:moveTo>
                    <a:lnTo>
                      <a:pt x="0" y="0"/>
                    </a:lnTo>
                    <a:lnTo>
                      <a:pt x="86" y="0"/>
                    </a:lnTo>
                    <a:lnTo>
                      <a:pt x="44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" name="Group 198"/>
            <p:cNvGrpSpPr>
              <a:grpSpLocks/>
            </p:cNvGrpSpPr>
            <p:nvPr/>
          </p:nvGrpSpPr>
          <p:grpSpPr bwMode="auto">
            <a:xfrm>
              <a:off x="5083" y="5852"/>
              <a:ext cx="90" cy="820"/>
              <a:chOff x="5083" y="5852"/>
              <a:chExt cx="90" cy="820"/>
            </a:xfrm>
          </p:grpSpPr>
          <p:sp>
            <p:nvSpPr>
              <p:cNvPr id="237" name="Freeform 236"/>
              <p:cNvSpPr>
                <a:spLocks/>
              </p:cNvSpPr>
              <p:nvPr/>
            </p:nvSpPr>
            <p:spPr bwMode="auto">
              <a:xfrm>
                <a:off x="5083" y="5852"/>
                <a:ext cx="90" cy="820"/>
              </a:xfrm>
              <a:custGeom>
                <a:avLst/>
                <a:gdLst>
                  <a:gd name="T0" fmla="+- 0 5173 5083"/>
                  <a:gd name="T1" fmla="*/ T0 w 90"/>
                  <a:gd name="T2" fmla="+- 0 5852 5852"/>
                  <a:gd name="T3" fmla="*/ 5852 h 820"/>
                  <a:gd name="T4" fmla="+- 0 5083 5083"/>
                  <a:gd name="T5" fmla="*/ T4 w 90"/>
                  <a:gd name="T6" fmla="+- 0 5852 5852"/>
                  <a:gd name="T7" fmla="*/ 5852 h 820"/>
                  <a:gd name="T8" fmla="+- 0 5083 5083"/>
                  <a:gd name="T9" fmla="*/ T8 w 90"/>
                  <a:gd name="T10" fmla="+- 0 6671 5852"/>
                  <a:gd name="T11" fmla="*/ 6671 h 8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90" h="820">
                    <a:moveTo>
                      <a:pt x="90" y="0"/>
                    </a:moveTo>
                    <a:lnTo>
                      <a:pt x="0" y="0"/>
                    </a:lnTo>
                    <a:lnTo>
                      <a:pt x="0" y="819"/>
                    </a:lnTo>
                  </a:path>
                </a:pathLst>
              </a:custGeom>
              <a:noFill/>
              <a:ln w="791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0" name="Group 199"/>
            <p:cNvGrpSpPr>
              <a:grpSpLocks/>
            </p:cNvGrpSpPr>
            <p:nvPr/>
          </p:nvGrpSpPr>
          <p:grpSpPr bwMode="auto">
            <a:xfrm>
              <a:off x="5039" y="6659"/>
              <a:ext cx="88" cy="90"/>
              <a:chOff x="5039" y="6659"/>
              <a:chExt cx="88" cy="90"/>
            </a:xfrm>
          </p:grpSpPr>
          <p:sp>
            <p:nvSpPr>
              <p:cNvPr id="236" name="Freeform 235"/>
              <p:cNvSpPr>
                <a:spLocks/>
              </p:cNvSpPr>
              <p:nvPr/>
            </p:nvSpPr>
            <p:spPr bwMode="auto">
              <a:xfrm>
                <a:off x="5039" y="6659"/>
                <a:ext cx="88" cy="90"/>
              </a:xfrm>
              <a:custGeom>
                <a:avLst/>
                <a:gdLst>
                  <a:gd name="T0" fmla="+- 0 5083 5039"/>
                  <a:gd name="T1" fmla="*/ T0 w 88"/>
                  <a:gd name="T2" fmla="+- 0 6748 6659"/>
                  <a:gd name="T3" fmla="*/ 6748 h 90"/>
                  <a:gd name="T4" fmla="+- 0 5039 5039"/>
                  <a:gd name="T5" fmla="*/ T4 w 88"/>
                  <a:gd name="T6" fmla="+- 0 6659 6659"/>
                  <a:gd name="T7" fmla="*/ 6659 h 90"/>
                  <a:gd name="T8" fmla="+- 0 5126 5039"/>
                  <a:gd name="T9" fmla="*/ T8 w 88"/>
                  <a:gd name="T10" fmla="+- 0 6659 6659"/>
                  <a:gd name="T11" fmla="*/ 6659 h 90"/>
                  <a:gd name="T12" fmla="+- 0 5083 5039"/>
                  <a:gd name="T13" fmla="*/ T12 w 88"/>
                  <a:gd name="T14" fmla="+- 0 6748 6659"/>
                  <a:gd name="T15" fmla="*/ 6748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" h="90">
                    <a:moveTo>
                      <a:pt x="44" y="89"/>
                    </a:moveTo>
                    <a:lnTo>
                      <a:pt x="0" y="0"/>
                    </a:lnTo>
                    <a:lnTo>
                      <a:pt x="87" y="0"/>
                    </a:lnTo>
                    <a:lnTo>
                      <a:pt x="44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1" name="Group 200"/>
            <p:cNvGrpSpPr>
              <a:grpSpLocks/>
            </p:cNvGrpSpPr>
            <p:nvPr/>
          </p:nvGrpSpPr>
          <p:grpSpPr bwMode="auto">
            <a:xfrm>
              <a:off x="4930" y="3627"/>
              <a:ext cx="224" cy="3044"/>
              <a:chOff x="4930" y="3627"/>
              <a:chExt cx="224" cy="3044"/>
            </a:xfrm>
          </p:grpSpPr>
          <p:sp>
            <p:nvSpPr>
              <p:cNvPr id="235" name="Freeform 234"/>
              <p:cNvSpPr>
                <a:spLocks/>
              </p:cNvSpPr>
              <p:nvPr/>
            </p:nvSpPr>
            <p:spPr bwMode="auto">
              <a:xfrm>
                <a:off x="4930" y="3627"/>
                <a:ext cx="224" cy="3044"/>
              </a:xfrm>
              <a:custGeom>
                <a:avLst/>
                <a:gdLst>
                  <a:gd name="T0" fmla="+- 0 5153 4930"/>
                  <a:gd name="T1" fmla="*/ T0 w 224"/>
                  <a:gd name="T2" fmla="+- 0 3627 3627"/>
                  <a:gd name="T3" fmla="*/ 3627 h 3044"/>
                  <a:gd name="T4" fmla="+- 0 4930 4930"/>
                  <a:gd name="T5" fmla="*/ T4 w 224"/>
                  <a:gd name="T6" fmla="+- 0 3627 3627"/>
                  <a:gd name="T7" fmla="*/ 3627 h 3044"/>
                  <a:gd name="T8" fmla="+- 0 4930 4930"/>
                  <a:gd name="T9" fmla="*/ T8 w 224"/>
                  <a:gd name="T10" fmla="+- 0 6671 3627"/>
                  <a:gd name="T11" fmla="*/ 6671 h 3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24" h="3044">
                    <a:moveTo>
                      <a:pt x="223" y="0"/>
                    </a:moveTo>
                    <a:lnTo>
                      <a:pt x="0" y="0"/>
                    </a:lnTo>
                    <a:lnTo>
                      <a:pt x="0" y="3044"/>
                    </a:lnTo>
                  </a:path>
                </a:pathLst>
              </a:custGeom>
              <a:noFill/>
              <a:ln w="791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2" name="Group 201"/>
            <p:cNvGrpSpPr>
              <a:grpSpLocks/>
            </p:cNvGrpSpPr>
            <p:nvPr/>
          </p:nvGrpSpPr>
          <p:grpSpPr bwMode="auto">
            <a:xfrm>
              <a:off x="4887" y="6659"/>
              <a:ext cx="87" cy="90"/>
              <a:chOff x="4887" y="6659"/>
              <a:chExt cx="87" cy="90"/>
            </a:xfrm>
          </p:grpSpPr>
          <p:sp>
            <p:nvSpPr>
              <p:cNvPr id="234" name="Freeform 233"/>
              <p:cNvSpPr>
                <a:spLocks/>
              </p:cNvSpPr>
              <p:nvPr/>
            </p:nvSpPr>
            <p:spPr bwMode="auto">
              <a:xfrm>
                <a:off x="4887" y="6659"/>
                <a:ext cx="87" cy="90"/>
              </a:xfrm>
              <a:custGeom>
                <a:avLst/>
                <a:gdLst>
                  <a:gd name="T0" fmla="+- 0 4930 4887"/>
                  <a:gd name="T1" fmla="*/ T0 w 87"/>
                  <a:gd name="T2" fmla="+- 0 6748 6659"/>
                  <a:gd name="T3" fmla="*/ 6748 h 90"/>
                  <a:gd name="T4" fmla="+- 0 4887 4887"/>
                  <a:gd name="T5" fmla="*/ T4 w 87"/>
                  <a:gd name="T6" fmla="+- 0 6659 6659"/>
                  <a:gd name="T7" fmla="*/ 6659 h 90"/>
                  <a:gd name="T8" fmla="+- 0 4973 4887"/>
                  <a:gd name="T9" fmla="*/ T8 w 87"/>
                  <a:gd name="T10" fmla="+- 0 6659 6659"/>
                  <a:gd name="T11" fmla="*/ 6659 h 90"/>
                  <a:gd name="T12" fmla="+- 0 4930 4887"/>
                  <a:gd name="T13" fmla="*/ T12 w 87"/>
                  <a:gd name="T14" fmla="+- 0 6748 6659"/>
                  <a:gd name="T15" fmla="*/ 6748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90">
                    <a:moveTo>
                      <a:pt x="43" y="89"/>
                    </a:moveTo>
                    <a:lnTo>
                      <a:pt x="0" y="0"/>
                    </a:lnTo>
                    <a:lnTo>
                      <a:pt x="86" y="0"/>
                    </a:lnTo>
                    <a:lnTo>
                      <a:pt x="43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3" name="Group 202"/>
            <p:cNvGrpSpPr>
              <a:grpSpLocks/>
            </p:cNvGrpSpPr>
            <p:nvPr/>
          </p:nvGrpSpPr>
          <p:grpSpPr bwMode="auto">
            <a:xfrm>
              <a:off x="4575" y="3634"/>
              <a:ext cx="198" cy="3037"/>
              <a:chOff x="4575" y="3634"/>
              <a:chExt cx="198" cy="3037"/>
            </a:xfrm>
          </p:grpSpPr>
          <p:sp>
            <p:nvSpPr>
              <p:cNvPr id="233" name="Freeform 232"/>
              <p:cNvSpPr>
                <a:spLocks/>
              </p:cNvSpPr>
              <p:nvPr/>
            </p:nvSpPr>
            <p:spPr bwMode="auto">
              <a:xfrm>
                <a:off x="4575" y="3634"/>
                <a:ext cx="198" cy="3037"/>
              </a:xfrm>
              <a:custGeom>
                <a:avLst/>
                <a:gdLst>
                  <a:gd name="T0" fmla="+- 0 4575 4575"/>
                  <a:gd name="T1" fmla="*/ T0 w 198"/>
                  <a:gd name="T2" fmla="+- 0 3634 3634"/>
                  <a:gd name="T3" fmla="*/ 3634 h 3037"/>
                  <a:gd name="T4" fmla="+- 0 4772 4575"/>
                  <a:gd name="T5" fmla="*/ T4 w 198"/>
                  <a:gd name="T6" fmla="+- 0 3634 3634"/>
                  <a:gd name="T7" fmla="*/ 3634 h 3037"/>
                  <a:gd name="T8" fmla="+- 0 4772 4575"/>
                  <a:gd name="T9" fmla="*/ T8 w 198"/>
                  <a:gd name="T10" fmla="+- 0 6670 3634"/>
                  <a:gd name="T11" fmla="*/ 6670 h 30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98" h="3037">
                    <a:moveTo>
                      <a:pt x="0" y="0"/>
                    </a:moveTo>
                    <a:lnTo>
                      <a:pt x="197" y="0"/>
                    </a:lnTo>
                    <a:lnTo>
                      <a:pt x="197" y="3036"/>
                    </a:lnTo>
                  </a:path>
                </a:pathLst>
              </a:custGeom>
              <a:noFill/>
              <a:ln w="791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4" name="Group 203"/>
            <p:cNvGrpSpPr>
              <a:grpSpLocks/>
            </p:cNvGrpSpPr>
            <p:nvPr/>
          </p:nvGrpSpPr>
          <p:grpSpPr bwMode="auto">
            <a:xfrm>
              <a:off x="4729" y="6659"/>
              <a:ext cx="87" cy="90"/>
              <a:chOff x="4729" y="6659"/>
              <a:chExt cx="87" cy="90"/>
            </a:xfrm>
          </p:grpSpPr>
          <p:sp>
            <p:nvSpPr>
              <p:cNvPr id="232" name="Freeform 231"/>
              <p:cNvSpPr>
                <a:spLocks/>
              </p:cNvSpPr>
              <p:nvPr/>
            </p:nvSpPr>
            <p:spPr bwMode="auto">
              <a:xfrm>
                <a:off x="4729" y="6659"/>
                <a:ext cx="87" cy="90"/>
              </a:xfrm>
              <a:custGeom>
                <a:avLst/>
                <a:gdLst>
                  <a:gd name="T0" fmla="+- 0 4773 4729"/>
                  <a:gd name="T1" fmla="*/ T0 w 87"/>
                  <a:gd name="T2" fmla="+- 0 6748 6659"/>
                  <a:gd name="T3" fmla="*/ 6748 h 90"/>
                  <a:gd name="T4" fmla="+- 0 4729 4729"/>
                  <a:gd name="T5" fmla="*/ T4 w 87"/>
                  <a:gd name="T6" fmla="+- 0 6659 6659"/>
                  <a:gd name="T7" fmla="*/ 6659 h 90"/>
                  <a:gd name="T8" fmla="+- 0 4815 4729"/>
                  <a:gd name="T9" fmla="*/ T8 w 87"/>
                  <a:gd name="T10" fmla="+- 0 6659 6659"/>
                  <a:gd name="T11" fmla="*/ 6659 h 90"/>
                  <a:gd name="T12" fmla="+- 0 4773 4729"/>
                  <a:gd name="T13" fmla="*/ T12 w 87"/>
                  <a:gd name="T14" fmla="+- 0 6748 6659"/>
                  <a:gd name="T15" fmla="*/ 6748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7" h="90">
                    <a:moveTo>
                      <a:pt x="44" y="89"/>
                    </a:moveTo>
                    <a:lnTo>
                      <a:pt x="0" y="0"/>
                    </a:lnTo>
                    <a:lnTo>
                      <a:pt x="86" y="0"/>
                    </a:lnTo>
                    <a:lnTo>
                      <a:pt x="44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5" name="Group 204"/>
            <p:cNvGrpSpPr>
              <a:grpSpLocks/>
            </p:cNvGrpSpPr>
            <p:nvPr/>
          </p:nvGrpSpPr>
          <p:grpSpPr bwMode="auto">
            <a:xfrm>
              <a:off x="2587" y="2636"/>
              <a:ext cx="464" cy="1888"/>
              <a:chOff x="2587" y="2636"/>
              <a:chExt cx="464" cy="1888"/>
            </a:xfrm>
          </p:grpSpPr>
          <p:sp>
            <p:nvSpPr>
              <p:cNvPr id="231" name="Freeform 230"/>
              <p:cNvSpPr>
                <a:spLocks/>
              </p:cNvSpPr>
              <p:nvPr/>
            </p:nvSpPr>
            <p:spPr bwMode="auto">
              <a:xfrm>
                <a:off x="2587" y="2636"/>
                <a:ext cx="464" cy="1888"/>
              </a:xfrm>
              <a:custGeom>
                <a:avLst/>
                <a:gdLst>
                  <a:gd name="T0" fmla="+- 0 3051 2587"/>
                  <a:gd name="T1" fmla="*/ T0 w 464"/>
                  <a:gd name="T2" fmla="+- 0 4524 2636"/>
                  <a:gd name="T3" fmla="*/ 4524 h 1888"/>
                  <a:gd name="T4" fmla="+- 0 3051 2587"/>
                  <a:gd name="T5" fmla="*/ T4 w 464"/>
                  <a:gd name="T6" fmla="+- 0 2636 2636"/>
                  <a:gd name="T7" fmla="*/ 2636 h 1888"/>
                  <a:gd name="T8" fmla="+- 0 2587 2587"/>
                  <a:gd name="T9" fmla="*/ T8 w 464"/>
                  <a:gd name="T10" fmla="+- 0 2636 2636"/>
                  <a:gd name="T11" fmla="*/ 2636 h 1888"/>
                  <a:gd name="T12" fmla="+- 0 2587 2587"/>
                  <a:gd name="T13" fmla="*/ T12 w 464"/>
                  <a:gd name="T14" fmla="+- 0 4524 2636"/>
                  <a:gd name="T15" fmla="*/ 4524 h 1888"/>
                  <a:gd name="T16" fmla="+- 0 3051 2587"/>
                  <a:gd name="T17" fmla="*/ T16 w 464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4" h="1888">
                    <a:moveTo>
                      <a:pt x="464" y="1888"/>
                    </a:moveTo>
                    <a:lnTo>
                      <a:pt x="464" y="0"/>
                    </a:lnTo>
                    <a:lnTo>
                      <a:pt x="0" y="0"/>
                    </a:lnTo>
                    <a:lnTo>
                      <a:pt x="0" y="1888"/>
                    </a:lnTo>
                    <a:lnTo>
                      <a:pt x="464" y="1888"/>
                    </a:lnTo>
                    <a:close/>
                  </a:path>
                </a:pathLst>
              </a:custGeom>
              <a:noFill/>
              <a:ln w="462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6" name="Group 205"/>
            <p:cNvGrpSpPr>
              <a:grpSpLocks/>
            </p:cNvGrpSpPr>
            <p:nvPr/>
          </p:nvGrpSpPr>
          <p:grpSpPr bwMode="auto">
            <a:xfrm>
              <a:off x="3208" y="2636"/>
              <a:ext cx="667" cy="1888"/>
              <a:chOff x="3208" y="2636"/>
              <a:chExt cx="667" cy="1888"/>
            </a:xfrm>
          </p:grpSpPr>
          <p:sp>
            <p:nvSpPr>
              <p:cNvPr id="230" name="Freeform 229"/>
              <p:cNvSpPr>
                <a:spLocks/>
              </p:cNvSpPr>
              <p:nvPr/>
            </p:nvSpPr>
            <p:spPr bwMode="auto">
              <a:xfrm>
                <a:off x="3208" y="2636"/>
                <a:ext cx="667" cy="1888"/>
              </a:xfrm>
              <a:custGeom>
                <a:avLst/>
                <a:gdLst>
                  <a:gd name="T0" fmla="+- 0 3208 3208"/>
                  <a:gd name="T1" fmla="*/ T0 w 667"/>
                  <a:gd name="T2" fmla="+- 0 4524 2636"/>
                  <a:gd name="T3" fmla="*/ 4524 h 1888"/>
                  <a:gd name="T4" fmla="+- 0 3208 3208"/>
                  <a:gd name="T5" fmla="*/ T4 w 667"/>
                  <a:gd name="T6" fmla="+- 0 2636 2636"/>
                  <a:gd name="T7" fmla="*/ 2636 h 1888"/>
                  <a:gd name="T8" fmla="+- 0 3875 3208"/>
                  <a:gd name="T9" fmla="*/ T8 w 667"/>
                  <a:gd name="T10" fmla="+- 0 2636 2636"/>
                  <a:gd name="T11" fmla="*/ 2636 h 1888"/>
                  <a:gd name="T12" fmla="+- 0 3875 3208"/>
                  <a:gd name="T13" fmla="*/ T12 w 667"/>
                  <a:gd name="T14" fmla="+- 0 4524 2636"/>
                  <a:gd name="T15" fmla="*/ 4524 h 1888"/>
                  <a:gd name="T16" fmla="+- 0 3208 3208"/>
                  <a:gd name="T17" fmla="*/ T16 w 667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67" h="1888">
                    <a:moveTo>
                      <a:pt x="0" y="1888"/>
                    </a:moveTo>
                    <a:lnTo>
                      <a:pt x="0" y="0"/>
                    </a:lnTo>
                    <a:lnTo>
                      <a:pt x="667" y="0"/>
                    </a:lnTo>
                    <a:lnTo>
                      <a:pt x="667" y="1888"/>
                    </a:lnTo>
                    <a:lnTo>
                      <a:pt x="0" y="1888"/>
                    </a:lnTo>
                    <a:close/>
                  </a:path>
                </a:pathLst>
              </a:custGeom>
              <a:solidFill>
                <a:srgbClr val="DAE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7" name="Group 206"/>
            <p:cNvGrpSpPr>
              <a:grpSpLocks/>
            </p:cNvGrpSpPr>
            <p:nvPr/>
          </p:nvGrpSpPr>
          <p:grpSpPr bwMode="auto">
            <a:xfrm>
              <a:off x="3208" y="2636"/>
              <a:ext cx="666" cy="1888"/>
              <a:chOff x="3208" y="2636"/>
              <a:chExt cx="666" cy="1888"/>
            </a:xfrm>
          </p:grpSpPr>
          <p:sp>
            <p:nvSpPr>
              <p:cNvPr id="229" name="Freeform 228"/>
              <p:cNvSpPr>
                <a:spLocks/>
              </p:cNvSpPr>
              <p:nvPr/>
            </p:nvSpPr>
            <p:spPr bwMode="auto">
              <a:xfrm>
                <a:off x="3208" y="2636"/>
                <a:ext cx="666" cy="1888"/>
              </a:xfrm>
              <a:custGeom>
                <a:avLst/>
                <a:gdLst>
                  <a:gd name="T0" fmla="+- 0 3874 3208"/>
                  <a:gd name="T1" fmla="*/ T0 w 666"/>
                  <a:gd name="T2" fmla="+- 0 4524 2636"/>
                  <a:gd name="T3" fmla="*/ 4524 h 1888"/>
                  <a:gd name="T4" fmla="+- 0 3874 3208"/>
                  <a:gd name="T5" fmla="*/ T4 w 666"/>
                  <a:gd name="T6" fmla="+- 0 2636 2636"/>
                  <a:gd name="T7" fmla="*/ 2636 h 1888"/>
                  <a:gd name="T8" fmla="+- 0 3208 3208"/>
                  <a:gd name="T9" fmla="*/ T8 w 666"/>
                  <a:gd name="T10" fmla="+- 0 2636 2636"/>
                  <a:gd name="T11" fmla="*/ 2636 h 1888"/>
                  <a:gd name="T12" fmla="+- 0 3208 3208"/>
                  <a:gd name="T13" fmla="*/ T12 w 666"/>
                  <a:gd name="T14" fmla="+- 0 4524 2636"/>
                  <a:gd name="T15" fmla="*/ 4524 h 1888"/>
                  <a:gd name="T16" fmla="+- 0 3874 3208"/>
                  <a:gd name="T17" fmla="*/ T16 w 666"/>
                  <a:gd name="T18" fmla="+- 0 4524 2636"/>
                  <a:gd name="T19" fmla="*/ 4524 h 18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66" h="1888">
                    <a:moveTo>
                      <a:pt x="666" y="1888"/>
                    </a:moveTo>
                    <a:lnTo>
                      <a:pt x="666" y="0"/>
                    </a:lnTo>
                    <a:lnTo>
                      <a:pt x="0" y="0"/>
                    </a:lnTo>
                    <a:lnTo>
                      <a:pt x="0" y="1888"/>
                    </a:lnTo>
                    <a:lnTo>
                      <a:pt x="666" y="1888"/>
                    </a:lnTo>
                    <a:close/>
                  </a:path>
                </a:pathLst>
              </a:custGeom>
              <a:noFill/>
              <a:ln w="461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8" name="Group 207"/>
            <p:cNvGrpSpPr>
              <a:grpSpLocks/>
            </p:cNvGrpSpPr>
            <p:nvPr/>
          </p:nvGrpSpPr>
          <p:grpSpPr bwMode="auto">
            <a:xfrm>
              <a:off x="6379" y="3573"/>
              <a:ext cx="99" cy="2"/>
              <a:chOff x="6379" y="3573"/>
              <a:chExt cx="99" cy="2"/>
            </a:xfrm>
          </p:grpSpPr>
          <p:sp>
            <p:nvSpPr>
              <p:cNvPr id="228" name="Freeform 227"/>
              <p:cNvSpPr>
                <a:spLocks/>
              </p:cNvSpPr>
              <p:nvPr/>
            </p:nvSpPr>
            <p:spPr bwMode="auto">
              <a:xfrm>
                <a:off x="6379" y="3573"/>
                <a:ext cx="99" cy="2"/>
              </a:xfrm>
              <a:custGeom>
                <a:avLst/>
                <a:gdLst>
                  <a:gd name="T0" fmla="+- 0 6379 6379"/>
                  <a:gd name="T1" fmla="*/ T0 w 99"/>
                  <a:gd name="T2" fmla="+- 0 6478 6379"/>
                  <a:gd name="T3" fmla="*/ T2 w 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">
                    <a:moveTo>
                      <a:pt x="0" y="0"/>
                    </a:moveTo>
                    <a:lnTo>
                      <a:pt x="99" y="0"/>
                    </a:lnTo>
                  </a:path>
                </a:pathLst>
              </a:custGeom>
              <a:noFill/>
              <a:ln w="810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9" name="Group 208"/>
            <p:cNvGrpSpPr>
              <a:grpSpLocks/>
            </p:cNvGrpSpPr>
            <p:nvPr/>
          </p:nvGrpSpPr>
          <p:grpSpPr bwMode="auto">
            <a:xfrm>
              <a:off x="6467" y="3528"/>
              <a:ext cx="88" cy="90"/>
              <a:chOff x="6467" y="3528"/>
              <a:chExt cx="88" cy="90"/>
            </a:xfrm>
          </p:grpSpPr>
          <p:sp>
            <p:nvSpPr>
              <p:cNvPr id="227" name="Freeform 226"/>
              <p:cNvSpPr>
                <a:spLocks/>
              </p:cNvSpPr>
              <p:nvPr/>
            </p:nvSpPr>
            <p:spPr bwMode="auto">
              <a:xfrm>
                <a:off x="6467" y="3528"/>
                <a:ext cx="88" cy="90"/>
              </a:xfrm>
              <a:custGeom>
                <a:avLst/>
                <a:gdLst>
                  <a:gd name="T0" fmla="+- 0 6467 6467"/>
                  <a:gd name="T1" fmla="*/ T0 w 88"/>
                  <a:gd name="T2" fmla="+- 0 3618 3528"/>
                  <a:gd name="T3" fmla="*/ 3618 h 90"/>
                  <a:gd name="T4" fmla="+- 0 6467 6467"/>
                  <a:gd name="T5" fmla="*/ T4 w 88"/>
                  <a:gd name="T6" fmla="+- 0 3528 3528"/>
                  <a:gd name="T7" fmla="*/ 3528 h 90"/>
                  <a:gd name="T8" fmla="+- 0 6554 6467"/>
                  <a:gd name="T9" fmla="*/ T8 w 88"/>
                  <a:gd name="T10" fmla="+- 0 3573 3528"/>
                  <a:gd name="T11" fmla="*/ 3573 h 90"/>
                  <a:gd name="T12" fmla="+- 0 6467 6467"/>
                  <a:gd name="T13" fmla="*/ T12 w 88"/>
                  <a:gd name="T14" fmla="+- 0 3618 3528"/>
                  <a:gd name="T15" fmla="*/ 3618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" h="90">
                    <a:moveTo>
                      <a:pt x="0" y="90"/>
                    </a:moveTo>
                    <a:lnTo>
                      <a:pt x="0" y="0"/>
                    </a:lnTo>
                    <a:lnTo>
                      <a:pt x="87" y="4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0" name="Group 209"/>
            <p:cNvGrpSpPr>
              <a:grpSpLocks/>
            </p:cNvGrpSpPr>
            <p:nvPr/>
          </p:nvGrpSpPr>
          <p:grpSpPr bwMode="auto">
            <a:xfrm>
              <a:off x="7019" y="3573"/>
              <a:ext cx="99" cy="2"/>
              <a:chOff x="7019" y="3573"/>
              <a:chExt cx="99" cy="2"/>
            </a:xfrm>
          </p:grpSpPr>
          <p:sp>
            <p:nvSpPr>
              <p:cNvPr id="226" name="Freeform 225"/>
              <p:cNvSpPr>
                <a:spLocks/>
              </p:cNvSpPr>
              <p:nvPr/>
            </p:nvSpPr>
            <p:spPr bwMode="auto">
              <a:xfrm>
                <a:off x="7019" y="3573"/>
                <a:ext cx="99" cy="2"/>
              </a:xfrm>
              <a:custGeom>
                <a:avLst/>
                <a:gdLst>
                  <a:gd name="T0" fmla="+- 0 7019 7019"/>
                  <a:gd name="T1" fmla="*/ T0 w 99"/>
                  <a:gd name="T2" fmla="+- 0 7117 7019"/>
                  <a:gd name="T3" fmla="*/ T2 w 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">
                    <a:moveTo>
                      <a:pt x="0" y="0"/>
                    </a:moveTo>
                    <a:lnTo>
                      <a:pt x="98" y="0"/>
                    </a:lnTo>
                  </a:path>
                </a:pathLst>
              </a:custGeom>
              <a:noFill/>
              <a:ln w="810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1" name="Group 210"/>
            <p:cNvGrpSpPr>
              <a:grpSpLocks/>
            </p:cNvGrpSpPr>
            <p:nvPr/>
          </p:nvGrpSpPr>
          <p:grpSpPr bwMode="auto">
            <a:xfrm>
              <a:off x="1859" y="1962"/>
              <a:ext cx="6027" cy="5811"/>
              <a:chOff x="1859" y="1962"/>
              <a:chExt cx="6027" cy="5811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7106" y="3528"/>
                <a:ext cx="88" cy="90"/>
              </a:xfrm>
              <a:custGeom>
                <a:avLst/>
                <a:gdLst>
                  <a:gd name="T0" fmla="+- 0 7106 7106"/>
                  <a:gd name="T1" fmla="*/ T0 w 88"/>
                  <a:gd name="T2" fmla="+- 0 3618 3528"/>
                  <a:gd name="T3" fmla="*/ 3618 h 90"/>
                  <a:gd name="T4" fmla="+- 0 7106 7106"/>
                  <a:gd name="T5" fmla="*/ T4 w 88"/>
                  <a:gd name="T6" fmla="+- 0 3528 3528"/>
                  <a:gd name="T7" fmla="*/ 3528 h 90"/>
                  <a:gd name="T8" fmla="+- 0 7194 7106"/>
                  <a:gd name="T9" fmla="*/ T8 w 88"/>
                  <a:gd name="T10" fmla="+- 0 3573 3528"/>
                  <a:gd name="T11" fmla="*/ 3573 h 90"/>
                  <a:gd name="T12" fmla="+- 0 7106 7106"/>
                  <a:gd name="T13" fmla="*/ T12 w 88"/>
                  <a:gd name="T14" fmla="+- 0 3618 3528"/>
                  <a:gd name="T15" fmla="*/ 3618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" h="90">
                    <a:moveTo>
                      <a:pt x="0" y="90"/>
                    </a:moveTo>
                    <a:lnTo>
                      <a:pt x="0" y="0"/>
                    </a:lnTo>
                    <a:lnTo>
                      <a:pt x="88" y="4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3" name="Text Box 379"/>
              <p:cNvSpPr txBox="1">
                <a:spLocks noChangeArrowheads="1"/>
              </p:cNvSpPr>
              <p:nvPr/>
            </p:nvSpPr>
            <p:spPr bwMode="auto">
              <a:xfrm>
                <a:off x="1962" y="7038"/>
                <a:ext cx="846" cy="612"/>
              </a:xfrm>
              <a:prstGeom prst="rect">
                <a:avLst/>
              </a:prstGeom>
              <a:solidFill>
                <a:srgbClr val="E2EFD9"/>
              </a:solidFill>
              <a:ln w="459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Bef>
                    <a:spcPts val="120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T6.1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14605" marR="14605" algn="ctr">
                  <a:lnSpc>
                    <a:spcPct val="105000"/>
                  </a:lnSpc>
                  <a:spcBef>
                    <a:spcPts val="45"/>
                  </a:spcBef>
                  <a:spcAft>
                    <a:spcPts val="0"/>
                  </a:spcAft>
                </a:pP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Stakeholder</a:t>
                </a:r>
                <a:r>
                  <a:rPr lang="en-US" sz="750" spc="13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analysis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4" name="Text Box 378"/>
              <p:cNvSpPr txBox="1">
                <a:spLocks noChangeArrowheads="1"/>
              </p:cNvSpPr>
              <p:nvPr/>
            </p:nvSpPr>
            <p:spPr bwMode="auto">
              <a:xfrm>
                <a:off x="2891" y="7038"/>
                <a:ext cx="846" cy="612"/>
              </a:xfrm>
              <a:prstGeom prst="rect">
                <a:avLst/>
              </a:prstGeom>
              <a:solidFill>
                <a:srgbClr val="E2EFD9"/>
              </a:solidFill>
              <a:ln w="459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Bef>
                    <a:spcPts val="120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T6.2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14605" marR="13970" algn="ctr">
                  <a:lnSpc>
                    <a:spcPct val="105000"/>
                  </a:lnSpc>
                  <a:spcBef>
                    <a:spcPts val="45"/>
                  </a:spcBef>
                  <a:spcAft>
                    <a:spcPts val="0"/>
                  </a:spcAft>
                </a:pP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Stakeholder</a:t>
                </a:r>
                <a:r>
                  <a:rPr lang="en-US" sz="750" spc="13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dialogue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5" name="Text Box 377"/>
              <p:cNvSpPr txBox="1">
                <a:spLocks noChangeArrowheads="1"/>
              </p:cNvSpPr>
              <p:nvPr/>
            </p:nvSpPr>
            <p:spPr bwMode="auto">
              <a:xfrm>
                <a:off x="3822" y="7038"/>
                <a:ext cx="2103" cy="612"/>
              </a:xfrm>
              <a:prstGeom prst="rect">
                <a:avLst/>
              </a:prstGeom>
              <a:solidFill>
                <a:srgbClr val="A8D08D"/>
              </a:solidFill>
              <a:ln w="4621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Bef>
                    <a:spcPts val="580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T6.3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algn="ctr">
                  <a:spcBef>
                    <a:spcPts val="45"/>
                  </a:spcBef>
                  <a:spcAft>
                    <a:spcPts val="0"/>
                  </a:spcAft>
                </a:pP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Web</a:t>
                </a:r>
                <a:r>
                  <a:rPr lang="en-US" sz="750" spc="-8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platform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6" name="Text Box 376"/>
              <p:cNvSpPr txBox="1">
                <a:spLocks noChangeArrowheads="1"/>
              </p:cNvSpPr>
              <p:nvPr/>
            </p:nvSpPr>
            <p:spPr bwMode="auto">
              <a:xfrm>
                <a:off x="6026" y="7038"/>
                <a:ext cx="846" cy="612"/>
              </a:xfrm>
              <a:prstGeom prst="rect">
                <a:avLst/>
              </a:prstGeom>
              <a:solidFill>
                <a:srgbClr val="E2EFD9"/>
              </a:solidFill>
              <a:ln w="459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172085">
                  <a:spcBef>
                    <a:spcPts val="120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T6.4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116840" marR="119380" indent="20320">
                  <a:lnSpc>
                    <a:spcPct val="105000"/>
                  </a:lnSpc>
                  <a:spcBef>
                    <a:spcPts val="45"/>
                  </a:spcBef>
                  <a:spcAft>
                    <a:spcPts val="0"/>
                  </a:spcAft>
                </a:pP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Visual</a:t>
                </a:r>
                <a:r>
                  <a:rPr lang="en-US" sz="750" spc="11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15">
                    <a:effectLst/>
                    <a:latin typeface="Arial"/>
                    <a:ea typeface="Calibri"/>
                    <a:cs typeface="Times New Roman"/>
                  </a:rPr>
                  <a:t>identity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7" name="Text Box 375"/>
              <p:cNvSpPr txBox="1">
                <a:spLocks noChangeArrowheads="1"/>
              </p:cNvSpPr>
              <p:nvPr/>
            </p:nvSpPr>
            <p:spPr bwMode="auto">
              <a:xfrm>
                <a:off x="6955" y="7038"/>
                <a:ext cx="846" cy="612"/>
              </a:xfrm>
              <a:prstGeom prst="rect">
                <a:avLst/>
              </a:prstGeom>
              <a:solidFill>
                <a:srgbClr val="E2EFD9"/>
              </a:solidFill>
              <a:ln w="459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171450">
                  <a:spcBef>
                    <a:spcPts val="120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T6.5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33020" marR="30480" indent="130810">
                  <a:lnSpc>
                    <a:spcPct val="105000"/>
                  </a:lnSpc>
                  <a:spcBef>
                    <a:spcPts val="45"/>
                  </a:spcBef>
                  <a:spcAft>
                    <a:spcPts val="0"/>
                  </a:spcAft>
                </a:pP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Final</a:t>
                </a:r>
                <a:r>
                  <a:rPr lang="en-US" sz="750" spc="11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conference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8" name="Text Box 374"/>
              <p:cNvSpPr txBox="1">
                <a:spLocks noChangeArrowheads="1"/>
              </p:cNvSpPr>
              <p:nvPr/>
            </p:nvSpPr>
            <p:spPr bwMode="auto">
              <a:xfrm>
                <a:off x="5153" y="4949"/>
                <a:ext cx="2629" cy="1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241300">
                  <a:spcBef>
                    <a:spcPts val="455"/>
                  </a:spcBef>
                  <a:spcAft>
                    <a:spcPts val="0"/>
                  </a:spcAft>
                </a:pPr>
                <a:r>
                  <a:rPr lang="en-US" sz="850" b="1" spc="5">
                    <a:effectLst/>
                    <a:latin typeface="Arial"/>
                    <a:ea typeface="Calibri"/>
                    <a:cs typeface="Times New Roman"/>
                  </a:rPr>
                  <a:t>WP5</a:t>
                </a:r>
                <a:r>
                  <a:rPr lang="en-US" sz="850" b="1" spc="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Recommendations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9" name="Text Box 373"/>
              <p:cNvSpPr txBox="1">
                <a:spLocks noChangeArrowheads="1"/>
              </p:cNvSpPr>
              <p:nvPr/>
            </p:nvSpPr>
            <p:spPr bwMode="auto">
              <a:xfrm>
                <a:off x="5153" y="2026"/>
                <a:ext cx="2629" cy="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Bef>
                    <a:spcPts val="25"/>
                  </a:spcBef>
                  <a:spcAft>
                    <a:spcPts val="0"/>
                  </a:spcAft>
                </a:pPr>
                <a:r>
                  <a:rPr lang="en-US" sz="800">
                    <a:effectLst/>
                    <a:latin typeface="Arial"/>
                    <a:ea typeface="Arial"/>
                    <a:cs typeface="Arial"/>
                  </a:rPr>
                  <a:t> 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522605">
                  <a:spcAft>
                    <a:spcPts val="0"/>
                  </a:spcAft>
                </a:pPr>
                <a:r>
                  <a:rPr lang="en-US" sz="850" b="1" spc="5">
                    <a:effectLst/>
                    <a:latin typeface="Arial"/>
                    <a:ea typeface="Calibri"/>
                    <a:cs typeface="Times New Roman"/>
                  </a:rPr>
                  <a:t>WP3</a:t>
                </a:r>
                <a:r>
                  <a:rPr lang="en-US" sz="850" b="1" spc="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 spc="5">
                    <a:effectLst/>
                    <a:latin typeface="Arial"/>
                    <a:ea typeface="Calibri"/>
                    <a:cs typeface="Times New Roman"/>
                  </a:rPr>
                  <a:t>Models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0" name="Text Box 372"/>
              <p:cNvSpPr txBox="1">
                <a:spLocks noChangeArrowheads="1"/>
              </p:cNvSpPr>
              <p:nvPr/>
            </p:nvSpPr>
            <p:spPr bwMode="auto">
              <a:xfrm>
                <a:off x="1937" y="4959"/>
                <a:ext cx="2604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170815">
                  <a:spcBef>
                    <a:spcPts val="405"/>
                  </a:spcBef>
                  <a:spcAft>
                    <a:spcPts val="0"/>
                  </a:spcAft>
                </a:pPr>
                <a:r>
                  <a:rPr lang="en-US" sz="850" b="1" spc="5">
                    <a:effectLst/>
                    <a:latin typeface="Arial"/>
                    <a:ea typeface="Calibri"/>
                    <a:cs typeface="Times New Roman"/>
                  </a:rPr>
                  <a:t>WP4</a:t>
                </a:r>
                <a:r>
                  <a:rPr lang="en-US" sz="850" b="1" spc="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Pilot</a:t>
                </a:r>
                <a:r>
                  <a:rPr lang="en-US" sz="850" spc="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case</a:t>
                </a:r>
                <a:r>
                  <a:rPr lang="en-US" sz="850" spc="3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wind</a:t>
                </a:r>
                <a:r>
                  <a:rPr lang="en-US" sz="850" spc="-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 spc="5">
                    <a:effectLst/>
                    <a:latin typeface="Arial"/>
                    <a:ea typeface="Calibri"/>
                    <a:cs typeface="Times New Roman"/>
                  </a:rPr>
                  <a:t>energy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1" name="Text Box 371"/>
              <p:cNvSpPr txBox="1">
                <a:spLocks noChangeArrowheads="1"/>
              </p:cNvSpPr>
              <p:nvPr/>
            </p:nvSpPr>
            <p:spPr bwMode="auto">
              <a:xfrm>
                <a:off x="1937" y="5340"/>
                <a:ext cx="260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77470">
                  <a:spcBef>
                    <a:spcPts val="195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T4.1</a:t>
                </a:r>
                <a:r>
                  <a:rPr lang="en-US" sz="750" spc="-6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Selection</a:t>
                </a:r>
                <a:r>
                  <a:rPr lang="en-US" sz="750" spc="-5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and</a:t>
                </a:r>
                <a:r>
                  <a:rPr lang="en-US" sz="750" spc="-5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system</a:t>
                </a:r>
                <a:r>
                  <a:rPr lang="en-US" sz="750" spc="-3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definition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2" name="Text Box 370"/>
              <p:cNvSpPr txBox="1">
                <a:spLocks noChangeArrowheads="1"/>
              </p:cNvSpPr>
              <p:nvPr/>
            </p:nvSpPr>
            <p:spPr bwMode="auto">
              <a:xfrm>
                <a:off x="2000" y="5671"/>
                <a:ext cx="2541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518160" marR="158750" indent="-377190">
                  <a:lnSpc>
                    <a:spcPct val="105000"/>
                  </a:lnSpc>
                  <a:spcBef>
                    <a:spcPts val="255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T4.2</a:t>
                </a:r>
                <a:r>
                  <a:rPr lang="en-US" sz="750" spc="-7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Illustration</a:t>
                </a:r>
                <a:r>
                  <a:rPr lang="en-US" sz="750" spc="-6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of</a:t>
                </a:r>
                <a:r>
                  <a:rPr lang="en-US" sz="750" spc="-7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methodology</a:t>
                </a:r>
                <a:r>
                  <a:rPr lang="en-US" sz="750" spc="1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15">
                    <a:effectLst/>
                    <a:latin typeface="Arial"/>
                    <a:ea typeface="Calibri"/>
                    <a:cs typeface="Times New Roman"/>
                  </a:rPr>
                  <a:t>(in</a:t>
                </a:r>
                <a:r>
                  <a:rPr lang="en-US" sz="750" spc="-3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 spc="-5">
                    <a:effectLst/>
                    <a:latin typeface="Arial"/>
                    <a:ea typeface="Calibri"/>
                    <a:cs typeface="Times New Roman"/>
                  </a:rPr>
                  <a:t>pilot</a:t>
                </a:r>
                <a:r>
                  <a:rPr lang="en-US" sz="750" spc="-4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case)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3" name="Text Box 369"/>
              <p:cNvSpPr txBox="1">
                <a:spLocks noChangeArrowheads="1"/>
              </p:cNvSpPr>
              <p:nvPr/>
            </p:nvSpPr>
            <p:spPr bwMode="auto">
              <a:xfrm>
                <a:off x="2000" y="6210"/>
                <a:ext cx="2541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441960">
                  <a:spcBef>
                    <a:spcPts val="195"/>
                  </a:spcBef>
                  <a:spcAft>
                    <a:spcPts val="0"/>
                  </a:spcAft>
                </a:pP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T4.3</a:t>
                </a:r>
                <a:r>
                  <a:rPr lang="en-US" sz="750" spc="-11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750">
                    <a:effectLst/>
                    <a:latin typeface="Arial"/>
                    <a:ea typeface="Calibri"/>
                    <a:cs typeface="Times New Roman"/>
                  </a:rPr>
                  <a:t>Implications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4" name="Text Box 368"/>
              <p:cNvSpPr txBox="1">
                <a:spLocks noChangeArrowheads="1"/>
              </p:cNvSpPr>
              <p:nvPr/>
            </p:nvSpPr>
            <p:spPr bwMode="auto">
              <a:xfrm>
                <a:off x="1859" y="1962"/>
                <a:ext cx="6027" cy="4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Bef>
                    <a:spcPts val="40"/>
                  </a:spcBef>
                  <a:spcAft>
                    <a:spcPts val="0"/>
                  </a:spcAft>
                </a:pPr>
                <a:r>
                  <a:rPr lang="en-US" sz="600">
                    <a:effectLst/>
                    <a:latin typeface="Arial"/>
                    <a:ea typeface="Arial"/>
                    <a:cs typeface="Arial"/>
                  </a:rPr>
                  <a:t> 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436880" marR="2496185" indent="20955">
                  <a:lnSpc>
                    <a:spcPct val="108000"/>
                  </a:lnSpc>
                  <a:spcAft>
                    <a:spcPts val="0"/>
                  </a:spcAft>
                </a:pPr>
                <a:r>
                  <a:rPr lang="en-US" sz="850" b="1" spc="5">
                    <a:effectLst/>
                    <a:latin typeface="Arial"/>
                    <a:ea typeface="Calibri"/>
                    <a:cs typeface="Times New Roman"/>
                  </a:rPr>
                  <a:t>WP2</a:t>
                </a:r>
                <a:r>
                  <a:rPr lang="en-US" sz="850" b="1" spc="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Challenges,</a:t>
                </a:r>
                <a:r>
                  <a:rPr lang="en-US" sz="850" spc="14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systems,</a:t>
                </a:r>
                <a:r>
                  <a:rPr lang="en-US" sz="850" spc="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and</a:t>
                </a:r>
                <a:r>
                  <a:rPr lang="en-US" sz="850" spc="-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 spc="5">
                    <a:effectLst/>
                    <a:latin typeface="Arial"/>
                    <a:ea typeface="Calibri"/>
                    <a:cs typeface="Times New Roman"/>
                  </a:rPr>
                  <a:t>data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5" name="Text Box 367"/>
              <p:cNvSpPr txBox="1">
                <a:spLocks noChangeArrowheads="1"/>
              </p:cNvSpPr>
              <p:nvPr/>
            </p:nvSpPr>
            <p:spPr bwMode="auto">
              <a:xfrm>
                <a:off x="1859" y="6748"/>
                <a:ext cx="6027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1060450">
                  <a:spcBef>
                    <a:spcPts val="140"/>
                  </a:spcBef>
                  <a:spcAft>
                    <a:spcPts val="0"/>
                  </a:spcAft>
                </a:pPr>
                <a:r>
                  <a:rPr lang="en-US" sz="850" b="1" spc="5">
                    <a:effectLst/>
                    <a:latin typeface="Arial"/>
                    <a:ea typeface="Calibri"/>
                    <a:cs typeface="Times New Roman"/>
                  </a:rPr>
                  <a:t>WP6</a:t>
                </a:r>
                <a:r>
                  <a:rPr lang="en-US" sz="850" b="1" spc="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Communication</a:t>
                </a:r>
                <a:r>
                  <a:rPr lang="en-US" sz="850" spc="15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&amp;</a:t>
                </a:r>
                <a:r>
                  <a:rPr lang="en-US" sz="850" spc="1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n-US" sz="850">
                    <a:effectLst/>
                    <a:latin typeface="Arial"/>
                    <a:ea typeface="Calibri"/>
                    <a:cs typeface="Times New Roman"/>
                  </a:rPr>
                  <a:t>dissemination</a:t>
                </a:r>
                <a:endParaRPr lang="nb-NO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2914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48" y="1101022"/>
            <a:ext cx="7003952" cy="54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8252" y="833735"/>
            <a:ext cx="153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1. Stages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048000" y="2374265"/>
            <a:ext cx="2015490" cy="673735"/>
            <a:chOff x="11" y="11"/>
            <a:chExt cx="3174" cy="10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1" y="11"/>
              <a:ext cx="3174" cy="1061"/>
              <a:chOff x="11" y="11"/>
              <a:chExt cx="3174" cy="1061"/>
            </a:xfrm>
          </p:grpSpPr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11" y="11"/>
                <a:ext cx="3174" cy="1061"/>
              </a:xfrm>
              <a:custGeom>
                <a:avLst/>
                <a:gdLst>
                  <a:gd name="T0" fmla="+- 0 50 11"/>
                  <a:gd name="T1" fmla="*/ T0 w 3174"/>
                  <a:gd name="T2" fmla="+- 0 1071 11"/>
                  <a:gd name="T3" fmla="*/ 1071 h 1061"/>
                  <a:gd name="T4" fmla="+- 0 29 11"/>
                  <a:gd name="T5" fmla="*/ T4 w 3174"/>
                  <a:gd name="T6" fmla="+- 0 1065 11"/>
                  <a:gd name="T7" fmla="*/ 1065 h 1061"/>
                  <a:gd name="T8" fmla="+- 0 15 11"/>
                  <a:gd name="T9" fmla="*/ T8 w 3174"/>
                  <a:gd name="T10" fmla="+- 0 1049 11"/>
                  <a:gd name="T11" fmla="*/ 1049 h 1061"/>
                  <a:gd name="T12" fmla="+- 0 11 11"/>
                  <a:gd name="T13" fmla="*/ T12 w 3174"/>
                  <a:gd name="T14" fmla="+- 0 50 11"/>
                  <a:gd name="T15" fmla="*/ 50 h 1061"/>
                  <a:gd name="T16" fmla="+- 0 17 11"/>
                  <a:gd name="T17" fmla="*/ T16 w 3174"/>
                  <a:gd name="T18" fmla="+- 0 28 11"/>
                  <a:gd name="T19" fmla="*/ 28 h 1061"/>
                  <a:gd name="T20" fmla="+- 0 33 11"/>
                  <a:gd name="T21" fmla="*/ T20 w 3174"/>
                  <a:gd name="T22" fmla="+- 0 14 11"/>
                  <a:gd name="T23" fmla="*/ 14 h 1061"/>
                  <a:gd name="T24" fmla="+- 0 3145 11"/>
                  <a:gd name="T25" fmla="*/ T24 w 3174"/>
                  <a:gd name="T26" fmla="+- 0 11 11"/>
                  <a:gd name="T27" fmla="*/ 11 h 1061"/>
                  <a:gd name="T28" fmla="+- 0 3167 11"/>
                  <a:gd name="T29" fmla="*/ T28 w 3174"/>
                  <a:gd name="T30" fmla="+- 0 16 11"/>
                  <a:gd name="T31" fmla="*/ 16 h 1061"/>
                  <a:gd name="T32" fmla="+- 0 3181 11"/>
                  <a:gd name="T33" fmla="*/ T32 w 3174"/>
                  <a:gd name="T34" fmla="+- 0 32 11"/>
                  <a:gd name="T35" fmla="*/ 32 h 1061"/>
                  <a:gd name="T36" fmla="+- 0 3184 11"/>
                  <a:gd name="T37" fmla="*/ T36 w 3174"/>
                  <a:gd name="T38" fmla="+- 0 1032 11"/>
                  <a:gd name="T39" fmla="*/ 1032 h 1061"/>
                  <a:gd name="T40" fmla="+- 0 3178 11"/>
                  <a:gd name="T41" fmla="*/ T40 w 3174"/>
                  <a:gd name="T42" fmla="+- 0 1053 11"/>
                  <a:gd name="T43" fmla="*/ 1053 h 1061"/>
                  <a:gd name="T44" fmla="+- 0 3163 11"/>
                  <a:gd name="T45" fmla="*/ T44 w 3174"/>
                  <a:gd name="T46" fmla="+- 0 1067 11"/>
                  <a:gd name="T47" fmla="*/ 1067 h 1061"/>
                  <a:gd name="T48" fmla="+- 0 50 11"/>
                  <a:gd name="T49" fmla="*/ T48 w 3174"/>
                  <a:gd name="T50" fmla="+- 0 1071 11"/>
                  <a:gd name="T51" fmla="*/ 1071 h 10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174" h="1061">
                    <a:moveTo>
                      <a:pt x="39" y="1060"/>
                    </a:moveTo>
                    <a:lnTo>
                      <a:pt x="18" y="1054"/>
                    </a:lnTo>
                    <a:lnTo>
                      <a:pt x="4" y="1038"/>
                    </a:lnTo>
                    <a:lnTo>
                      <a:pt x="0" y="39"/>
                    </a:lnTo>
                    <a:lnTo>
                      <a:pt x="6" y="17"/>
                    </a:lnTo>
                    <a:lnTo>
                      <a:pt x="22" y="3"/>
                    </a:lnTo>
                    <a:lnTo>
                      <a:pt x="3134" y="0"/>
                    </a:lnTo>
                    <a:lnTo>
                      <a:pt x="3156" y="5"/>
                    </a:lnTo>
                    <a:lnTo>
                      <a:pt x="3170" y="21"/>
                    </a:lnTo>
                    <a:lnTo>
                      <a:pt x="3173" y="1021"/>
                    </a:lnTo>
                    <a:lnTo>
                      <a:pt x="3167" y="1042"/>
                    </a:lnTo>
                    <a:lnTo>
                      <a:pt x="3152" y="1056"/>
                    </a:lnTo>
                    <a:lnTo>
                      <a:pt x="39" y="1060"/>
                    </a:lnTo>
                    <a:close/>
                  </a:path>
                </a:pathLst>
              </a:custGeom>
              <a:solidFill>
                <a:srgbClr val="A0B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1" y="11"/>
              <a:ext cx="3174" cy="1061"/>
              <a:chOff x="11" y="11"/>
              <a:chExt cx="3174" cy="1061"/>
            </a:xfrm>
          </p:grpSpPr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11" y="11"/>
                <a:ext cx="3174" cy="1061"/>
              </a:xfrm>
              <a:custGeom>
                <a:avLst/>
                <a:gdLst>
                  <a:gd name="T0" fmla="+- 0 3184 11"/>
                  <a:gd name="T1" fmla="*/ T0 w 3174"/>
                  <a:gd name="T2" fmla="+- 0 1032 11"/>
                  <a:gd name="T3" fmla="*/ 1032 h 1061"/>
                  <a:gd name="T4" fmla="+- 0 3178 11"/>
                  <a:gd name="T5" fmla="*/ T4 w 3174"/>
                  <a:gd name="T6" fmla="+- 0 1053 11"/>
                  <a:gd name="T7" fmla="*/ 1053 h 1061"/>
                  <a:gd name="T8" fmla="+- 0 3163 11"/>
                  <a:gd name="T9" fmla="*/ T8 w 3174"/>
                  <a:gd name="T10" fmla="+- 0 1067 11"/>
                  <a:gd name="T11" fmla="*/ 1067 h 1061"/>
                  <a:gd name="T12" fmla="+- 0 50 11"/>
                  <a:gd name="T13" fmla="*/ T12 w 3174"/>
                  <a:gd name="T14" fmla="+- 0 1071 11"/>
                  <a:gd name="T15" fmla="*/ 1071 h 1061"/>
                  <a:gd name="T16" fmla="+- 0 29 11"/>
                  <a:gd name="T17" fmla="*/ T16 w 3174"/>
                  <a:gd name="T18" fmla="+- 0 1065 11"/>
                  <a:gd name="T19" fmla="*/ 1065 h 1061"/>
                  <a:gd name="T20" fmla="+- 0 15 11"/>
                  <a:gd name="T21" fmla="*/ T20 w 3174"/>
                  <a:gd name="T22" fmla="+- 0 1049 11"/>
                  <a:gd name="T23" fmla="*/ 1049 h 1061"/>
                  <a:gd name="T24" fmla="+- 0 11 11"/>
                  <a:gd name="T25" fmla="*/ T24 w 3174"/>
                  <a:gd name="T26" fmla="+- 0 50 11"/>
                  <a:gd name="T27" fmla="*/ 50 h 1061"/>
                  <a:gd name="T28" fmla="+- 0 17 11"/>
                  <a:gd name="T29" fmla="*/ T28 w 3174"/>
                  <a:gd name="T30" fmla="+- 0 28 11"/>
                  <a:gd name="T31" fmla="*/ 28 h 1061"/>
                  <a:gd name="T32" fmla="+- 0 33 11"/>
                  <a:gd name="T33" fmla="*/ T32 w 3174"/>
                  <a:gd name="T34" fmla="+- 0 14 11"/>
                  <a:gd name="T35" fmla="*/ 14 h 1061"/>
                  <a:gd name="T36" fmla="+- 0 3132 11"/>
                  <a:gd name="T37" fmla="*/ T36 w 3174"/>
                  <a:gd name="T38" fmla="+- 0 11 11"/>
                  <a:gd name="T39" fmla="*/ 11 h 10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174" h="1061">
                    <a:moveTo>
                      <a:pt x="3173" y="1021"/>
                    </a:moveTo>
                    <a:lnTo>
                      <a:pt x="3167" y="1042"/>
                    </a:lnTo>
                    <a:lnTo>
                      <a:pt x="3152" y="1056"/>
                    </a:lnTo>
                    <a:lnTo>
                      <a:pt x="39" y="1060"/>
                    </a:lnTo>
                    <a:lnTo>
                      <a:pt x="18" y="1054"/>
                    </a:lnTo>
                    <a:lnTo>
                      <a:pt x="4" y="1038"/>
                    </a:lnTo>
                    <a:lnTo>
                      <a:pt x="0" y="39"/>
                    </a:lnTo>
                    <a:lnTo>
                      <a:pt x="6" y="17"/>
                    </a:lnTo>
                    <a:lnTo>
                      <a:pt x="22" y="3"/>
                    </a:lnTo>
                    <a:lnTo>
                      <a:pt x="3121" y="0"/>
                    </a:lnTo>
                  </a:path>
                </a:pathLst>
              </a:custGeom>
              <a:noFill/>
              <a:ln w="13369">
                <a:solidFill>
                  <a:srgbClr val="006BAC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1" y="11"/>
                <a:ext cx="3174" cy="1061"/>
              </a:xfrm>
              <a:custGeom>
                <a:avLst/>
                <a:gdLst>
                  <a:gd name="T0" fmla="+- 0 3145 11"/>
                  <a:gd name="T1" fmla="*/ T0 w 3174"/>
                  <a:gd name="T2" fmla="+- 0 11 11"/>
                  <a:gd name="T3" fmla="*/ 11 h 1061"/>
                  <a:gd name="T4" fmla="+- 0 3167 11"/>
                  <a:gd name="T5" fmla="*/ T4 w 3174"/>
                  <a:gd name="T6" fmla="+- 0 16 11"/>
                  <a:gd name="T7" fmla="*/ 16 h 1061"/>
                  <a:gd name="T8" fmla="+- 0 3181 11"/>
                  <a:gd name="T9" fmla="*/ T8 w 3174"/>
                  <a:gd name="T10" fmla="+- 0 32 11"/>
                  <a:gd name="T11" fmla="*/ 32 h 1061"/>
                  <a:gd name="T12" fmla="+- 0 3184 11"/>
                  <a:gd name="T13" fmla="*/ T12 w 3174"/>
                  <a:gd name="T14" fmla="+- 0 1032 11"/>
                  <a:gd name="T15" fmla="*/ 1032 h 10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74" h="1061">
                    <a:moveTo>
                      <a:pt x="3134" y="0"/>
                    </a:moveTo>
                    <a:lnTo>
                      <a:pt x="3156" y="5"/>
                    </a:lnTo>
                    <a:lnTo>
                      <a:pt x="3170" y="21"/>
                    </a:lnTo>
                    <a:lnTo>
                      <a:pt x="3173" y="1021"/>
                    </a:lnTo>
                  </a:path>
                </a:pathLst>
              </a:custGeom>
              <a:noFill/>
              <a:ln w="13369">
                <a:solidFill>
                  <a:srgbClr val="006BAC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626" y="279"/>
              <a:ext cx="245" cy="2"/>
              <a:chOff x="626" y="279"/>
              <a:chExt cx="245" cy="2"/>
            </a:xfrm>
          </p:grpSpPr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626" y="279"/>
                <a:ext cx="245" cy="2"/>
              </a:xfrm>
              <a:custGeom>
                <a:avLst/>
                <a:gdLst>
                  <a:gd name="T0" fmla="+- 0 626 626"/>
                  <a:gd name="T1" fmla="*/ T0 w 245"/>
                  <a:gd name="T2" fmla="+- 0 871 626"/>
                  <a:gd name="T3" fmla="*/ T2 w 24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45">
                    <a:moveTo>
                      <a:pt x="0" y="0"/>
                    </a:moveTo>
                    <a:lnTo>
                      <a:pt x="245" y="0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861" y="240"/>
              <a:ext cx="69" cy="79"/>
              <a:chOff x="861" y="240"/>
              <a:chExt cx="69" cy="79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861" y="240"/>
                <a:ext cx="69" cy="79"/>
              </a:xfrm>
              <a:custGeom>
                <a:avLst/>
                <a:gdLst>
                  <a:gd name="T0" fmla="+- 0 861 861"/>
                  <a:gd name="T1" fmla="*/ T0 w 69"/>
                  <a:gd name="T2" fmla="+- 0 318 240"/>
                  <a:gd name="T3" fmla="*/ 318 h 79"/>
                  <a:gd name="T4" fmla="+- 0 861 861"/>
                  <a:gd name="T5" fmla="*/ T4 w 69"/>
                  <a:gd name="T6" fmla="+- 0 240 240"/>
                  <a:gd name="T7" fmla="*/ 240 h 79"/>
                  <a:gd name="T8" fmla="+- 0 929 861"/>
                  <a:gd name="T9" fmla="*/ T8 w 69"/>
                  <a:gd name="T10" fmla="+- 0 279 240"/>
                  <a:gd name="T11" fmla="*/ 279 h 79"/>
                  <a:gd name="T12" fmla="+- 0 861 861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0" y="0"/>
                    </a:lnTo>
                    <a:lnTo>
                      <a:pt x="68" y="39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861" y="240"/>
              <a:ext cx="69" cy="79"/>
              <a:chOff x="861" y="240"/>
              <a:chExt cx="69" cy="79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861" y="240"/>
                <a:ext cx="69" cy="79"/>
              </a:xfrm>
              <a:custGeom>
                <a:avLst/>
                <a:gdLst>
                  <a:gd name="T0" fmla="+- 0 861 861"/>
                  <a:gd name="T1" fmla="*/ T0 w 69"/>
                  <a:gd name="T2" fmla="+- 0 318 240"/>
                  <a:gd name="T3" fmla="*/ 318 h 79"/>
                  <a:gd name="T4" fmla="+- 0 929 861"/>
                  <a:gd name="T5" fmla="*/ T4 w 69"/>
                  <a:gd name="T6" fmla="+- 0 279 240"/>
                  <a:gd name="T7" fmla="*/ 279 h 79"/>
                  <a:gd name="T8" fmla="+- 0 861 861"/>
                  <a:gd name="T9" fmla="*/ T8 w 69"/>
                  <a:gd name="T10" fmla="+- 0 240 240"/>
                  <a:gd name="T11" fmla="*/ 240 h 79"/>
                  <a:gd name="T12" fmla="+- 0 861 861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68" y="39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97" y="445"/>
              <a:ext cx="693" cy="158"/>
              <a:chOff x="497" y="445"/>
              <a:chExt cx="693" cy="158"/>
            </a:xfrm>
          </p:grpSpPr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497" y="445"/>
                <a:ext cx="693" cy="158"/>
              </a:xfrm>
              <a:custGeom>
                <a:avLst/>
                <a:gdLst>
                  <a:gd name="T0" fmla="+- 0 1189 497"/>
                  <a:gd name="T1" fmla="*/ T0 w 693"/>
                  <a:gd name="T2" fmla="+- 0 445 445"/>
                  <a:gd name="T3" fmla="*/ 445 h 158"/>
                  <a:gd name="T4" fmla="+- 0 1189 497"/>
                  <a:gd name="T5" fmla="*/ T4 w 693"/>
                  <a:gd name="T6" fmla="+- 0 603 445"/>
                  <a:gd name="T7" fmla="*/ 603 h 158"/>
                  <a:gd name="T8" fmla="+- 0 497 497"/>
                  <a:gd name="T9" fmla="*/ T8 w 693"/>
                  <a:gd name="T10" fmla="+- 0 603 445"/>
                  <a:gd name="T11" fmla="*/ 603 h 158"/>
                  <a:gd name="T12" fmla="+- 0 497 497"/>
                  <a:gd name="T13" fmla="*/ T12 w 693"/>
                  <a:gd name="T14" fmla="+- 0 534 445"/>
                  <a:gd name="T15" fmla="*/ 534 h 1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3" h="158">
                    <a:moveTo>
                      <a:pt x="692" y="0"/>
                    </a:moveTo>
                    <a:lnTo>
                      <a:pt x="692" y="158"/>
                    </a:lnTo>
                    <a:lnTo>
                      <a:pt x="0" y="158"/>
                    </a:lnTo>
                    <a:lnTo>
                      <a:pt x="0" y="89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58" y="476"/>
              <a:ext cx="79" cy="69"/>
              <a:chOff x="458" y="476"/>
              <a:chExt cx="79" cy="69"/>
            </a:xfrm>
          </p:grpSpPr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458" y="476"/>
                <a:ext cx="79" cy="69"/>
              </a:xfrm>
              <a:custGeom>
                <a:avLst/>
                <a:gdLst>
                  <a:gd name="T0" fmla="+- 0 537 458"/>
                  <a:gd name="T1" fmla="*/ T0 w 79"/>
                  <a:gd name="T2" fmla="+- 0 545 476"/>
                  <a:gd name="T3" fmla="*/ 545 h 69"/>
                  <a:gd name="T4" fmla="+- 0 458 458"/>
                  <a:gd name="T5" fmla="*/ T4 w 79"/>
                  <a:gd name="T6" fmla="+- 0 545 476"/>
                  <a:gd name="T7" fmla="*/ 545 h 69"/>
                  <a:gd name="T8" fmla="+- 0 497 458"/>
                  <a:gd name="T9" fmla="*/ T8 w 79"/>
                  <a:gd name="T10" fmla="+- 0 476 476"/>
                  <a:gd name="T11" fmla="*/ 476 h 69"/>
                  <a:gd name="T12" fmla="+- 0 537 458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0" y="69"/>
                    </a:lnTo>
                    <a:lnTo>
                      <a:pt x="39" y="0"/>
                    </a:lnTo>
                    <a:lnTo>
                      <a:pt x="79" y="69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58" y="476"/>
              <a:ext cx="79" cy="69"/>
              <a:chOff x="458" y="476"/>
              <a:chExt cx="79" cy="69"/>
            </a:xfrm>
          </p:grpSpPr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458" y="476"/>
                <a:ext cx="79" cy="69"/>
              </a:xfrm>
              <a:custGeom>
                <a:avLst/>
                <a:gdLst>
                  <a:gd name="T0" fmla="+- 0 537 458"/>
                  <a:gd name="T1" fmla="*/ T0 w 79"/>
                  <a:gd name="T2" fmla="+- 0 545 476"/>
                  <a:gd name="T3" fmla="*/ 545 h 69"/>
                  <a:gd name="T4" fmla="+- 0 497 458"/>
                  <a:gd name="T5" fmla="*/ T4 w 79"/>
                  <a:gd name="T6" fmla="+- 0 476 476"/>
                  <a:gd name="T7" fmla="*/ 476 h 69"/>
                  <a:gd name="T8" fmla="+- 0 458 458"/>
                  <a:gd name="T9" fmla="*/ T8 w 79"/>
                  <a:gd name="T10" fmla="+- 0 545 476"/>
                  <a:gd name="T11" fmla="*/ 545 h 69"/>
                  <a:gd name="T12" fmla="+- 0 537 458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39" y="0"/>
                    </a:lnTo>
                    <a:lnTo>
                      <a:pt x="0" y="69"/>
                    </a:lnTo>
                    <a:lnTo>
                      <a:pt x="79" y="69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68" y="445"/>
              <a:ext cx="2385" cy="235"/>
              <a:chOff x="368" y="445"/>
              <a:chExt cx="2385" cy="235"/>
            </a:xfrm>
          </p:grpSpPr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368" y="445"/>
                <a:ext cx="2385" cy="235"/>
              </a:xfrm>
              <a:custGeom>
                <a:avLst/>
                <a:gdLst>
                  <a:gd name="T0" fmla="+- 0 2753 368"/>
                  <a:gd name="T1" fmla="*/ T0 w 2385"/>
                  <a:gd name="T2" fmla="+- 0 445 445"/>
                  <a:gd name="T3" fmla="*/ 445 h 235"/>
                  <a:gd name="T4" fmla="+- 0 2753 368"/>
                  <a:gd name="T5" fmla="*/ T4 w 2385"/>
                  <a:gd name="T6" fmla="+- 0 679 445"/>
                  <a:gd name="T7" fmla="*/ 679 h 235"/>
                  <a:gd name="T8" fmla="+- 0 368 368"/>
                  <a:gd name="T9" fmla="*/ T8 w 2385"/>
                  <a:gd name="T10" fmla="+- 0 679 445"/>
                  <a:gd name="T11" fmla="*/ 679 h 235"/>
                  <a:gd name="T12" fmla="+- 0 368 368"/>
                  <a:gd name="T13" fmla="*/ T12 w 2385"/>
                  <a:gd name="T14" fmla="+- 0 534 445"/>
                  <a:gd name="T15" fmla="*/ 534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5" h="235">
                    <a:moveTo>
                      <a:pt x="2385" y="0"/>
                    </a:moveTo>
                    <a:lnTo>
                      <a:pt x="2385" y="234"/>
                    </a:lnTo>
                    <a:lnTo>
                      <a:pt x="0" y="234"/>
                    </a:lnTo>
                    <a:lnTo>
                      <a:pt x="0" y="89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329" y="476"/>
              <a:ext cx="79" cy="69"/>
              <a:chOff x="329" y="476"/>
              <a:chExt cx="79" cy="69"/>
            </a:xfrm>
          </p:grpSpPr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29" y="476"/>
                <a:ext cx="79" cy="69"/>
              </a:xfrm>
              <a:custGeom>
                <a:avLst/>
                <a:gdLst>
                  <a:gd name="T0" fmla="+- 0 408 329"/>
                  <a:gd name="T1" fmla="*/ T0 w 79"/>
                  <a:gd name="T2" fmla="+- 0 545 476"/>
                  <a:gd name="T3" fmla="*/ 545 h 69"/>
                  <a:gd name="T4" fmla="+- 0 329 329"/>
                  <a:gd name="T5" fmla="*/ T4 w 79"/>
                  <a:gd name="T6" fmla="+- 0 545 476"/>
                  <a:gd name="T7" fmla="*/ 545 h 69"/>
                  <a:gd name="T8" fmla="+- 0 368 329"/>
                  <a:gd name="T9" fmla="*/ T8 w 79"/>
                  <a:gd name="T10" fmla="+- 0 476 476"/>
                  <a:gd name="T11" fmla="*/ 476 h 69"/>
                  <a:gd name="T12" fmla="+- 0 408 329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0" y="69"/>
                    </a:lnTo>
                    <a:lnTo>
                      <a:pt x="39" y="0"/>
                    </a:lnTo>
                    <a:lnTo>
                      <a:pt x="79" y="69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329" y="476"/>
              <a:ext cx="79" cy="69"/>
              <a:chOff x="329" y="476"/>
              <a:chExt cx="79" cy="69"/>
            </a:xfrm>
          </p:grpSpPr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29" y="476"/>
                <a:ext cx="79" cy="69"/>
              </a:xfrm>
              <a:custGeom>
                <a:avLst/>
                <a:gdLst>
                  <a:gd name="T0" fmla="+- 0 408 329"/>
                  <a:gd name="T1" fmla="*/ T0 w 79"/>
                  <a:gd name="T2" fmla="+- 0 545 476"/>
                  <a:gd name="T3" fmla="*/ 545 h 69"/>
                  <a:gd name="T4" fmla="+- 0 368 329"/>
                  <a:gd name="T5" fmla="*/ T4 w 79"/>
                  <a:gd name="T6" fmla="+- 0 476 476"/>
                  <a:gd name="T7" fmla="*/ 476 h 69"/>
                  <a:gd name="T8" fmla="+- 0 329 329"/>
                  <a:gd name="T9" fmla="*/ T8 w 79"/>
                  <a:gd name="T10" fmla="+- 0 545 476"/>
                  <a:gd name="T11" fmla="*/ 545 h 69"/>
                  <a:gd name="T12" fmla="+- 0 408 329"/>
                  <a:gd name="T13" fmla="*/ T12 w 79"/>
                  <a:gd name="T14" fmla="+- 0 545 476"/>
                  <a:gd name="T15" fmla="*/ 545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9"/>
                    </a:moveTo>
                    <a:lnTo>
                      <a:pt x="39" y="0"/>
                    </a:lnTo>
                    <a:lnTo>
                      <a:pt x="0" y="69"/>
                    </a:lnTo>
                    <a:lnTo>
                      <a:pt x="79" y="69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447" y="279"/>
              <a:ext cx="253" cy="2"/>
              <a:chOff x="1447" y="279"/>
              <a:chExt cx="253" cy="2"/>
            </a:xfrm>
          </p:grpSpPr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447" y="279"/>
                <a:ext cx="253" cy="2"/>
              </a:xfrm>
              <a:custGeom>
                <a:avLst/>
                <a:gdLst>
                  <a:gd name="T0" fmla="+- 0 1447 1447"/>
                  <a:gd name="T1" fmla="*/ T0 w 253"/>
                  <a:gd name="T2" fmla="+- 0 1700 1447"/>
                  <a:gd name="T3" fmla="*/ T2 w 25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53">
                    <a:moveTo>
                      <a:pt x="0" y="0"/>
                    </a:moveTo>
                    <a:lnTo>
                      <a:pt x="253" y="0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1687" y="240"/>
              <a:ext cx="69" cy="79"/>
              <a:chOff x="1687" y="240"/>
              <a:chExt cx="69" cy="79"/>
            </a:xfrm>
          </p:grpSpPr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687" y="240"/>
                <a:ext cx="69" cy="79"/>
              </a:xfrm>
              <a:custGeom>
                <a:avLst/>
                <a:gdLst>
                  <a:gd name="T0" fmla="+- 0 1687 1687"/>
                  <a:gd name="T1" fmla="*/ T0 w 69"/>
                  <a:gd name="T2" fmla="+- 0 318 240"/>
                  <a:gd name="T3" fmla="*/ 318 h 79"/>
                  <a:gd name="T4" fmla="+- 0 1687 1687"/>
                  <a:gd name="T5" fmla="*/ T4 w 69"/>
                  <a:gd name="T6" fmla="+- 0 240 240"/>
                  <a:gd name="T7" fmla="*/ 240 h 79"/>
                  <a:gd name="T8" fmla="+- 0 1755 1687"/>
                  <a:gd name="T9" fmla="*/ T8 w 69"/>
                  <a:gd name="T10" fmla="+- 0 279 240"/>
                  <a:gd name="T11" fmla="*/ 279 h 79"/>
                  <a:gd name="T12" fmla="+- 0 1687 1687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0" y="0"/>
                    </a:lnTo>
                    <a:lnTo>
                      <a:pt x="68" y="39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1687" y="240"/>
              <a:ext cx="69" cy="79"/>
              <a:chOff x="1687" y="240"/>
              <a:chExt cx="69" cy="79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687" y="240"/>
                <a:ext cx="69" cy="79"/>
              </a:xfrm>
              <a:custGeom>
                <a:avLst/>
                <a:gdLst>
                  <a:gd name="T0" fmla="+- 0 1687 1687"/>
                  <a:gd name="T1" fmla="*/ T0 w 69"/>
                  <a:gd name="T2" fmla="+- 0 318 240"/>
                  <a:gd name="T3" fmla="*/ 318 h 79"/>
                  <a:gd name="T4" fmla="+- 0 1755 1687"/>
                  <a:gd name="T5" fmla="*/ T4 w 69"/>
                  <a:gd name="T6" fmla="+- 0 279 240"/>
                  <a:gd name="T7" fmla="*/ 279 h 79"/>
                  <a:gd name="T8" fmla="+- 0 1687 1687"/>
                  <a:gd name="T9" fmla="*/ T8 w 69"/>
                  <a:gd name="T10" fmla="+- 0 240 240"/>
                  <a:gd name="T11" fmla="*/ 240 h 79"/>
                  <a:gd name="T12" fmla="+- 0 1687 1687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68" y="39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242" y="534"/>
              <a:ext cx="2" cy="253"/>
              <a:chOff x="242" y="534"/>
              <a:chExt cx="2" cy="253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242" y="534"/>
                <a:ext cx="2" cy="253"/>
              </a:xfrm>
              <a:custGeom>
                <a:avLst/>
                <a:gdLst>
                  <a:gd name="T0" fmla="+- 0 787 534"/>
                  <a:gd name="T1" fmla="*/ 787 h 253"/>
                  <a:gd name="T2" fmla="+- 0 534 534"/>
                  <a:gd name="T3" fmla="*/ 534 h 25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53">
                    <a:moveTo>
                      <a:pt x="0" y="253"/>
                    </a:moveTo>
                    <a:lnTo>
                      <a:pt x="0" y="0"/>
                    </a:lnTo>
                  </a:path>
                </a:pathLst>
              </a:custGeom>
              <a:noFill/>
              <a:ln w="10026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203" y="479"/>
              <a:ext cx="79" cy="69"/>
              <a:chOff x="203" y="479"/>
              <a:chExt cx="79" cy="69"/>
            </a:xfrm>
          </p:grpSpPr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03" y="479"/>
                <a:ext cx="79" cy="69"/>
              </a:xfrm>
              <a:custGeom>
                <a:avLst/>
                <a:gdLst>
                  <a:gd name="T0" fmla="+- 0 282 203"/>
                  <a:gd name="T1" fmla="*/ T0 w 79"/>
                  <a:gd name="T2" fmla="+- 0 547 479"/>
                  <a:gd name="T3" fmla="*/ 547 h 69"/>
                  <a:gd name="T4" fmla="+- 0 203 203"/>
                  <a:gd name="T5" fmla="*/ T4 w 79"/>
                  <a:gd name="T6" fmla="+- 0 547 479"/>
                  <a:gd name="T7" fmla="*/ 547 h 69"/>
                  <a:gd name="T8" fmla="+- 0 242 203"/>
                  <a:gd name="T9" fmla="*/ T8 w 79"/>
                  <a:gd name="T10" fmla="+- 0 479 479"/>
                  <a:gd name="T11" fmla="*/ 479 h 69"/>
                  <a:gd name="T12" fmla="+- 0 282 203"/>
                  <a:gd name="T13" fmla="*/ T12 w 79"/>
                  <a:gd name="T14" fmla="+- 0 547 479"/>
                  <a:gd name="T15" fmla="*/ 547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8"/>
                    </a:moveTo>
                    <a:lnTo>
                      <a:pt x="0" y="68"/>
                    </a:lnTo>
                    <a:lnTo>
                      <a:pt x="39" y="0"/>
                    </a:lnTo>
                    <a:lnTo>
                      <a:pt x="79" y="6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03" y="479"/>
              <a:ext cx="79" cy="69"/>
              <a:chOff x="203" y="479"/>
              <a:chExt cx="79" cy="69"/>
            </a:xfrm>
          </p:grpSpPr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203" y="479"/>
                <a:ext cx="79" cy="69"/>
              </a:xfrm>
              <a:custGeom>
                <a:avLst/>
                <a:gdLst>
                  <a:gd name="T0" fmla="+- 0 282 203"/>
                  <a:gd name="T1" fmla="*/ T0 w 79"/>
                  <a:gd name="T2" fmla="+- 0 547 479"/>
                  <a:gd name="T3" fmla="*/ 547 h 69"/>
                  <a:gd name="T4" fmla="+- 0 242 203"/>
                  <a:gd name="T5" fmla="*/ T4 w 79"/>
                  <a:gd name="T6" fmla="+- 0 479 479"/>
                  <a:gd name="T7" fmla="*/ 479 h 69"/>
                  <a:gd name="T8" fmla="+- 0 203 203"/>
                  <a:gd name="T9" fmla="*/ T8 w 79"/>
                  <a:gd name="T10" fmla="+- 0 547 479"/>
                  <a:gd name="T11" fmla="*/ 547 h 69"/>
                  <a:gd name="T12" fmla="+- 0 282 203"/>
                  <a:gd name="T13" fmla="*/ T12 w 79"/>
                  <a:gd name="T14" fmla="+- 0 547 479"/>
                  <a:gd name="T15" fmla="*/ 547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79" y="68"/>
                    </a:moveTo>
                    <a:lnTo>
                      <a:pt x="39" y="0"/>
                    </a:lnTo>
                    <a:lnTo>
                      <a:pt x="0" y="68"/>
                    </a:lnTo>
                    <a:lnTo>
                      <a:pt x="79" y="6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2924" y="468"/>
              <a:ext cx="2" cy="253"/>
              <a:chOff x="2924" y="468"/>
              <a:chExt cx="2" cy="253"/>
            </a:xfrm>
          </p:grpSpPr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924" y="468"/>
                <a:ext cx="2" cy="253"/>
              </a:xfrm>
              <a:custGeom>
                <a:avLst/>
                <a:gdLst>
                  <a:gd name="T0" fmla="+- 0 721 468"/>
                  <a:gd name="T1" fmla="*/ 721 h 253"/>
                  <a:gd name="T2" fmla="+- 0 468 468"/>
                  <a:gd name="T3" fmla="*/ 468 h 25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53">
                    <a:moveTo>
                      <a:pt x="0" y="253"/>
                    </a:moveTo>
                    <a:lnTo>
                      <a:pt x="0" y="0"/>
                    </a:lnTo>
                  </a:path>
                </a:pathLst>
              </a:custGeom>
              <a:noFill/>
              <a:ln w="10026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2884" y="711"/>
              <a:ext cx="79" cy="69"/>
              <a:chOff x="2884" y="711"/>
              <a:chExt cx="79" cy="69"/>
            </a:xfrm>
          </p:grpSpPr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2884" y="711"/>
                <a:ext cx="79" cy="69"/>
              </a:xfrm>
              <a:custGeom>
                <a:avLst/>
                <a:gdLst>
                  <a:gd name="T0" fmla="+- 0 2924 2884"/>
                  <a:gd name="T1" fmla="*/ T0 w 79"/>
                  <a:gd name="T2" fmla="+- 0 779 711"/>
                  <a:gd name="T3" fmla="*/ 779 h 69"/>
                  <a:gd name="T4" fmla="+- 0 2884 2884"/>
                  <a:gd name="T5" fmla="*/ T4 w 79"/>
                  <a:gd name="T6" fmla="+- 0 711 711"/>
                  <a:gd name="T7" fmla="*/ 711 h 69"/>
                  <a:gd name="T8" fmla="+- 0 2963 2884"/>
                  <a:gd name="T9" fmla="*/ T8 w 79"/>
                  <a:gd name="T10" fmla="+- 0 711 711"/>
                  <a:gd name="T11" fmla="*/ 711 h 69"/>
                  <a:gd name="T12" fmla="+- 0 2924 2884"/>
                  <a:gd name="T13" fmla="*/ T12 w 79"/>
                  <a:gd name="T14" fmla="+- 0 779 711"/>
                  <a:gd name="T15" fmla="*/ 779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40" y="68"/>
                    </a:moveTo>
                    <a:lnTo>
                      <a:pt x="0" y="0"/>
                    </a:lnTo>
                    <a:lnTo>
                      <a:pt x="79" y="0"/>
                    </a:lnTo>
                    <a:lnTo>
                      <a:pt x="40" y="6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2884" y="711"/>
              <a:ext cx="79" cy="69"/>
              <a:chOff x="2884" y="711"/>
              <a:chExt cx="79" cy="69"/>
            </a:xfrm>
          </p:grpSpPr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884" y="711"/>
                <a:ext cx="79" cy="69"/>
              </a:xfrm>
              <a:custGeom>
                <a:avLst/>
                <a:gdLst>
                  <a:gd name="T0" fmla="+- 0 2884 2884"/>
                  <a:gd name="T1" fmla="*/ T0 w 79"/>
                  <a:gd name="T2" fmla="+- 0 711 711"/>
                  <a:gd name="T3" fmla="*/ 711 h 69"/>
                  <a:gd name="T4" fmla="+- 0 2924 2884"/>
                  <a:gd name="T5" fmla="*/ T4 w 79"/>
                  <a:gd name="T6" fmla="+- 0 779 711"/>
                  <a:gd name="T7" fmla="*/ 779 h 69"/>
                  <a:gd name="T8" fmla="+- 0 2963 2884"/>
                  <a:gd name="T9" fmla="*/ T8 w 79"/>
                  <a:gd name="T10" fmla="+- 0 711 711"/>
                  <a:gd name="T11" fmla="*/ 711 h 69"/>
                  <a:gd name="T12" fmla="+- 0 2884 2884"/>
                  <a:gd name="T13" fmla="*/ T12 w 79"/>
                  <a:gd name="T14" fmla="+- 0 711 711"/>
                  <a:gd name="T15" fmla="*/ 711 h 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69">
                    <a:moveTo>
                      <a:pt x="0" y="0"/>
                    </a:moveTo>
                    <a:lnTo>
                      <a:pt x="40" y="68"/>
                    </a:ln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2271" y="279"/>
              <a:ext cx="248" cy="2"/>
              <a:chOff x="2271" y="279"/>
              <a:chExt cx="248" cy="2"/>
            </a:xfrm>
          </p:grpSpPr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2271" y="279"/>
                <a:ext cx="248" cy="2"/>
              </a:xfrm>
              <a:custGeom>
                <a:avLst/>
                <a:gdLst>
                  <a:gd name="T0" fmla="+- 0 2271 2271"/>
                  <a:gd name="T1" fmla="*/ T0 w 248"/>
                  <a:gd name="T2" fmla="+- 0 2518 2271"/>
                  <a:gd name="T3" fmla="*/ T2 w 24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48">
                    <a:moveTo>
                      <a:pt x="0" y="0"/>
                    </a:moveTo>
                    <a:lnTo>
                      <a:pt x="247" y="0"/>
                    </a:lnTo>
                  </a:path>
                </a:pathLst>
              </a:custGeom>
              <a:noFill/>
              <a:ln w="10027">
                <a:solidFill>
                  <a:srgbClr val="F392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2508" y="240"/>
              <a:ext cx="69" cy="79"/>
              <a:chOff x="2508" y="240"/>
              <a:chExt cx="69" cy="79"/>
            </a:xfrm>
          </p:grpSpPr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2508" y="240"/>
                <a:ext cx="69" cy="79"/>
              </a:xfrm>
              <a:custGeom>
                <a:avLst/>
                <a:gdLst>
                  <a:gd name="T0" fmla="+- 0 2508 2508"/>
                  <a:gd name="T1" fmla="*/ T0 w 69"/>
                  <a:gd name="T2" fmla="+- 0 318 240"/>
                  <a:gd name="T3" fmla="*/ 318 h 79"/>
                  <a:gd name="T4" fmla="+- 0 2508 2508"/>
                  <a:gd name="T5" fmla="*/ T4 w 69"/>
                  <a:gd name="T6" fmla="+- 0 240 240"/>
                  <a:gd name="T7" fmla="*/ 240 h 79"/>
                  <a:gd name="T8" fmla="+- 0 2576 2508"/>
                  <a:gd name="T9" fmla="*/ T8 w 69"/>
                  <a:gd name="T10" fmla="+- 0 279 240"/>
                  <a:gd name="T11" fmla="*/ 279 h 79"/>
                  <a:gd name="T12" fmla="+- 0 2508 2508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0" y="0"/>
                    </a:lnTo>
                    <a:lnTo>
                      <a:pt x="68" y="39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3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2508" y="240"/>
              <a:ext cx="69" cy="79"/>
              <a:chOff x="2508" y="240"/>
              <a:chExt cx="69" cy="79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508" y="240"/>
                <a:ext cx="69" cy="79"/>
              </a:xfrm>
              <a:custGeom>
                <a:avLst/>
                <a:gdLst>
                  <a:gd name="T0" fmla="+- 0 2508 2508"/>
                  <a:gd name="T1" fmla="*/ T0 w 69"/>
                  <a:gd name="T2" fmla="+- 0 318 240"/>
                  <a:gd name="T3" fmla="*/ 318 h 79"/>
                  <a:gd name="T4" fmla="+- 0 2576 2508"/>
                  <a:gd name="T5" fmla="*/ T4 w 69"/>
                  <a:gd name="T6" fmla="+- 0 279 240"/>
                  <a:gd name="T7" fmla="*/ 279 h 79"/>
                  <a:gd name="T8" fmla="+- 0 2508 2508"/>
                  <a:gd name="T9" fmla="*/ T8 w 69"/>
                  <a:gd name="T10" fmla="+- 0 240 240"/>
                  <a:gd name="T11" fmla="*/ 240 h 79"/>
                  <a:gd name="T12" fmla="+- 0 2508 2508"/>
                  <a:gd name="T13" fmla="*/ T12 w 69"/>
                  <a:gd name="T14" fmla="+- 0 318 240"/>
                  <a:gd name="T15" fmla="*/ 31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" h="79">
                    <a:moveTo>
                      <a:pt x="0" y="78"/>
                    </a:moveTo>
                    <a:lnTo>
                      <a:pt x="68" y="39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noFill/>
              <a:ln w="167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113" y="111"/>
              <a:ext cx="514" cy="358"/>
              <a:chOff x="113" y="111"/>
              <a:chExt cx="514" cy="358"/>
            </a:xfrm>
          </p:grpSpPr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113" y="111"/>
                <a:ext cx="514" cy="358"/>
              </a:xfrm>
              <a:custGeom>
                <a:avLst/>
                <a:gdLst>
                  <a:gd name="T0" fmla="+- 0 626 113"/>
                  <a:gd name="T1" fmla="*/ T0 w 514"/>
                  <a:gd name="T2" fmla="+- 0 468 111"/>
                  <a:gd name="T3" fmla="*/ 468 h 358"/>
                  <a:gd name="T4" fmla="+- 0 113 113"/>
                  <a:gd name="T5" fmla="*/ T4 w 514"/>
                  <a:gd name="T6" fmla="+- 0 468 111"/>
                  <a:gd name="T7" fmla="*/ 468 h 358"/>
                  <a:gd name="T8" fmla="+- 0 113 113"/>
                  <a:gd name="T9" fmla="*/ T8 w 514"/>
                  <a:gd name="T10" fmla="+- 0 111 111"/>
                  <a:gd name="T11" fmla="*/ 111 h 358"/>
                  <a:gd name="T12" fmla="+- 0 626 113"/>
                  <a:gd name="T13" fmla="*/ T12 w 514"/>
                  <a:gd name="T14" fmla="+- 0 111 111"/>
                  <a:gd name="T15" fmla="*/ 111 h 358"/>
                  <a:gd name="T16" fmla="+- 0 626 113"/>
                  <a:gd name="T17" fmla="*/ T16 w 514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4" h="358">
                    <a:moveTo>
                      <a:pt x="513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3" y="0"/>
                    </a:lnTo>
                    <a:lnTo>
                      <a:pt x="513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113" y="111"/>
              <a:ext cx="514" cy="358"/>
              <a:chOff x="113" y="111"/>
              <a:chExt cx="514" cy="358"/>
            </a:xfrm>
          </p:grpSpPr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113" y="111"/>
                <a:ext cx="514" cy="358"/>
              </a:xfrm>
              <a:custGeom>
                <a:avLst/>
                <a:gdLst>
                  <a:gd name="T0" fmla="+- 0 626 113"/>
                  <a:gd name="T1" fmla="*/ T0 w 514"/>
                  <a:gd name="T2" fmla="+- 0 468 111"/>
                  <a:gd name="T3" fmla="*/ 468 h 358"/>
                  <a:gd name="T4" fmla="+- 0 113 113"/>
                  <a:gd name="T5" fmla="*/ T4 w 514"/>
                  <a:gd name="T6" fmla="+- 0 468 111"/>
                  <a:gd name="T7" fmla="*/ 468 h 358"/>
                  <a:gd name="T8" fmla="+- 0 113 113"/>
                  <a:gd name="T9" fmla="*/ T8 w 514"/>
                  <a:gd name="T10" fmla="+- 0 111 111"/>
                  <a:gd name="T11" fmla="*/ 111 h 358"/>
                  <a:gd name="T12" fmla="+- 0 626 113"/>
                  <a:gd name="T13" fmla="*/ T12 w 514"/>
                  <a:gd name="T14" fmla="+- 0 111 111"/>
                  <a:gd name="T15" fmla="*/ 111 h 358"/>
                  <a:gd name="T16" fmla="+- 0 626 113"/>
                  <a:gd name="T17" fmla="*/ T16 w 514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4" h="358">
                    <a:moveTo>
                      <a:pt x="513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3" y="0"/>
                    </a:lnTo>
                    <a:lnTo>
                      <a:pt x="513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113" y="787"/>
              <a:ext cx="2982" cy="172"/>
              <a:chOff x="113" y="787"/>
              <a:chExt cx="2982" cy="172"/>
            </a:xfrm>
          </p:grpSpPr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113" y="787"/>
                <a:ext cx="2982" cy="172"/>
              </a:xfrm>
              <a:custGeom>
                <a:avLst/>
                <a:gdLst>
                  <a:gd name="T0" fmla="+- 0 3095 113"/>
                  <a:gd name="T1" fmla="*/ T0 w 2982"/>
                  <a:gd name="T2" fmla="+- 0 958 787"/>
                  <a:gd name="T3" fmla="*/ 958 h 172"/>
                  <a:gd name="T4" fmla="+- 0 113 113"/>
                  <a:gd name="T5" fmla="*/ T4 w 2982"/>
                  <a:gd name="T6" fmla="+- 0 958 787"/>
                  <a:gd name="T7" fmla="*/ 958 h 172"/>
                  <a:gd name="T8" fmla="+- 0 113 113"/>
                  <a:gd name="T9" fmla="*/ T8 w 2982"/>
                  <a:gd name="T10" fmla="+- 0 787 787"/>
                  <a:gd name="T11" fmla="*/ 787 h 172"/>
                  <a:gd name="T12" fmla="+- 0 3095 113"/>
                  <a:gd name="T13" fmla="*/ T12 w 2982"/>
                  <a:gd name="T14" fmla="+- 0 787 787"/>
                  <a:gd name="T15" fmla="*/ 787 h 172"/>
                  <a:gd name="T16" fmla="+- 0 3095 113"/>
                  <a:gd name="T17" fmla="*/ T16 w 2982"/>
                  <a:gd name="T18" fmla="+- 0 958 787"/>
                  <a:gd name="T19" fmla="*/ 958 h 1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82" h="172">
                    <a:moveTo>
                      <a:pt x="2982" y="171"/>
                    </a:moveTo>
                    <a:lnTo>
                      <a:pt x="0" y="171"/>
                    </a:lnTo>
                    <a:lnTo>
                      <a:pt x="0" y="0"/>
                    </a:lnTo>
                    <a:lnTo>
                      <a:pt x="2982" y="0"/>
                    </a:lnTo>
                    <a:lnTo>
                      <a:pt x="2982" y="1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113" y="787"/>
              <a:ext cx="2982" cy="172"/>
              <a:chOff x="113" y="787"/>
              <a:chExt cx="2982" cy="172"/>
            </a:xfrm>
          </p:grpSpPr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113" y="787"/>
                <a:ext cx="2982" cy="172"/>
              </a:xfrm>
              <a:custGeom>
                <a:avLst/>
                <a:gdLst>
                  <a:gd name="T0" fmla="+- 0 3095 113"/>
                  <a:gd name="T1" fmla="*/ T0 w 2982"/>
                  <a:gd name="T2" fmla="+- 0 958 787"/>
                  <a:gd name="T3" fmla="*/ 958 h 172"/>
                  <a:gd name="T4" fmla="+- 0 113 113"/>
                  <a:gd name="T5" fmla="*/ T4 w 2982"/>
                  <a:gd name="T6" fmla="+- 0 958 787"/>
                  <a:gd name="T7" fmla="*/ 958 h 172"/>
                  <a:gd name="T8" fmla="+- 0 113 113"/>
                  <a:gd name="T9" fmla="*/ T8 w 2982"/>
                  <a:gd name="T10" fmla="+- 0 787 787"/>
                  <a:gd name="T11" fmla="*/ 787 h 172"/>
                  <a:gd name="T12" fmla="+- 0 3095 113"/>
                  <a:gd name="T13" fmla="*/ T12 w 2982"/>
                  <a:gd name="T14" fmla="+- 0 787 787"/>
                  <a:gd name="T15" fmla="*/ 787 h 172"/>
                  <a:gd name="T16" fmla="+- 0 3095 113"/>
                  <a:gd name="T17" fmla="*/ T16 w 2982"/>
                  <a:gd name="T18" fmla="+- 0 958 787"/>
                  <a:gd name="T19" fmla="*/ 958 h 1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82" h="172">
                    <a:moveTo>
                      <a:pt x="2982" y="171"/>
                    </a:moveTo>
                    <a:lnTo>
                      <a:pt x="0" y="171"/>
                    </a:lnTo>
                    <a:lnTo>
                      <a:pt x="0" y="0"/>
                    </a:lnTo>
                    <a:lnTo>
                      <a:pt x="2982" y="0"/>
                    </a:lnTo>
                    <a:lnTo>
                      <a:pt x="2982" y="171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937" y="111"/>
              <a:ext cx="511" cy="358"/>
              <a:chOff x="937" y="111"/>
              <a:chExt cx="511" cy="358"/>
            </a:xfrm>
          </p:grpSpPr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937" y="111"/>
                <a:ext cx="511" cy="358"/>
              </a:xfrm>
              <a:custGeom>
                <a:avLst/>
                <a:gdLst>
                  <a:gd name="T0" fmla="+- 0 1447 937"/>
                  <a:gd name="T1" fmla="*/ T0 w 511"/>
                  <a:gd name="T2" fmla="+- 0 468 111"/>
                  <a:gd name="T3" fmla="*/ 468 h 358"/>
                  <a:gd name="T4" fmla="+- 0 937 937"/>
                  <a:gd name="T5" fmla="*/ T4 w 511"/>
                  <a:gd name="T6" fmla="+- 0 468 111"/>
                  <a:gd name="T7" fmla="*/ 468 h 358"/>
                  <a:gd name="T8" fmla="+- 0 937 937"/>
                  <a:gd name="T9" fmla="*/ T8 w 511"/>
                  <a:gd name="T10" fmla="+- 0 111 111"/>
                  <a:gd name="T11" fmla="*/ 111 h 358"/>
                  <a:gd name="T12" fmla="+- 0 1447 937"/>
                  <a:gd name="T13" fmla="*/ T12 w 511"/>
                  <a:gd name="T14" fmla="+- 0 111 111"/>
                  <a:gd name="T15" fmla="*/ 111 h 358"/>
                  <a:gd name="T16" fmla="+- 0 1447 937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937" y="111"/>
              <a:ext cx="511" cy="358"/>
              <a:chOff x="937" y="111"/>
              <a:chExt cx="511" cy="358"/>
            </a:xfrm>
          </p:grpSpPr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937" y="111"/>
                <a:ext cx="511" cy="358"/>
              </a:xfrm>
              <a:custGeom>
                <a:avLst/>
                <a:gdLst>
                  <a:gd name="T0" fmla="+- 0 1447 937"/>
                  <a:gd name="T1" fmla="*/ T0 w 511"/>
                  <a:gd name="T2" fmla="+- 0 468 111"/>
                  <a:gd name="T3" fmla="*/ 468 h 358"/>
                  <a:gd name="T4" fmla="+- 0 937 937"/>
                  <a:gd name="T5" fmla="*/ T4 w 511"/>
                  <a:gd name="T6" fmla="+- 0 468 111"/>
                  <a:gd name="T7" fmla="*/ 468 h 358"/>
                  <a:gd name="T8" fmla="+- 0 937 937"/>
                  <a:gd name="T9" fmla="*/ T8 w 511"/>
                  <a:gd name="T10" fmla="+- 0 111 111"/>
                  <a:gd name="T11" fmla="*/ 111 h 358"/>
                  <a:gd name="T12" fmla="+- 0 1447 937"/>
                  <a:gd name="T13" fmla="*/ T12 w 511"/>
                  <a:gd name="T14" fmla="+- 0 111 111"/>
                  <a:gd name="T15" fmla="*/ 111 h 358"/>
                  <a:gd name="T16" fmla="+- 0 1447 937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/>
            <p:cNvGrpSpPr>
              <a:grpSpLocks/>
            </p:cNvGrpSpPr>
            <p:nvPr/>
          </p:nvGrpSpPr>
          <p:grpSpPr bwMode="auto">
            <a:xfrm>
              <a:off x="1761" y="111"/>
              <a:ext cx="511" cy="358"/>
              <a:chOff x="1761" y="111"/>
              <a:chExt cx="511" cy="358"/>
            </a:xfrm>
          </p:grpSpPr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761" y="111"/>
                <a:ext cx="511" cy="358"/>
              </a:xfrm>
              <a:custGeom>
                <a:avLst/>
                <a:gdLst>
                  <a:gd name="T0" fmla="+- 0 2271 1761"/>
                  <a:gd name="T1" fmla="*/ T0 w 511"/>
                  <a:gd name="T2" fmla="+- 0 468 111"/>
                  <a:gd name="T3" fmla="*/ 468 h 358"/>
                  <a:gd name="T4" fmla="+- 0 1761 1761"/>
                  <a:gd name="T5" fmla="*/ T4 w 511"/>
                  <a:gd name="T6" fmla="+- 0 468 111"/>
                  <a:gd name="T7" fmla="*/ 468 h 358"/>
                  <a:gd name="T8" fmla="+- 0 1761 1761"/>
                  <a:gd name="T9" fmla="*/ T8 w 511"/>
                  <a:gd name="T10" fmla="+- 0 111 111"/>
                  <a:gd name="T11" fmla="*/ 111 h 358"/>
                  <a:gd name="T12" fmla="+- 0 2271 1761"/>
                  <a:gd name="T13" fmla="*/ T12 w 511"/>
                  <a:gd name="T14" fmla="+- 0 111 111"/>
                  <a:gd name="T15" fmla="*/ 111 h 358"/>
                  <a:gd name="T16" fmla="+- 0 2271 1761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1761" y="111"/>
              <a:ext cx="511" cy="358"/>
              <a:chOff x="1761" y="111"/>
              <a:chExt cx="511" cy="358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761" y="111"/>
                <a:ext cx="511" cy="358"/>
              </a:xfrm>
              <a:custGeom>
                <a:avLst/>
                <a:gdLst>
                  <a:gd name="T0" fmla="+- 0 2271 1761"/>
                  <a:gd name="T1" fmla="*/ T0 w 511"/>
                  <a:gd name="T2" fmla="+- 0 468 111"/>
                  <a:gd name="T3" fmla="*/ 468 h 358"/>
                  <a:gd name="T4" fmla="+- 0 1761 1761"/>
                  <a:gd name="T5" fmla="*/ T4 w 511"/>
                  <a:gd name="T6" fmla="+- 0 468 111"/>
                  <a:gd name="T7" fmla="*/ 468 h 358"/>
                  <a:gd name="T8" fmla="+- 0 1761 1761"/>
                  <a:gd name="T9" fmla="*/ T8 w 511"/>
                  <a:gd name="T10" fmla="+- 0 111 111"/>
                  <a:gd name="T11" fmla="*/ 111 h 358"/>
                  <a:gd name="T12" fmla="+- 0 2271 1761"/>
                  <a:gd name="T13" fmla="*/ T12 w 511"/>
                  <a:gd name="T14" fmla="+- 0 111 111"/>
                  <a:gd name="T15" fmla="*/ 111 h 358"/>
                  <a:gd name="T16" fmla="+- 0 2271 1761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0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0" y="0"/>
                    </a:lnTo>
                    <a:lnTo>
                      <a:pt x="510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2584" y="111"/>
              <a:ext cx="511" cy="358"/>
              <a:chOff x="2584" y="111"/>
              <a:chExt cx="511" cy="358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2584" y="111"/>
                <a:ext cx="511" cy="358"/>
              </a:xfrm>
              <a:custGeom>
                <a:avLst/>
                <a:gdLst>
                  <a:gd name="T0" fmla="+- 0 3095 2584"/>
                  <a:gd name="T1" fmla="*/ T0 w 511"/>
                  <a:gd name="T2" fmla="+- 0 468 111"/>
                  <a:gd name="T3" fmla="*/ 468 h 358"/>
                  <a:gd name="T4" fmla="+- 0 2584 2584"/>
                  <a:gd name="T5" fmla="*/ T4 w 511"/>
                  <a:gd name="T6" fmla="+- 0 468 111"/>
                  <a:gd name="T7" fmla="*/ 468 h 358"/>
                  <a:gd name="T8" fmla="+- 0 2584 2584"/>
                  <a:gd name="T9" fmla="*/ T8 w 511"/>
                  <a:gd name="T10" fmla="+- 0 111 111"/>
                  <a:gd name="T11" fmla="*/ 111 h 358"/>
                  <a:gd name="T12" fmla="+- 0 3095 2584"/>
                  <a:gd name="T13" fmla="*/ T12 w 511"/>
                  <a:gd name="T14" fmla="+- 0 111 111"/>
                  <a:gd name="T15" fmla="*/ 111 h 358"/>
                  <a:gd name="T16" fmla="+- 0 3095 2584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1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1" y="0"/>
                    </a:lnTo>
                    <a:lnTo>
                      <a:pt x="511" y="3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38"/>
            <p:cNvGrpSpPr>
              <a:grpSpLocks/>
            </p:cNvGrpSpPr>
            <p:nvPr/>
          </p:nvGrpSpPr>
          <p:grpSpPr bwMode="auto">
            <a:xfrm>
              <a:off x="2584" y="111"/>
              <a:ext cx="511" cy="358"/>
              <a:chOff x="2584" y="111"/>
              <a:chExt cx="511" cy="358"/>
            </a:xfrm>
          </p:grpSpPr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2584" y="111"/>
                <a:ext cx="511" cy="358"/>
              </a:xfrm>
              <a:custGeom>
                <a:avLst/>
                <a:gdLst>
                  <a:gd name="T0" fmla="+- 0 3095 2584"/>
                  <a:gd name="T1" fmla="*/ T0 w 511"/>
                  <a:gd name="T2" fmla="+- 0 468 111"/>
                  <a:gd name="T3" fmla="*/ 468 h 358"/>
                  <a:gd name="T4" fmla="+- 0 2584 2584"/>
                  <a:gd name="T5" fmla="*/ T4 w 511"/>
                  <a:gd name="T6" fmla="+- 0 468 111"/>
                  <a:gd name="T7" fmla="*/ 468 h 358"/>
                  <a:gd name="T8" fmla="+- 0 2584 2584"/>
                  <a:gd name="T9" fmla="*/ T8 w 511"/>
                  <a:gd name="T10" fmla="+- 0 111 111"/>
                  <a:gd name="T11" fmla="*/ 111 h 358"/>
                  <a:gd name="T12" fmla="+- 0 3095 2584"/>
                  <a:gd name="T13" fmla="*/ T12 w 511"/>
                  <a:gd name="T14" fmla="+- 0 111 111"/>
                  <a:gd name="T15" fmla="*/ 111 h 358"/>
                  <a:gd name="T16" fmla="+- 0 3095 2584"/>
                  <a:gd name="T17" fmla="*/ T16 w 511"/>
                  <a:gd name="T18" fmla="+- 0 468 111"/>
                  <a:gd name="T19" fmla="*/ 468 h 3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1" h="358">
                    <a:moveTo>
                      <a:pt x="511" y="357"/>
                    </a:moveTo>
                    <a:lnTo>
                      <a:pt x="0" y="357"/>
                    </a:lnTo>
                    <a:lnTo>
                      <a:pt x="0" y="0"/>
                    </a:lnTo>
                    <a:lnTo>
                      <a:pt x="511" y="0"/>
                    </a:lnTo>
                    <a:lnTo>
                      <a:pt x="511" y="357"/>
                    </a:lnTo>
                    <a:close/>
                  </a:path>
                </a:pathLst>
              </a:custGeom>
              <a:noFill/>
              <a:ln w="13369">
                <a:solidFill>
                  <a:srgbClr val="006B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1105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409700"/>
            <a:ext cx="4914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9144000" cy="366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1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0"/>
            <a:ext cx="682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133600" y="457200"/>
            <a:ext cx="461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90"/>
                </a:solidFill>
              </a:rPr>
              <a:t>Post-Kyoto climate agreement 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33400" y="1220788"/>
            <a:ext cx="788193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/>
              <a:t>To be developed by 2015 and implemented by 2020</a:t>
            </a:r>
          </a:p>
          <a:p>
            <a:pPr eaLnBrk="1" hangingPunct="1">
              <a:buFontTx/>
              <a:buChar char="-"/>
            </a:pPr>
            <a:endParaRPr lang="en-US"/>
          </a:p>
          <a:p>
            <a:pPr eaLnBrk="1" hangingPunct="1">
              <a:buFontTx/>
              <a:buChar char="-"/>
            </a:pPr>
            <a:r>
              <a:rPr lang="en-US"/>
              <a:t>Needs to include developing countries (DCs) in order to reach necessary goals</a:t>
            </a:r>
          </a:p>
          <a:p>
            <a:pPr eaLnBrk="1" hangingPunct="1">
              <a:buFontTx/>
              <a:buChar char="-"/>
            </a:pPr>
            <a:endParaRPr lang="en-US"/>
          </a:p>
          <a:p>
            <a:pPr eaLnBrk="1" hangingPunct="1">
              <a:buFontTx/>
              <a:buChar char="-"/>
            </a:pPr>
            <a:r>
              <a:rPr lang="en-US"/>
              <a:t>New framework needed if DCs should be allowed to urbanize and industrialize under fair conditions</a:t>
            </a:r>
            <a:br>
              <a:rPr lang="en-US"/>
            </a:br>
            <a:r>
              <a:rPr lang="en-US">
                <a:sym typeface="Wingdings" charset="0"/>
              </a:rPr>
              <a:t> </a:t>
            </a:r>
            <a:r>
              <a:rPr lang="en-US" b="1"/>
              <a:t>Contraction and Convergence (C&amp;C)</a:t>
            </a:r>
            <a:r>
              <a:rPr lang="en-US"/>
              <a:t> framework</a:t>
            </a:r>
            <a:br>
              <a:rPr lang="en-US"/>
            </a:br>
            <a:r>
              <a:rPr lang="en-US">
                <a:sym typeface="Wingdings" charset="0"/>
              </a:rPr>
              <a:t> Open question: How to operationalize the C&amp;C framework?</a:t>
            </a: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1350" y="4235450"/>
            <a:ext cx="776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990000"/>
                </a:solidFill>
                <a:sym typeface="Wingdings" charset="0"/>
              </a:rPr>
              <a:t> What emissions budget needs to be allocated to urbanization?</a:t>
            </a:r>
            <a:endParaRPr lang="en-US">
              <a:solidFill>
                <a:srgbClr val="99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" y="4692650"/>
            <a:ext cx="8305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>
                <a:solidFill>
                  <a:srgbClr val="990000"/>
                </a:solidFill>
                <a:sym typeface="Wingdings" charset="0"/>
              </a:rPr>
              <a:t>Here: </a:t>
            </a:r>
            <a:r>
              <a:rPr lang="en-US" b="1">
                <a:solidFill>
                  <a:srgbClr val="990000"/>
                </a:solidFill>
                <a:sym typeface="Wingdings" charset="0"/>
              </a:rPr>
              <a:t>stock approach</a:t>
            </a:r>
            <a:r>
              <a:rPr lang="en-US">
                <a:solidFill>
                  <a:srgbClr val="990000"/>
                </a:solidFill>
                <a:sym typeface="Wingdings" charset="0"/>
              </a:rPr>
              <a:t/>
            </a:r>
            <a:br>
              <a:rPr lang="en-US">
                <a:solidFill>
                  <a:srgbClr val="990000"/>
                </a:solidFill>
                <a:sym typeface="Wingdings" charset="0"/>
              </a:rPr>
            </a:br>
            <a:r>
              <a:rPr lang="en-US">
                <a:solidFill>
                  <a:srgbClr val="990000"/>
                </a:solidFill>
                <a:sym typeface="Wingdings" charset="0"/>
              </a:rPr>
              <a:t> - industrialization and urbanization = build up of stocks</a:t>
            </a:r>
            <a:br>
              <a:rPr lang="en-US">
                <a:solidFill>
                  <a:srgbClr val="990000"/>
                </a:solidFill>
                <a:sym typeface="Wingdings" charset="0"/>
              </a:rPr>
            </a:br>
            <a:r>
              <a:rPr lang="en-US">
                <a:solidFill>
                  <a:srgbClr val="990000"/>
                </a:solidFill>
                <a:sym typeface="Wingdings" charset="0"/>
              </a:rPr>
              <a:t> - take stocks/services of industrialized countries (ICs) as benchmark </a:t>
            </a:r>
            <a:br>
              <a:rPr lang="en-US">
                <a:solidFill>
                  <a:srgbClr val="990000"/>
                </a:solidFill>
                <a:sym typeface="Wingdings" charset="0"/>
              </a:rPr>
            </a:br>
            <a:r>
              <a:rPr lang="en-US">
                <a:solidFill>
                  <a:srgbClr val="990000"/>
                </a:solidFill>
                <a:sym typeface="Wingdings" charset="0"/>
              </a:rPr>
              <a:t> - determine emissions in DCs to reach IC’s stock levels</a:t>
            </a:r>
            <a:br>
              <a:rPr lang="en-US">
                <a:solidFill>
                  <a:srgbClr val="990000"/>
                </a:solidFill>
                <a:sym typeface="Wingdings" charset="0"/>
              </a:rPr>
            </a:br>
            <a:r>
              <a:rPr lang="en-US">
                <a:solidFill>
                  <a:srgbClr val="990000"/>
                </a:solidFill>
                <a:sym typeface="Wingdings" charset="0"/>
              </a:rPr>
              <a:t>   assuming state of the art technologies</a:t>
            </a:r>
            <a:endParaRPr lang="en-US">
              <a:solidFill>
                <a:srgbClr val="99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4"/>
          <p:cNvGrpSpPr>
            <a:grpSpLocks/>
          </p:cNvGrpSpPr>
          <p:nvPr/>
        </p:nvGrpSpPr>
        <p:grpSpPr bwMode="auto">
          <a:xfrm>
            <a:off x="268288" y="568325"/>
            <a:ext cx="8591550" cy="4987925"/>
            <a:chOff x="0" y="0"/>
            <a:chExt cx="9144000" cy="5510689"/>
          </a:xfrm>
        </p:grpSpPr>
        <p:pic>
          <p:nvPicPr>
            <p:cNvPr id="317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848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3314"/>
              <a:ext cx="9144000" cy="1848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67298"/>
              <a:ext cx="9144000" cy="1843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6" name="TextBox 6"/>
          <p:cNvSpPr txBox="1">
            <a:spLocks noChangeArrowheads="1"/>
          </p:cNvSpPr>
          <p:nvPr/>
        </p:nvSpPr>
        <p:spPr bwMode="auto">
          <a:xfrm>
            <a:off x="669925" y="146050"/>
            <a:ext cx="775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90"/>
                </a:solidFill>
                <a:cs typeface="Arial" charset="0"/>
              </a:rPr>
              <a:t>Build-up of infrastructure results in large emissions</a:t>
            </a:r>
          </a:p>
        </p:txBody>
      </p:sp>
      <p:sp>
        <p:nvSpPr>
          <p:cNvPr id="31747" name="TextBox 9"/>
          <p:cNvSpPr txBox="1">
            <a:spLocks noChangeArrowheads="1"/>
          </p:cNvSpPr>
          <p:nvPr/>
        </p:nvSpPr>
        <p:spPr bwMode="auto">
          <a:xfrm>
            <a:off x="82550" y="5692775"/>
            <a:ext cx="91487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600">
                <a:cs typeface="Arial" charset="0"/>
              </a:rPr>
              <a:t>Carbon footprint of existing stock: large differences rich – poor, but small differences among rich</a:t>
            </a:r>
          </a:p>
          <a:p>
            <a:pPr eaLnBrk="1" hangingPunct="1">
              <a:buFontTx/>
              <a:buChar char="-"/>
            </a:pPr>
            <a:r>
              <a:rPr lang="en-US" sz="1600">
                <a:cs typeface="Arial" charset="0"/>
              </a:rPr>
              <a:t>A globalization of Western infrastructure stocks could pose a significant challenge for 2° target</a:t>
            </a:r>
            <a:br>
              <a:rPr lang="en-US" sz="1600">
                <a:cs typeface="Arial" charset="0"/>
              </a:rPr>
            </a:br>
            <a:r>
              <a:rPr lang="en-US" sz="1600">
                <a:cs typeface="Arial" charset="0"/>
                <a:sym typeface="Wingdings" charset="0"/>
              </a:rPr>
              <a:t> post-Kyoto agreements</a:t>
            </a:r>
            <a:endParaRPr lang="en-US" sz="1600">
              <a:cs typeface="Arial" charset="0"/>
            </a:endParaRPr>
          </a:p>
          <a:p>
            <a:pPr eaLnBrk="1" hangingPunct="1">
              <a:buFontTx/>
              <a:buChar char="-"/>
            </a:pPr>
            <a:r>
              <a:rPr lang="en-US" sz="1600">
                <a:cs typeface="Arial" charset="0"/>
              </a:rPr>
              <a:t>Mitigation options: materials production and materials use (urban form </a:t>
            </a:r>
            <a:r>
              <a:rPr lang="en-US" sz="1600">
                <a:cs typeface="Arial" charset="0"/>
                <a:sym typeface="Wingdings" charset="0"/>
              </a:rPr>
              <a:t> </a:t>
            </a:r>
            <a:r>
              <a:rPr lang="en-US" sz="1600">
                <a:cs typeface="Arial" charset="0"/>
              </a:rPr>
              <a:t>poorly understood)</a:t>
            </a:r>
          </a:p>
        </p:txBody>
      </p:sp>
      <p:sp>
        <p:nvSpPr>
          <p:cNvPr id="31748" name="TextBox 10"/>
          <p:cNvSpPr txBox="1">
            <a:spLocks noChangeArrowheads="1"/>
          </p:cNvSpPr>
          <p:nvPr/>
        </p:nvSpPr>
        <p:spPr bwMode="auto">
          <a:xfrm>
            <a:off x="7067550" y="5499100"/>
            <a:ext cx="1989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cs typeface="Arial" charset="0"/>
              </a:rPr>
              <a:t>Source: Müller et al. 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5225" y="3167063"/>
            <a:ext cx="20351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+ 350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CO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3013" y="4559300"/>
            <a:ext cx="17700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CO</a:t>
            </a:r>
            <a:r>
              <a:rPr lang="en-US" sz="24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8519"/>
            <a:ext cx="8305800" cy="3084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4626" y="838200"/>
            <a:ext cx="4939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1. Stages of the </a:t>
            </a:r>
            <a:r>
              <a:rPr lang="en-US" sz="2400" b="1" dirty="0" err="1" smtClean="0">
                <a:solidFill>
                  <a:srgbClr val="000090"/>
                </a:solidFill>
              </a:rPr>
              <a:t>aluminium</a:t>
            </a:r>
            <a:r>
              <a:rPr lang="en-US" sz="2400" b="1" dirty="0" smtClean="0">
                <a:solidFill>
                  <a:srgbClr val="000090"/>
                </a:solidFill>
              </a:rPr>
              <a:t> cycle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5361801"/>
            <a:ext cx="221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Liu and Müller (2012)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81200"/>
            <a:ext cx="8305800" cy="3084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5361801"/>
            <a:ext cx="221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Liu and Müller (2012)</a:t>
            </a:r>
            <a:endParaRPr lang="en-US" sz="1200" dirty="0"/>
          </a:p>
        </p:txBody>
      </p:sp>
      <p:sp>
        <p:nvSpPr>
          <p:cNvPr id="2" name="Oval 1"/>
          <p:cNvSpPr/>
          <p:nvPr/>
        </p:nvSpPr>
        <p:spPr>
          <a:xfrm>
            <a:off x="76200" y="3810000"/>
            <a:ext cx="990600" cy="1066800"/>
          </a:xfrm>
          <a:prstGeom prst="ellipse">
            <a:avLst/>
          </a:prstGeom>
          <a:noFill/>
          <a:ln w="38100" cmpd="sng"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00800" y="2133600"/>
            <a:ext cx="1143000" cy="1295400"/>
          </a:xfrm>
          <a:prstGeom prst="ellipse">
            <a:avLst/>
          </a:prstGeom>
          <a:noFill/>
          <a:ln w="38100" cmpd="sng"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14600" y="5867400"/>
            <a:ext cx="3809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</a:rPr>
              <a:t>Main Al sources for the future</a:t>
            </a: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4626" y="838200"/>
            <a:ext cx="4939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1. Stages of the </a:t>
            </a:r>
            <a:r>
              <a:rPr lang="en-US" sz="2400" b="1" dirty="0" err="1" smtClean="0">
                <a:solidFill>
                  <a:srgbClr val="000090"/>
                </a:solidFill>
              </a:rPr>
              <a:t>aluminium</a:t>
            </a:r>
            <a:r>
              <a:rPr lang="en-US" sz="2400" b="1" dirty="0" smtClean="0">
                <a:solidFill>
                  <a:srgbClr val="000090"/>
                </a:solidFill>
              </a:rPr>
              <a:t> cycle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3"/>
          <p:cNvGrpSpPr>
            <a:grpSpLocks noChangeAspect="1"/>
          </p:cNvGrpSpPr>
          <p:nvPr/>
        </p:nvGrpSpPr>
        <p:grpSpPr bwMode="auto">
          <a:xfrm>
            <a:off x="990600" y="838200"/>
            <a:ext cx="6781800" cy="5689041"/>
            <a:chOff x="0" y="457200"/>
            <a:chExt cx="5761038" cy="5146446"/>
          </a:xfrm>
        </p:grpSpPr>
        <p:pic>
          <p:nvPicPr>
            <p:cNvPr id="23557" name="Picture 4" descr="Description: C:\Workspace\GlobalAlStock\GlobalBauxiteReserves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5761038" cy="253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5" descr="Description: C:\Workspace\GlobalAlStock\GlobalAlStocks2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33508"/>
              <a:ext cx="5761038" cy="2370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nb-NO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2994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nb-NO"/>
          </a:p>
        </p:txBody>
      </p:sp>
      <p:sp>
        <p:nvSpPr>
          <p:cNvPr id="23556" name="Title 1"/>
          <p:cNvSpPr txBox="1">
            <a:spLocks/>
          </p:cNvSpPr>
          <p:nvPr/>
        </p:nvSpPr>
        <p:spPr bwMode="auto">
          <a:xfrm>
            <a:off x="914400" y="2286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400" b="1" dirty="0" err="1" smtClean="0">
                <a:solidFill>
                  <a:srgbClr val="333399"/>
                </a:solidFill>
                <a:cs typeface="宋体" charset="0"/>
              </a:rPr>
              <a:t>Aluminium</a:t>
            </a:r>
            <a:r>
              <a:rPr lang="en-US" altLang="zh-CN" sz="2400" b="1" dirty="0" smtClean="0">
                <a:solidFill>
                  <a:srgbClr val="333399"/>
                </a:solidFill>
                <a:cs typeface="宋体" charset="0"/>
              </a:rPr>
              <a:t> </a:t>
            </a:r>
            <a:r>
              <a:rPr lang="en-US" altLang="zh-CN" sz="2400" b="1" dirty="0">
                <a:solidFill>
                  <a:srgbClr val="333399"/>
                </a:solidFill>
                <a:cs typeface="宋体" charset="0"/>
              </a:rPr>
              <a:t>stocks under and above </a:t>
            </a:r>
            <a:r>
              <a:rPr lang="en-US" altLang="zh-CN" sz="2400" b="1" dirty="0" smtClean="0">
                <a:solidFill>
                  <a:srgbClr val="333399"/>
                </a:solidFill>
                <a:cs typeface="宋体" charset="0"/>
              </a:rPr>
              <a:t>ground (2010)</a:t>
            </a:r>
            <a:endParaRPr lang="en-US" altLang="zh-CN" sz="2400" b="1" dirty="0">
              <a:solidFill>
                <a:srgbClr val="333399"/>
              </a:solidFill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6504801"/>
            <a:ext cx="221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Liu and Müller (2012)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6405" y="1062335"/>
            <a:ext cx="134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2. Trade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3048000" y="2438400"/>
            <a:ext cx="2015490" cy="682625"/>
            <a:chOff x="0" y="0"/>
            <a:chExt cx="3174" cy="1075"/>
          </a:xfrm>
        </p:grpSpPr>
        <p:grpSp>
          <p:nvGrpSpPr>
            <p:cNvPr id="75" name="Group 74"/>
            <p:cNvGrpSpPr>
              <a:grpSpLocks/>
            </p:cNvGrpSpPr>
            <p:nvPr/>
          </p:nvGrpSpPr>
          <p:grpSpPr bwMode="auto">
            <a:xfrm>
              <a:off x="0" y="0"/>
              <a:ext cx="3174" cy="1075"/>
              <a:chOff x="0" y="0"/>
              <a:chExt cx="3174" cy="1075"/>
            </a:xfrm>
          </p:grpSpPr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0" y="12"/>
                <a:ext cx="3174" cy="1061"/>
              </a:xfrm>
              <a:custGeom>
                <a:avLst/>
                <a:gdLst>
                  <a:gd name="T0" fmla="*/ 39 w 3174"/>
                  <a:gd name="T1" fmla="+- 0 1072 12"/>
                  <a:gd name="T2" fmla="*/ 1072 h 1061"/>
                  <a:gd name="T3" fmla="*/ 17 w 3174"/>
                  <a:gd name="T4" fmla="+- 0 1067 12"/>
                  <a:gd name="T5" fmla="*/ 1067 h 1061"/>
                  <a:gd name="T6" fmla="*/ 4 w 3174"/>
                  <a:gd name="T7" fmla="+- 0 1051 12"/>
                  <a:gd name="T8" fmla="*/ 1051 h 1061"/>
                  <a:gd name="T9" fmla="*/ 0 w 3174"/>
                  <a:gd name="T10" fmla="+- 0 51 12"/>
                  <a:gd name="T11" fmla="*/ 51 h 1061"/>
                  <a:gd name="T12" fmla="*/ 6 w 3174"/>
                  <a:gd name="T13" fmla="+- 0 30 12"/>
                  <a:gd name="T14" fmla="*/ 30 h 1061"/>
                  <a:gd name="T15" fmla="*/ 21 w 3174"/>
                  <a:gd name="T16" fmla="+- 0 16 12"/>
                  <a:gd name="T17" fmla="*/ 16 h 1061"/>
                  <a:gd name="T18" fmla="*/ 3134 w 3174"/>
                  <a:gd name="T19" fmla="+- 0 12 12"/>
                  <a:gd name="T20" fmla="*/ 12 h 1061"/>
                  <a:gd name="T21" fmla="*/ 3155 w 3174"/>
                  <a:gd name="T22" fmla="+- 0 18 12"/>
                  <a:gd name="T23" fmla="*/ 18 h 1061"/>
                  <a:gd name="T24" fmla="*/ 3169 w 3174"/>
                  <a:gd name="T25" fmla="+- 0 34 12"/>
                  <a:gd name="T26" fmla="*/ 34 h 1061"/>
                  <a:gd name="T27" fmla="*/ 3173 w 3174"/>
                  <a:gd name="T28" fmla="+- 0 1033 12"/>
                  <a:gd name="T29" fmla="*/ 1033 h 1061"/>
                  <a:gd name="T30" fmla="*/ 3167 w 3174"/>
                  <a:gd name="T31" fmla="+- 0 1055 12"/>
                  <a:gd name="T32" fmla="*/ 1055 h 1061"/>
                  <a:gd name="T33" fmla="*/ 3151 w 3174"/>
                  <a:gd name="T34" fmla="+- 0 1069 12"/>
                  <a:gd name="T35" fmla="*/ 1069 h 1061"/>
                  <a:gd name="T36" fmla="*/ 39 w 3174"/>
                  <a:gd name="T37" fmla="+- 0 1072 12"/>
                  <a:gd name="T38" fmla="*/ 1072 h 1061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  <a:cxn ang="0">
                    <a:pos x="T24" y="T26"/>
                  </a:cxn>
                  <a:cxn ang="0">
                    <a:pos x="T27" y="T29"/>
                  </a:cxn>
                  <a:cxn ang="0">
                    <a:pos x="T30" y="T32"/>
                  </a:cxn>
                  <a:cxn ang="0">
                    <a:pos x="T33" y="T35"/>
                  </a:cxn>
                  <a:cxn ang="0">
                    <a:pos x="T36" y="T38"/>
                  </a:cxn>
                </a:cxnLst>
                <a:rect l="0" t="0" r="r" b="b"/>
                <a:pathLst>
                  <a:path w="3174" h="1061">
                    <a:moveTo>
                      <a:pt x="39" y="1060"/>
                    </a:moveTo>
                    <a:lnTo>
                      <a:pt x="17" y="1055"/>
                    </a:lnTo>
                    <a:lnTo>
                      <a:pt x="4" y="1039"/>
                    </a:lnTo>
                    <a:lnTo>
                      <a:pt x="0" y="39"/>
                    </a:lnTo>
                    <a:lnTo>
                      <a:pt x="6" y="18"/>
                    </a:lnTo>
                    <a:lnTo>
                      <a:pt x="21" y="4"/>
                    </a:lnTo>
                    <a:lnTo>
                      <a:pt x="3134" y="0"/>
                    </a:lnTo>
                    <a:lnTo>
                      <a:pt x="3155" y="6"/>
                    </a:lnTo>
                    <a:lnTo>
                      <a:pt x="3169" y="22"/>
                    </a:lnTo>
                    <a:lnTo>
                      <a:pt x="3173" y="1021"/>
                    </a:lnTo>
                    <a:lnTo>
                      <a:pt x="3167" y="1043"/>
                    </a:lnTo>
                    <a:lnTo>
                      <a:pt x="3151" y="1057"/>
                    </a:lnTo>
                    <a:lnTo>
                      <a:pt x="39" y="1060"/>
                    </a:lnTo>
                    <a:close/>
                  </a:path>
                </a:pathLst>
              </a:custGeom>
              <a:solidFill>
                <a:srgbClr val="A0B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77" name="Picture 7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" y="0"/>
                <a:ext cx="2944" cy="1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011058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16504</TotalTime>
  <Words>2399</Words>
  <Application>Microsoft Macintosh PowerPoint</Application>
  <PresentationFormat>On-screen Show (4:3)</PresentationFormat>
  <Paragraphs>423</Paragraphs>
  <Slides>54</Slides>
  <Notes>13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Default Design</vt:lpstr>
      <vt:lpstr>Dokument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MinFuture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Mueller</dc:creator>
  <cp:lastModifiedBy>Daniel</cp:lastModifiedBy>
  <cp:revision>869</cp:revision>
  <dcterms:created xsi:type="dcterms:W3CDTF">2007-02-07T15:33:46Z</dcterms:created>
  <dcterms:modified xsi:type="dcterms:W3CDTF">2016-03-24T14:14:07Z</dcterms:modified>
</cp:coreProperties>
</file>