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5"/>
    <p:sldMasterId id="2147484325" r:id="rId6"/>
  </p:sldMasterIdLst>
  <p:notesMasterIdLst>
    <p:notesMasterId r:id="rId23"/>
  </p:notesMasterIdLst>
  <p:sldIdLst>
    <p:sldId id="269" r:id="rId7"/>
    <p:sldId id="340" r:id="rId8"/>
    <p:sldId id="274" r:id="rId9"/>
    <p:sldId id="349" r:id="rId10"/>
    <p:sldId id="339" r:id="rId11"/>
    <p:sldId id="350" r:id="rId12"/>
    <p:sldId id="348" r:id="rId13"/>
    <p:sldId id="351" r:id="rId14"/>
    <p:sldId id="352" r:id="rId15"/>
    <p:sldId id="293" r:id="rId16"/>
    <p:sldId id="345" r:id="rId17"/>
    <p:sldId id="337" r:id="rId18"/>
    <p:sldId id="353" r:id="rId19"/>
    <p:sldId id="346" r:id="rId20"/>
    <p:sldId id="342" r:id="rId21"/>
    <p:sldId id="344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  <a:srgbClr val="A50021"/>
    <a:srgbClr val="66FFFF"/>
    <a:srgbClr val="00FF00"/>
    <a:srgbClr val="33CCFF"/>
    <a:srgbClr val="CC99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7135" autoAdjust="0"/>
  </p:normalViewPr>
  <p:slideViewPr>
    <p:cSldViewPr>
      <p:cViewPr>
        <p:scale>
          <a:sx n="100" d="100"/>
          <a:sy n="100" d="100"/>
        </p:scale>
        <p:origin x="-1090" y="230"/>
      </p:cViewPr>
      <p:guideLst>
        <p:guide orient="horz" pos="576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1296" y="6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CF62E1-2EA3-4B31-AEB6-C9429DDC3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12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CF62E1-2EA3-4B31-AEB6-C9429DDC31D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China- 8 </a:t>
            </a:r>
            <a:r>
              <a:rPr lang="en-US" dirty="0" err="1" smtClean="0"/>
              <a:t>Matl’s</a:t>
            </a:r>
            <a:r>
              <a:rPr lang="en-US" dirty="0" smtClean="0"/>
              <a:t> in 91. Lead in 4. 16 Materials in 2015. Lead in 8.</a:t>
            </a:r>
          </a:p>
          <a:p>
            <a:r>
              <a:rPr lang="en-US" dirty="0" smtClean="0"/>
              <a:t>China- lost position only in tin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CF62E1-2EA3-4B31-AEB6-C9429DDC31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6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5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09600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617C365-3B53-441C-944C-75888483A2AB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1"/>
            <a:ext cx="8610600" cy="4800600"/>
          </a:xfrm>
          <a:prstGeom prst="rect">
            <a:avLst/>
          </a:prstGeom>
        </p:spPr>
        <p:txBody>
          <a:bodyPr/>
          <a:lstStyle>
            <a:lvl1pPr marL="231775" indent="-231775">
              <a:defRPr sz="2400"/>
            </a:lvl1pPr>
            <a:lvl2pPr marL="573088" indent="-292100">
              <a:defRPr sz="2200"/>
            </a:lvl2pPr>
            <a:lvl3pPr marL="854075" indent="-220663">
              <a:defRPr sz="2000"/>
            </a:lvl3pPr>
            <a:lvl4pPr marL="1195388" indent="-280988">
              <a:defRPr sz="1800"/>
            </a:lvl4pPr>
            <a:lvl5pPr marL="1547813" indent="-2921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848600" cy="5635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7848600" cy="5635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31775" indent="-231775">
              <a:defRPr sz="2400"/>
            </a:lvl1pPr>
            <a:lvl2pPr marL="573088" indent="-292100">
              <a:defRPr sz="2200"/>
            </a:lvl2pPr>
            <a:lvl3pPr marL="854075" indent="-220663">
              <a:defRPr sz="2000"/>
            </a:lvl3pPr>
            <a:lvl4pPr marL="1195388" indent="-280988">
              <a:defRPr sz="1800"/>
            </a:lvl4pPr>
            <a:lvl5pPr marL="1547813" indent="-2921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31775" indent="-231775">
              <a:defRPr sz="2400"/>
            </a:lvl1pPr>
            <a:lvl2pPr marL="573088" indent="-292100">
              <a:defRPr sz="2200"/>
            </a:lvl2pPr>
            <a:lvl3pPr marL="854075" indent="-220663">
              <a:defRPr sz="2000"/>
            </a:lvl3pPr>
            <a:lvl4pPr marL="1146175" indent="-231775">
              <a:defRPr sz="1800"/>
            </a:lvl4pPr>
            <a:lvl5pPr marL="1427163" indent="-23177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7772400" cy="6397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64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096000"/>
            <a:ext cx="370114" cy="2889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47611-8913-4986-AFB9-56F44FB66463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2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09600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617C365-3B53-441C-944C-75888483A2AB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83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09600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617C365-3B53-441C-944C-75888483A2AB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3508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38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-42332" y="0"/>
            <a:ext cx="9220200" cy="389467"/>
          </a:xfrm>
          <a:prstGeom prst="rect">
            <a:avLst/>
          </a:prstGeom>
          <a:gradFill flip="none" rotWithShape="1">
            <a:gsLst>
              <a:gs pos="20000">
                <a:schemeClr val="tx2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38200" y="16934"/>
            <a:ext cx="7772400" cy="2762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Deliver the right solution on time, every time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200" y="42513"/>
            <a:ext cx="748758" cy="871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38100" y="6409267"/>
            <a:ext cx="9220200" cy="457200"/>
          </a:xfrm>
          <a:prstGeom prst="rect">
            <a:avLst/>
          </a:prstGeom>
          <a:gradFill flip="none" rotWithShape="1">
            <a:gsLst>
              <a:gs pos="20000">
                <a:schemeClr val="tx2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0" y="6514320"/>
            <a:ext cx="9144000" cy="23852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WARFIGHTER </a:t>
            </a:r>
            <a:r>
              <a:rPr lang="en-US" sz="950" dirty="0" smtClean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FIRST  -  PEOPLE </a:t>
            </a: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&amp; CULTURE </a:t>
            </a:r>
            <a:r>
              <a:rPr lang="en-US" sz="950" dirty="0" smtClean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  -  STRATEGIC ENGAGEMENT -  FINANCIAL </a:t>
            </a: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STEWARDSHIP </a:t>
            </a:r>
            <a:r>
              <a:rPr lang="en-US" sz="950" dirty="0" smtClean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 -  PROCESS </a:t>
            </a: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EXCELLENCE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0" r:id="rId3"/>
    <p:sldLayoutId id="2147484321" r:id="rId4"/>
    <p:sldLayoutId id="2147484322" r:id="rId5"/>
    <p:sldLayoutId id="2147484336" r:id="rId6"/>
    <p:sldLayoutId id="2147484337" r:id="rId7"/>
    <p:sldLayoutId id="214748433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38100" y="6409267"/>
            <a:ext cx="9220200" cy="457200"/>
          </a:xfrm>
          <a:prstGeom prst="rect">
            <a:avLst/>
          </a:prstGeom>
          <a:gradFill flip="none" rotWithShape="1">
            <a:gsLst>
              <a:gs pos="20000">
                <a:schemeClr val="tx2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25400" y="0"/>
            <a:ext cx="9220200" cy="990600"/>
          </a:xfrm>
          <a:prstGeom prst="rect">
            <a:avLst/>
          </a:prstGeom>
          <a:gradFill flip="none" rotWithShape="1">
            <a:gsLst>
              <a:gs pos="20000">
                <a:schemeClr val="tx2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316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6129" y="960945"/>
            <a:ext cx="9182608" cy="551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371600" y="100013"/>
            <a:ext cx="6934200" cy="7381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  <a:latin typeface="Copperplate Gothic Bold" charset="0"/>
                <a:cs typeface="Cambria Math" charset="0"/>
              </a:rPr>
              <a:t>DEFENSE LOGISTICS AGENCY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Copperplate Gothic Bold" charset="0"/>
                <a:cs typeface="Cambria Math" charset="0"/>
              </a:rPr>
              <a:t>AMERICA</a:t>
            </a:r>
            <a:r>
              <a:rPr lang="ja-JP" altLang="en-US" sz="1400" dirty="0" smtClean="0">
                <a:solidFill>
                  <a:schemeClr val="bg1"/>
                </a:solidFill>
                <a:latin typeface="Copperplate Gothic Bold" charset="0"/>
                <a:cs typeface="Cambria Math" charset="0"/>
              </a:rPr>
              <a:t>’</a:t>
            </a:r>
            <a:r>
              <a:rPr lang="en-US" sz="1400" dirty="0" smtClean="0">
                <a:solidFill>
                  <a:schemeClr val="bg1"/>
                </a:solidFill>
                <a:latin typeface="Copperplate Gothic Bold" charset="0"/>
                <a:cs typeface="Cambria Math" charset="0"/>
              </a:rPr>
              <a:t>S COMBAT LOGISTICS SUPPORT AGENCY</a:t>
            </a:r>
          </a:p>
        </p:txBody>
      </p:sp>
      <p:pic>
        <p:nvPicPr>
          <p:cNvPr id="13319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8600" y="42513"/>
            <a:ext cx="1263969" cy="147182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 userDrawn="1"/>
        </p:nvSpPr>
        <p:spPr bwMode="auto">
          <a:xfrm>
            <a:off x="0" y="6514320"/>
            <a:ext cx="9144000" cy="23852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WARFIGHTER </a:t>
            </a:r>
            <a:r>
              <a:rPr lang="en-US" sz="950" dirty="0" smtClean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FIRST  -  PEOPLE </a:t>
            </a: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&amp; CULTURE </a:t>
            </a:r>
            <a:r>
              <a:rPr lang="en-US" sz="950" dirty="0" smtClean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  -  STRATEGIC ENGAGEMENT -  FINANCIAL </a:t>
            </a: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STEWARDSHIP </a:t>
            </a:r>
            <a:r>
              <a:rPr lang="en-US" sz="950" dirty="0" smtClean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 -  PROCESS </a:t>
            </a:r>
            <a:r>
              <a:rPr lang="en-US" sz="950" dirty="0">
                <a:solidFill>
                  <a:srgbClr val="FFFFFF"/>
                </a:solidFill>
                <a:latin typeface="Copperplate Gothic Bold" pitchFamily="34" charset="0"/>
                <a:ea typeface="Cambria Math" pitchFamily="18" charset="0"/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408049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4572000" y="3559175"/>
            <a:ext cx="4343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000" b="1" dirty="0" smtClean="0">
                <a:cs typeface="Arial" charset="0"/>
              </a:rPr>
              <a:t>Materials in the Defense Industrial Base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5971" y="4876800"/>
            <a:ext cx="4595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USGS Mineral Information Seminar Series</a:t>
            </a:r>
          </a:p>
          <a:p>
            <a:pPr algn="ctr"/>
            <a:r>
              <a:rPr lang="en-US" sz="2400" dirty="0" smtClean="0"/>
              <a:t>5/25/2016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8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266700" y="1143000"/>
            <a:ext cx="8610600" cy="4449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NDS Program monitors over 160 materials on a “Watch List”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92 meet criteria for inclusion in the FY15 RR analysis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68 materials could be undergo full economic modeling (top down)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11 “non-standard proprietary” materials could be partially modeled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13 “bottom up” materials analyzed by supply-chain analysis methods. </a:t>
            </a:r>
          </a:p>
          <a:p>
            <a:pPr lvl="1"/>
            <a:endParaRPr lang="en-US" sz="2200" dirty="0" smtClean="0"/>
          </a:p>
          <a:p>
            <a:r>
              <a:rPr lang="en-US" sz="2200" b="1" dirty="0" smtClean="0"/>
              <a:t>Results: 30 materials were shown to have a gross shortfall under the base case scenario which amounts to ~$3.2 billion</a:t>
            </a:r>
          </a:p>
          <a:p>
            <a:r>
              <a:rPr lang="en-US" sz="2200" b="1" dirty="0" smtClean="0"/>
              <a:t>Anticipated market responses (conservation/thriftiness, substitution, and an “extra sell”) reduced the shortfall to net of 21 materials for $389 million</a:t>
            </a:r>
          </a:p>
          <a:p>
            <a:endParaRPr lang="en-US" dirty="0"/>
          </a:p>
        </p:txBody>
      </p:sp>
      <p:sp>
        <p:nvSpPr>
          <p:cNvPr id="3" name="Title 7"/>
          <p:cNvSpPr txBox="1">
            <a:spLocks/>
          </p:cNvSpPr>
          <p:nvPr/>
        </p:nvSpPr>
        <p:spPr>
          <a:xfrm>
            <a:off x="533400" y="381000"/>
            <a:ext cx="8229600" cy="1143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FY 15 Requirements Report (RR)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to Congress Jan 15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r>
              <a:rPr lang="en-US" dirty="0" smtClean="0"/>
              <a:t>Into Coordination September 30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r>
              <a:rPr lang="en-US" dirty="0" smtClean="0"/>
              <a:t>Will Contain </a:t>
            </a:r>
            <a:r>
              <a:rPr lang="en-US" dirty="0" smtClean="0"/>
              <a:t>132 </a:t>
            </a:r>
            <a:r>
              <a:rPr lang="en-US" dirty="0" smtClean="0"/>
              <a:t>Materials including sub-specifications</a:t>
            </a:r>
          </a:p>
          <a:p>
            <a:pPr lvl="1"/>
            <a:r>
              <a:rPr lang="en-US" dirty="0" smtClean="0"/>
              <a:t>87 </a:t>
            </a:r>
            <a:r>
              <a:rPr lang="en-US" dirty="0" smtClean="0"/>
              <a:t>materials will go through the Risk Analysis and Mitigation Framework- Strategic Materials</a:t>
            </a:r>
          </a:p>
          <a:p>
            <a:r>
              <a:rPr lang="en-US" dirty="0" smtClean="0"/>
              <a:t>Will contain a standalone appendix on Rare Earth Permanent Magnet Supply Chains for DOD</a:t>
            </a:r>
          </a:p>
          <a:p>
            <a:pPr lvl="1"/>
            <a:r>
              <a:rPr lang="en-US" dirty="0" smtClean="0"/>
              <a:t>Macroeconomic modeling DOD demand for magnet alloys at the alloy level (</a:t>
            </a:r>
            <a:r>
              <a:rPr lang="en-US" dirty="0" err="1"/>
              <a:t>NdFeB</a:t>
            </a:r>
            <a:r>
              <a:rPr lang="en-US" dirty="0"/>
              <a:t> and </a:t>
            </a:r>
            <a:r>
              <a:rPr lang="en-US" dirty="0" err="1"/>
              <a:t>SmCo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Identification of specific defense requirements </a:t>
            </a:r>
          </a:p>
          <a:p>
            <a:pPr lvl="1"/>
            <a:r>
              <a:rPr lang="en-US" dirty="0" smtClean="0"/>
              <a:t>Review of current and potential capacities for a domestic supply chain</a:t>
            </a:r>
          </a:p>
          <a:p>
            <a:pPr lvl="2"/>
            <a:r>
              <a:rPr lang="en-US" dirty="0" smtClean="0"/>
              <a:t>Working on expanding to world current and potential capacities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Requirements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63373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FY17 Legislative Proposals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" y="1119574"/>
            <a:ext cx="86868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Seven materials being considered for the National Defense Stockpile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High </a:t>
            </a:r>
            <a:r>
              <a:rPr lang="en-US" sz="2400" dirty="0"/>
              <a:t>modulus and high strength </a:t>
            </a:r>
            <a:r>
              <a:rPr lang="en-US" sz="2400" dirty="0" smtClean="0"/>
              <a:t>carbon </a:t>
            </a:r>
            <a:r>
              <a:rPr lang="en-US" sz="2400" dirty="0"/>
              <a:t>fibers.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Tantalum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Germanium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Tungsten </a:t>
            </a:r>
            <a:r>
              <a:rPr lang="de-DE" sz="2400" dirty="0"/>
              <a:t>rhenium metal.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Boron </a:t>
            </a:r>
            <a:r>
              <a:rPr lang="it-IT" sz="2400" dirty="0"/>
              <a:t>carbide powder.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Europium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Silicon </a:t>
            </a:r>
            <a:r>
              <a:rPr lang="it-IT" sz="2400" dirty="0"/>
              <a:t>carbide fiber</a:t>
            </a:r>
            <a:r>
              <a:rPr lang="it-IT" sz="2400" dirty="0" smtClean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Disposal being sought for excess </a:t>
            </a:r>
            <a:r>
              <a:rPr lang="it-IT" sz="2400" dirty="0" smtClean="0"/>
              <a:t>beryllium </a:t>
            </a:r>
            <a:r>
              <a:rPr lang="it-IT" sz="2400" dirty="0" smtClean="0"/>
              <a:t>metal (not all), </a:t>
            </a:r>
            <a:r>
              <a:rPr lang="it-IT" sz="2400" dirty="0" smtClean="0"/>
              <a:t>ferrochrome, Chrome </a:t>
            </a:r>
            <a:r>
              <a:rPr lang="it-IT" sz="2400" dirty="0" smtClean="0"/>
              <a:t>metal, </a:t>
            </a:r>
            <a:r>
              <a:rPr lang="it-IT" sz="2400" dirty="0" smtClean="0"/>
              <a:t>Platinum, tungsten metal powder </a:t>
            </a:r>
            <a:r>
              <a:rPr lang="it-IT" sz="2400" dirty="0" smtClean="0"/>
              <a:t>and </a:t>
            </a:r>
            <a:r>
              <a:rPr lang="it-IT" sz="2400" dirty="0" smtClean="0"/>
              <a:t>tungsten O&amp;C</a:t>
            </a: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New Authorities</a:t>
            </a:r>
          </a:p>
          <a:p>
            <a:r>
              <a:rPr lang="it-IT" sz="2400" dirty="0" smtClean="0"/>
              <a:t>Expanded recycling authorites for DLA-SM</a:t>
            </a:r>
          </a:p>
          <a:p>
            <a:r>
              <a:rPr lang="it-IT" sz="2400" dirty="0" smtClean="0"/>
              <a:t>Expanded qualification authorities for Stockpile Manager OSD(AT&amp;L)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763000" y="609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white">
                    <a:lumMod val="65000"/>
                  </a:prstClr>
                </a:solidFill>
              </a:rPr>
              <a:t>55</a:t>
            </a:r>
            <a:endParaRPr lang="en-US" sz="12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81000"/>
            <a:ext cx="8534400" cy="838200"/>
          </a:xfrm>
          <a:prstGeom prst="rect">
            <a:avLst/>
          </a:prstGeom>
        </p:spPr>
        <p:txBody>
          <a:bodyPr/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Recycling </a:t>
            </a:r>
            <a:r>
              <a:rPr lang="en-US" altLang="en-US" sz="2800" b="1" dirty="0">
                <a:solidFill>
                  <a:srgbClr val="002060"/>
                </a:solidFill>
                <a:ea typeface="Calibri" pitchFamily="34" charset="0"/>
                <a:cs typeface="Arial" charset="0"/>
              </a:rPr>
              <a:t>of Strategic Materials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0800" y="1079500"/>
            <a:ext cx="6172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1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Recovery/recycling authority granted in 2014 NDAA</a:t>
            </a:r>
          </a:p>
          <a:p>
            <a:pPr marL="1314450" lvl="2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‒"/>
            </a:pPr>
            <a:r>
              <a:rPr lang="en-US" altLang="en-US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First program: established a joint project with Army—Recover germanium from excess night vision windows</a:t>
            </a:r>
          </a:p>
          <a:p>
            <a:pPr marL="1771650" lvl="3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Recovered germanium will offset stockpile requirements</a:t>
            </a:r>
          </a:p>
          <a:p>
            <a:pPr marL="1771650" lvl="3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Any excess could be sold to generate revenue for Stockpile operations (pending legislative authority)</a:t>
            </a:r>
          </a:p>
          <a:p>
            <a:pPr marL="2228850" lvl="4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Creates domestic supply</a:t>
            </a:r>
          </a:p>
          <a:p>
            <a:pPr marL="914400" lvl="1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ea typeface="Calibri" pitchFamily="34" charset="0"/>
                <a:cs typeface="Arial" charset="0"/>
              </a:rPr>
              <a:t>Exploring expansion of similar opportunities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9372" y="2267744"/>
            <a:ext cx="4038600" cy="227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Possible FY18 Legislative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RDX- Critical to multiple explosive </a:t>
            </a:r>
            <a:r>
              <a:rPr lang="en-US" sz="2000" dirty="0" smtClean="0"/>
              <a:t>formulations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HMX- </a:t>
            </a:r>
            <a:r>
              <a:rPr lang="en-US" sz="2000" dirty="0" smtClean="0"/>
              <a:t>Critical </a:t>
            </a:r>
            <a:r>
              <a:rPr lang="en-US" sz="2000" dirty="0"/>
              <a:t>to multiple explosive </a:t>
            </a:r>
            <a:r>
              <a:rPr lang="en-US" sz="2000" dirty="0" smtClean="0"/>
              <a:t>formulations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Aerospace Grade Rayon for Solid Rocket Motor Throats</a:t>
            </a:r>
          </a:p>
          <a:p>
            <a:pPr lvl="1"/>
            <a:r>
              <a:rPr lang="en-US" sz="2000" dirty="0" smtClean="0"/>
              <a:t>May pursue qualification of </a:t>
            </a:r>
            <a:r>
              <a:rPr lang="en-US" sz="2000" dirty="0" smtClean="0"/>
              <a:t>alternatives/substitutes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Electrolytic Manganese Metal (EMM)- Steel </a:t>
            </a:r>
            <a:r>
              <a:rPr lang="en-US" sz="2000" dirty="0" smtClean="0"/>
              <a:t>Production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Antimony- Various forms including trisulfide for munition primers</a:t>
            </a:r>
          </a:p>
          <a:p>
            <a:pPr lvl="1"/>
            <a:r>
              <a:rPr lang="en-US" sz="2000" dirty="0" smtClean="0"/>
              <a:t>DLA-SM is following AF/Army project on evaluation of N. American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2015 Requirements Reports Defense Shortfalls (U)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11611"/>
              </p:ext>
            </p:extLst>
          </p:nvPr>
        </p:nvGraphicFramePr>
        <p:xfrm>
          <a:off x="1371600" y="1447800"/>
          <a:ext cx="67056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3810000"/>
              </a:tblGrid>
              <a:tr h="4466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Material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Primary Applications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44">
                <a:tc>
                  <a:txBody>
                    <a:bodyPr/>
                    <a:lstStyle/>
                    <a:p>
                      <a:r>
                        <a:rPr lang="en-US" dirty="0" smtClean="0"/>
                        <a:t>High Modulus</a:t>
                      </a:r>
                      <a:r>
                        <a:rPr lang="en-US" baseline="0" dirty="0" smtClean="0"/>
                        <a:t> &amp; High Strength Carbon Fibers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Rocket</a:t>
                      </a:r>
                      <a:r>
                        <a:rPr lang="en-US" baseline="0" dirty="0" smtClean="0"/>
                        <a:t> motors, space launch vehicles, UCAVs, satellites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44">
                <a:tc>
                  <a:txBody>
                    <a:bodyPr/>
                    <a:lstStyle/>
                    <a:p>
                      <a:r>
                        <a:rPr lang="en-US" dirty="0" smtClean="0"/>
                        <a:t>Synthetic Rubber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Cables, tires,</a:t>
                      </a:r>
                      <a:r>
                        <a:rPr lang="en-US" baseline="0" dirty="0" smtClean="0"/>
                        <a:t> waterproofing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44">
                <a:tc>
                  <a:txBody>
                    <a:bodyPr/>
                    <a:lstStyle/>
                    <a:p>
                      <a:r>
                        <a:rPr lang="en-US" dirty="0" smtClean="0"/>
                        <a:t>Tungsten</a:t>
                      </a:r>
                      <a:r>
                        <a:rPr lang="en-US" baseline="0" dirty="0" smtClean="0"/>
                        <a:t> Rhenium Metal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Traveling</a:t>
                      </a:r>
                      <a:r>
                        <a:rPr lang="en-US" baseline="0" dirty="0" smtClean="0"/>
                        <a:t> wave tubes, thermocouples, electronics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77">
                <a:tc>
                  <a:txBody>
                    <a:bodyPr/>
                    <a:lstStyle/>
                    <a:p>
                      <a:r>
                        <a:rPr lang="en-US" dirty="0" smtClean="0"/>
                        <a:t>Boron Carbide Powder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 body armor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44">
                <a:tc>
                  <a:txBody>
                    <a:bodyPr/>
                    <a:lstStyle/>
                    <a:p>
                      <a:r>
                        <a:rPr lang="en-US" dirty="0" smtClean="0"/>
                        <a:t>Beryllium Metal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Structural, optical;</a:t>
                      </a:r>
                      <a:r>
                        <a:rPr lang="en-US" baseline="0" dirty="0" smtClean="0"/>
                        <a:t> anti-missile, targeting systems, neutron reflectors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44">
                <a:tc>
                  <a:txBody>
                    <a:bodyPr/>
                    <a:lstStyle/>
                    <a:p>
                      <a:r>
                        <a:rPr lang="en-US" dirty="0" smtClean="0"/>
                        <a:t>Borosilicate Float Glass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Transparent</a:t>
                      </a:r>
                      <a:r>
                        <a:rPr lang="en-US" baseline="0" dirty="0" smtClean="0"/>
                        <a:t> armor windows, ballistics protection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44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Purity </a:t>
                      </a:r>
                      <a:r>
                        <a:rPr lang="en-US" baseline="0" dirty="0" err="1" smtClean="0"/>
                        <a:t>Yttria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Lasers for range finders and target designators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HFC-236fa</a:t>
                      </a:r>
                      <a:endParaRPr lang="en-US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Fire extinguishers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Requirements Reports Defense Shortfalls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DLA-SM’s opinion, DOD is already fulfilling most of the SMPB duties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6206"/>
              </p:ext>
            </p:extLst>
          </p:nvPr>
        </p:nvGraphicFramePr>
        <p:xfrm>
          <a:off x="152401" y="1828800"/>
          <a:ext cx="8762999" cy="434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473044"/>
                <a:gridCol w="1459220"/>
                <a:gridCol w="2718360"/>
                <a:gridCol w="1359775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Material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Duty</a:t>
                      </a:r>
                      <a:r>
                        <a:rPr lang="en-US" sz="1100" b="1" baseline="0" dirty="0" smtClean="0"/>
                        <a:t> 1:</a:t>
                      </a:r>
                    </a:p>
                    <a:p>
                      <a:r>
                        <a:rPr lang="en-US" sz="1100" b="1" dirty="0" smtClean="0"/>
                        <a:t>Determine the need for long term secure supply 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Duty 2:</a:t>
                      </a:r>
                    </a:p>
                    <a:p>
                      <a:r>
                        <a:rPr lang="en-US" sz="1100" b="1" dirty="0" smtClean="0"/>
                        <a:t>Analyze the risk and</a:t>
                      </a:r>
                      <a:r>
                        <a:rPr lang="en-US" sz="1100" b="1" baseline="0" dirty="0" smtClean="0"/>
                        <a:t> effect of </a:t>
                      </a:r>
                      <a:r>
                        <a:rPr lang="en-US" sz="1100" b="1" baseline="0" dirty="0" err="1" smtClean="0"/>
                        <a:t>nonavailability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Duty 3:</a:t>
                      </a:r>
                    </a:p>
                    <a:p>
                      <a:r>
                        <a:rPr lang="en-US" sz="1100" b="1" dirty="0" smtClean="0"/>
                        <a:t>Recommend a Strategy to Secretary of Defense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Duty 4:</a:t>
                      </a:r>
                    </a:p>
                    <a:p>
                      <a:r>
                        <a:rPr lang="en-US" sz="1100" b="1" dirty="0" smtClean="0"/>
                        <a:t>Recommend</a:t>
                      </a:r>
                      <a:r>
                        <a:rPr lang="en-US" sz="1100" b="1" baseline="0" dirty="0" smtClean="0"/>
                        <a:t> other Strategies to ensure Industrial Base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8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High Modulus</a:t>
                      </a:r>
                      <a:r>
                        <a:rPr lang="en-US" sz="1100" b="1" baseline="0" dirty="0" smtClean="0"/>
                        <a:t> &amp; High Strength Carbon Fibers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See 2015</a:t>
                      </a:r>
                      <a:r>
                        <a:rPr lang="en-US" sz="1100" baseline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Stockpile Leg Proposed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Qualification of Domestic Sources (DLA, IBAS, DPA Title III)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R&amp;D</a:t>
                      </a:r>
                      <a:r>
                        <a:rPr lang="en-US" sz="1100" baseline="0" dirty="0" smtClean="0"/>
                        <a:t> of Substitutes being considered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53">
                <a:tc>
                  <a:txBody>
                    <a:bodyPr/>
                    <a:lstStyle/>
                    <a:p>
                      <a:r>
                        <a:rPr lang="en-US" sz="1100" b="1" u="none" strike="noStrike" kern="1200" baseline="0" dirty="0" err="1" smtClean="0"/>
                        <a:t>Chlorosulfonated</a:t>
                      </a:r>
                      <a:r>
                        <a:rPr lang="en-US" sz="1100" b="1" u="none" strike="noStrike" kern="1200" baseline="0" dirty="0" smtClean="0"/>
                        <a:t> polyethylene (CSM)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Track</a:t>
                      </a:r>
                      <a:r>
                        <a:rPr lang="en-US" sz="1100" baseline="0" dirty="0" smtClean="0"/>
                        <a:t> natural rubber and CSM demand with Req. Reports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Tungsten</a:t>
                      </a:r>
                      <a:r>
                        <a:rPr lang="en-US" sz="1100" b="1" baseline="0" dirty="0" smtClean="0"/>
                        <a:t> Rhenium Metal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Stockpile Leg Proposed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DPA Title III Program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Boron Carbide Powder for Hard</a:t>
                      </a:r>
                      <a:r>
                        <a:rPr lang="en-US" sz="1100" b="1" baseline="0" dirty="0" smtClean="0"/>
                        <a:t> Body </a:t>
                      </a:r>
                      <a:r>
                        <a:rPr lang="en-US" sz="1100" b="1" dirty="0" smtClean="0"/>
                        <a:t>Armor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Stockpile Leg Proposed</a:t>
                      </a:r>
                    </a:p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78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Beryllium Metal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Upgrade/Maintai</a:t>
                      </a:r>
                      <a:r>
                        <a:rPr lang="en-US" sz="1100" baseline="0" dirty="0" smtClean="0"/>
                        <a:t>n </a:t>
                      </a:r>
                      <a:r>
                        <a:rPr lang="en-US" sz="1100" dirty="0" smtClean="0"/>
                        <a:t>stockpile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Monitor health of Industrial Base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78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Borosilicate float Glass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 Track</a:t>
                      </a:r>
                      <a:r>
                        <a:rPr lang="en-US" sz="1100" baseline="0" dirty="0" smtClean="0"/>
                        <a:t> with Req. Reports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2. Consider </a:t>
                      </a:r>
                      <a:r>
                        <a:rPr lang="en-US" sz="1100" dirty="0" err="1" smtClean="0"/>
                        <a:t>Warstopper</a:t>
                      </a:r>
                      <a:r>
                        <a:rPr lang="en-US" sz="1100" dirty="0" smtClean="0"/>
                        <a:t>?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0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High</a:t>
                      </a:r>
                      <a:r>
                        <a:rPr lang="en-US" sz="1100" b="1" baseline="0" dirty="0" smtClean="0"/>
                        <a:t> Purity </a:t>
                      </a:r>
                      <a:r>
                        <a:rPr lang="en-US" sz="1100" b="1" baseline="0" dirty="0" err="1" smtClean="0"/>
                        <a:t>Yttria</a:t>
                      </a:r>
                      <a:r>
                        <a:rPr lang="en-US" sz="1100" b="1" baseline="0" dirty="0" smtClean="0"/>
                        <a:t> for Lasers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Stockpile Leg Proposed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HFC-236fa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See 2015</a:t>
                      </a:r>
                      <a:r>
                        <a:rPr lang="en-US" sz="1100" baseline="0" dirty="0" smtClean="0"/>
                        <a:t> Req. Report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100" dirty="0" smtClean="0"/>
                        <a:t>Navy has alternatives for new vessels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100" dirty="0" smtClean="0"/>
                        <a:t>DLA Aviation</a:t>
                      </a:r>
                      <a:r>
                        <a:rPr lang="en-US" sz="1100" baseline="0" dirty="0" smtClean="0"/>
                        <a:t> and Navy are stockpiling?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0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62000" y="350838"/>
            <a:ext cx="7696200" cy="71596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Mission Overview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2015 Requirements Report Results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2017 Requirements Report Update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FY17 Legislative Proposals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Possible FY 18 Legislative </a:t>
            </a:r>
            <a:r>
              <a:rPr lang="en-US" sz="2800" dirty="0" smtClean="0">
                <a:latin typeface="Arial" charset="0"/>
                <a:cs typeface="Arial" charset="0"/>
              </a:rPr>
              <a:t>Proposals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62000" y="350838"/>
            <a:ext cx="7696200" cy="71596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Mission Overview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DLA Strategic Materials is the operational arm of </a:t>
            </a:r>
            <a:r>
              <a:rPr lang="en-US" sz="2800" i="1" dirty="0" smtClean="0">
                <a:latin typeface="Arial" charset="0"/>
                <a:cs typeface="Arial" charset="0"/>
              </a:rPr>
              <a:t>The Strategic and Critical Materials Stockpiling Act (50 U.S.C. 98 et seq.)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“It is the purpose of this Act to …”</a:t>
            </a:r>
            <a:r>
              <a:rPr lang="en-US" sz="1800" i="1" dirty="0" smtClean="0">
                <a:latin typeface="Arial" charset="0"/>
                <a:cs typeface="Arial" charset="0"/>
              </a:rPr>
              <a:t/>
            </a:r>
            <a:br>
              <a:rPr lang="en-US" sz="1800" i="1" dirty="0" smtClean="0">
                <a:latin typeface="Arial" charset="0"/>
                <a:cs typeface="Arial" charset="0"/>
              </a:rPr>
            </a:br>
            <a:endParaRPr lang="en-US" sz="1800" i="1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  <a:cs typeface="Arial" charset="0"/>
              </a:rPr>
              <a:t>Provide for the acquisition &amp; retention of stocks of certain strategic &amp; critical materials. 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  <a:cs typeface="Arial" charset="0"/>
              </a:rPr>
              <a:t>Encourage conservation and development of such materials within the United States.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Arial" charset="0"/>
                <a:cs typeface="Arial" charset="0"/>
              </a:rPr>
              <a:t>Decrease and preclude when possible a </a:t>
            </a:r>
            <a:r>
              <a:rPr lang="en-US" sz="2000" b="1" dirty="0" smtClean="0">
                <a:latin typeface="Arial" charset="0"/>
                <a:cs typeface="Arial" charset="0"/>
              </a:rPr>
              <a:t>dangerous and costly dependence </a:t>
            </a:r>
            <a:r>
              <a:rPr lang="en-US" sz="2000" dirty="0" smtClean="0">
                <a:latin typeface="Arial" charset="0"/>
                <a:cs typeface="Arial" charset="0"/>
              </a:rPr>
              <a:t>by the United States upon foreign or single sources for supplies of such materials </a:t>
            </a:r>
            <a:r>
              <a:rPr lang="en-US" sz="2000" b="1" dirty="0" smtClean="0">
                <a:latin typeface="Arial" charset="0"/>
                <a:cs typeface="Arial" charset="0"/>
              </a:rPr>
              <a:t>in times of National Emergencies. </a:t>
            </a: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sz="2000" i="1" dirty="0" smtClean="0">
                <a:latin typeface="Arial" charset="0"/>
                <a:cs typeface="Arial" charset="0"/>
              </a:rPr>
              <a:t>*Consider our mission as a kind of material supply chain insurance policy.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990600"/>
            <a:ext cx="7340600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09600" y="457200"/>
            <a:ext cx="82296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dirty="0" smtClean="0">
                <a:latin typeface="Arial" charset="0"/>
                <a:cs typeface="Arial" charset="0"/>
              </a:rPr>
              <a:t>Supply Chain Responsibilities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2674" y="3429000"/>
            <a:ext cx="25651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Simple Component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Shaped/formed for final consumption,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Usually incorporates more than 1 element or compound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305" y="4079557"/>
            <a:ext cx="19078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Assembly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“Shop replaceable” multiple components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572000"/>
            <a:ext cx="14285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Unit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“Line or weapon replaceable”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multiple assemblies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3943" y="5102985"/>
            <a:ext cx="125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Sub-system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2740" y="5466477"/>
            <a:ext cx="16898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System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Can be used by multiple platforms 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4662" y="5943600"/>
            <a:ext cx="16610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Platform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e.g. B-52, F35, Aegis class destroyer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254" y="1371600"/>
            <a:ext cx="17219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Source Material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Ore, crude petroleum, crops or scrap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6834" y="1905000"/>
            <a:ext cx="13353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Concentrate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Oxide, Matte, Etc.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2403157"/>
            <a:ext cx="21114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Refined Material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Purified element, alloy or chemical compound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3754" y="2936557"/>
            <a:ext cx="31630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Semi-manufactured product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Calibri"/>
              </a:rPr>
              <a:t>Specialized performance specs, shape, particle size or crystal structure, </a:t>
            </a:r>
            <a:endParaRPr lang="en-US" sz="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Left Brace 13"/>
          <p:cNvSpPr/>
          <p:nvPr/>
        </p:nvSpPr>
        <p:spPr>
          <a:xfrm rot="18728934">
            <a:off x="921513" y="1220470"/>
            <a:ext cx="529265" cy="3229244"/>
          </a:xfrm>
          <a:prstGeom prst="leftBrace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8241" y="1742182"/>
            <a:ext cx="31937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Manufacturing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Industrial Base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Policy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Timely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availability of industrial resources </a:t>
            </a:r>
            <a:endParaRPr lang="en-US" sz="1400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meet national defense requirements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52171" y="3124200"/>
            <a:ext cx="202427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National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Defense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Stockpile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Emergency Preparedness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6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762000" y="350838"/>
            <a:ext cx="76962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DLA-SM Definition of S&amp;C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 bwMode="auto">
          <a:xfrm>
            <a:off x="381000" y="1066800"/>
            <a:ext cx="85344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DLA Strategic Materials is the operational arm of </a:t>
            </a:r>
            <a:r>
              <a:rPr lang="en-US" sz="2800" i="1" dirty="0" smtClean="0">
                <a:latin typeface="Arial" charset="0"/>
                <a:cs typeface="Arial" charset="0"/>
              </a:rPr>
              <a:t>The Strategic and Critical Materials Stockpiling Act (50 U.S.C. 98 et seq.). </a:t>
            </a:r>
            <a:r>
              <a:rPr lang="en-US" sz="2800" dirty="0" smtClean="0"/>
              <a:t>The term ‘‘strategic and critical” (S&amp;C) materials is defined in this Act</a:t>
            </a:r>
            <a:r>
              <a:rPr lang="en-US" sz="2800" i="1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i="1" dirty="0" smtClean="0"/>
              <a:t>“…means materials that </a:t>
            </a:r>
          </a:p>
          <a:p>
            <a:pPr marL="0" indent="0">
              <a:buNone/>
            </a:pPr>
            <a:r>
              <a:rPr lang="en-US" sz="2800" i="1" dirty="0" smtClean="0"/>
              <a:t>(A) would be needed to supply the military, industrial, and essential civilian needs of the United States during a national emergency, and </a:t>
            </a:r>
          </a:p>
          <a:p>
            <a:pPr marL="0" indent="0">
              <a:buNone/>
            </a:pPr>
            <a:r>
              <a:rPr lang="en-US" sz="2800" i="1" dirty="0" smtClean="0"/>
              <a:t>(B) are not found or produced in the United States in sufficient quantities to meet such need.”</a:t>
            </a:r>
            <a:endParaRPr lang="en-US" sz="2800" i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dirty="0" smtClean="0"/>
              <a:t>Import Reliance (USGS): 1991 vs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2401"/>
            <a:ext cx="5068642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62401"/>
            <a:ext cx="4419600" cy="55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26146" y="1251204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1764792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22098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95488" y="19812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47888" y="23622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447925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38862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86200" y="3483497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88808" y="159258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3200" y="3571889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59446" y="45720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65704" y="3792855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0" y="3854196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1638" y="416433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59446" y="32766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59583" y="4097669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24063" y="48768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29484" y="4893183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66304" y="4636008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6256218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69208" y="571500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60080" y="5695188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88808" y="4801560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66304" y="2123313"/>
            <a:ext cx="164592" cy="64008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What’s a “National Emergency”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76400"/>
            <a:ext cx="8686800" cy="409342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entury" panose="02040604050505020304" pitchFamily="18" charset="0"/>
              </a:rPr>
              <a:t>SEC. 14. </a:t>
            </a:r>
            <a:r>
              <a:rPr lang="en-US" sz="2000" dirty="0" smtClean="0">
                <a:latin typeface="Century" panose="02040604050505020304" pitchFamily="18" charset="0"/>
              </a:rPr>
              <a:t>[50 </a:t>
            </a:r>
            <a:r>
              <a:rPr lang="en-US" sz="2000" dirty="0">
                <a:latin typeface="Century" panose="02040604050505020304" pitchFamily="18" charset="0"/>
              </a:rPr>
              <a:t>U.S.C. </a:t>
            </a:r>
            <a:r>
              <a:rPr lang="en-US" sz="2000" dirty="0" smtClean="0">
                <a:latin typeface="Century" panose="02040604050505020304" pitchFamily="18" charset="0"/>
              </a:rPr>
              <a:t>98h–5] </a:t>
            </a:r>
            <a:r>
              <a:rPr lang="en-US" sz="2000" dirty="0">
                <a:latin typeface="Century" panose="02040604050505020304" pitchFamily="18" charset="0"/>
              </a:rPr>
              <a:t>(a) Not later than January 15 of</a:t>
            </a:r>
          </a:p>
          <a:p>
            <a:r>
              <a:rPr lang="en-US" sz="2000" dirty="0">
                <a:latin typeface="Century" panose="02040604050505020304" pitchFamily="18" charset="0"/>
              </a:rPr>
              <a:t>every other year, the Secretary of Defense shall submit to Congress</a:t>
            </a:r>
          </a:p>
          <a:p>
            <a:r>
              <a:rPr lang="en-US" sz="2000" dirty="0">
                <a:latin typeface="Century" panose="02040604050505020304" pitchFamily="18" charset="0"/>
              </a:rPr>
              <a:t>a report on stockpile requirements. Each such report shall include—</a:t>
            </a:r>
          </a:p>
          <a:p>
            <a:r>
              <a:rPr lang="en-US" sz="2000" dirty="0">
                <a:latin typeface="Century" panose="02040604050505020304" pitchFamily="18" charset="0"/>
              </a:rPr>
              <a:t>(1) the Secretary’s recommendations with respect to stockpile</a:t>
            </a:r>
          </a:p>
          <a:p>
            <a:r>
              <a:rPr lang="en-US" sz="2000" b="1" dirty="0">
                <a:solidFill>
                  <a:srgbClr val="0000FF"/>
                </a:solidFill>
                <a:latin typeface="Century" panose="02040604050505020304" pitchFamily="18" charset="0"/>
              </a:rPr>
              <a:t>requirements</a:t>
            </a:r>
            <a:r>
              <a:rPr lang="en-US" sz="2000" dirty="0">
                <a:latin typeface="Century" panose="02040604050505020304" pitchFamily="18" charset="0"/>
              </a:rPr>
              <a:t>; and</a:t>
            </a:r>
          </a:p>
          <a:p>
            <a:r>
              <a:rPr lang="en-US" sz="2000" dirty="0">
                <a:latin typeface="Century" panose="02040604050505020304" pitchFamily="18" charset="0"/>
              </a:rPr>
              <a:t>(2) the matters required under subsection (b).</a:t>
            </a:r>
          </a:p>
          <a:p>
            <a:r>
              <a:rPr lang="en-US" sz="2000" dirty="0">
                <a:latin typeface="Century" panose="02040604050505020304" pitchFamily="18" charset="0"/>
              </a:rPr>
              <a:t>(b) Each report under this section shall set forth the national</a:t>
            </a:r>
          </a:p>
          <a:p>
            <a:r>
              <a:rPr lang="en-US" sz="2000" dirty="0">
                <a:latin typeface="Century" panose="02040604050505020304" pitchFamily="18" charset="0"/>
              </a:rPr>
              <a:t>emergency planning assumptions used by the Secretary in making</a:t>
            </a:r>
          </a:p>
          <a:p>
            <a:r>
              <a:rPr lang="en-US" sz="2000" dirty="0">
                <a:latin typeface="Century" panose="02040604050505020304" pitchFamily="18" charset="0"/>
              </a:rPr>
              <a:t>the Secretary’s recommendations under subsection (a)(1) with respect</a:t>
            </a:r>
          </a:p>
          <a:p>
            <a:r>
              <a:rPr lang="en-US" sz="2000" dirty="0">
                <a:latin typeface="Century" panose="02040604050505020304" pitchFamily="18" charset="0"/>
              </a:rPr>
              <a:t>to stockpile requirements</a:t>
            </a:r>
            <a:r>
              <a:rPr lang="en-US" sz="2000" dirty="0">
                <a:solidFill>
                  <a:srgbClr val="0000FF"/>
                </a:solidFill>
                <a:latin typeface="Century" panose="02040604050505020304" pitchFamily="18" charset="0"/>
              </a:rPr>
              <a:t>. </a:t>
            </a:r>
            <a:r>
              <a:rPr lang="en-US" sz="2000" b="1" dirty="0">
                <a:solidFill>
                  <a:srgbClr val="0000FF"/>
                </a:solidFill>
                <a:latin typeface="Century" panose="02040604050505020304" pitchFamily="18" charset="0"/>
              </a:rPr>
              <a:t>The Secretary shall base the national</a:t>
            </a:r>
          </a:p>
          <a:p>
            <a:r>
              <a:rPr lang="en-US" sz="2000" b="1" dirty="0">
                <a:solidFill>
                  <a:srgbClr val="0000FF"/>
                </a:solidFill>
                <a:latin typeface="Century" panose="02040604050505020304" pitchFamily="18" charset="0"/>
              </a:rPr>
              <a:t>emergency planning assumptions on a military conflict scenario</a:t>
            </a:r>
          </a:p>
          <a:p>
            <a:r>
              <a:rPr lang="en-US" sz="2000" b="1" dirty="0">
                <a:solidFill>
                  <a:srgbClr val="0000FF"/>
                </a:solidFill>
                <a:latin typeface="Century" panose="02040604050505020304" pitchFamily="18" charset="0"/>
              </a:rPr>
              <a:t>consistent with the scenario used by the Secretary in budgeting</a:t>
            </a:r>
          </a:p>
          <a:p>
            <a:r>
              <a:rPr lang="en-US" sz="2000" b="1" dirty="0">
                <a:solidFill>
                  <a:srgbClr val="0000FF"/>
                </a:solidFill>
                <a:latin typeface="Century" panose="02040604050505020304" pitchFamily="18" charset="0"/>
              </a:rPr>
              <a:t>and defense planning purposes.</a:t>
            </a:r>
          </a:p>
        </p:txBody>
      </p:sp>
    </p:spTree>
    <p:extLst>
      <p:ext uri="{BB962C8B-B14F-4D97-AF65-F5344CB8AC3E}">
        <p14:creationId xmlns:p14="http://schemas.microsoft.com/office/powerpoint/2010/main" val="4101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Arial" charset="0"/>
                <a:cs typeface="Arial" charset="0"/>
              </a:rPr>
              <a:t>S&amp;C Materials Research Process</a:t>
            </a:r>
          </a:p>
        </p:txBody>
      </p:sp>
      <p:sp>
        <p:nvSpPr>
          <p:cNvPr id="3" name="Flowchart: Magnetic Disk 2"/>
          <p:cNvSpPr/>
          <p:nvPr/>
        </p:nvSpPr>
        <p:spPr>
          <a:xfrm>
            <a:off x="3738562" y="4660900"/>
            <a:ext cx="685800" cy="914400"/>
          </a:xfrm>
          <a:prstGeom prst="flowChartMagneticDisk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48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2214562" y="1639888"/>
            <a:ext cx="3733800" cy="3913187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48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14562" y="1296988"/>
            <a:ext cx="3733800" cy="685800"/>
          </a:xfrm>
          <a:prstGeom prst="ellipse">
            <a:avLst/>
          </a:prstGeom>
          <a:gradFill>
            <a:gsLst>
              <a:gs pos="0">
                <a:schemeClr val="bg1">
                  <a:lumMod val="67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5400000">
            <a:off x="5027613" y="82550"/>
            <a:ext cx="836612" cy="2833687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3603625" y="2001838"/>
            <a:ext cx="152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Watch List</a:t>
            </a:r>
          </a:p>
        </p:txBody>
      </p:sp>
      <p:sp>
        <p:nvSpPr>
          <p:cNvPr id="8" name="Left Arrow 7"/>
          <p:cNvSpPr/>
          <p:nvPr/>
        </p:nvSpPr>
        <p:spPr>
          <a:xfrm>
            <a:off x="5692775" y="2189163"/>
            <a:ext cx="560387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253162" y="2079625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Supply Chain or Market Anomaly</a:t>
            </a:r>
          </a:p>
        </p:txBody>
      </p:sp>
      <p:sp>
        <p:nvSpPr>
          <p:cNvPr id="10" name="Left Arrow 9"/>
          <p:cNvSpPr/>
          <p:nvPr/>
        </p:nvSpPr>
        <p:spPr>
          <a:xfrm>
            <a:off x="7472362" y="2235200"/>
            <a:ext cx="560388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8005762" y="2017713"/>
            <a:ext cx="1138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Program Management Office Input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5414962" y="2724150"/>
            <a:ext cx="560388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5186362" y="3213100"/>
            <a:ext cx="560388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957762" y="3749675"/>
            <a:ext cx="560388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4652962" y="4356100"/>
            <a:ext cx="560388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6024562" y="2646363"/>
            <a:ext cx="2640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Requirements Report (Shortfall?)</a:t>
            </a: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5795962" y="3151188"/>
            <a:ext cx="309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Downstream Supply Chain Assessment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5491162" y="3687763"/>
            <a:ext cx="309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 Business Case Analysis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262562" y="4294188"/>
            <a:ext cx="309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Determination</a:t>
            </a:r>
          </a:p>
        </p:txBody>
      </p:sp>
      <p:sp>
        <p:nvSpPr>
          <p:cNvPr id="20" name="Up Arrow 19"/>
          <p:cNvSpPr/>
          <p:nvPr/>
        </p:nvSpPr>
        <p:spPr>
          <a:xfrm rot="10800000">
            <a:off x="3967162" y="5572125"/>
            <a:ext cx="304800" cy="53657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2824162" y="6048375"/>
            <a:ext cx="2397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Material Requiring Action</a:t>
            </a:r>
          </a:p>
        </p:txBody>
      </p:sp>
      <p:sp>
        <p:nvSpPr>
          <p:cNvPr id="22" name="Left Arrow 21"/>
          <p:cNvSpPr/>
          <p:nvPr/>
        </p:nvSpPr>
        <p:spPr>
          <a:xfrm rot="10800000">
            <a:off x="4689475" y="6108700"/>
            <a:ext cx="560387" cy="152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5192712" y="6027738"/>
            <a:ext cx="3097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Obtain Authorities</a:t>
            </a:r>
          </a:p>
        </p:txBody>
      </p:sp>
      <p:sp>
        <p:nvSpPr>
          <p:cNvPr id="24" name="Oval 23"/>
          <p:cNvSpPr/>
          <p:nvPr/>
        </p:nvSpPr>
        <p:spPr>
          <a:xfrm>
            <a:off x="2644775" y="2319338"/>
            <a:ext cx="2922587" cy="182562"/>
          </a:xfrm>
          <a:prstGeom prst="ellipse">
            <a:avLst/>
          </a:prstGeom>
          <a:gradFill>
            <a:gsLst>
              <a:gs pos="0">
                <a:schemeClr val="bg1">
                  <a:lumMod val="67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24162" y="2828925"/>
            <a:ext cx="2514600" cy="184150"/>
          </a:xfrm>
          <a:prstGeom prst="ellipse">
            <a:avLst/>
          </a:prstGeom>
          <a:gradFill>
            <a:gsLst>
              <a:gs pos="0">
                <a:schemeClr val="bg1">
                  <a:lumMod val="67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28962" y="3371850"/>
            <a:ext cx="1955800" cy="182563"/>
          </a:xfrm>
          <a:prstGeom prst="ellipse">
            <a:avLst/>
          </a:prstGeom>
          <a:gradFill>
            <a:gsLst>
              <a:gs pos="0">
                <a:schemeClr val="bg1">
                  <a:lumMod val="67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57562" y="3963988"/>
            <a:ext cx="1447800" cy="184150"/>
          </a:xfrm>
          <a:prstGeom prst="ellipse">
            <a:avLst/>
          </a:prstGeom>
          <a:gradFill>
            <a:gsLst>
              <a:gs pos="0">
                <a:schemeClr val="bg1">
                  <a:lumMod val="67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636962" y="4552950"/>
            <a:ext cx="889000" cy="184150"/>
          </a:xfrm>
          <a:prstGeom prst="ellipse">
            <a:avLst/>
          </a:prstGeom>
          <a:gradFill>
            <a:gsLst>
              <a:gs pos="0">
                <a:schemeClr val="bg1">
                  <a:lumMod val="67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0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3128962" y="2533650"/>
            <a:ext cx="18923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</a:rPr>
              <a:t>Assess Demand vs. Supply</a:t>
            </a:r>
          </a:p>
        </p:txBody>
      </p:sp>
      <p:sp>
        <p:nvSpPr>
          <p:cNvPr id="30" name="TextBox 35"/>
          <p:cNvSpPr txBox="1">
            <a:spLocks noChangeArrowheads="1"/>
          </p:cNvSpPr>
          <p:nvPr/>
        </p:nvSpPr>
        <p:spPr bwMode="auto">
          <a:xfrm>
            <a:off x="3333750" y="3087688"/>
            <a:ext cx="1546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</a:rPr>
              <a:t>Decompose Tiers</a:t>
            </a:r>
          </a:p>
        </p:txBody>
      </p:sp>
      <p:sp>
        <p:nvSpPr>
          <p:cNvPr id="31" name="TextBox 36"/>
          <p:cNvSpPr txBox="1">
            <a:spLocks noChangeArrowheads="1"/>
          </p:cNvSpPr>
          <p:nvPr/>
        </p:nvSpPr>
        <p:spPr bwMode="auto">
          <a:xfrm>
            <a:off x="3346450" y="3625850"/>
            <a:ext cx="18272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</a:rPr>
              <a:t>Qualify Risk vs. Cost</a:t>
            </a: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3333750" y="4122738"/>
            <a:ext cx="1546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</a:rPr>
              <a:t>Develop Solution Options</a:t>
            </a:r>
          </a:p>
        </p:txBody>
      </p:sp>
    </p:spTree>
    <p:extLst>
      <p:ext uri="{BB962C8B-B14F-4D97-AF65-F5344CB8AC3E}">
        <p14:creationId xmlns:p14="http://schemas.microsoft.com/office/powerpoint/2010/main" val="42863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1142162"/>
            <a:ext cx="7924800" cy="2771001"/>
            <a:chOff x="228600" y="1040457"/>
            <a:chExt cx="13932309" cy="4876800"/>
          </a:xfrm>
        </p:grpSpPr>
        <p:sp>
          <p:nvSpPr>
            <p:cNvPr id="3" name="Isosceles Triangle 2"/>
            <p:cNvSpPr/>
            <p:nvPr/>
          </p:nvSpPr>
          <p:spPr>
            <a:xfrm rot="10800000">
              <a:off x="304800" y="1040457"/>
              <a:ext cx="6019800" cy="48768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28600" y="1219452"/>
              <a:ext cx="2590800" cy="444260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721145" y="2148073"/>
              <a:ext cx="8439764" cy="2383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prstClr val="black"/>
                  </a:solidFill>
                  <a:latin typeface="Arial" charset="0"/>
                </a:rPr>
                <a:t>Top Down Approach: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United States Geological Survey (USGS) is our primary supply data source for the Top Down Materials.  DLA-SM provides funding to USGS to support this data collection.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67200" y="3366659"/>
            <a:ext cx="3773632" cy="2842013"/>
            <a:chOff x="1295400" y="1133475"/>
            <a:chExt cx="6705600" cy="5105400"/>
          </a:xfrm>
        </p:grpSpPr>
        <p:sp>
          <p:nvSpPr>
            <p:cNvPr id="7" name="Isosceles Triangle 6"/>
            <p:cNvSpPr/>
            <p:nvPr/>
          </p:nvSpPr>
          <p:spPr>
            <a:xfrm>
              <a:off x="1676398" y="1133475"/>
              <a:ext cx="6324602" cy="51054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61502" y="2753383"/>
              <a:ext cx="1676400" cy="684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Platform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8062" y="3437390"/>
              <a:ext cx="2581277" cy="618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Sector/Service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81043" y="4136023"/>
              <a:ext cx="3037318" cy="618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Defense Industry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2387" y="4755650"/>
              <a:ext cx="4154626" cy="618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Products/Components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01715" y="5457384"/>
              <a:ext cx="3595972" cy="552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Material/Material Issue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1295400" y="1209675"/>
              <a:ext cx="3048000" cy="48006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483354" y="1162768"/>
            <a:ext cx="1001283" cy="1696448"/>
            <a:chOff x="2471514" y="1246049"/>
            <a:chExt cx="1730169" cy="3472383"/>
          </a:xfrm>
        </p:grpSpPr>
        <p:sp>
          <p:nvSpPr>
            <p:cNvPr id="15" name="TextBox 14"/>
            <p:cNvSpPr txBox="1"/>
            <p:nvPr/>
          </p:nvSpPr>
          <p:spPr>
            <a:xfrm>
              <a:off x="2514600" y="1246049"/>
              <a:ext cx="1676400" cy="629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Economy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4600" y="1872002"/>
              <a:ext cx="1676400" cy="629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Sector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25283" y="2564457"/>
              <a:ext cx="1676400" cy="629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Industry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76499" y="3248025"/>
              <a:ext cx="1676400" cy="629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Products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71514" y="4088457"/>
              <a:ext cx="1676400" cy="629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Materials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7873" y="4580371"/>
            <a:ext cx="480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Bottom Up  Approach: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DLA-SM seeks data from all available, reputable sources. Provides for verification of data and analysis. Industry and Contractor support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charset="0"/>
              </a:rPr>
              <a:t>is crucial.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457200" y="274638"/>
            <a:ext cx="8229600" cy="639762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Top Down v Bottom Up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5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efing Template 1 Oct 09-Revised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A837106F1E94082CF217E31203580" ma:contentTypeVersion="12" ma:contentTypeDescription="Create a new document." ma:contentTypeScope="" ma:versionID="c374ac04d5e2f7708bb93c14d5d0d8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4074b7ef53c248fa7008158675716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26B70A-93D0-4DCA-A863-A37CE10A44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4826A6-268B-4229-9DF7-B70B24AEEC4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C1EFCB9-7E5F-4BF5-9B6D-0064A8082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25C03541-741E-4C75-8D8D-A11A2EFF415E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Briefing Template 1 Oct 09-Revised1</Template>
  <TotalTime>6148</TotalTime>
  <Words>1305</Words>
  <Application>Microsoft Office PowerPoint</Application>
  <PresentationFormat>On-screen Show (4:3)</PresentationFormat>
  <Paragraphs>225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Briefing Template 1 Oct 09-Revised1</vt:lpstr>
      <vt:lpstr>1_Custom Design</vt:lpstr>
      <vt:lpstr>PowerPoint Presentation</vt:lpstr>
      <vt:lpstr>PowerPoint Presentation</vt:lpstr>
      <vt:lpstr>PowerPoint Presentation</vt:lpstr>
      <vt:lpstr>Supply Chain Responsibilities</vt:lpstr>
      <vt:lpstr>DLA-SM Definition of S&amp;C</vt:lpstr>
      <vt:lpstr>Import Reliance (USGS): 1991 vs 2015</vt:lpstr>
      <vt:lpstr>What’s a “National Emergency”</vt:lpstr>
      <vt:lpstr>PowerPoint Presentation</vt:lpstr>
      <vt:lpstr>PowerPoint Presentation</vt:lpstr>
      <vt:lpstr>PowerPoint Presentation</vt:lpstr>
      <vt:lpstr>2017 Requirements Report</vt:lpstr>
      <vt:lpstr>FY17 Legislative Proposals</vt:lpstr>
      <vt:lpstr>PowerPoint Presentation</vt:lpstr>
      <vt:lpstr>Possible FY18 Legislative Proposals</vt:lpstr>
      <vt:lpstr>2015 Requirements Reports Defense Shortfalls (U)</vt:lpstr>
      <vt:lpstr>2015 Requirements Reports Defense Shortfalls</vt:lpstr>
    </vt:vector>
  </TitlesOfParts>
  <Company>Defense Logistics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 Director's External Briefing Template</dc:title>
  <dc:creator>rca0100</dc:creator>
  <cp:lastModifiedBy>DLA</cp:lastModifiedBy>
  <cp:revision>531</cp:revision>
  <cp:lastPrinted>2016-05-10T20:51:59Z</cp:lastPrinted>
  <dcterms:created xsi:type="dcterms:W3CDTF">2007-01-19T19:49:22Z</dcterms:created>
  <dcterms:modified xsi:type="dcterms:W3CDTF">2016-05-23T14:00:16Z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Fortier, Jamie L DLA CIV STRATEGIC PLANS AND POLICY</vt:lpwstr>
  </property>
  <property fmtid="{D5CDD505-2E9C-101B-9397-08002B2CF9AE}" pid="4" name="TemplateUrl">
    <vt:lpwstr/>
  </property>
  <property fmtid="{D5CDD505-2E9C-101B-9397-08002B2CF9AE}" pid="5" name="xd_ProgID">
    <vt:lpwstr/>
  </property>
  <property fmtid="{D5CDD505-2E9C-101B-9397-08002B2CF9AE}" pid="6" name="display_urn:schemas-microsoft-com:office:office#Author">
    <vt:lpwstr>Dobson, Michael DLA CIV INFORMATION OPERATIONS</vt:lpwstr>
  </property>
  <property fmtid="{D5CDD505-2E9C-101B-9397-08002B2CF9AE}" pid="7" name="Order">
    <vt:lpwstr>75800.0000000000</vt:lpwstr>
  </property>
  <property fmtid="{D5CDD505-2E9C-101B-9397-08002B2CF9AE}" pid="8" name="ContentTypeId">
    <vt:lpwstr>0x010100E8CA837106F1E94082CF217E31203580</vt:lpwstr>
  </property>
</Properties>
</file>